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6" r:id="rId1"/>
  </p:sldMasterIdLst>
  <p:notesMasterIdLst>
    <p:notesMasterId r:id="rId25"/>
  </p:notesMasterIdLst>
  <p:handoutMasterIdLst>
    <p:handoutMasterId r:id="rId26"/>
  </p:handoutMasterIdLst>
  <p:sldIdLst>
    <p:sldId id="335" r:id="rId2"/>
    <p:sldId id="345" r:id="rId3"/>
    <p:sldId id="349" r:id="rId4"/>
    <p:sldId id="350" r:id="rId5"/>
    <p:sldId id="363" r:id="rId6"/>
    <p:sldId id="337" r:id="rId7"/>
    <p:sldId id="353" r:id="rId8"/>
    <p:sldId id="354" r:id="rId9"/>
    <p:sldId id="338" r:id="rId10"/>
    <p:sldId id="336" r:id="rId11"/>
    <p:sldId id="339" r:id="rId12"/>
    <p:sldId id="355" r:id="rId13"/>
    <p:sldId id="357" r:id="rId14"/>
    <p:sldId id="358" r:id="rId15"/>
    <p:sldId id="365" r:id="rId16"/>
    <p:sldId id="367" r:id="rId17"/>
    <p:sldId id="361" r:id="rId18"/>
    <p:sldId id="362" r:id="rId19"/>
    <p:sldId id="366" r:id="rId20"/>
    <p:sldId id="360" r:id="rId21"/>
    <p:sldId id="340" r:id="rId22"/>
    <p:sldId id="341" r:id="rId23"/>
    <p:sldId id="351" r:id="rId2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660"/>
  </p:normalViewPr>
  <p:slideViewPr>
    <p:cSldViewPr>
      <p:cViewPr varScale="1">
        <p:scale>
          <a:sx n="82" d="100"/>
          <a:sy n="82" d="100"/>
        </p:scale>
        <p:origin x="179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965E49-9504-D1B5-907E-F0131459EEB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9E8ECBAF-2A61-9D47-E6EB-752E059FB52E}"/>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2CFA605-1CD3-4C78-896B-08BEF8CD4A73}" type="datetimeFigureOut">
              <a:rPr lang="en-IN"/>
              <a:pPr>
                <a:defRPr/>
              </a:pPr>
              <a:t>31-10-2023</a:t>
            </a:fld>
            <a:endParaRPr lang="en-IN"/>
          </a:p>
        </p:txBody>
      </p:sp>
      <p:sp>
        <p:nvSpPr>
          <p:cNvPr id="4" name="Footer Placeholder 3">
            <a:extLst>
              <a:ext uri="{FF2B5EF4-FFF2-40B4-BE49-F238E27FC236}">
                <a16:creationId xmlns:a16="http://schemas.microsoft.com/office/drawing/2014/main" id="{D9F2FD88-1B5F-3E1A-83C1-75510E69C3E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5" name="Slide Number Placeholder 4">
            <a:extLst>
              <a:ext uri="{FF2B5EF4-FFF2-40B4-BE49-F238E27FC236}">
                <a16:creationId xmlns:a16="http://schemas.microsoft.com/office/drawing/2014/main" id="{488C2BB1-75F7-7401-E33F-0E55EB62923B}"/>
              </a:ext>
            </a:extLst>
          </p:cNvPr>
          <p:cNvSpPr>
            <a:spLocks noGrp="1"/>
          </p:cNvSpPr>
          <p:nvPr>
            <p:ph type="sldNum" sz="quarter" idx="3"/>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51FA90-7BBA-45A1-99A8-554CD759728E}"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41DCC-352F-7809-CCFD-F14CBA918591}"/>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a:extLst>
              <a:ext uri="{FF2B5EF4-FFF2-40B4-BE49-F238E27FC236}">
                <a16:creationId xmlns:a16="http://schemas.microsoft.com/office/drawing/2014/main" id="{90FD632B-7C00-C336-E5D9-A055FDE9AAB9}"/>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7BACDC13-41A5-4CC4-93A9-CE3620CEB7A8}" type="datetimeFigureOut">
              <a:rPr lang="en-US"/>
              <a:pPr>
                <a:defRPr/>
              </a:pPr>
              <a:t>10/31/2023</a:t>
            </a:fld>
            <a:endParaRPr lang="en-US"/>
          </a:p>
        </p:txBody>
      </p:sp>
      <p:sp>
        <p:nvSpPr>
          <p:cNvPr id="4" name="Slide Image Placeholder 3">
            <a:extLst>
              <a:ext uri="{FF2B5EF4-FFF2-40B4-BE49-F238E27FC236}">
                <a16:creationId xmlns:a16="http://schemas.microsoft.com/office/drawing/2014/main" id="{F1A81BB2-26D2-977C-BCBD-8D5212DA69BB}"/>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8849D6-DF25-B74B-E511-794B088A9959}"/>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2FC16E-5869-CA26-EB64-075AE6193E7F}"/>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9C63DF5-175C-85C3-18B4-8A0F49D49C95}"/>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6A354F-4066-4F12-BB96-46DEBB529856}" type="slidenum">
              <a:rPr lang="en-US" altLang="en-US"/>
              <a:pPr/>
              <a:t>‹#›</a:t>
            </a:fld>
            <a:endParaRPr lang="en-US" altLang="en-US"/>
          </a:p>
        </p:txBody>
      </p:sp>
    </p:spTree>
    <p:extLst>
      <p:ext uri="{BB962C8B-B14F-4D97-AF65-F5344CB8AC3E}">
        <p14:creationId xmlns:p14="http://schemas.microsoft.com/office/powerpoint/2010/main" val="35894564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44DED-E418-65BD-B6F7-8284B1F6594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2F0166-D303-862C-1C47-150A06D1B8E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E2458C8-F558-6182-1029-A3BEC9223991}"/>
              </a:ext>
            </a:extLst>
          </p:cNvPr>
          <p:cNvSpPr>
            <a:spLocks noGrp="1"/>
          </p:cNvSpPr>
          <p:nvPr>
            <p:ph type="sldNum" sz="quarter" idx="12"/>
          </p:nvPr>
        </p:nvSpPr>
        <p:spPr/>
        <p:txBody>
          <a:bodyPr/>
          <a:lstStyle>
            <a:lvl1pPr>
              <a:defRPr/>
            </a:lvl1pPr>
          </a:lstStyle>
          <a:p>
            <a:fld id="{7F152F2A-3169-4790-9C21-94A8493C6D59}" type="slidenum">
              <a:rPr lang="en-US" altLang="en-US"/>
              <a:pPr/>
              <a:t>‹#›</a:t>
            </a:fld>
            <a:endParaRPr lang="en-US" altLang="en-US"/>
          </a:p>
        </p:txBody>
      </p:sp>
    </p:spTree>
    <p:extLst>
      <p:ext uri="{BB962C8B-B14F-4D97-AF65-F5344CB8AC3E}">
        <p14:creationId xmlns:p14="http://schemas.microsoft.com/office/powerpoint/2010/main" val="222639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167CE-9B51-950B-274A-757AFCD6B9E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4270E88-D8F8-16FF-538E-EF21DB3D3253}"/>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9DF54046-7B00-C608-2AF8-C9CE9BEE4BC4}"/>
              </a:ext>
            </a:extLst>
          </p:cNvPr>
          <p:cNvSpPr>
            <a:spLocks noGrp="1"/>
          </p:cNvSpPr>
          <p:nvPr>
            <p:ph type="sldNum" sz="quarter" idx="12"/>
          </p:nvPr>
        </p:nvSpPr>
        <p:spPr/>
        <p:txBody>
          <a:bodyPr/>
          <a:lstStyle>
            <a:lvl1pPr>
              <a:defRPr/>
            </a:lvl1pPr>
          </a:lstStyle>
          <a:p>
            <a:fld id="{09399C60-A3BF-4D47-AEF8-1ACB0F399047}" type="slidenum">
              <a:rPr lang="en-US" altLang="en-US"/>
              <a:pPr/>
              <a:t>‹#›</a:t>
            </a:fld>
            <a:endParaRPr lang="en-US" altLang="en-US"/>
          </a:p>
        </p:txBody>
      </p:sp>
    </p:spTree>
    <p:extLst>
      <p:ext uri="{BB962C8B-B14F-4D97-AF65-F5344CB8AC3E}">
        <p14:creationId xmlns:p14="http://schemas.microsoft.com/office/powerpoint/2010/main" val="28098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05B3-BBC6-06B6-CC57-716D50BB56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D40E5B6-6FFE-8638-2340-1672CDCA156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00E73481-F4C4-EACC-1EBE-7B001EB5A7BA}"/>
              </a:ext>
            </a:extLst>
          </p:cNvPr>
          <p:cNvSpPr>
            <a:spLocks noGrp="1"/>
          </p:cNvSpPr>
          <p:nvPr>
            <p:ph type="sldNum" sz="quarter" idx="12"/>
          </p:nvPr>
        </p:nvSpPr>
        <p:spPr/>
        <p:txBody>
          <a:bodyPr/>
          <a:lstStyle>
            <a:lvl1pPr>
              <a:defRPr/>
            </a:lvl1pPr>
          </a:lstStyle>
          <a:p>
            <a:fld id="{2622AE11-EF31-47C9-93F7-535AE2BFCD69}" type="slidenum">
              <a:rPr lang="en-US" altLang="en-US"/>
              <a:pPr/>
              <a:t>‹#›</a:t>
            </a:fld>
            <a:endParaRPr lang="en-US" altLang="en-US"/>
          </a:p>
        </p:txBody>
      </p:sp>
    </p:spTree>
    <p:extLst>
      <p:ext uri="{BB962C8B-B14F-4D97-AF65-F5344CB8AC3E}">
        <p14:creationId xmlns:p14="http://schemas.microsoft.com/office/powerpoint/2010/main" val="259657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6097A-CB85-4D55-558A-80DCA155D3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4B00EC7-DB5E-449D-0471-17C4C7C19D0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95E8697-A91A-F9CE-0E9A-A7273632FD41}"/>
              </a:ext>
            </a:extLst>
          </p:cNvPr>
          <p:cNvSpPr>
            <a:spLocks noGrp="1"/>
          </p:cNvSpPr>
          <p:nvPr>
            <p:ph type="sldNum" sz="quarter" idx="12"/>
          </p:nvPr>
        </p:nvSpPr>
        <p:spPr/>
        <p:txBody>
          <a:bodyPr/>
          <a:lstStyle>
            <a:lvl1pPr>
              <a:defRPr/>
            </a:lvl1pPr>
          </a:lstStyle>
          <a:p>
            <a:fld id="{9D73CAE4-B13A-4AC7-ABCD-5EDF85FE4EA2}" type="slidenum">
              <a:rPr lang="en-US" altLang="en-US"/>
              <a:pPr/>
              <a:t>‹#›</a:t>
            </a:fld>
            <a:endParaRPr lang="en-US" altLang="en-US"/>
          </a:p>
        </p:txBody>
      </p:sp>
    </p:spTree>
    <p:extLst>
      <p:ext uri="{BB962C8B-B14F-4D97-AF65-F5344CB8AC3E}">
        <p14:creationId xmlns:p14="http://schemas.microsoft.com/office/powerpoint/2010/main" val="50553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1A344-D29A-94DA-E483-02803288B47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D976310-2949-22FB-D5C4-B5FC6106D26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CF2C2BC7-68D5-8C89-E83A-43B1F3B80857}"/>
              </a:ext>
            </a:extLst>
          </p:cNvPr>
          <p:cNvSpPr>
            <a:spLocks noGrp="1"/>
          </p:cNvSpPr>
          <p:nvPr>
            <p:ph type="sldNum" sz="quarter" idx="12"/>
          </p:nvPr>
        </p:nvSpPr>
        <p:spPr/>
        <p:txBody>
          <a:bodyPr/>
          <a:lstStyle>
            <a:lvl1pPr>
              <a:defRPr/>
            </a:lvl1pPr>
          </a:lstStyle>
          <a:p>
            <a:fld id="{5C908DE3-F629-4FFB-AA9D-8A2CE515A849}" type="slidenum">
              <a:rPr lang="en-US" altLang="en-US"/>
              <a:pPr/>
              <a:t>‹#›</a:t>
            </a:fld>
            <a:endParaRPr lang="en-US" altLang="en-US"/>
          </a:p>
        </p:txBody>
      </p:sp>
    </p:spTree>
    <p:extLst>
      <p:ext uri="{BB962C8B-B14F-4D97-AF65-F5344CB8AC3E}">
        <p14:creationId xmlns:p14="http://schemas.microsoft.com/office/powerpoint/2010/main" val="250291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CD8CA5D-EA58-07B0-5122-C889EFFCA96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4069130-EEF2-5DDA-4828-0F67D60B551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6BD87551-578F-2D63-3DA9-91625304C841}"/>
              </a:ext>
            </a:extLst>
          </p:cNvPr>
          <p:cNvSpPr>
            <a:spLocks noGrp="1"/>
          </p:cNvSpPr>
          <p:nvPr>
            <p:ph type="sldNum" sz="quarter" idx="12"/>
          </p:nvPr>
        </p:nvSpPr>
        <p:spPr/>
        <p:txBody>
          <a:bodyPr/>
          <a:lstStyle>
            <a:lvl1pPr>
              <a:defRPr/>
            </a:lvl1pPr>
          </a:lstStyle>
          <a:p>
            <a:fld id="{77344E5A-73B4-4FD2-87E4-B633D8DBC72C}" type="slidenum">
              <a:rPr lang="en-US" altLang="en-US"/>
              <a:pPr/>
              <a:t>‹#›</a:t>
            </a:fld>
            <a:endParaRPr lang="en-US" altLang="en-US"/>
          </a:p>
        </p:txBody>
      </p:sp>
    </p:spTree>
    <p:extLst>
      <p:ext uri="{BB962C8B-B14F-4D97-AF65-F5344CB8AC3E}">
        <p14:creationId xmlns:p14="http://schemas.microsoft.com/office/powerpoint/2010/main" val="248524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7AD522F-8E27-A347-ED03-2D5DB6579247}"/>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3BDAB870-F498-3D66-14EA-BE78B3DC1ED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9" name="Slide Number Placeholder 5">
            <a:extLst>
              <a:ext uri="{FF2B5EF4-FFF2-40B4-BE49-F238E27FC236}">
                <a16:creationId xmlns:a16="http://schemas.microsoft.com/office/drawing/2014/main" id="{645D6DE2-21C8-1AED-ABA1-931981B7328D}"/>
              </a:ext>
            </a:extLst>
          </p:cNvPr>
          <p:cNvSpPr>
            <a:spLocks noGrp="1"/>
          </p:cNvSpPr>
          <p:nvPr>
            <p:ph type="sldNum" sz="quarter" idx="12"/>
          </p:nvPr>
        </p:nvSpPr>
        <p:spPr/>
        <p:txBody>
          <a:bodyPr/>
          <a:lstStyle>
            <a:lvl1pPr>
              <a:defRPr/>
            </a:lvl1pPr>
          </a:lstStyle>
          <a:p>
            <a:fld id="{F1EB93F2-5B6C-4321-AE78-82A282D7F213}" type="slidenum">
              <a:rPr lang="en-US" altLang="en-US"/>
              <a:pPr/>
              <a:t>‹#›</a:t>
            </a:fld>
            <a:endParaRPr lang="en-US" altLang="en-US"/>
          </a:p>
        </p:txBody>
      </p:sp>
    </p:spTree>
    <p:extLst>
      <p:ext uri="{BB962C8B-B14F-4D97-AF65-F5344CB8AC3E}">
        <p14:creationId xmlns:p14="http://schemas.microsoft.com/office/powerpoint/2010/main" val="15927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47BB865-D212-7E85-5249-E44225A9C68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018684E-A97C-4637-62DE-829C2DDAA106}"/>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5" name="Slide Number Placeholder 5">
            <a:extLst>
              <a:ext uri="{FF2B5EF4-FFF2-40B4-BE49-F238E27FC236}">
                <a16:creationId xmlns:a16="http://schemas.microsoft.com/office/drawing/2014/main" id="{AC2A94CA-41EF-A02D-A55D-FA64954EAD88}"/>
              </a:ext>
            </a:extLst>
          </p:cNvPr>
          <p:cNvSpPr>
            <a:spLocks noGrp="1"/>
          </p:cNvSpPr>
          <p:nvPr>
            <p:ph type="sldNum" sz="quarter" idx="12"/>
          </p:nvPr>
        </p:nvSpPr>
        <p:spPr/>
        <p:txBody>
          <a:bodyPr/>
          <a:lstStyle>
            <a:lvl1pPr>
              <a:defRPr/>
            </a:lvl1pPr>
          </a:lstStyle>
          <a:p>
            <a:fld id="{675988CF-5D30-4D00-93A8-659B07C9834F}" type="slidenum">
              <a:rPr lang="en-US" altLang="en-US"/>
              <a:pPr/>
              <a:t>‹#›</a:t>
            </a:fld>
            <a:endParaRPr lang="en-US" altLang="en-US"/>
          </a:p>
        </p:txBody>
      </p:sp>
    </p:spTree>
    <p:extLst>
      <p:ext uri="{BB962C8B-B14F-4D97-AF65-F5344CB8AC3E}">
        <p14:creationId xmlns:p14="http://schemas.microsoft.com/office/powerpoint/2010/main" val="37982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0243A7-75F0-3107-8D3C-3B186210903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A523DE1-3358-595E-4A3C-63B619C0DD29}"/>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4" name="Slide Number Placeholder 5">
            <a:extLst>
              <a:ext uri="{FF2B5EF4-FFF2-40B4-BE49-F238E27FC236}">
                <a16:creationId xmlns:a16="http://schemas.microsoft.com/office/drawing/2014/main" id="{E03237FE-815A-1E09-7261-F164720AAAB7}"/>
              </a:ext>
            </a:extLst>
          </p:cNvPr>
          <p:cNvSpPr>
            <a:spLocks noGrp="1"/>
          </p:cNvSpPr>
          <p:nvPr>
            <p:ph type="sldNum" sz="quarter" idx="12"/>
          </p:nvPr>
        </p:nvSpPr>
        <p:spPr/>
        <p:txBody>
          <a:bodyPr/>
          <a:lstStyle>
            <a:lvl1pPr>
              <a:defRPr/>
            </a:lvl1pPr>
          </a:lstStyle>
          <a:p>
            <a:fld id="{185413E7-BE16-46B7-8E6A-6BE9CD646E83}" type="slidenum">
              <a:rPr lang="en-US" altLang="en-US"/>
              <a:pPr/>
              <a:t>‹#›</a:t>
            </a:fld>
            <a:endParaRPr lang="en-US" altLang="en-US"/>
          </a:p>
        </p:txBody>
      </p:sp>
    </p:spTree>
    <p:extLst>
      <p:ext uri="{BB962C8B-B14F-4D97-AF65-F5344CB8AC3E}">
        <p14:creationId xmlns:p14="http://schemas.microsoft.com/office/powerpoint/2010/main" val="415866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8469570-A19B-9223-510A-EEBC77508A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6E7D4F-9D80-4EBB-1D4D-32D045CFB89F}"/>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03424799-C1CA-F046-3A3D-F7C3ED962F6D}"/>
              </a:ext>
            </a:extLst>
          </p:cNvPr>
          <p:cNvSpPr>
            <a:spLocks noGrp="1"/>
          </p:cNvSpPr>
          <p:nvPr>
            <p:ph type="sldNum" sz="quarter" idx="12"/>
          </p:nvPr>
        </p:nvSpPr>
        <p:spPr/>
        <p:txBody>
          <a:bodyPr/>
          <a:lstStyle>
            <a:lvl1pPr>
              <a:defRPr/>
            </a:lvl1pPr>
          </a:lstStyle>
          <a:p>
            <a:fld id="{7120EF40-7C6F-41D5-9261-F407CF7E7AA7}" type="slidenum">
              <a:rPr lang="en-US" altLang="en-US"/>
              <a:pPr/>
              <a:t>‹#›</a:t>
            </a:fld>
            <a:endParaRPr lang="en-US" altLang="en-US"/>
          </a:p>
        </p:txBody>
      </p:sp>
    </p:spTree>
    <p:extLst>
      <p:ext uri="{BB962C8B-B14F-4D97-AF65-F5344CB8AC3E}">
        <p14:creationId xmlns:p14="http://schemas.microsoft.com/office/powerpoint/2010/main" val="25454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9B65E3A-A942-A246-C148-A75CA5370F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17405D5-784F-B615-92A0-877E32E4B245}"/>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548199D0-5F27-61F2-C5CD-8C89F10605BC}"/>
              </a:ext>
            </a:extLst>
          </p:cNvPr>
          <p:cNvSpPr>
            <a:spLocks noGrp="1"/>
          </p:cNvSpPr>
          <p:nvPr>
            <p:ph type="sldNum" sz="quarter" idx="12"/>
          </p:nvPr>
        </p:nvSpPr>
        <p:spPr/>
        <p:txBody>
          <a:bodyPr/>
          <a:lstStyle>
            <a:lvl1pPr>
              <a:defRPr/>
            </a:lvl1pPr>
          </a:lstStyle>
          <a:p>
            <a:fld id="{A62FD86B-2F01-41CB-9729-C0DEF4996AAE}" type="slidenum">
              <a:rPr lang="en-US" altLang="en-US"/>
              <a:pPr/>
              <a:t>‹#›</a:t>
            </a:fld>
            <a:endParaRPr lang="en-US" altLang="en-US"/>
          </a:p>
        </p:txBody>
      </p:sp>
    </p:spTree>
    <p:extLst>
      <p:ext uri="{BB962C8B-B14F-4D97-AF65-F5344CB8AC3E}">
        <p14:creationId xmlns:p14="http://schemas.microsoft.com/office/powerpoint/2010/main" val="283024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05A8EF-A152-DE03-32EF-F99B6A447D15}"/>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7E0F64E9-FCF8-D022-C902-09C25972E6E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BA669A1-F893-E3E6-F395-040AD1052E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80E4F02-52B6-8C30-164D-208353B92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4E0307FB-9F56-24F0-1CEA-16F04723133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D418F2E0-9650-4F1A-B097-70D7EDB7B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1942-06A9-7BFD-91E9-A2249AC75080}"/>
              </a:ext>
            </a:extLst>
          </p:cNvPr>
          <p:cNvSpPr>
            <a:spLocks noGrp="1"/>
          </p:cNvSpPr>
          <p:nvPr>
            <p:ph type="ctrTitle"/>
          </p:nvPr>
        </p:nvSpPr>
        <p:spPr>
          <a:xfrm>
            <a:off x="479612" y="1406817"/>
            <a:ext cx="8205788" cy="2351087"/>
          </a:xfrm>
        </p:spPr>
        <p:txBody>
          <a:bodyPr rtlCol="0">
            <a:normAutofit fontScale="90000"/>
          </a:bodyPr>
          <a:lstStyle/>
          <a:p>
            <a:pPr eaLnBrk="1" fontAlgn="auto" hangingPunct="1">
              <a:spcAft>
                <a:spcPts val="0"/>
              </a:spcAft>
              <a:defRPr/>
            </a:pPr>
            <a:br>
              <a:rPr lang="en-US" b="1" dirty="0"/>
            </a:br>
            <a:r>
              <a:rPr lang="en-US" sz="3600" b="1" dirty="0">
                <a:latin typeface="Times New Roman" panose="02020603050405020304" pitchFamily="18" charset="0"/>
                <a:cs typeface="Times New Roman" panose="02020603050405020304" pitchFamily="18" charset="0"/>
              </a:rPr>
              <a:t>Department of Computer Science and Engineering</a:t>
            </a:r>
            <a:br>
              <a:rPr lang="en-US" sz="3600" b="1" dirty="0">
                <a:latin typeface="Times New Roman" panose="02020603050405020304" pitchFamily="18" charset="0"/>
                <a:cs typeface="Times New Roman" panose="02020603050405020304" pitchFamily="18" charset="0"/>
              </a:rPr>
            </a:br>
            <a:br>
              <a:rPr lang="en-US" sz="3600" b="1" dirty="0"/>
            </a:br>
            <a:r>
              <a:rPr lang="en-US" sz="2200" b="1" dirty="0">
                <a:latin typeface="Times New Roman" pitchFamily="18" charset="0"/>
                <a:cs typeface="Times New Roman" pitchFamily="18" charset="0"/>
              </a:rPr>
              <a:t>CSB4243 – DESIGN PROJECT  1</a:t>
            </a:r>
            <a:br>
              <a:rPr lang="en-US" sz="2200" b="1" dirty="0">
                <a:latin typeface="Times New Roman" pitchFamily="18" charset="0"/>
                <a:cs typeface="Times New Roman" pitchFamily="18" charset="0"/>
              </a:rPr>
            </a:br>
            <a:br>
              <a:rPr lang="en-US" sz="2000" b="1" dirty="0">
                <a:latin typeface="Times New Roman" pitchFamily="18" charset="0"/>
                <a:cs typeface="Times New Roman" pitchFamily="18" charset="0"/>
              </a:rPr>
            </a:br>
            <a:r>
              <a:rPr lang="en-US" sz="3600" b="1"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CONTACTLESS DOORBELL          SYSTEM</a:t>
            </a:r>
            <a:endParaRPr lang="en-IN" sz="3600" b="1" dirty="0">
              <a:latin typeface="Times New Roman" panose="02020603050405020304" pitchFamily="18" charset="0"/>
              <a:cs typeface="Times New Roman" panose="02020603050405020304" pitchFamily="18" charset="0"/>
            </a:endParaRPr>
          </a:p>
        </p:txBody>
      </p:sp>
      <p:sp>
        <p:nvSpPr>
          <p:cNvPr id="4099" name="Subtitle 2">
            <a:extLst>
              <a:ext uri="{FF2B5EF4-FFF2-40B4-BE49-F238E27FC236}">
                <a16:creationId xmlns:a16="http://schemas.microsoft.com/office/drawing/2014/main" id="{4644FD8D-4D98-7E7B-4070-43DD45B51516}"/>
              </a:ext>
            </a:extLst>
          </p:cNvPr>
          <p:cNvSpPr>
            <a:spLocks noGrp="1"/>
          </p:cNvSpPr>
          <p:nvPr>
            <p:ph type="subTitle" idx="1"/>
          </p:nvPr>
        </p:nvSpPr>
        <p:spPr>
          <a:xfrm>
            <a:off x="304800" y="4267200"/>
            <a:ext cx="7543800" cy="857250"/>
          </a:xfrm>
        </p:spPr>
        <p:txBody>
          <a:bodyPr/>
          <a:lstStyle/>
          <a:p>
            <a:pPr algn="l" eaLnBrk="1" hangingPunct="1"/>
            <a:r>
              <a:rPr lang="en-IN" altLang="en-US" sz="2400" dirty="0">
                <a:latin typeface="Times New Roman" panose="02020603050405020304" pitchFamily="18" charset="0"/>
                <a:cs typeface="Times New Roman" panose="02020603050405020304" pitchFamily="18" charset="0"/>
              </a:rPr>
              <a:t>R E Dharshan  21113049</a:t>
            </a:r>
          </a:p>
          <a:p>
            <a:pPr algn="l" eaLnBrk="1" hangingPunct="1"/>
            <a:r>
              <a:rPr lang="en-IN" altLang="en-US" sz="2400" dirty="0">
                <a:latin typeface="Times New Roman" panose="02020603050405020304" pitchFamily="18" charset="0"/>
                <a:cs typeface="Times New Roman" panose="02020603050405020304" pitchFamily="18" charset="0"/>
              </a:rPr>
              <a:t>S </a:t>
            </a:r>
            <a:r>
              <a:rPr lang="en-IN" altLang="en-US" sz="2400" dirty="0" err="1">
                <a:latin typeface="Times New Roman" panose="02020603050405020304" pitchFamily="18" charset="0"/>
                <a:cs typeface="Times New Roman" panose="02020603050405020304" pitchFamily="18" charset="0"/>
              </a:rPr>
              <a:t>S</a:t>
            </a:r>
            <a:r>
              <a:rPr lang="en-IN" altLang="en-US" sz="2400" dirty="0">
                <a:latin typeface="Times New Roman" panose="02020603050405020304" pitchFamily="18" charset="0"/>
                <a:cs typeface="Times New Roman" panose="02020603050405020304" pitchFamily="18" charset="0"/>
              </a:rPr>
              <a:t> </a:t>
            </a:r>
            <a:r>
              <a:rPr lang="en-IN" altLang="en-US" sz="2400">
                <a:latin typeface="Times New Roman" panose="02020603050405020304" pitchFamily="18" charset="0"/>
                <a:cs typeface="Times New Roman" panose="02020603050405020304" pitchFamily="18" charset="0"/>
              </a:rPr>
              <a:t>Harish Jayaram  </a:t>
            </a:r>
            <a:r>
              <a:rPr lang="en-IN" altLang="en-US" sz="2400" dirty="0">
                <a:latin typeface="Times New Roman" panose="02020603050405020304" pitchFamily="18" charset="0"/>
                <a:cs typeface="Times New Roman" panose="02020603050405020304" pitchFamily="18" charset="0"/>
              </a:rPr>
              <a:t>21113050</a:t>
            </a:r>
          </a:p>
          <a:p>
            <a:pPr algn="l" eaLnBrk="1" hangingPunct="1"/>
            <a:r>
              <a:rPr lang="en-IN" altLang="en-US" sz="2400" dirty="0">
                <a:latin typeface="Times New Roman" panose="02020603050405020304" pitchFamily="18" charset="0"/>
                <a:cs typeface="Times New Roman" panose="02020603050405020304" pitchFamily="18" charset="0"/>
              </a:rPr>
              <a:t>P A </a:t>
            </a:r>
            <a:r>
              <a:rPr lang="en-IN" altLang="en-US" sz="2400" dirty="0" err="1">
                <a:latin typeface="Times New Roman" panose="02020603050405020304" pitchFamily="18" charset="0"/>
                <a:cs typeface="Times New Roman" panose="02020603050405020304" pitchFamily="18" charset="0"/>
              </a:rPr>
              <a:t>Abirajah</a:t>
            </a:r>
            <a:r>
              <a:rPr lang="en-IN" altLang="en-US" sz="2400" dirty="0">
                <a:latin typeface="Times New Roman" panose="02020603050405020304" pitchFamily="18" charset="0"/>
                <a:cs typeface="Times New Roman" panose="02020603050405020304" pitchFamily="18" charset="0"/>
              </a:rPr>
              <a:t> 21113050</a:t>
            </a:r>
          </a:p>
          <a:p>
            <a:pPr algn="l" eaLnBrk="1" hangingPunct="1"/>
            <a:endParaRPr lang="en-IN" altLang="en-US" sz="2400" dirty="0">
              <a:latin typeface="Times New Roman" panose="02020603050405020304" pitchFamily="18" charset="0"/>
              <a:cs typeface="Times New Roman" panose="02020603050405020304" pitchFamily="18" charset="0"/>
            </a:endParaRPr>
          </a:p>
        </p:txBody>
      </p:sp>
      <p:pic>
        <p:nvPicPr>
          <p:cNvPr id="5" name="image1.jpg" descr="A drawing of a face&#10;&#10;Description automatically generated"/>
          <p:cNvPicPr/>
          <p:nvPr/>
        </p:nvPicPr>
        <p:blipFill>
          <a:blip r:embed="rId2" cstate="print"/>
          <a:srcRect/>
          <a:stretch>
            <a:fillRect/>
          </a:stretch>
        </p:blipFill>
        <p:spPr>
          <a:xfrm>
            <a:off x="6324600" y="228600"/>
            <a:ext cx="2533319" cy="659958"/>
          </a:xfrm>
          <a:prstGeom prst="rect">
            <a:avLst/>
          </a:prstGeom>
          <a:ln/>
        </p:spPr>
      </p:pic>
      <p:sp>
        <p:nvSpPr>
          <p:cNvPr id="6" name="TextBox 5"/>
          <p:cNvSpPr txBox="1"/>
          <p:nvPr/>
        </p:nvSpPr>
        <p:spPr>
          <a:xfrm>
            <a:off x="5462588" y="5715000"/>
            <a:ext cx="3200400" cy="646331"/>
          </a:xfrm>
          <a:prstGeom prst="rect">
            <a:avLst/>
          </a:prstGeom>
          <a:noFill/>
        </p:spPr>
        <p:txBody>
          <a:bodyPr wrap="square" rtlCol="0">
            <a:spAutoFit/>
          </a:bodyPr>
          <a:lstStyle/>
          <a:p>
            <a:r>
              <a:rPr lang="en-US" b="1" dirty="0">
                <a:latin typeface="Times New Roman" pitchFamily="18" charset="0"/>
                <a:cs typeface="Times New Roman" pitchFamily="18" charset="0"/>
              </a:rPr>
              <a:t>SUPERVISORS</a:t>
            </a:r>
          </a:p>
          <a:p>
            <a:r>
              <a:rPr lang="en-US" dirty="0" err="1">
                <a:latin typeface="Times New Roman" pitchFamily="18" charset="0"/>
                <a:cs typeface="Times New Roman" pitchFamily="18" charset="0"/>
              </a:rPr>
              <a:t>Dr.K.Vijayalakshmi</a:t>
            </a:r>
            <a:r>
              <a:rPr lang="en-US" dirty="0">
                <a:latin typeface="Times New Roman" pitchFamily="18" charset="0"/>
                <a:cs typeface="Times New Roman" pitchFamily="18" charset="0"/>
              </a:rPr>
              <a: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0C9BAF4-1A4F-A42D-049D-26B277FE1F90}"/>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b="1" dirty="0">
                <a:solidFill>
                  <a:schemeClr val="tx1">
                    <a:lumMod val="75000"/>
                    <a:lumOff val="25000"/>
                  </a:schemeClr>
                </a:solidFill>
                <a:latin typeface="Times New Roman" panose="02020603050405020304" pitchFamily="18" charset="0"/>
                <a:cs typeface="Times New Roman" panose="02020603050405020304" pitchFamily="18" charset="0"/>
              </a:rPr>
              <a:t>Objective</a:t>
            </a:r>
          </a:p>
        </p:txBody>
      </p:sp>
      <p:sp>
        <p:nvSpPr>
          <p:cNvPr id="10243" name="Rectangle 3">
            <a:extLst>
              <a:ext uri="{FF2B5EF4-FFF2-40B4-BE49-F238E27FC236}">
                <a16:creationId xmlns:a16="http://schemas.microsoft.com/office/drawing/2014/main" id="{F80E7D1F-8044-5C62-237C-CE2A28C53EAE}"/>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CE36A0CE-53D6-87B8-1DDE-85E4E8B21BE1}"/>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5A01A68B-9214-51D1-CE86-A05133A8EA68}"/>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F16B00A-EB03-47A7-99E1-6BA880D12178}" type="slidenum">
              <a:rPr lang="en-US" altLang="en-US">
                <a:solidFill>
                  <a:srgbClr val="898989"/>
                </a:solidFill>
              </a:rPr>
              <a:pPr/>
              <a:t>10</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ECD39895-144C-4ED9-ACC7-DB1C31FF6C92}"/>
              </a:ext>
            </a:extLst>
          </p:cNvPr>
          <p:cNvSpPr txBox="1"/>
          <p:nvPr/>
        </p:nvSpPr>
        <p:spPr>
          <a:xfrm>
            <a:off x="560363" y="1635687"/>
            <a:ext cx="8400719"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contactless doorbell system that enhances security and convenience in residential and commercial settings.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 real-time remote monitoring of the doorstep through a smartphone app.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Capture images when human presence is detected and securely store them on a local cloud server.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an intuitive user interface within the Blynk app for viewing images and making informed decisions.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Prioritize privacy and data security by storing images locally and implementing robust security measures.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Inspire individuals and companies to develop IoT solutions with a focus on user privacy and data control.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8299EA-09FF-B069-D880-56397C4C5409}"/>
              </a:ext>
            </a:extLst>
          </p:cNvPr>
          <p:cNvSpPr>
            <a:spLocks noGrp="1" noChangeArrowheads="1"/>
          </p:cNvSpPr>
          <p:nvPr>
            <p:ph type="title"/>
          </p:nvPr>
        </p:nvSpPr>
        <p:spPr>
          <a:xfrm>
            <a:off x="660400" y="581025"/>
            <a:ext cx="7886700" cy="1325563"/>
          </a:xfrm>
        </p:spPr>
        <p:txBody>
          <a:bodyPr/>
          <a:lstStyle/>
          <a:p>
            <a:pPr eaLnBrk="1" hangingPunct="1"/>
            <a:r>
              <a:rPr lang="en-US" altLang="en-US" b="1" dirty="0">
                <a:latin typeface="Times New Roman" panose="02020603050405020304" pitchFamily="18" charset="0"/>
                <a:cs typeface="Times New Roman" panose="02020603050405020304" pitchFamily="18" charset="0"/>
              </a:rPr>
              <a:t>Proposed System / Work</a:t>
            </a:r>
          </a:p>
        </p:txBody>
      </p:sp>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11</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CD4A3B57-A46A-4125-A684-61FC1B86FF91}"/>
              </a:ext>
            </a:extLst>
          </p:cNvPr>
          <p:cNvSpPr txBox="1"/>
          <p:nvPr/>
        </p:nvSpPr>
        <p:spPr>
          <a:xfrm>
            <a:off x="477129" y="1524000"/>
            <a:ext cx="8476919"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Designing the hardware setup using the ESP32-CAM device, including integrating sensors for human presence detection and a buzzer for alerts.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Creating the Blynk app interface that enables remote monitoring, image viewing, and remote door unlock control.</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Developing the local cloud server infrastructure on a Windows platform to securely store and manage captured images.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Ensuring the system's reliability, security, and user-friendliness through thorough testing and user feedback.</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Demonstrating the system's effectiveness through scenarios involving human presence detection, image capture, remote monitoring, and remote door unlock.</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Documenting the project's design, development process, and implementation, providing a comprehensive guide for users and developers interested in similar solutions.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9301E3-1799-EC15-CAB3-1E69F387E141}"/>
              </a:ext>
            </a:extLst>
          </p:cNvPr>
          <p:cNvSpPr>
            <a:spLocks noGrp="1"/>
          </p:cNvSpPr>
          <p:nvPr>
            <p:ph type="ftr" sz="quarter" idx="11"/>
          </p:nvPr>
        </p:nvSpPr>
        <p:spPr/>
        <p:txBody>
          <a:bodyPr/>
          <a:lstStyle/>
          <a:p>
            <a:pPr>
              <a:defRPr/>
            </a:pPr>
            <a:r>
              <a:rPr lang="en-US"/>
              <a:t>DEPT. of CSE                      CSB4243-Design Project-1</a:t>
            </a:r>
          </a:p>
        </p:txBody>
      </p:sp>
      <p:sp>
        <p:nvSpPr>
          <p:cNvPr id="3" name="Slide Number Placeholder 2">
            <a:extLst>
              <a:ext uri="{FF2B5EF4-FFF2-40B4-BE49-F238E27FC236}">
                <a16:creationId xmlns:a16="http://schemas.microsoft.com/office/drawing/2014/main" id="{0C0B3DAB-CE1B-0DD7-4457-40F1428F8603}"/>
              </a:ext>
            </a:extLst>
          </p:cNvPr>
          <p:cNvSpPr>
            <a:spLocks noGrp="1"/>
          </p:cNvSpPr>
          <p:nvPr>
            <p:ph type="sldNum" sz="quarter" idx="12"/>
          </p:nvPr>
        </p:nvSpPr>
        <p:spPr/>
        <p:txBody>
          <a:bodyPr/>
          <a:lstStyle/>
          <a:p>
            <a:fld id="{185413E7-BE16-46B7-8E6A-6BE9CD646E83}" type="slidenum">
              <a:rPr lang="en-US" altLang="en-US" smtClean="0"/>
              <a:pPr/>
              <a:t>12</a:t>
            </a:fld>
            <a:endParaRPr lang="en-US" altLang="en-US"/>
          </a:p>
        </p:txBody>
      </p:sp>
      <p:pic>
        <p:nvPicPr>
          <p:cNvPr id="5" name="image1.jpg" descr="A drawing of a face&#10;&#10;Description automatically generated">
            <a:extLst>
              <a:ext uri="{FF2B5EF4-FFF2-40B4-BE49-F238E27FC236}">
                <a16:creationId xmlns:a16="http://schemas.microsoft.com/office/drawing/2014/main" id="{44A1FBC8-F5CF-8492-9247-B70D94454A68}"/>
              </a:ext>
            </a:extLst>
          </p:cNvPr>
          <p:cNvPicPr/>
          <p:nvPr/>
        </p:nvPicPr>
        <p:blipFill>
          <a:blip r:embed="rId2" cstate="print"/>
          <a:srcRect/>
          <a:stretch>
            <a:fillRect/>
          </a:stretch>
        </p:blipFill>
        <p:spPr>
          <a:xfrm>
            <a:off x="6400800" y="228600"/>
            <a:ext cx="2533319" cy="659958"/>
          </a:xfrm>
          <a:prstGeom prst="rect">
            <a:avLst/>
          </a:prstGeom>
          <a:ln/>
        </p:spPr>
      </p:pic>
      <p:sp>
        <p:nvSpPr>
          <p:cNvPr id="6" name="TextBox 5">
            <a:extLst>
              <a:ext uri="{FF2B5EF4-FFF2-40B4-BE49-F238E27FC236}">
                <a16:creationId xmlns:a16="http://schemas.microsoft.com/office/drawing/2014/main" id="{78B58DD7-9DFE-35FE-1D4B-9C20BD9BD7CA}"/>
              </a:ext>
            </a:extLst>
          </p:cNvPr>
          <p:cNvSpPr txBox="1"/>
          <p:nvPr/>
        </p:nvSpPr>
        <p:spPr>
          <a:xfrm>
            <a:off x="609600" y="353573"/>
            <a:ext cx="5257800" cy="1200329"/>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ARCHITECHTURE DIAGRAM</a:t>
            </a:r>
          </a:p>
        </p:txBody>
      </p:sp>
      <p:pic>
        <p:nvPicPr>
          <p:cNvPr id="7" name="Picture 6">
            <a:extLst>
              <a:ext uri="{FF2B5EF4-FFF2-40B4-BE49-F238E27FC236}">
                <a16:creationId xmlns:a16="http://schemas.microsoft.com/office/drawing/2014/main" id="{A904F9BF-AA31-C39C-D694-5A31B8D38AFC}"/>
              </a:ext>
            </a:extLst>
          </p:cNvPr>
          <p:cNvPicPr>
            <a:picLocks noChangeAspect="1"/>
          </p:cNvPicPr>
          <p:nvPr/>
        </p:nvPicPr>
        <p:blipFill>
          <a:blip r:embed="rId3"/>
          <a:stretch>
            <a:fillRect/>
          </a:stretch>
        </p:blipFill>
        <p:spPr>
          <a:xfrm>
            <a:off x="31376" y="1955671"/>
            <a:ext cx="8779001" cy="4938188"/>
          </a:xfrm>
          <a:prstGeom prst="rect">
            <a:avLst/>
          </a:prstGeom>
        </p:spPr>
      </p:pic>
    </p:spTree>
    <p:extLst>
      <p:ext uri="{BB962C8B-B14F-4D97-AF65-F5344CB8AC3E}">
        <p14:creationId xmlns:p14="http://schemas.microsoft.com/office/powerpoint/2010/main" val="641915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a:xfrm>
            <a:off x="454454" y="481342"/>
            <a:ext cx="7886700" cy="4351338"/>
          </a:xfrm>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13</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BAB27CA2-FBEB-42E3-B07D-9353F9125CDF}"/>
              </a:ext>
            </a:extLst>
          </p:cNvPr>
          <p:cNvSpPr txBox="1"/>
          <p:nvPr/>
        </p:nvSpPr>
        <p:spPr>
          <a:xfrm>
            <a:off x="515853" y="983515"/>
            <a:ext cx="8628147" cy="2000548"/>
          </a:xfrm>
          <a:prstGeom prst="rect">
            <a:avLst/>
          </a:prstGeom>
          <a:noFill/>
        </p:spPr>
        <p:txBody>
          <a:bodyPr wrap="square" rtlCol="0">
            <a:spAutoFit/>
          </a:bodyPr>
          <a:lstStyle/>
          <a:p>
            <a:pPr marL="0" indent="0" algn="just">
              <a:buNone/>
            </a:pPr>
            <a:r>
              <a:rPr lang="en-US" sz="2400" dirty="0"/>
              <a:t>Components and Interconnections:</a:t>
            </a:r>
          </a:p>
          <a:p>
            <a:pPr marL="0" indent="0" algn="just">
              <a:buNone/>
            </a:pPr>
            <a:r>
              <a:rPr lang="en-US" sz="2000" dirty="0"/>
              <a:t>1.Human Presence Detection Sensor:</a:t>
            </a:r>
          </a:p>
          <a:p>
            <a:pPr marL="0" indent="0" algn="just">
              <a:buNone/>
            </a:pPr>
            <a:r>
              <a:rPr lang="en-US" sz="2000" dirty="0"/>
              <a:t>2.Microcontroller:</a:t>
            </a:r>
          </a:p>
          <a:p>
            <a:pPr marL="0" indent="0" algn="just">
              <a:buNone/>
            </a:pPr>
            <a:r>
              <a:rPr lang="en-US" sz="2000" dirty="0"/>
              <a:t>3.Camera Module:</a:t>
            </a:r>
          </a:p>
          <a:p>
            <a:pPr marL="0" indent="0" algn="just">
              <a:buNone/>
            </a:pPr>
            <a:r>
              <a:rPr lang="en-US" sz="2000" dirty="0"/>
              <a:t>4.Local Cloud Server (Hosted on Windows Platform):</a:t>
            </a:r>
          </a:p>
          <a:p>
            <a:pPr marL="0" indent="0" algn="just">
              <a:buNone/>
            </a:pPr>
            <a:r>
              <a:rPr lang="en-US" sz="2000" dirty="0"/>
              <a:t>5.Smartphone App (iOS/Android):</a:t>
            </a:r>
          </a:p>
        </p:txBody>
      </p:sp>
      <p:sp>
        <p:nvSpPr>
          <p:cNvPr id="4" name="Title 3">
            <a:extLst>
              <a:ext uri="{FF2B5EF4-FFF2-40B4-BE49-F238E27FC236}">
                <a16:creationId xmlns:a16="http://schemas.microsoft.com/office/drawing/2014/main" id="{C642E4C6-19F5-5197-8AAC-9F6A2D33FEB5}"/>
              </a:ext>
            </a:extLst>
          </p:cNvPr>
          <p:cNvSpPr>
            <a:spLocks noGrp="1"/>
          </p:cNvSpPr>
          <p:nvPr>
            <p:ph type="title"/>
          </p:nvPr>
        </p:nvSpPr>
        <p:spPr>
          <a:xfrm>
            <a:off x="609893" y="21635"/>
            <a:ext cx="7886700" cy="1325563"/>
          </a:xfrm>
        </p:spPr>
        <p:txBody>
          <a:bodyPr/>
          <a:lstStyle/>
          <a:p>
            <a:r>
              <a:rPr lang="en-US" dirty="0">
                <a:latin typeface="Times New Roman" pitchFamily="18" charset="0"/>
                <a:cs typeface="Times New Roman" pitchFamily="18" charset="0"/>
              </a:rPr>
              <a:t>System Architecture:</a:t>
            </a:r>
            <a:endParaRPr lang="en-IN" dirty="0"/>
          </a:p>
        </p:txBody>
      </p:sp>
    </p:spTree>
    <p:extLst>
      <p:ext uri="{BB962C8B-B14F-4D97-AF65-F5344CB8AC3E}">
        <p14:creationId xmlns:p14="http://schemas.microsoft.com/office/powerpoint/2010/main" val="57686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8299EA-09FF-B069-D880-56397C4C5409}"/>
              </a:ext>
            </a:extLst>
          </p:cNvPr>
          <p:cNvSpPr>
            <a:spLocks noGrp="1" noChangeArrowheads="1"/>
          </p:cNvSpPr>
          <p:nvPr>
            <p:ph type="title"/>
          </p:nvPr>
        </p:nvSpPr>
        <p:spPr>
          <a:xfrm>
            <a:off x="304800" y="-104203"/>
            <a:ext cx="7886700" cy="1325563"/>
          </a:xfrm>
        </p:spPr>
        <p:txBody>
          <a:bodyPr/>
          <a:lstStyle/>
          <a:p>
            <a:pPr eaLnBrk="1" hangingPunct="1"/>
            <a:r>
              <a:rPr lang="en-US" dirty="0">
                <a:latin typeface="Times New Roman" pitchFamily="18" charset="0"/>
                <a:cs typeface="Times New Roman" pitchFamily="18" charset="0"/>
              </a:rPr>
              <a:t>Design Requirements:</a:t>
            </a:r>
            <a:endParaRPr lang="en-US" altLang="en-US" dirty="0">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14</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870450BF-E0B7-4B1F-885E-5D0A2D13046A}"/>
              </a:ext>
            </a:extLst>
          </p:cNvPr>
          <p:cNvSpPr txBox="1"/>
          <p:nvPr/>
        </p:nvSpPr>
        <p:spPr>
          <a:xfrm>
            <a:off x="247319" y="888558"/>
            <a:ext cx="8686800" cy="4985980"/>
          </a:xfrm>
          <a:prstGeom prst="rect">
            <a:avLst/>
          </a:prstGeom>
          <a:noFill/>
        </p:spPr>
        <p:txBody>
          <a:bodyPr wrap="square" rtlCol="0">
            <a:spAutoFit/>
          </a:bodyPr>
          <a:lstStyle/>
          <a:p>
            <a:pPr marL="0" indent="0" algn="just">
              <a:buNone/>
            </a:pPr>
            <a:r>
              <a:rPr lang="en-US" sz="2000" b="1" dirty="0">
                <a:latin typeface="Times New Roman" panose="02020603050405020304" pitchFamily="18" charset="0"/>
                <a:cs typeface="Times New Roman" panose="02020603050405020304" pitchFamily="18" charset="0"/>
              </a:rPr>
              <a:t>Identification and explanation of the specific requirements for the IoT design project</a:t>
            </a:r>
            <a:r>
              <a:rPr lang="en-US" b="1" dirty="0">
                <a:latin typeface="Times New Roman" panose="02020603050405020304" pitchFamily="18" charset="0"/>
                <a:cs typeface="Times New Roman" panose="02020603050405020304"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1.Accurate Human Presence Detection</a:t>
            </a:r>
          </a:p>
          <a:p>
            <a:pPr marL="0" indent="0" algn="just">
              <a:buNone/>
            </a:pPr>
            <a:r>
              <a:rPr lang="en-US" sz="2000" dirty="0">
                <a:latin typeface="Times New Roman" panose="02020603050405020304" pitchFamily="18" charset="0"/>
                <a:cs typeface="Times New Roman" panose="02020603050405020304" pitchFamily="18" charset="0"/>
              </a:rPr>
              <a:t>2.Real-Time Alerts and Image Capture</a:t>
            </a:r>
          </a:p>
          <a:p>
            <a:pPr marL="0" indent="0" algn="just">
              <a:buNone/>
            </a:pPr>
            <a:r>
              <a:rPr lang="en-US" sz="2000" dirty="0">
                <a:latin typeface="Times New Roman" panose="02020603050405020304" pitchFamily="18" charset="0"/>
                <a:cs typeface="Times New Roman" panose="02020603050405020304" pitchFamily="18" charset="0"/>
              </a:rPr>
              <a:t>3.Secure Data Transmission</a:t>
            </a:r>
          </a:p>
          <a:p>
            <a:pPr marL="0" indent="0" algn="just">
              <a:buNone/>
            </a:pPr>
            <a:r>
              <a:rPr lang="en-US" sz="2000" dirty="0">
                <a:latin typeface="Times New Roman" panose="02020603050405020304" pitchFamily="18" charset="0"/>
                <a:cs typeface="Times New Roman" panose="02020603050405020304" pitchFamily="18" charset="0"/>
              </a:rPr>
              <a:t>4.User Authentication and Access Control</a:t>
            </a:r>
          </a:p>
          <a:p>
            <a:pPr marL="0" indent="0" algn="just">
              <a:buNone/>
            </a:pPr>
            <a:r>
              <a:rPr lang="en-US" sz="2000" dirty="0">
                <a:latin typeface="Times New Roman" panose="02020603050405020304" pitchFamily="18" charset="0"/>
                <a:cs typeface="Times New Roman" panose="02020603050405020304" pitchFamily="18" charset="0"/>
              </a:rPr>
              <a:t>5.Intuitive User Interface</a:t>
            </a:r>
          </a:p>
          <a:p>
            <a:pPr marL="0" indent="0" algn="just">
              <a:buNone/>
            </a:pPr>
            <a:r>
              <a:rPr lang="en-US" sz="2000" dirty="0">
                <a:latin typeface="Times New Roman" panose="02020603050405020304" pitchFamily="18" charset="0"/>
                <a:cs typeface="Times New Roman" panose="02020603050405020304" pitchFamily="18" charset="0"/>
              </a:rPr>
              <a:t>6.Compatibility and Interoperability</a:t>
            </a:r>
          </a:p>
          <a:p>
            <a:pPr marL="0" indent="0" algn="just">
              <a:buNone/>
            </a:pPr>
            <a:r>
              <a:rPr lang="en-US" sz="2000" dirty="0">
                <a:latin typeface="Times New Roman" panose="02020603050405020304" pitchFamily="18" charset="0"/>
                <a:cs typeface="Times New Roman" panose="02020603050405020304" pitchFamily="18" charset="0"/>
              </a:rPr>
              <a:t>7.Local Cloud Server Setup</a:t>
            </a:r>
          </a:p>
          <a:p>
            <a:pPr marL="0" indent="0" algn="just">
              <a:buNone/>
            </a:pPr>
            <a:r>
              <a:rPr lang="en-US" sz="2000" dirty="0">
                <a:latin typeface="Times New Roman" panose="02020603050405020304" pitchFamily="18" charset="0"/>
                <a:cs typeface="Times New Roman" panose="02020603050405020304" pitchFamily="18" charset="0"/>
              </a:rPr>
              <a:t>8.Energy Efficiency</a:t>
            </a:r>
          </a:p>
          <a:p>
            <a:pPr marL="0" indent="0" algn="just">
              <a:buNone/>
            </a:pPr>
            <a:r>
              <a:rPr lang="en-US" sz="2000" dirty="0"/>
              <a:t>9.Remote Door Unlock Functionality:</a:t>
            </a:r>
          </a:p>
          <a:p>
            <a:pPr marL="0" indent="0" algn="just">
              <a:buNone/>
            </a:pPr>
            <a:r>
              <a:rPr lang="en-US" sz="2000" dirty="0"/>
              <a:t>10.Responsive Real-Time Communication:</a:t>
            </a:r>
          </a:p>
          <a:p>
            <a:pPr marL="0" indent="0" algn="just">
              <a:buNone/>
            </a:pPr>
            <a:r>
              <a:rPr lang="en-US" sz="2000" dirty="0"/>
              <a:t>11.User Privacy:</a:t>
            </a:r>
          </a:p>
          <a:p>
            <a:pPr marL="0" indent="0" algn="just">
              <a:buNone/>
            </a:pPr>
            <a:r>
              <a:rPr lang="en-US" sz="2000" dirty="0"/>
              <a:t>12.Scalability and Performance: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06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8299EA-09FF-B069-D880-56397C4C5409}"/>
              </a:ext>
            </a:extLst>
          </p:cNvPr>
          <p:cNvSpPr>
            <a:spLocks noGrp="1" noChangeArrowheads="1"/>
          </p:cNvSpPr>
          <p:nvPr>
            <p:ph type="title"/>
          </p:nvPr>
        </p:nvSpPr>
        <p:spPr>
          <a:xfrm>
            <a:off x="304800" y="-104203"/>
            <a:ext cx="7886700" cy="1325563"/>
          </a:xfrm>
        </p:spPr>
        <p:txBody>
          <a:bodyPr/>
          <a:lstStyle/>
          <a:p>
            <a:pPr eaLnBrk="1" hangingPunct="1"/>
            <a:r>
              <a:rPr lang="en-US" dirty="0">
                <a:latin typeface="Times New Roman" pitchFamily="18" charset="0"/>
                <a:cs typeface="Times New Roman" pitchFamily="18" charset="0"/>
              </a:rPr>
              <a:t>Design Requirements:</a:t>
            </a:r>
            <a:endParaRPr lang="en-US" altLang="en-US" dirty="0">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15</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870450BF-E0B7-4B1F-885E-5D0A2D13046A}"/>
              </a:ext>
            </a:extLst>
          </p:cNvPr>
          <p:cNvSpPr txBox="1"/>
          <p:nvPr/>
        </p:nvSpPr>
        <p:spPr>
          <a:xfrm>
            <a:off x="228600" y="697398"/>
            <a:ext cx="8686800" cy="6340197"/>
          </a:xfrm>
          <a:prstGeom prst="rect">
            <a:avLst/>
          </a:prstGeom>
          <a:noFill/>
        </p:spPr>
        <p:txBody>
          <a:bodyPr wrap="square" rtlCol="0">
            <a:spAutoFit/>
          </a:bodyPr>
          <a:lstStyle/>
          <a:p>
            <a:pPr marL="0" indent="0" algn="just">
              <a:buNone/>
            </a:pPr>
            <a:r>
              <a:rPr lang="en-US" sz="2400" dirty="0">
                <a:latin typeface="Times New Roman" panose="02020603050405020304" pitchFamily="18" charset="0"/>
                <a:cs typeface="Times New Roman" panose="02020603050405020304" pitchFamily="18" charset="0"/>
              </a:rPr>
              <a:t>Considerations for hardware, software, connectivity, security, and user experience:</a:t>
            </a:r>
          </a:p>
          <a:p>
            <a:pPr algn="just"/>
            <a:r>
              <a:rPr lang="en-US" sz="2000" dirty="0">
                <a:latin typeface="Times New Roman" panose="02020603050405020304" pitchFamily="18" charset="0"/>
                <a:cs typeface="Times New Roman" panose="02020603050405020304" pitchFamily="18" charset="0"/>
              </a:rPr>
              <a:t>1. Hardware: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Sensor Selection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Camera Quality</a:t>
            </a:r>
          </a:p>
          <a:p>
            <a:pPr algn="just"/>
            <a:r>
              <a:rPr lang="en-US" sz="2000" dirty="0">
                <a:latin typeface="Times New Roman" panose="02020603050405020304" pitchFamily="18" charset="0"/>
                <a:cs typeface="Times New Roman" panose="02020603050405020304" pitchFamily="18" charset="0"/>
              </a:rPr>
              <a:t>2. Software: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 Interface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Local Cloud Server Software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Compatibility</a:t>
            </a:r>
          </a:p>
          <a:p>
            <a:pPr algn="just"/>
            <a:r>
              <a:rPr lang="en-US" sz="2000" dirty="0">
                <a:latin typeface="Times New Roman" panose="02020603050405020304" pitchFamily="18" charset="0"/>
                <a:cs typeface="Times New Roman" panose="02020603050405020304" pitchFamily="18" charset="0"/>
              </a:rPr>
              <a:t>3. Connectivity: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Network Options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Stable Connection</a:t>
            </a:r>
          </a:p>
          <a:p>
            <a:pPr algn="just"/>
            <a:r>
              <a:rPr lang="en-US" sz="2000" dirty="0">
                <a:latin typeface="Times New Roman" panose="02020603050405020304" pitchFamily="18" charset="0"/>
                <a:cs typeface="Times New Roman" panose="02020603050405020304" pitchFamily="18" charset="0"/>
              </a:rPr>
              <a:t>4. Security: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Encryption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Data Protection</a:t>
            </a:r>
          </a:p>
          <a:p>
            <a:pPr algn="just"/>
            <a:r>
              <a:rPr lang="en-US" sz="2000" dirty="0">
                <a:latin typeface="Times New Roman" panose="02020603050405020304" pitchFamily="18" charset="0"/>
                <a:cs typeface="Times New Roman" panose="02020603050405020304" pitchFamily="18" charset="0"/>
              </a:rPr>
              <a:t>5. User Experience: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Ease of Use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Speed and Responsiveness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61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8299EA-09FF-B069-D880-56397C4C5409}"/>
              </a:ext>
            </a:extLst>
          </p:cNvPr>
          <p:cNvSpPr>
            <a:spLocks noGrp="1" noChangeArrowheads="1"/>
          </p:cNvSpPr>
          <p:nvPr>
            <p:ph type="title"/>
          </p:nvPr>
        </p:nvSpPr>
        <p:spPr>
          <a:xfrm>
            <a:off x="209881" y="-104203"/>
            <a:ext cx="7981619" cy="1325563"/>
          </a:xfrm>
        </p:spPr>
        <p:txBody>
          <a:bodyPr/>
          <a:lstStyle/>
          <a:p>
            <a:pPr eaLnBrk="1" hangingPunct="1"/>
            <a:r>
              <a:rPr lang="en-US" dirty="0">
                <a:latin typeface="Times New Roman" pitchFamily="18" charset="0"/>
                <a:cs typeface="Times New Roman" pitchFamily="18" charset="0"/>
              </a:rPr>
              <a:t>Hardware Design :</a:t>
            </a:r>
            <a:endParaRPr lang="en-US" altLang="en-US" dirty="0">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16</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9" name="TextBox 8">
            <a:extLst>
              <a:ext uri="{FF2B5EF4-FFF2-40B4-BE49-F238E27FC236}">
                <a16:creationId xmlns:a16="http://schemas.microsoft.com/office/drawing/2014/main" id="{870450BF-E0B7-4B1F-885E-5D0A2D13046A}"/>
              </a:ext>
            </a:extLst>
          </p:cNvPr>
          <p:cNvSpPr txBox="1"/>
          <p:nvPr/>
        </p:nvSpPr>
        <p:spPr>
          <a:xfrm>
            <a:off x="228600" y="697398"/>
            <a:ext cx="8686800" cy="5170646"/>
          </a:xfrm>
          <a:prstGeom prst="rect">
            <a:avLst/>
          </a:prstGeom>
          <a:noFill/>
        </p:spPr>
        <p:txBody>
          <a:bodyPr wrap="square" rtlCol="0">
            <a:spAutoFit/>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1. LED and Resistor (1 ohm)</a:t>
            </a:r>
          </a:p>
          <a:p>
            <a:pPr marL="0" indent="0" algn="just">
              <a:buNone/>
            </a:pPr>
            <a:r>
              <a:rPr lang="en-US" sz="2400" dirty="0">
                <a:latin typeface="Times New Roman" panose="02020603050405020304" pitchFamily="18" charset="0"/>
                <a:cs typeface="Times New Roman" panose="02020603050405020304" pitchFamily="18" charset="0"/>
              </a:rPr>
              <a:t>2. 12V Battery</a:t>
            </a:r>
          </a:p>
          <a:p>
            <a:pPr marL="0" indent="0" algn="just">
              <a:buNone/>
            </a:pPr>
            <a:r>
              <a:rPr lang="en-US" sz="2400" dirty="0">
                <a:latin typeface="Times New Roman" panose="02020603050405020304" pitchFamily="18" charset="0"/>
                <a:cs typeface="Times New Roman" panose="02020603050405020304" pitchFamily="18" charset="0"/>
              </a:rPr>
              <a:t>3. Breadboard</a:t>
            </a:r>
          </a:p>
          <a:p>
            <a:pPr marL="0" indent="0" algn="just">
              <a:buNone/>
            </a:pPr>
            <a:r>
              <a:rPr lang="en-US" sz="2400" dirty="0">
                <a:latin typeface="Times New Roman" panose="02020603050405020304" pitchFamily="18" charset="0"/>
                <a:cs typeface="Times New Roman" panose="02020603050405020304" pitchFamily="18" charset="0"/>
              </a:rPr>
              <a:t>4.</a:t>
            </a:r>
            <a:r>
              <a:rPr lang="en-US" sz="2000" dirty="0"/>
              <a:t> </a:t>
            </a:r>
            <a:r>
              <a:rPr lang="en-US" sz="2400" dirty="0">
                <a:latin typeface="Times New Roman" panose="02020603050405020304" pitchFamily="18" charset="0"/>
                <a:cs typeface="Times New Roman" panose="02020603050405020304" pitchFamily="18" charset="0"/>
              </a:rPr>
              <a:t>Buzzer</a:t>
            </a:r>
          </a:p>
          <a:p>
            <a:pPr marL="0" indent="0" algn="just">
              <a:buNone/>
            </a:pPr>
            <a:r>
              <a:rPr lang="en-US" sz="2400" dirty="0">
                <a:latin typeface="Times New Roman" panose="02020603050405020304" pitchFamily="18" charset="0"/>
                <a:cs typeface="Times New Roman" panose="02020603050405020304" pitchFamily="18" charset="0"/>
              </a:rPr>
              <a:t>5.Solenoid Lock</a:t>
            </a:r>
          </a:p>
          <a:p>
            <a:pPr marL="0" indent="0" algn="just">
              <a:buNone/>
            </a:pPr>
            <a:r>
              <a:rPr lang="en-US" sz="2400" dirty="0">
                <a:latin typeface="Times New Roman" panose="02020603050405020304" pitchFamily="18" charset="0"/>
                <a:cs typeface="Times New Roman" panose="02020603050405020304" pitchFamily="18" charset="0"/>
              </a:rPr>
              <a:t>6.Push Button</a:t>
            </a:r>
          </a:p>
          <a:p>
            <a:pPr marL="0" indent="0" algn="just">
              <a:buNone/>
            </a:pPr>
            <a:r>
              <a:rPr lang="en-US" sz="2400" dirty="0">
                <a:latin typeface="Times New Roman" panose="02020603050405020304" pitchFamily="18" charset="0"/>
                <a:cs typeface="Times New Roman" panose="02020603050405020304" pitchFamily="18" charset="0"/>
              </a:rPr>
              <a:t>7.Relay Module</a:t>
            </a:r>
          </a:p>
          <a:p>
            <a:pPr marL="0" indent="0" algn="just">
              <a:buNone/>
            </a:pPr>
            <a:r>
              <a:rPr lang="en-US" sz="2400" dirty="0">
                <a:latin typeface="Times New Roman" panose="02020603050405020304" pitchFamily="18" charset="0"/>
                <a:cs typeface="Times New Roman" panose="02020603050405020304" pitchFamily="18" charset="0"/>
              </a:rPr>
              <a:t>8.UART TTL Module</a:t>
            </a:r>
          </a:p>
          <a:p>
            <a:pPr marL="0" indent="0" algn="just">
              <a:buNone/>
            </a:pPr>
            <a:r>
              <a:rPr lang="en-US" sz="2400" dirty="0">
                <a:latin typeface="Times New Roman" panose="02020603050405020304" pitchFamily="18" charset="0"/>
                <a:cs typeface="Times New Roman" panose="02020603050405020304" pitchFamily="18" charset="0"/>
              </a:rPr>
              <a:t>9.7805 IC Voltage Regulator</a:t>
            </a:r>
          </a:p>
          <a:p>
            <a:pPr marL="0" indent="0" algn="just">
              <a:buNone/>
            </a:pPr>
            <a:r>
              <a:rPr lang="en-US" sz="2400" dirty="0">
                <a:latin typeface="Times New Roman" panose="02020603050405020304" pitchFamily="18" charset="0"/>
                <a:cs typeface="Times New Roman" panose="02020603050405020304" pitchFamily="18" charset="0"/>
              </a:rPr>
              <a:t>10.25V 100uF Capacitor</a:t>
            </a:r>
          </a:p>
          <a:p>
            <a:pPr marL="0" indent="0" algn="just">
              <a:buNone/>
            </a:pPr>
            <a:r>
              <a:rPr lang="en-US" sz="2400" dirty="0">
                <a:latin typeface="Times New Roman" panose="02020603050405020304" pitchFamily="18" charset="0"/>
                <a:cs typeface="Times New Roman" panose="02020603050405020304" pitchFamily="18" charset="0"/>
              </a:rPr>
              <a:t>11.IR Proximity Sensor</a:t>
            </a:r>
          </a:p>
          <a:p>
            <a:pPr marL="0" indent="0" algn="just">
              <a:buNone/>
            </a:pPr>
            <a:r>
              <a:rPr lang="en-US" sz="2400" dirty="0">
                <a:latin typeface="Times New Roman" panose="02020603050405020304" pitchFamily="18" charset="0"/>
                <a:cs typeface="Times New Roman" panose="02020603050405020304" pitchFamily="18" charset="0"/>
              </a:rPr>
              <a:t>12.ESP32-CAM</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1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F17164-AA8D-4CBD-B5A3-24B9A6B5F39B}"/>
              </a:ext>
            </a:extLst>
          </p:cNvPr>
          <p:cNvSpPr>
            <a:spLocks noGrp="1"/>
          </p:cNvSpPr>
          <p:nvPr>
            <p:ph type="ftr" sz="quarter" idx="11"/>
          </p:nvPr>
        </p:nvSpPr>
        <p:spPr/>
        <p:txBody>
          <a:bodyPr/>
          <a:lstStyle/>
          <a:p>
            <a:pPr>
              <a:defRPr/>
            </a:pPr>
            <a:r>
              <a:rPr lang="en-US"/>
              <a:t>DEPT. of CSE                      CSB4243-Design Project-1</a:t>
            </a:r>
          </a:p>
        </p:txBody>
      </p:sp>
      <p:sp>
        <p:nvSpPr>
          <p:cNvPr id="3" name="Slide Number Placeholder 2">
            <a:extLst>
              <a:ext uri="{FF2B5EF4-FFF2-40B4-BE49-F238E27FC236}">
                <a16:creationId xmlns:a16="http://schemas.microsoft.com/office/drawing/2014/main" id="{B6B82CAD-8369-4F69-96EC-B12407FC6F29}"/>
              </a:ext>
            </a:extLst>
          </p:cNvPr>
          <p:cNvSpPr>
            <a:spLocks noGrp="1"/>
          </p:cNvSpPr>
          <p:nvPr>
            <p:ph type="sldNum" sz="quarter" idx="12"/>
          </p:nvPr>
        </p:nvSpPr>
        <p:spPr/>
        <p:txBody>
          <a:bodyPr/>
          <a:lstStyle/>
          <a:p>
            <a:fld id="{185413E7-BE16-46B7-8E6A-6BE9CD646E83}" type="slidenum">
              <a:rPr lang="en-US" altLang="en-US" smtClean="0"/>
              <a:pPr/>
              <a:t>17</a:t>
            </a:fld>
            <a:endParaRPr lang="en-US" altLang="en-US"/>
          </a:p>
        </p:txBody>
      </p:sp>
      <p:sp>
        <p:nvSpPr>
          <p:cNvPr id="4" name="Rectangle 2">
            <a:extLst>
              <a:ext uri="{FF2B5EF4-FFF2-40B4-BE49-F238E27FC236}">
                <a16:creationId xmlns:a16="http://schemas.microsoft.com/office/drawing/2014/main" id="{19D6BEEB-5052-4674-8ACB-269CFE797895}"/>
              </a:ext>
            </a:extLst>
          </p:cNvPr>
          <p:cNvSpPr txBox="1">
            <a:spLocks noChangeArrowheads="1"/>
          </p:cNvSpPr>
          <p:nvPr/>
        </p:nvSpPr>
        <p:spPr>
          <a:xfrm>
            <a:off x="457200" y="381000"/>
            <a:ext cx="7886700" cy="638175"/>
          </a:xfrm>
          <a:prstGeom prst="rect">
            <a:avLst/>
          </a:prstGeom>
        </p:spPr>
        <p:txBody>
          <a:bodyPr rtlCol="0">
            <a:norm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Results and discussions</a:t>
            </a:r>
            <a:endParaRPr lang="en-US"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AA271A-0B32-AC8B-7A4C-3FD16A7868FB}"/>
              </a:ext>
            </a:extLst>
          </p:cNvPr>
          <p:cNvSpPr txBox="1"/>
          <p:nvPr/>
        </p:nvSpPr>
        <p:spPr>
          <a:xfrm>
            <a:off x="473612" y="1019175"/>
            <a:ext cx="8229600" cy="513986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Results: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Hygiene and Safety Improvement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Security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Convenience and Remote Access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Delivery Management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Visitor Records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Customization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Energy Efficiency and Environmental Impact</a:t>
            </a:r>
          </a:p>
          <a:p>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Discussions: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Privacy Concerns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Cost vs. Benefits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Accessibility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Integration with Smart Homes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Effectiveness in Pandemic Control</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Technological Advancements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415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08BB9-E9EC-475F-B81D-78871F4DE3B6}"/>
              </a:ext>
            </a:extLst>
          </p:cNvPr>
          <p:cNvSpPr>
            <a:spLocks noGrp="1"/>
          </p:cNvSpPr>
          <p:nvPr>
            <p:ph type="ftr" sz="quarter" idx="11"/>
          </p:nvPr>
        </p:nvSpPr>
        <p:spPr/>
        <p:txBody>
          <a:bodyPr/>
          <a:lstStyle/>
          <a:p>
            <a:pPr>
              <a:defRPr/>
            </a:pPr>
            <a:r>
              <a:rPr lang="en-US"/>
              <a:t>DEPT. of CSE                      CSB4243-Design Project-1</a:t>
            </a:r>
          </a:p>
        </p:txBody>
      </p:sp>
      <p:sp>
        <p:nvSpPr>
          <p:cNvPr id="3" name="Slide Number Placeholder 2">
            <a:extLst>
              <a:ext uri="{FF2B5EF4-FFF2-40B4-BE49-F238E27FC236}">
                <a16:creationId xmlns:a16="http://schemas.microsoft.com/office/drawing/2014/main" id="{440501E5-8F7D-44A6-9B4E-3A43A42EFF89}"/>
              </a:ext>
            </a:extLst>
          </p:cNvPr>
          <p:cNvSpPr>
            <a:spLocks noGrp="1"/>
          </p:cNvSpPr>
          <p:nvPr>
            <p:ph type="sldNum" sz="quarter" idx="12"/>
          </p:nvPr>
        </p:nvSpPr>
        <p:spPr/>
        <p:txBody>
          <a:bodyPr/>
          <a:lstStyle/>
          <a:p>
            <a:fld id="{185413E7-BE16-46B7-8E6A-6BE9CD646E83}" type="slidenum">
              <a:rPr lang="en-US" altLang="en-US" smtClean="0"/>
              <a:pPr/>
              <a:t>18</a:t>
            </a:fld>
            <a:endParaRPr lang="en-US" altLang="en-US"/>
          </a:p>
        </p:txBody>
      </p:sp>
      <p:sp>
        <p:nvSpPr>
          <p:cNvPr id="4" name="Rectangle 2">
            <a:extLst>
              <a:ext uri="{FF2B5EF4-FFF2-40B4-BE49-F238E27FC236}">
                <a16:creationId xmlns:a16="http://schemas.microsoft.com/office/drawing/2014/main" id="{56B579B8-6C7A-4A9C-B2F0-CE35492C356C}"/>
              </a:ext>
            </a:extLst>
          </p:cNvPr>
          <p:cNvSpPr txBox="1">
            <a:spLocks noChangeArrowheads="1"/>
          </p:cNvSpPr>
          <p:nvPr/>
        </p:nvSpPr>
        <p:spPr>
          <a:xfrm>
            <a:off x="660400" y="581025"/>
            <a:ext cx="7886700" cy="638175"/>
          </a:xfrm>
          <a:prstGeom prst="rect">
            <a:avLst/>
          </a:prstGeom>
        </p:spPr>
        <p:txBody>
          <a:bodyPr rtlCol="0">
            <a:norm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fontAlgn="auto" hangingPunct="1">
              <a:spcAft>
                <a:spcPts val="0"/>
              </a:spcAft>
              <a:defRPr/>
            </a:pPr>
            <a:r>
              <a:rPr lang="en-US" altLang="en-US" b="1" dirty="0">
                <a:latin typeface="Times New Roman" panose="02020603050405020304" pitchFamily="18" charset="0"/>
                <a:cs typeface="Times New Roman" panose="02020603050405020304" pitchFamily="18" charset="0"/>
              </a:rPr>
              <a:t>Conclusion</a:t>
            </a:r>
            <a:r>
              <a:rPr lang="en-US" alt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917BB747-2487-4E7A-A03C-A3500EABBF88}"/>
              </a:ext>
            </a:extLst>
          </p:cNvPr>
          <p:cNvSpPr txBox="1"/>
          <p:nvPr/>
        </p:nvSpPr>
        <p:spPr>
          <a:xfrm>
            <a:off x="660400" y="1447800"/>
            <a:ext cx="7886700"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 By reducing physical contact with the doorbell button, the system minimizes the risk of transmitting germs or fingerprints, improving overall hygiene and security.</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Remote Monitoring:</a:t>
            </a:r>
            <a:r>
              <a:rPr lang="en-US" sz="2000" dirty="0">
                <a:latin typeface="Times New Roman" panose="02020603050405020304" pitchFamily="18" charset="0"/>
                <a:cs typeface="Times New Roman" panose="02020603050405020304" pitchFamily="18" charset="0"/>
              </a:rPr>
              <a:t> Many contactless doorbell systems include cameras and smartphone apps, allowing homeowners to see and communicate with visitors even when they're not at home. This feature enhances security and convenience.</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Customization:</a:t>
            </a:r>
            <a:r>
              <a:rPr lang="en-US" sz="2000" dirty="0">
                <a:latin typeface="Times New Roman" panose="02020603050405020304" pitchFamily="18" charset="0"/>
                <a:cs typeface="Times New Roman" panose="02020603050405020304" pitchFamily="18" charset="0"/>
              </a:rPr>
              <a:t> These systems often offer customizable settings, allowing homeowners to tailor their doorbell experience, such as setting different chimes or adjusting sensitivity to motion or touch.</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Integration:</a:t>
            </a:r>
            <a:r>
              <a:rPr lang="en-US" sz="2000" dirty="0">
                <a:latin typeface="Times New Roman" panose="02020603050405020304" pitchFamily="18" charset="0"/>
                <a:cs typeface="Times New Roman" panose="02020603050405020304" pitchFamily="18" charset="0"/>
              </a:rPr>
              <a:t> Many contactless doorbell systems can integrate with other smart home devices, enhancing the overall home automation experience.</a:t>
            </a:r>
          </a:p>
          <a:p>
            <a:pPr marL="285750" indent="-285750" algn="just">
              <a:buFont typeface="Arial" panose="020B0604020202020204" pitchFamily="34" charset="0"/>
              <a:buChar char="•"/>
            </a:pPr>
            <a:endParaRPr lang="en-US" sz="20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067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08BB9-E9EC-475F-B81D-78871F4DE3B6}"/>
              </a:ext>
            </a:extLst>
          </p:cNvPr>
          <p:cNvSpPr>
            <a:spLocks noGrp="1"/>
          </p:cNvSpPr>
          <p:nvPr>
            <p:ph type="ftr" sz="quarter" idx="11"/>
          </p:nvPr>
        </p:nvSpPr>
        <p:spPr/>
        <p:txBody>
          <a:bodyPr/>
          <a:lstStyle/>
          <a:p>
            <a:pPr>
              <a:defRPr/>
            </a:pPr>
            <a:r>
              <a:rPr lang="en-US"/>
              <a:t>DEPT. of CSE                      CSB4243-Design Project-1</a:t>
            </a:r>
          </a:p>
        </p:txBody>
      </p:sp>
      <p:sp>
        <p:nvSpPr>
          <p:cNvPr id="3" name="Slide Number Placeholder 2">
            <a:extLst>
              <a:ext uri="{FF2B5EF4-FFF2-40B4-BE49-F238E27FC236}">
                <a16:creationId xmlns:a16="http://schemas.microsoft.com/office/drawing/2014/main" id="{440501E5-8F7D-44A6-9B4E-3A43A42EFF89}"/>
              </a:ext>
            </a:extLst>
          </p:cNvPr>
          <p:cNvSpPr>
            <a:spLocks noGrp="1"/>
          </p:cNvSpPr>
          <p:nvPr>
            <p:ph type="sldNum" sz="quarter" idx="12"/>
          </p:nvPr>
        </p:nvSpPr>
        <p:spPr/>
        <p:txBody>
          <a:bodyPr/>
          <a:lstStyle/>
          <a:p>
            <a:fld id="{185413E7-BE16-46B7-8E6A-6BE9CD646E83}" type="slidenum">
              <a:rPr lang="en-US" altLang="en-US" smtClean="0"/>
              <a:pPr/>
              <a:t>19</a:t>
            </a:fld>
            <a:endParaRPr lang="en-US" altLang="en-US"/>
          </a:p>
        </p:txBody>
      </p:sp>
      <p:sp>
        <p:nvSpPr>
          <p:cNvPr id="4" name="Rectangle 2">
            <a:extLst>
              <a:ext uri="{FF2B5EF4-FFF2-40B4-BE49-F238E27FC236}">
                <a16:creationId xmlns:a16="http://schemas.microsoft.com/office/drawing/2014/main" id="{56B579B8-6C7A-4A9C-B2F0-CE35492C356C}"/>
              </a:ext>
            </a:extLst>
          </p:cNvPr>
          <p:cNvSpPr txBox="1">
            <a:spLocks noChangeArrowheads="1"/>
          </p:cNvSpPr>
          <p:nvPr/>
        </p:nvSpPr>
        <p:spPr>
          <a:xfrm>
            <a:off x="251012" y="304800"/>
            <a:ext cx="7886700" cy="638175"/>
          </a:xfrm>
          <a:prstGeom prst="rect">
            <a:avLst/>
          </a:prstGeom>
        </p:spPr>
        <p:txBody>
          <a:bodyPr rtlCol="0">
            <a:norm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Future Work:</a:t>
            </a:r>
          </a:p>
        </p:txBody>
      </p:sp>
      <p:sp>
        <p:nvSpPr>
          <p:cNvPr id="5" name="TextBox 4">
            <a:extLst>
              <a:ext uri="{FF2B5EF4-FFF2-40B4-BE49-F238E27FC236}">
                <a16:creationId xmlns:a16="http://schemas.microsoft.com/office/drawing/2014/main" id="{917BB747-2487-4E7A-A03C-A3500EABBF88}"/>
              </a:ext>
            </a:extLst>
          </p:cNvPr>
          <p:cNvSpPr txBox="1"/>
          <p:nvPr/>
        </p:nvSpPr>
        <p:spPr>
          <a:xfrm>
            <a:off x="251012" y="762000"/>
            <a:ext cx="8318500" cy="5940088"/>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Improved Sensing Technologies:</a:t>
            </a:r>
            <a:r>
              <a:rPr lang="en-US" sz="2000" dirty="0">
                <a:latin typeface="Times New Roman" panose="02020603050405020304" pitchFamily="18" charset="0"/>
                <a:cs typeface="Times New Roman" panose="02020603050405020304" pitchFamily="18" charset="0"/>
              </a:rPr>
              <a:t> Future systems can benefit from more advanced and reliable sensors to detect touch or motion accurately, reducing false positives or negatives in detecting visitors.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Biometric Authentication:</a:t>
            </a:r>
            <a:r>
              <a:rPr lang="en-US" sz="2000" dirty="0">
                <a:latin typeface="Times New Roman" panose="02020603050405020304" pitchFamily="18" charset="0"/>
                <a:cs typeface="Times New Roman" panose="02020603050405020304" pitchFamily="18" charset="0"/>
              </a:rPr>
              <a:t> Integrating biometric authentication methods, such as facial recognition, could add an extra layer of security, allowing the system to recognize authorized individuals automatically.</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Energy Efficiency:</a:t>
            </a:r>
            <a:r>
              <a:rPr lang="en-US" sz="2000" dirty="0">
                <a:latin typeface="Times New Roman" panose="02020603050405020304" pitchFamily="18" charset="0"/>
                <a:cs typeface="Times New Roman" panose="02020603050405020304" pitchFamily="18" charset="0"/>
              </a:rPr>
              <a:t> Developing more energy-efficient contactless doorbell systems with low-power components to reduce environmental impact and the need for frequent battery changes.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Integration with Smart Home Ecosystems:</a:t>
            </a:r>
            <a:r>
              <a:rPr lang="en-US" sz="2000" dirty="0">
                <a:latin typeface="Times New Roman" panose="02020603050405020304" pitchFamily="18" charset="0"/>
                <a:cs typeface="Times New Roman" panose="02020603050405020304" pitchFamily="18" charset="0"/>
              </a:rPr>
              <a:t> Seamless integration with other smart home devices, like smart locks and home security systems, can offer a more holistic approach to home security and automation.</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Cybersecurity and Privacy:</a:t>
            </a:r>
            <a:r>
              <a:rPr lang="en-US" sz="2000" dirty="0">
                <a:latin typeface="Times New Roman" panose="02020603050405020304" pitchFamily="18" charset="0"/>
                <a:cs typeface="Times New Roman" panose="02020603050405020304" pitchFamily="18" charset="0"/>
              </a:rPr>
              <a:t> Addressing cybersecurity concerns to protect against potential hacking or data breaches and ensuring that the privacy of residents and visitors is maintained.</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 Reduction:</a:t>
            </a:r>
            <a:r>
              <a:rPr lang="en-US" sz="2000" dirty="0">
                <a:latin typeface="Times New Roman" panose="02020603050405020304" pitchFamily="18" charset="0"/>
                <a:cs typeface="Times New Roman" panose="02020603050405020304" pitchFamily="18" charset="0"/>
              </a:rPr>
              <a:t> Working to reduce the cost of contactless doorbell systems to make them more affordable and accessible to a broader range of homeowners.</a:t>
            </a:r>
          </a:p>
          <a:p>
            <a:pPr marL="285750" indent="-285750" algn="just">
              <a:buFont typeface="Arial" panose="020B0604020202020204" pitchFamily="34" charset="0"/>
              <a:buChar char="•"/>
            </a:pPr>
            <a:endParaRPr lang="en-US" sz="20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977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1571FD-C06A-AEFD-D047-7A33F984C95F}"/>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Agenda for Review3</a:t>
            </a:r>
          </a:p>
        </p:txBody>
      </p:sp>
      <p:sp>
        <p:nvSpPr>
          <p:cNvPr id="10243" name="Rectangle 3">
            <a:extLst>
              <a:ext uri="{FF2B5EF4-FFF2-40B4-BE49-F238E27FC236}">
                <a16:creationId xmlns:a16="http://schemas.microsoft.com/office/drawing/2014/main" id="{1EC25644-0967-43D7-17A2-92D06FDB3851}"/>
              </a:ext>
            </a:extLst>
          </p:cNvPr>
          <p:cNvSpPr>
            <a:spLocks noGrp="1" noChangeArrowheads="1"/>
          </p:cNvSpPr>
          <p:nvPr>
            <p:ph idx="1"/>
          </p:nvPr>
        </p:nvSpPr>
        <p:spPr/>
        <p:txBody>
          <a:bodyPr rtlCol="0">
            <a:normAutofit fontScale="77500" lnSpcReduction="20000"/>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Introduction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Goals and Motivation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Literature review/Existing Systems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Problem Definition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Objective</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Proposed System/Work</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Architecture Diagram</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Module List</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Modular Description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Screenshots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Result and Discussion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Conclusion and Future Work</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Contribution of Team members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References</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D479CC9C-D5DA-FBBD-6BFC-88CB6691541F}"/>
              </a:ext>
            </a:extLst>
          </p:cNvPr>
          <p:cNvSpPr>
            <a:spLocks noGrp="1"/>
          </p:cNvSpPr>
          <p:nvPr>
            <p:ph type="ftr" sz="quarter" idx="11"/>
          </p:nvPr>
        </p:nvSpPr>
        <p:spPr/>
        <p:txBody>
          <a:bodyPr/>
          <a:lstStyle/>
          <a:p>
            <a:pPr>
              <a:defRPr/>
            </a:pPr>
            <a:r>
              <a:rPr lang="en-US" dirty="0"/>
              <a:t>DEPT. of CSE                      CSB4243-Design Project-1</a:t>
            </a:r>
          </a:p>
        </p:txBody>
      </p:sp>
      <p:sp>
        <p:nvSpPr>
          <p:cNvPr id="4" name="Slide Number Placeholder 3">
            <a:extLst>
              <a:ext uri="{FF2B5EF4-FFF2-40B4-BE49-F238E27FC236}">
                <a16:creationId xmlns:a16="http://schemas.microsoft.com/office/drawing/2014/main" id="{142838BE-A3A4-C058-E593-93C3DC43A93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A621E8-BDFC-458A-A8BF-1376CC700499}" type="slidenum">
              <a:rPr lang="en-US" altLang="en-US">
                <a:solidFill>
                  <a:srgbClr val="898989"/>
                </a:solidFill>
              </a:rPr>
              <a:pPr/>
              <a:t>2</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8299EA-09FF-B069-D880-56397C4C5409}"/>
              </a:ext>
            </a:extLst>
          </p:cNvPr>
          <p:cNvSpPr>
            <a:spLocks noGrp="1" noChangeArrowheads="1"/>
          </p:cNvSpPr>
          <p:nvPr>
            <p:ph type="title"/>
          </p:nvPr>
        </p:nvSpPr>
        <p:spPr>
          <a:xfrm>
            <a:off x="642471" y="35859"/>
            <a:ext cx="7886700"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Screenshots</a:t>
            </a:r>
          </a:p>
        </p:txBody>
      </p:sp>
      <p:sp>
        <p:nvSpPr>
          <p:cNvPr id="10243" name="Rectangle 3">
            <a:extLst>
              <a:ext uri="{FF2B5EF4-FFF2-40B4-BE49-F238E27FC236}">
                <a16:creationId xmlns:a16="http://schemas.microsoft.com/office/drawing/2014/main" id="{146E4C1A-FEAF-FAD7-12D7-EDAAB091D391}"/>
              </a:ext>
            </a:extLst>
          </p:cNvPr>
          <p:cNvSpPr>
            <a:spLocks noGrp="1" noChangeArrowheads="1"/>
          </p:cNvSpPr>
          <p:nvPr>
            <p:ph idx="1"/>
          </p:nvPr>
        </p:nvSpPr>
        <p:spPr>
          <a:xfrm>
            <a:off x="101179" y="1848037"/>
            <a:ext cx="7886700" cy="4351338"/>
          </a:xfrm>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5FC42DC8-24EF-2F2D-E196-846E46961576}"/>
              </a:ext>
            </a:extLst>
          </p:cNvPr>
          <p:cNvSpPr>
            <a:spLocks noGrp="1"/>
          </p:cNvSpPr>
          <p:nvPr>
            <p:ph type="ftr" sz="quarter" idx="11"/>
          </p:nvPr>
        </p:nvSpPr>
        <p:spPr>
          <a:xfrm>
            <a:off x="2501479" y="6378762"/>
            <a:ext cx="3086100" cy="365125"/>
          </a:xfrm>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F36122AD-60FF-63E8-B028-C03771D1E636}"/>
              </a:ext>
            </a:extLst>
          </p:cNvPr>
          <p:cNvSpPr>
            <a:spLocks noGrp="1"/>
          </p:cNvSpPr>
          <p:nvPr>
            <p:ph type="sldNum" sz="quarter" idx="12"/>
          </p:nvPr>
        </p:nvSpPr>
        <p:spPr>
          <a:xfrm>
            <a:off x="5930479" y="6378762"/>
            <a:ext cx="2057400" cy="365125"/>
          </a:xfrm>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9E271D1-1D46-47DF-B834-D7C1A7145DFD}" type="slidenum">
              <a:rPr lang="en-US" altLang="en-US">
                <a:solidFill>
                  <a:srgbClr val="898989"/>
                </a:solidFill>
              </a:rPr>
              <a:pPr/>
              <a:t>20</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pic>
        <p:nvPicPr>
          <p:cNvPr id="6" name="Picture 5">
            <a:extLst>
              <a:ext uri="{FF2B5EF4-FFF2-40B4-BE49-F238E27FC236}">
                <a16:creationId xmlns:a16="http://schemas.microsoft.com/office/drawing/2014/main" id="{A2FF89CD-CA99-4761-B565-A06834B1A7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881" y="2094007"/>
            <a:ext cx="2784118" cy="1566066"/>
          </a:xfrm>
          <a:prstGeom prst="rect">
            <a:avLst/>
          </a:prstGeom>
        </p:spPr>
      </p:pic>
      <p:pic>
        <p:nvPicPr>
          <p:cNvPr id="9" name="Picture 8">
            <a:extLst>
              <a:ext uri="{FF2B5EF4-FFF2-40B4-BE49-F238E27FC236}">
                <a16:creationId xmlns:a16="http://schemas.microsoft.com/office/drawing/2014/main" id="{F616B8FE-EE91-42F8-90AF-9851833963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88906" y="2032558"/>
            <a:ext cx="2784117" cy="1566066"/>
          </a:xfrm>
          <a:prstGeom prst="rect">
            <a:avLst/>
          </a:prstGeom>
        </p:spPr>
      </p:pic>
      <p:pic>
        <p:nvPicPr>
          <p:cNvPr id="11" name="Picture 10">
            <a:extLst>
              <a:ext uri="{FF2B5EF4-FFF2-40B4-BE49-F238E27FC236}">
                <a16:creationId xmlns:a16="http://schemas.microsoft.com/office/drawing/2014/main" id="{9816A4CB-E2B0-491A-8293-A7FA1AD32F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7930" y="2045986"/>
            <a:ext cx="2784118" cy="1566066"/>
          </a:xfrm>
          <a:prstGeom prst="rect">
            <a:avLst/>
          </a:prstGeom>
        </p:spPr>
      </p:pic>
      <p:pic>
        <p:nvPicPr>
          <p:cNvPr id="13" name="Picture 12">
            <a:extLst>
              <a:ext uri="{FF2B5EF4-FFF2-40B4-BE49-F238E27FC236}">
                <a16:creationId xmlns:a16="http://schemas.microsoft.com/office/drawing/2014/main" id="{EF34D517-80D4-4C97-9335-C2ACFB33A5C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88906" y="3810000"/>
            <a:ext cx="2784118" cy="1566066"/>
          </a:xfrm>
          <a:prstGeom prst="rect">
            <a:avLst/>
          </a:prstGeom>
        </p:spPr>
      </p:pic>
      <p:pic>
        <p:nvPicPr>
          <p:cNvPr id="15" name="Picture 14">
            <a:extLst>
              <a:ext uri="{FF2B5EF4-FFF2-40B4-BE49-F238E27FC236}">
                <a16:creationId xmlns:a16="http://schemas.microsoft.com/office/drawing/2014/main" id="{AE5B6BF2-E4A6-4E40-B0AE-FA1BC68EA3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50002" y="3810000"/>
            <a:ext cx="2784117" cy="1566066"/>
          </a:xfrm>
          <a:prstGeom prst="rect">
            <a:avLst/>
          </a:prstGeom>
        </p:spPr>
      </p:pic>
      <p:pic>
        <p:nvPicPr>
          <p:cNvPr id="17" name="Picture 16">
            <a:extLst>
              <a:ext uri="{FF2B5EF4-FFF2-40B4-BE49-F238E27FC236}">
                <a16:creationId xmlns:a16="http://schemas.microsoft.com/office/drawing/2014/main" id="{1524EC66-08FD-4C4A-BD23-D47B5B5635D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9881" y="3810000"/>
            <a:ext cx="2784118" cy="1566066"/>
          </a:xfrm>
          <a:prstGeom prst="rect">
            <a:avLst/>
          </a:prstGeom>
        </p:spPr>
      </p:pic>
    </p:spTree>
    <p:extLst>
      <p:ext uri="{BB962C8B-B14F-4D97-AF65-F5344CB8AC3E}">
        <p14:creationId xmlns:p14="http://schemas.microsoft.com/office/powerpoint/2010/main" val="624791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19FB739-7A50-4A09-38E0-BEF0D6B35595}"/>
              </a:ext>
            </a:extLst>
          </p:cNvPr>
          <p:cNvSpPr>
            <a:spLocks noGrp="1" noChangeArrowheads="1"/>
          </p:cNvSpPr>
          <p:nvPr>
            <p:ph type="title"/>
          </p:nvPr>
        </p:nvSpPr>
        <p:spPr>
          <a:xfrm>
            <a:off x="228600" y="545085"/>
            <a:ext cx="7886700" cy="1325563"/>
          </a:xfrm>
        </p:spPr>
        <p:txBody>
          <a:bodyPr/>
          <a:lstStyle/>
          <a:p>
            <a:pPr eaLnBrk="1" hangingPunct="1"/>
            <a:r>
              <a:rPr lang="en-US" altLang="en-US" dirty="0">
                <a:latin typeface="Times New Roman" panose="02020603050405020304" pitchFamily="18" charset="0"/>
                <a:cs typeface="Times New Roman" panose="02020603050405020304" pitchFamily="18" charset="0"/>
              </a:rPr>
              <a:t>Contribution of Team members</a:t>
            </a:r>
          </a:p>
        </p:txBody>
      </p:sp>
      <p:sp>
        <p:nvSpPr>
          <p:cNvPr id="10243" name="Rectangle 3">
            <a:extLst>
              <a:ext uri="{FF2B5EF4-FFF2-40B4-BE49-F238E27FC236}">
                <a16:creationId xmlns:a16="http://schemas.microsoft.com/office/drawing/2014/main" id="{FA078322-177B-1CBA-AFE3-372E769B85CA}"/>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9F31D390-07A2-6801-3B0B-37B6B51F9CB1}"/>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4A0D504B-D476-F633-595C-08F8DA2146E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57308A5-EFD6-4255-91E5-1102AAF6A28D}" type="slidenum">
              <a:rPr lang="en-US" altLang="en-US">
                <a:solidFill>
                  <a:srgbClr val="898989"/>
                </a:solidFill>
              </a:rPr>
              <a:pPr/>
              <a:t>21</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Rectangle 3">
            <a:extLst>
              <a:ext uri="{FF2B5EF4-FFF2-40B4-BE49-F238E27FC236}">
                <a16:creationId xmlns:a16="http://schemas.microsoft.com/office/drawing/2014/main" id="{734D70C3-542B-465F-85DA-9E721C9BB8A2}"/>
              </a:ext>
            </a:extLst>
          </p:cNvPr>
          <p:cNvSpPr txBox="1">
            <a:spLocks noChangeArrowheads="1"/>
          </p:cNvSpPr>
          <p:nvPr/>
        </p:nvSpPr>
        <p:spPr bwMode="auto">
          <a:xfrm>
            <a:off x="596900" y="1676400"/>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eaLnBrk="1" fontAlgn="auto" hangingPunct="1">
              <a:spcAft>
                <a:spcPts val="0"/>
              </a:spcAft>
              <a:buFont typeface="Arial" panose="020B0604020202020204" pitchFamily="34" charset="0"/>
              <a:buNone/>
              <a:defRPr/>
            </a:pPr>
            <a:endParaRPr lang="en-US" altLang="en-US"/>
          </a:p>
          <a:p>
            <a:pPr marL="0" indent="0" eaLnBrk="1" fontAlgn="auto" hangingPunct="1">
              <a:spcAft>
                <a:spcPts val="0"/>
              </a:spcAft>
              <a:buFont typeface="Arial" panose="020B0604020202020204" pitchFamily="34" charset="0"/>
              <a:buNone/>
              <a:defRPr/>
            </a:pPr>
            <a:endParaRPr lang="en-US" altLang="en-US"/>
          </a:p>
          <a:p>
            <a:pPr eaLnBrk="1" fontAlgn="auto" hangingPunct="1">
              <a:spcAft>
                <a:spcPts val="0"/>
              </a:spcAft>
              <a:defRPr/>
            </a:pPr>
            <a:endParaRPr lang="en-US" altLang="en-US" dirty="0"/>
          </a:p>
        </p:txBody>
      </p:sp>
      <p:sp>
        <p:nvSpPr>
          <p:cNvPr id="9" name="TextBox 8">
            <a:extLst>
              <a:ext uri="{FF2B5EF4-FFF2-40B4-BE49-F238E27FC236}">
                <a16:creationId xmlns:a16="http://schemas.microsoft.com/office/drawing/2014/main" id="{A12A54E0-1FE1-40F1-8196-11CD6585C572}"/>
              </a:ext>
            </a:extLst>
          </p:cNvPr>
          <p:cNvSpPr txBox="1"/>
          <p:nvPr/>
        </p:nvSpPr>
        <p:spPr>
          <a:xfrm>
            <a:off x="322356" y="1527175"/>
            <a:ext cx="8763000" cy="2446824"/>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Harish </a:t>
            </a:r>
            <a:r>
              <a:rPr lang="en-US" sz="1700" dirty="0" err="1">
                <a:latin typeface="Times New Roman" panose="02020603050405020304" pitchFamily="18" charset="0"/>
                <a:cs typeface="Times New Roman" panose="02020603050405020304" pitchFamily="18" charset="0"/>
              </a:rPr>
              <a:t>Jayaram</a:t>
            </a:r>
            <a:r>
              <a:rPr lang="en-US" sz="1700" dirty="0">
                <a:latin typeface="Times New Roman" panose="02020603050405020304" pitchFamily="18" charset="0"/>
                <a:cs typeface="Times New Roman" panose="02020603050405020304" pitchFamily="18" charset="0"/>
              </a:rPr>
              <a:t> S </a:t>
            </a:r>
            <a:r>
              <a:rPr lang="en-US" sz="1700" dirty="0" err="1">
                <a:latin typeface="Times New Roman" panose="02020603050405020304" pitchFamily="18" charset="0"/>
                <a:cs typeface="Times New Roman" panose="02020603050405020304" pitchFamily="18" charset="0"/>
              </a:rPr>
              <a:t>S</a:t>
            </a:r>
            <a:r>
              <a:rPr lang="en-US" sz="1700" dirty="0">
                <a:latin typeface="Times New Roman" panose="02020603050405020304" pitchFamily="18" charset="0"/>
                <a:cs typeface="Times New Roman" panose="02020603050405020304" pitchFamily="18" charset="0"/>
              </a:rPr>
              <a:t> (21113050)</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Gathering Information such as Research paper, Images, </a:t>
            </a:r>
            <a:r>
              <a:rPr lang="en-US" sz="1700" dirty="0" err="1">
                <a:latin typeface="Times New Roman" panose="02020603050405020304" pitchFamily="18" charset="0"/>
                <a:cs typeface="Times New Roman" panose="02020603050405020304" pitchFamily="18" charset="0"/>
              </a:rPr>
              <a:t>Youtube</a:t>
            </a:r>
            <a:r>
              <a:rPr lang="en-US" sz="1700" dirty="0">
                <a:latin typeface="Times New Roman" panose="02020603050405020304" pitchFamily="18" charset="0"/>
                <a:cs typeface="Times New Roman" panose="02020603050405020304" pitchFamily="18" charset="0"/>
              </a:rPr>
              <a:t> videos for reference</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Learning Python Opencv, pygame integration</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Making ppt slide such as Intro, Objective, Architecture Diagram, System requirements, Future work and conclusion, Literature Survey such as Machine Vision Based Ping Pong, Machine Learning with Pong Game, conclusion and Future work</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Making the pygame Interface and testing it</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Accessing Camera module</a:t>
            </a:r>
          </a:p>
          <a:p>
            <a:endParaRPr lang="en-IN" sz="17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68CAB89-6C42-4958-8D64-9C41E26D0B4E}"/>
              </a:ext>
            </a:extLst>
          </p:cNvPr>
          <p:cNvSpPr txBox="1"/>
          <p:nvPr/>
        </p:nvSpPr>
        <p:spPr>
          <a:xfrm>
            <a:off x="322356" y="3670608"/>
            <a:ext cx="8763000" cy="2708434"/>
          </a:xfrm>
          <a:prstGeom prst="rect">
            <a:avLst/>
          </a:prstGeom>
          <a:noFill/>
        </p:spPr>
        <p:txBody>
          <a:bodyPr wrap="square" rtlCol="0">
            <a:spAutoFit/>
          </a:bodyPr>
          <a:lstStyle/>
          <a:p>
            <a:r>
              <a:rPr lang="en-US" sz="1700" dirty="0">
                <a:latin typeface="Times New Roman" panose="02020603050405020304" pitchFamily="18" charset="0"/>
                <a:cs typeface="Times New Roman" panose="02020603050405020304" pitchFamily="18" charset="0"/>
              </a:rPr>
              <a:t>Dharshan R E (21113049)</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Gathering Information such as Research paper, Camera accessing, Youtube videos for reference</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Learning Python Mediapipe, pygame button module integration with wav</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Making ppt slide such as Abstract, Goals and Motivation, Module and Modular description, Problem definition, Literature Survey such as Pong game using Ai, VHDL,  FGPA, Proposed System/Work, </a:t>
            </a:r>
            <a:r>
              <a:rPr lang="en-US" sz="1600" dirty="0">
                <a:solidFill>
                  <a:sysClr val="windowText" lastClr="000000"/>
                </a:solidFill>
                <a:latin typeface="Times New Roman" panose="02020603050405020304" pitchFamily="18" charset="0"/>
                <a:cs typeface="Times New Roman" panose="02020603050405020304" pitchFamily="18" charset="0"/>
              </a:rPr>
              <a:t>Result and discussion</a:t>
            </a:r>
            <a:endParaRPr lang="en-US" sz="17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Making The pygame button modules and testing it</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Detecting the Hands and its landmarks</a:t>
            </a:r>
          </a:p>
          <a:p>
            <a:r>
              <a:rPr lang="en-US" sz="1700" dirty="0" err="1">
                <a:latin typeface="Times New Roman" panose="02020603050405020304" pitchFamily="18" charset="0"/>
                <a:cs typeface="Times New Roman" panose="02020603050405020304" pitchFamily="18" charset="0"/>
              </a:rPr>
              <a:t>Abirajah</a:t>
            </a:r>
            <a:r>
              <a:rPr lang="en-US" sz="1700" dirty="0">
                <a:latin typeface="Times New Roman" panose="02020603050405020304" pitchFamily="18" charset="0"/>
                <a:cs typeface="Times New Roman" panose="02020603050405020304" pitchFamily="18" charset="0"/>
              </a:rPr>
              <a:t> (21113069)</a:t>
            </a:r>
          </a:p>
          <a:p>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1EB126-DDD0-13C7-1DC9-0C279C364CC0}"/>
              </a:ext>
            </a:extLst>
          </p:cNvPr>
          <p:cNvSpPr>
            <a:spLocks noGrp="1" noChangeArrowheads="1"/>
          </p:cNvSpPr>
          <p:nvPr>
            <p:ph type="title"/>
          </p:nvPr>
        </p:nvSpPr>
        <p:spPr>
          <a:xfrm>
            <a:off x="628650" y="8965"/>
            <a:ext cx="7886700" cy="1325563"/>
          </a:xfrm>
        </p:spPr>
        <p:txBody>
          <a:bodyPr/>
          <a:lstStyle/>
          <a:p>
            <a:pPr eaLnBrk="1" hangingPunct="1"/>
            <a:r>
              <a:rPr lang="en-US" altLang="en-US" b="1" dirty="0">
                <a:latin typeface="Times New Roman" panose="02020603050405020304" pitchFamily="18" charset="0"/>
                <a:cs typeface="Times New Roman" panose="02020603050405020304" pitchFamily="18" charset="0"/>
              </a:rPr>
              <a:t>References</a:t>
            </a:r>
          </a:p>
        </p:txBody>
      </p:sp>
      <p:sp>
        <p:nvSpPr>
          <p:cNvPr id="10243" name="Rectangle 3">
            <a:extLst>
              <a:ext uri="{FF2B5EF4-FFF2-40B4-BE49-F238E27FC236}">
                <a16:creationId xmlns:a16="http://schemas.microsoft.com/office/drawing/2014/main" id="{D093BEFE-62EA-9A8D-983F-8A0147DE3519}"/>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8E471AA6-BB50-2F15-3397-3DDD87848622}"/>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77FF2640-4351-B73D-06CE-97DBA77D8C2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9A6B9F8-4BB4-422D-A390-E1E000D6D2D8}" type="slidenum">
              <a:rPr lang="en-US" altLang="en-US">
                <a:solidFill>
                  <a:srgbClr val="898989"/>
                </a:solidFill>
              </a:rPr>
              <a:pPr/>
              <a:t>22</a:t>
            </a:fld>
            <a:endParaRPr lang="en-US" altLang="en-US">
              <a:solidFill>
                <a:srgbClr val="898989"/>
              </a:solidFill>
            </a:endParaRPr>
          </a:p>
        </p:txBody>
      </p:sp>
      <p:sp>
        <p:nvSpPr>
          <p:cNvPr id="11271" name="Rectangle 3">
            <a:extLst>
              <a:ext uri="{FF2B5EF4-FFF2-40B4-BE49-F238E27FC236}">
                <a16:creationId xmlns:a16="http://schemas.microsoft.com/office/drawing/2014/main" id="{7A6D02C3-6528-745F-4DA7-BFC0EB8BACB2}"/>
              </a:ext>
            </a:extLst>
          </p:cNvPr>
          <p:cNvSpPr>
            <a:spLocks noChangeArrowheads="1"/>
          </p:cNvSpPr>
          <p:nvPr/>
        </p:nvSpPr>
        <p:spPr bwMode="auto">
          <a:xfrm>
            <a:off x="510988" y="1034455"/>
            <a:ext cx="7981950" cy="523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Ben </a:t>
            </a:r>
            <a:r>
              <a:rPr lang="en-US" sz="1600" dirty="0" err="1">
                <a:latin typeface="Times New Roman" panose="02020603050405020304" pitchFamily="18" charset="0"/>
                <a:cs typeface="Times New Roman" panose="02020603050405020304" pitchFamily="18" charset="0"/>
              </a:rPr>
              <a:t>Thabet</a:t>
            </a:r>
            <a:r>
              <a:rPr lang="en-US" sz="1600" dirty="0">
                <a:latin typeface="Times New Roman" panose="02020603050405020304" pitchFamily="18" charset="0"/>
                <a:cs typeface="Times New Roman" panose="02020603050405020304" pitchFamily="18" charset="0"/>
              </a:rPr>
              <a:t> and N. Ben Amor, "Enhanced smart doorbell system based on face recognition", </a:t>
            </a:r>
            <a:r>
              <a:rPr lang="en-US" sz="1600" i="1" dirty="0">
                <a:latin typeface="Times New Roman" panose="02020603050405020304" pitchFamily="18" charset="0"/>
                <a:cs typeface="Times New Roman" panose="02020603050405020304" pitchFamily="18" charset="0"/>
              </a:rPr>
              <a:t>2015 16th International Conference on Sciences </a:t>
            </a:r>
            <a:r>
              <a:rPr lang="en-US" sz="1600" i="1" dirty="0" err="1">
                <a:latin typeface="Times New Roman" panose="02020603050405020304" pitchFamily="18" charset="0"/>
                <a:cs typeface="Times New Roman" panose="02020603050405020304" pitchFamily="18" charset="0"/>
              </a:rPr>
              <a:t>andTechniques</a:t>
            </a:r>
            <a:r>
              <a:rPr lang="en-US" sz="1600" i="1" dirty="0">
                <a:latin typeface="Times New Roman" panose="02020603050405020304" pitchFamily="18" charset="0"/>
                <a:cs typeface="Times New Roman" panose="02020603050405020304" pitchFamily="18" charset="0"/>
              </a:rPr>
              <a:t> of Automatic Control and Computer Engineering (STA)</a:t>
            </a:r>
            <a:r>
              <a:rPr lang="en-US" sz="1600" dirty="0">
                <a:latin typeface="Times New Roman" panose="02020603050405020304" pitchFamily="18" charset="0"/>
                <a:cs typeface="Times New Roman" panose="02020603050405020304" pitchFamily="18" charset="0"/>
              </a:rPr>
              <a:t>, pp. 373-377, 2015.</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 Khan, H. </a:t>
            </a:r>
            <a:r>
              <a:rPr lang="en-US" sz="1600" dirty="0" err="1">
                <a:latin typeface="Times New Roman" panose="02020603050405020304" pitchFamily="18" charset="0"/>
                <a:cs typeface="Times New Roman" panose="02020603050405020304" pitchFamily="18" charset="0"/>
              </a:rPr>
              <a:t>Anum</a:t>
            </a:r>
            <a:r>
              <a:rPr lang="en-US" sz="1600" dirty="0">
                <a:latin typeface="Times New Roman" panose="02020603050405020304" pitchFamily="18" charset="0"/>
                <a:cs typeface="Times New Roman" panose="02020603050405020304" pitchFamily="18" charset="0"/>
              </a:rPr>
              <a:t>, S. S. </a:t>
            </a:r>
            <a:r>
              <a:rPr lang="en-US" sz="1600" dirty="0" err="1">
                <a:latin typeface="Times New Roman" panose="02020603050405020304" pitchFamily="18" charset="0"/>
                <a:cs typeface="Times New Roman" panose="02020603050405020304" pitchFamily="18" charset="0"/>
              </a:rPr>
              <a:t>Batool</a:t>
            </a:r>
            <a:r>
              <a:rPr lang="en-US" sz="1600" dirty="0">
                <a:latin typeface="Times New Roman" panose="02020603050405020304" pitchFamily="18" charset="0"/>
                <a:cs typeface="Times New Roman" panose="02020603050405020304" pitchFamily="18" charset="0"/>
              </a:rPr>
              <a:t> and B. Bashir, "Smart Home with Wireless Smart Doorbell with Smart Response", </a:t>
            </a:r>
            <a:r>
              <a:rPr lang="en-US" sz="1600" i="1" dirty="0">
                <a:latin typeface="Times New Roman" panose="02020603050405020304" pitchFamily="18" charset="0"/>
                <a:cs typeface="Times New Roman" panose="02020603050405020304" pitchFamily="18" charset="0"/>
              </a:rPr>
              <a:t>2021 International Conference on Electrical Computer Communications and Mechatronics Engineering (ICECCME)</a:t>
            </a:r>
            <a:r>
              <a:rPr lang="en-US" sz="1600" dirty="0">
                <a:latin typeface="Times New Roman" panose="02020603050405020304" pitchFamily="18" charset="0"/>
                <a:cs typeface="Times New Roman" panose="02020603050405020304" pitchFamily="18" charset="0"/>
              </a:rPr>
              <a:t>, pp. 15, 2021.</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Basit</a:t>
            </a:r>
            <a:r>
              <a:rPr lang="en-US" sz="1600" dirty="0">
                <a:latin typeface="Times New Roman" panose="02020603050405020304" pitchFamily="18" charset="0"/>
                <a:cs typeface="Times New Roman" panose="02020603050405020304" pitchFamily="18" charset="0"/>
              </a:rPr>
              <a:t>, K. </a:t>
            </a:r>
            <a:r>
              <a:rPr lang="en-US" sz="1600" dirty="0" err="1">
                <a:latin typeface="Times New Roman" panose="02020603050405020304" pitchFamily="18" charset="0"/>
                <a:cs typeface="Times New Roman" panose="02020603050405020304" pitchFamily="18" charset="0"/>
              </a:rPr>
              <a:t>Saxena</a:t>
            </a:r>
            <a:r>
              <a:rPr lang="en-US" sz="1600" dirty="0">
                <a:latin typeface="Times New Roman" panose="02020603050405020304" pitchFamily="18" charset="0"/>
                <a:cs typeface="Times New Roman" panose="02020603050405020304" pitchFamily="18" charset="0"/>
              </a:rPr>
              <a:t> and A. Rana, "A Wearable Device used for Smart Doorbell in Home Automation System", </a:t>
            </a:r>
            <a:r>
              <a:rPr lang="en-US" sz="1600" i="1" dirty="0">
                <a:latin typeface="Times New Roman" panose="02020603050405020304" pitchFamily="18" charset="0"/>
                <a:cs typeface="Times New Roman" panose="02020603050405020304" pitchFamily="18" charset="0"/>
              </a:rPr>
              <a:t>2020 IEEE International Women in Engineering (WIE) Conference on Electrical and Computer Engineering (WIECON - ECE)</a:t>
            </a:r>
            <a:r>
              <a:rPr lang="en-US" sz="1600" dirty="0">
                <a:latin typeface="Times New Roman" panose="02020603050405020304" pitchFamily="18" charset="0"/>
                <a:cs typeface="Times New Roman" panose="02020603050405020304" pitchFamily="18" charset="0"/>
              </a:rPr>
              <a:t>, pp. 90-93, 2020.</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Ennis et al., "Doorstep: A doorbell security system for the prevention of doorstep crime", </a:t>
            </a:r>
            <a:r>
              <a:rPr lang="en-US" sz="1600" i="1" dirty="0">
                <a:latin typeface="Times New Roman" panose="02020603050405020304" pitchFamily="18" charset="0"/>
                <a:cs typeface="Times New Roman" panose="02020603050405020304" pitchFamily="18" charset="0"/>
              </a:rPr>
              <a:t>201638th Annual International Conference of the IEEE Engineering in Medicine and Biology Society (EMBC)</a:t>
            </a:r>
            <a:r>
              <a:rPr lang="en-US" sz="1600" dirty="0">
                <a:latin typeface="Times New Roman" panose="02020603050405020304" pitchFamily="18" charset="0"/>
                <a:cs typeface="Times New Roman" panose="02020603050405020304" pitchFamily="18" charset="0"/>
              </a:rPr>
              <a:t>, pp. 5360-5363, 2016.</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 Park and Y.-G. Cheong,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smart bell notification system: Design and implementation", </a:t>
            </a:r>
            <a:r>
              <a:rPr lang="en-US" sz="1600" i="1" dirty="0">
                <a:latin typeface="Times New Roman" panose="02020603050405020304" pitchFamily="18" charset="0"/>
                <a:cs typeface="Times New Roman" panose="02020603050405020304" pitchFamily="18" charset="0"/>
              </a:rPr>
              <a:t>2017 19th International Conference on Advanced Communication Technology (ICACT)</a:t>
            </a:r>
            <a:r>
              <a:rPr lang="en-US" sz="1600" dirty="0">
                <a:latin typeface="Times New Roman" panose="02020603050405020304" pitchFamily="18" charset="0"/>
                <a:cs typeface="Times New Roman" panose="02020603050405020304" pitchFamily="18" charset="0"/>
              </a:rPr>
              <a:t>, pp. 298-300, 2017.</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Q. I. </a:t>
            </a:r>
            <a:r>
              <a:rPr lang="en-US" sz="1600" dirty="0" err="1">
                <a:latin typeface="Times New Roman" panose="02020603050405020304" pitchFamily="18" charset="0"/>
                <a:cs typeface="Times New Roman" panose="02020603050405020304" pitchFamily="18" charset="0"/>
              </a:rPr>
              <a:t>Sarhan</a:t>
            </a:r>
            <a:r>
              <a:rPr lang="en-US" sz="1600" dirty="0">
                <a:latin typeface="Times New Roman" panose="02020603050405020304" pitchFamily="18" charset="0"/>
                <a:cs typeface="Times New Roman" panose="02020603050405020304" pitchFamily="18" charset="0"/>
              </a:rPr>
              <a:t>, "Arduino Based Smart Home Warning System", </a:t>
            </a:r>
            <a:r>
              <a:rPr lang="en-US" sz="1600" i="1" dirty="0">
                <a:latin typeface="Times New Roman" panose="02020603050405020304" pitchFamily="18" charset="0"/>
                <a:cs typeface="Times New Roman" panose="02020603050405020304" pitchFamily="18" charset="0"/>
              </a:rPr>
              <a:t>2020 IEEE 6th International Conference on Control Science and Systems Engineering (ICCSSE)</a:t>
            </a:r>
            <a:r>
              <a:rPr lang="en-US" sz="1600" dirty="0">
                <a:latin typeface="Times New Roman" panose="02020603050405020304" pitchFamily="18" charset="0"/>
                <a:cs typeface="Times New Roman" panose="02020603050405020304" pitchFamily="18" charset="0"/>
              </a:rPr>
              <a:t>, pp. 201-206, 2020.</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 V. </a:t>
            </a:r>
            <a:r>
              <a:rPr lang="en-US" sz="1600" dirty="0" err="1">
                <a:latin typeface="Times New Roman" panose="02020603050405020304" pitchFamily="18" charset="0"/>
                <a:cs typeface="Times New Roman" panose="02020603050405020304" pitchFamily="18" charset="0"/>
              </a:rPr>
              <a:t>Biryukova</a:t>
            </a:r>
            <a:r>
              <a:rPr lang="en-US" sz="1600" dirty="0">
                <a:latin typeface="Times New Roman" panose="02020603050405020304" pitchFamily="18" charset="0"/>
                <a:cs typeface="Times New Roman" panose="02020603050405020304" pitchFamily="18" charset="0"/>
              </a:rPr>
              <a:t> and I. V. </a:t>
            </a:r>
            <a:r>
              <a:rPr lang="en-US" sz="1600" dirty="0" err="1">
                <a:latin typeface="Times New Roman" panose="02020603050405020304" pitchFamily="18" charset="0"/>
                <a:cs typeface="Times New Roman" panose="02020603050405020304" pitchFamily="18" charset="0"/>
              </a:rPr>
              <a:t>Koretskaya</a:t>
            </a:r>
            <a:r>
              <a:rPr lang="en-US" sz="1600" dirty="0">
                <a:latin typeface="Times New Roman" panose="02020603050405020304" pitchFamily="18" charset="0"/>
                <a:cs typeface="Times New Roman" panose="02020603050405020304" pitchFamily="18" charset="0"/>
              </a:rPr>
              <a:t>, "Selection of Ultrasonic Sensors for Distance Monitoring", </a:t>
            </a:r>
            <a:r>
              <a:rPr lang="en-US" sz="1600" i="1" dirty="0">
                <a:latin typeface="Times New Roman" panose="02020603050405020304" pitchFamily="18" charset="0"/>
                <a:cs typeface="Times New Roman" panose="02020603050405020304" pitchFamily="18" charset="0"/>
              </a:rPr>
              <a:t>2020 Systems of Signal Synchronization Generating and Processing in Telecommunications (SYNCHROINFO)</a:t>
            </a:r>
            <a:r>
              <a:rPr lang="en-US" sz="1600" dirty="0">
                <a:latin typeface="Times New Roman" panose="02020603050405020304" pitchFamily="18" charset="0"/>
                <a:cs typeface="Times New Roman" panose="02020603050405020304" pitchFamily="18" charset="0"/>
              </a:rPr>
              <a:t>, pp. 14, 2020</a:t>
            </a:r>
          </a:p>
          <a:p>
            <a:pPr algn="l">
              <a:buFont typeface="+mj-lt"/>
              <a:buAutoNum type="arabicPeriod"/>
            </a:pPr>
            <a:endParaRPr lang="en-IN" sz="1400" b="0" i="0" dirty="0">
              <a:solidFill>
                <a:srgbClr val="D1D5DB"/>
              </a:solidFill>
              <a:effectLst/>
              <a:latin typeface="Söhne"/>
            </a:endParaRPr>
          </a:p>
        </p:txBody>
      </p:sp>
      <p:pic>
        <p:nvPicPr>
          <p:cNvPr id="8"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23</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Rectangle 6"/>
          <p:cNvSpPr/>
          <p:nvPr/>
        </p:nvSpPr>
        <p:spPr>
          <a:xfrm>
            <a:off x="2400347" y="2967335"/>
            <a:ext cx="3630738" cy="923330"/>
          </a:xfrm>
          <a:prstGeom prst="rect">
            <a:avLst/>
          </a:prstGeom>
          <a:noFill/>
        </p:spPr>
        <p:txBody>
          <a:bodyPr wrap="none" lIns="91440" tIns="45720" rIns="91440" bIns="45720">
            <a:spAutoFit/>
          </a:bodyPr>
          <a:lstStyle/>
          <a:p>
            <a:pPr algn="ctr"/>
            <a:r>
              <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Introduction:</a:t>
            </a:r>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3</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Content Placeholder 2">
            <a:extLst>
              <a:ext uri="{FF2B5EF4-FFF2-40B4-BE49-F238E27FC236}">
                <a16:creationId xmlns:a16="http://schemas.microsoft.com/office/drawing/2014/main" id="{E42514F9-F36E-4860-B543-FA5C1AF7784A}"/>
              </a:ext>
            </a:extLst>
          </p:cNvPr>
          <p:cNvSpPr>
            <a:spLocks noGrp="1"/>
          </p:cNvSpPr>
          <p:nvPr>
            <p:ph idx="1"/>
          </p:nvPr>
        </p:nvSpPr>
        <p:spPr>
          <a:xfrm>
            <a:off x="628650" y="1524000"/>
            <a:ext cx="7886700" cy="4652963"/>
          </a:xfrm>
        </p:spPr>
        <p:txBody>
          <a:bodyPr/>
          <a:lstStyle/>
          <a:p>
            <a:pPr marL="0" indent="0">
              <a:buNone/>
            </a:pPr>
            <a:r>
              <a:rPr lang="en-US" sz="2800" dirty="0">
                <a:latin typeface="Times New Roman" panose="02020603050405020304" pitchFamily="18" charset="0"/>
                <a:cs typeface="Times New Roman" panose="02020603050405020304" pitchFamily="18" charset="0"/>
              </a:rPr>
              <a:t>Background information on IoT and its significance:</a:t>
            </a:r>
          </a:p>
          <a:p>
            <a:pPr marL="0" indent="0">
              <a:buNone/>
            </a:pPr>
            <a:r>
              <a:rPr lang="en-US" sz="2400" dirty="0">
                <a:latin typeface="Times New Roman" panose="02020603050405020304" pitchFamily="18" charset="0"/>
                <a:cs typeface="Times New Roman" panose="02020603050405020304" pitchFamily="18" charset="0"/>
              </a:rPr>
              <a:t>IoT, which stands for the Internet of Things, is a term that is used for connecting a bunch of devices we use in the real world to the internet. With IoT, the idea is to connect as many objects as possible to the internet When objects have internet connectivity, it means that they are capable of transferring information</a:t>
            </a:r>
          </a:p>
          <a:p>
            <a:pPr marL="0" indent="0" algn="just">
              <a:buNone/>
            </a:pPr>
            <a:r>
              <a:rPr lang="en-US" sz="2400" dirty="0">
                <a:latin typeface="Times New Roman" panose="02020603050405020304" pitchFamily="18" charset="0"/>
                <a:cs typeface="Times New Roman" panose="02020603050405020304" pitchFamily="18" charset="0"/>
              </a:rPr>
              <a:t>The significance of IoT lies in its ability to make our lives more efficient, convenient, and interconnected by enabling devices to communicate, share data, and automate tasks, ultimately transforming the way we interact with our environment and enhancing various industries.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anose="02020603050405020304" pitchFamily="18" charset="0"/>
                <a:cs typeface="Times New Roman" panose="02020603050405020304" pitchFamily="18" charset="0"/>
              </a:rPr>
              <a:t>Goals </a:t>
            </a:r>
            <a:endParaRPr lang="en-US" b="1" dirty="0"/>
          </a:p>
        </p:txBody>
      </p:sp>
      <p:sp>
        <p:nvSpPr>
          <p:cNvPr id="4" name="Footer Placeholder 3"/>
          <p:cNvSpPr>
            <a:spLocks noGrp="1"/>
          </p:cNvSpPr>
          <p:nvPr>
            <p:ph type="ftr" sz="quarter" idx="11"/>
          </p:nvPr>
        </p:nvSpPr>
        <p:spPr/>
        <p:txBody>
          <a:bodyPr/>
          <a:lstStyle/>
          <a:p>
            <a:pPr>
              <a:defRPr/>
            </a:pPr>
            <a:r>
              <a:rPr lang="en-US"/>
              <a:t>DEPT. of CSE                      CSB4243-Design Project-1</a:t>
            </a:r>
          </a:p>
        </p:txBody>
      </p:sp>
      <p:sp>
        <p:nvSpPr>
          <p:cNvPr id="5" name="Slide Number Placeholder 4"/>
          <p:cNvSpPr>
            <a:spLocks noGrp="1"/>
          </p:cNvSpPr>
          <p:nvPr>
            <p:ph type="sldNum" sz="quarter" idx="12"/>
          </p:nvPr>
        </p:nvSpPr>
        <p:spPr/>
        <p:txBody>
          <a:bodyPr/>
          <a:lstStyle/>
          <a:p>
            <a:fld id="{9D73CAE4-B13A-4AC7-ABCD-5EDF85FE4EA2}" type="slidenum">
              <a:rPr lang="en-US" altLang="en-US" smtClean="0"/>
              <a:pPr/>
              <a:t>4</a:t>
            </a:fld>
            <a:endParaRPr lang="en-US" altLang="en-US"/>
          </a:p>
        </p:txBody>
      </p:sp>
      <p:pic>
        <p:nvPicPr>
          <p:cNvPr id="6"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7" name="Content Placeholder 2">
            <a:extLst>
              <a:ext uri="{FF2B5EF4-FFF2-40B4-BE49-F238E27FC236}">
                <a16:creationId xmlns:a16="http://schemas.microsoft.com/office/drawing/2014/main" id="{54936A27-85D5-44E7-8119-5736E74433DC}"/>
              </a:ext>
            </a:extLst>
          </p:cNvPr>
          <p:cNvSpPr>
            <a:spLocks noGrp="1"/>
          </p:cNvSpPr>
          <p:nvPr>
            <p:ph idx="1"/>
          </p:nvPr>
        </p:nvSpPr>
        <p:spPr>
          <a:xfrm>
            <a:off x="628649" y="1253330"/>
            <a:ext cx="8515351" cy="5376069"/>
          </a:xfrm>
        </p:spPr>
        <p:txBody>
          <a:bodyPr/>
          <a:lstStyle/>
          <a:p>
            <a:r>
              <a:rPr lang="en-US" sz="2000" i="0" dirty="0">
                <a:ln w="0"/>
                <a:latin typeface="Times New Roman" panose="02020603050405020304" pitchFamily="18" charset="0"/>
                <a:cs typeface="Times New Roman" panose="02020603050405020304" pitchFamily="18" charset="0"/>
              </a:rPr>
              <a:t>Reduced Physical Contact: Minimize physical contact for safety and hygiene.</a:t>
            </a:r>
          </a:p>
          <a:p>
            <a:r>
              <a:rPr lang="en-US" sz="2000" i="0" dirty="0">
                <a:ln w="0"/>
                <a:latin typeface="Times New Roman" panose="02020603050405020304" pitchFamily="18" charset="0"/>
                <a:cs typeface="Times New Roman" panose="02020603050405020304" pitchFamily="18" charset="0"/>
              </a:rPr>
              <a:t>Convenience: Convenient for both residents and visitors.</a:t>
            </a:r>
          </a:p>
          <a:p>
            <a:r>
              <a:rPr lang="en-US" sz="2000" i="0" dirty="0">
                <a:ln w="0"/>
                <a:latin typeface="Times New Roman" panose="02020603050405020304" pitchFamily="18" charset="0"/>
                <a:cs typeface="Times New Roman" panose="02020603050405020304" pitchFamily="18" charset="0"/>
              </a:rPr>
              <a:t>Enhanced Security: Visual or verbal confirmation of visitors, deterring intruders.</a:t>
            </a:r>
          </a:p>
          <a:p>
            <a:r>
              <a:rPr lang="en-US" sz="2000" i="0" dirty="0">
                <a:ln w="0"/>
                <a:latin typeface="Times New Roman" panose="02020603050405020304" pitchFamily="18" charset="0"/>
                <a:cs typeface="Times New Roman" panose="02020603050405020304" pitchFamily="18" charset="0"/>
              </a:rPr>
              <a:t>Remote Access: Answer the door remotely via smartphone or other devices.</a:t>
            </a:r>
          </a:p>
          <a:p>
            <a:r>
              <a:rPr lang="en-US" sz="2000" i="0" dirty="0">
                <a:ln w="0"/>
                <a:latin typeface="Times New Roman" panose="02020603050405020304" pitchFamily="18" charset="0"/>
                <a:cs typeface="Times New Roman" panose="02020603050405020304" pitchFamily="18" charset="0"/>
              </a:rPr>
              <a:t>Delivery Management: Facilitate contactless package and food deliveries.</a:t>
            </a:r>
          </a:p>
          <a:p>
            <a:r>
              <a:rPr lang="en-US" sz="2000" i="0" dirty="0">
                <a:ln w="0"/>
                <a:latin typeface="Times New Roman" panose="02020603050405020304" pitchFamily="18" charset="0"/>
                <a:cs typeface="Times New Roman" panose="02020603050405020304" pitchFamily="18" charset="0"/>
              </a:rPr>
              <a:t>Visitor Records: Log visitor and delivery data for security and accountability.</a:t>
            </a:r>
          </a:p>
          <a:p>
            <a:r>
              <a:rPr lang="en-US" sz="2000" i="0" dirty="0">
                <a:ln w="0"/>
                <a:latin typeface="Times New Roman" panose="02020603050405020304" pitchFamily="18" charset="0"/>
                <a:cs typeface="Times New Roman" panose="02020603050405020304" pitchFamily="18" charset="0"/>
              </a:rPr>
              <a:t>Customization: Tailor settings to specific preferences and needs.</a:t>
            </a:r>
          </a:p>
          <a:p>
            <a:r>
              <a:rPr lang="en-US" sz="2000" i="0" dirty="0">
                <a:ln w="0"/>
                <a:latin typeface="Times New Roman" panose="02020603050405020304" pitchFamily="18" charset="0"/>
                <a:cs typeface="Times New Roman" panose="02020603050405020304" pitchFamily="18" charset="0"/>
              </a:rPr>
              <a:t>Integration with Smart Home Devices: Connect with other smart home systems.</a:t>
            </a:r>
          </a:p>
          <a:p>
            <a:r>
              <a:rPr lang="en-US" sz="2000" i="0" dirty="0">
                <a:ln w="0"/>
                <a:latin typeface="Times New Roman" panose="02020603050405020304" pitchFamily="18" charset="0"/>
                <a:cs typeface="Times New Roman" panose="02020603050405020304" pitchFamily="18" charset="0"/>
              </a:rPr>
              <a:t>Accessibility: Useful for individuals with mobility challenges.</a:t>
            </a:r>
          </a:p>
          <a:p>
            <a:r>
              <a:rPr lang="en-US" sz="2000" i="0" dirty="0">
                <a:ln w="0"/>
                <a:latin typeface="Times New Roman" panose="02020603050405020304" pitchFamily="18" charset="0"/>
                <a:cs typeface="Times New Roman" panose="02020603050405020304" pitchFamily="18" charset="0"/>
              </a:rPr>
              <a:t>Energy Efficiency: Some systems use low-power components.</a:t>
            </a:r>
          </a:p>
          <a:p>
            <a:r>
              <a:rPr lang="en-US" sz="2000" i="0" dirty="0">
                <a:ln w="0"/>
                <a:latin typeface="Times New Roman" panose="02020603050405020304" pitchFamily="18" charset="0"/>
                <a:cs typeface="Times New Roman" panose="02020603050405020304" pitchFamily="18" charset="0"/>
              </a:rPr>
              <a:t>Aesthetics: Modern and sleek design for the entrance area.</a:t>
            </a:r>
          </a:p>
          <a:p>
            <a:r>
              <a:rPr lang="en-US" sz="2000" i="0" dirty="0">
                <a:ln w="0"/>
                <a:latin typeface="Times New Roman" panose="02020603050405020304" pitchFamily="18" charset="0"/>
                <a:cs typeface="Times New Roman" panose="02020603050405020304" pitchFamily="18" charset="0"/>
              </a:rPr>
              <a:t>Reduced Noise: Silent or vibration alerts to reduce noise pollution.</a:t>
            </a:r>
          </a:p>
          <a:p>
            <a:pPr>
              <a:buFont typeface="Wingdings" panose="05000000000000000000" pitchFamily="2" charset="2"/>
              <a:buChar char="Ø"/>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0CB6-F48F-B174-2F55-1A81F69C7261}"/>
              </a:ext>
            </a:extLst>
          </p:cNvPr>
          <p:cNvSpPr>
            <a:spLocks noGrp="1"/>
          </p:cNvSpPr>
          <p:nvPr>
            <p:ph type="title"/>
          </p:nvPr>
        </p:nvSpPr>
        <p:spPr>
          <a:xfrm>
            <a:off x="611065" y="-81598"/>
            <a:ext cx="7886700" cy="777875"/>
          </a:xfrm>
        </p:spPr>
        <p:txBody>
          <a:bodyPr/>
          <a:lstStyle/>
          <a:p>
            <a:r>
              <a:rPr lang="en-IN"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37DA235D-904D-F43C-AFD6-995F3FC42EEA}"/>
              </a:ext>
            </a:extLst>
          </p:cNvPr>
          <p:cNvSpPr>
            <a:spLocks noGrp="1"/>
          </p:cNvSpPr>
          <p:nvPr>
            <p:ph idx="1"/>
          </p:nvPr>
        </p:nvSpPr>
        <p:spPr>
          <a:xfrm>
            <a:off x="632167" y="672806"/>
            <a:ext cx="8439150" cy="5186363"/>
          </a:xfrm>
        </p:spPr>
        <p:txBody>
          <a:bodyPr/>
          <a:lstStyle/>
          <a:p>
            <a:r>
              <a:rPr lang="en-US" dirty="0">
                <a:latin typeface="Times New Roman" panose="02020603050405020304" pitchFamily="18" charset="0"/>
                <a:cs typeface="Times New Roman" panose="02020603050405020304" pitchFamily="18" charset="0"/>
              </a:rPr>
              <a:t>Hygiene and Safety: Minimize physical contact to enhance hygiene and safety.</a:t>
            </a:r>
          </a:p>
          <a:p>
            <a:r>
              <a:rPr lang="en-US" dirty="0">
                <a:latin typeface="Times New Roman" panose="02020603050405020304" pitchFamily="18" charset="0"/>
                <a:cs typeface="Times New Roman" panose="02020603050405020304" pitchFamily="18" charset="0"/>
              </a:rPr>
              <a:t>Public Health: Mitigate the spread of infectious diseases by reducing contact.</a:t>
            </a:r>
          </a:p>
          <a:p>
            <a:r>
              <a:rPr lang="en-US" dirty="0">
                <a:latin typeface="Times New Roman" panose="02020603050405020304" pitchFamily="18" charset="0"/>
                <a:cs typeface="Times New Roman" panose="02020603050405020304" pitchFamily="18" charset="0"/>
              </a:rPr>
              <a:t>Convenience: Offer a convenient way to manage visitors and deliveries.</a:t>
            </a:r>
          </a:p>
          <a:p>
            <a:r>
              <a:rPr lang="en-US" dirty="0">
                <a:latin typeface="Times New Roman" panose="02020603050405020304" pitchFamily="18" charset="0"/>
                <a:cs typeface="Times New Roman" panose="02020603050405020304" pitchFamily="18" charset="0"/>
              </a:rPr>
              <a:t>Security: Improve security through visitor verification and access control.</a:t>
            </a:r>
          </a:p>
          <a:p>
            <a:r>
              <a:rPr lang="en-US" dirty="0">
                <a:latin typeface="Times New Roman" panose="02020603050405020304" pitchFamily="18" charset="0"/>
                <a:cs typeface="Times New Roman" panose="02020603050405020304" pitchFamily="18" charset="0"/>
              </a:rPr>
              <a:t>Remote Access: Allow remote interaction with visitors, enhancing control.</a:t>
            </a:r>
          </a:p>
          <a:p>
            <a:r>
              <a:rPr lang="en-US" dirty="0">
                <a:latin typeface="Times New Roman" panose="02020603050405020304" pitchFamily="18" charset="0"/>
                <a:cs typeface="Times New Roman" panose="02020603050405020304" pitchFamily="18" charset="0"/>
              </a:rPr>
              <a:t>Delivery Management: Facilitate safe package and food deliveries.</a:t>
            </a:r>
          </a:p>
          <a:p>
            <a:r>
              <a:rPr lang="en-US" dirty="0">
                <a:latin typeface="Times New Roman" panose="02020603050405020304" pitchFamily="18" charset="0"/>
                <a:cs typeface="Times New Roman" panose="02020603050405020304" pitchFamily="18" charset="0"/>
              </a:rPr>
              <a:t>Data Logging: Record visitor and delivery data for security and record-keeping.</a:t>
            </a:r>
          </a:p>
          <a:p>
            <a:r>
              <a:rPr lang="en-US" dirty="0">
                <a:latin typeface="Times New Roman" panose="02020603050405020304" pitchFamily="18" charset="0"/>
                <a:cs typeface="Times New Roman" panose="02020603050405020304" pitchFamily="18" charset="0"/>
              </a:rPr>
              <a:t>Customization: Tailor the system to residents' specific needs and preferences.</a:t>
            </a:r>
          </a:p>
          <a:p>
            <a:r>
              <a:rPr lang="en-US" dirty="0">
                <a:latin typeface="Times New Roman" panose="02020603050405020304" pitchFamily="18" charset="0"/>
                <a:cs typeface="Times New Roman" panose="02020603050405020304" pitchFamily="18" charset="0"/>
              </a:rPr>
              <a:t>Integration: Integrate with other smart home devices for enhanced functionality.</a:t>
            </a:r>
          </a:p>
          <a:p>
            <a:r>
              <a:rPr lang="en-US" dirty="0">
                <a:latin typeface="Times New Roman" panose="02020603050405020304" pitchFamily="18" charset="0"/>
                <a:cs typeface="Times New Roman" panose="02020603050405020304" pitchFamily="18" charset="0"/>
              </a:rPr>
              <a:t>Accessibility: Enable independent visitor management for individuals with mobility challenges.</a:t>
            </a:r>
          </a:p>
          <a:p>
            <a:r>
              <a:rPr lang="en-US" dirty="0">
                <a:latin typeface="Times New Roman" panose="02020603050405020304" pitchFamily="18" charset="0"/>
                <a:cs typeface="Times New Roman" panose="02020603050405020304" pitchFamily="18" charset="0"/>
              </a:rPr>
              <a:t>Energy Efficiency: Design systems with energy-efficient components.</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4FBB978-A7B6-3E15-2A22-3367C4099013}"/>
              </a:ext>
            </a:extLst>
          </p:cNvPr>
          <p:cNvSpPr>
            <a:spLocks noGrp="1"/>
          </p:cNvSpPr>
          <p:nvPr>
            <p:ph type="ftr" sz="quarter" idx="11"/>
          </p:nvPr>
        </p:nvSpPr>
        <p:spPr/>
        <p:txBody>
          <a:bodyPr/>
          <a:lstStyle/>
          <a:p>
            <a:pPr>
              <a:defRPr/>
            </a:pPr>
            <a:r>
              <a:rPr lang="en-US"/>
              <a:t>DEPT. of CSE                      CSB4243-Design Project-1</a:t>
            </a:r>
          </a:p>
        </p:txBody>
      </p:sp>
      <p:sp>
        <p:nvSpPr>
          <p:cNvPr id="5" name="Slide Number Placeholder 4">
            <a:extLst>
              <a:ext uri="{FF2B5EF4-FFF2-40B4-BE49-F238E27FC236}">
                <a16:creationId xmlns:a16="http://schemas.microsoft.com/office/drawing/2014/main" id="{4F785B7E-33E7-737F-0C89-D082136CA383}"/>
              </a:ext>
            </a:extLst>
          </p:cNvPr>
          <p:cNvSpPr>
            <a:spLocks noGrp="1"/>
          </p:cNvSpPr>
          <p:nvPr>
            <p:ph type="sldNum" sz="quarter" idx="12"/>
          </p:nvPr>
        </p:nvSpPr>
        <p:spPr/>
        <p:txBody>
          <a:bodyPr/>
          <a:lstStyle/>
          <a:p>
            <a:fld id="{9D73CAE4-B13A-4AC7-ABCD-5EDF85FE4EA2}" type="slidenum">
              <a:rPr lang="en-US" altLang="en-US" smtClean="0"/>
              <a:pPr/>
              <a:t>5</a:t>
            </a:fld>
            <a:endParaRPr lang="en-US" altLang="en-US"/>
          </a:p>
        </p:txBody>
      </p:sp>
    </p:spTree>
    <p:extLst>
      <p:ext uri="{BB962C8B-B14F-4D97-AF65-F5344CB8AC3E}">
        <p14:creationId xmlns:p14="http://schemas.microsoft.com/office/powerpoint/2010/main" val="234620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381000" y="-104203"/>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6</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6" name="Content Placeholder 5">
            <a:extLst>
              <a:ext uri="{FF2B5EF4-FFF2-40B4-BE49-F238E27FC236}">
                <a16:creationId xmlns:a16="http://schemas.microsoft.com/office/drawing/2014/main" id="{109CC3F1-1BB4-450B-8E12-D2FC42971255}"/>
              </a:ext>
            </a:extLst>
          </p:cNvPr>
          <p:cNvSpPr>
            <a:spLocks noGrp="1"/>
          </p:cNvSpPr>
          <p:nvPr>
            <p:ph idx="1"/>
          </p:nvPr>
        </p:nvSpPr>
        <p:spPr/>
        <p:txBody>
          <a:bodyPr/>
          <a:lstStyle/>
          <a:p>
            <a:endParaRPr lang="en-IN" dirty="0"/>
          </a:p>
        </p:txBody>
      </p:sp>
      <p:graphicFrame>
        <p:nvGraphicFramePr>
          <p:cNvPr id="9" name="Content Placeholder 3">
            <a:extLst>
              <a:ext uri="{FF2B5EF4-FFF2-40B4-BE49-F238E27FC236}">
                <a16:creationId xmlns:a16="http://schemas.microsoft.com/office/drawing/2014/main" id="{A5967743-7F45-42E5-8764-3D17AB9A3320}"/>
              </a:ext>
            </a:extLst>
          </p:cNvPr>
          <p:cNvGraphicFramePr>
            <a:graphicFrameLocks/>
          </p:cNvGraphicFramePr>
          <p:nvPr>
            <p:extLst>
              <p:ext uri="{D42A27DB-BD31-4B8C-83A1-F6EECF244321}">
                <p14:modId xmlns:p14="http://schemas.microsoft.com/office/powerpoint/2010/main" val="1298487"/>
              </p:ext>
            </p:extLst>
          </p:nvPr>
        </p:nvGraphicFramePr>
        <p:xfrm>
          <a:off x="426155" y="874394"/>
          <a:ext cx="8305469" cy="5541646"/>
        </p:xfrm>
        <a:graphic>
          <a:graphicData uri="http://schemas.openxmlformats.org/drawingml/2006/table">
            <a:tbl>
              <a:tblPr firstRow="1" bandRow="1">
                <a:tableStyleId>{5C22544A-7EE6-4342-B048-85BDC9FD1C3A}</a:tableStyleId>
              </a:tblPr>
              <a:tblGrid>
                <a:gridCol w="414507">
                  <a:extLst>
                    <a:ext uri="{9D8B030D-6E8A-4147-A177-3AD203B41FA5}">
                      <a16:colId xmlns:a16="http://schemas.microsoft.com/office/drawing/2014/main" val="2738810962"/>
                    </a:ext>
                  </a:extLst>
                </a:gridCol>
                <a:gridCol w="1842248">
                  <a:extLst>
                    <a:ext uri="{9D8B030D-6E8A-4147-A177-3AD203B41FA5}">
                      <a16:colId xmlns:a16="http://schemas.microsoft.com/office/drawing/2014/main" val="2086860346"/>
                    </a:ext>
                  </a:extLst>
                </a:gridCol>
                <a:gridCol w="921124">
                  <a:extLst>
                    <a:ext uri="{9D8B030D-6E8A-4147-A177-3AD203B41FA5}">
                      <a16:colId xmlns:a16="http://schemas.microsoft.com/office/drawing/2014/main" val="3416470480"/>
                    </a:ext>
                  </a:extLst>
                </a:gridCol>
                <a:gridCol w="1536580">
                  <a:extLst>
                    <a:ext uri="{9D8B030D-6E8A-4147-A177-3AD203B41FA5}">
                      <a16:colId xmlns:a16="http://schemas.microsoft.com/office/drawing/2014/main" val="697034839"/>
                    </a:ext>
                  </a:extLst>
                </a:gridCol>
                <a:gridCol w="1925906">
                  <a:extLst>
                    <a:ext uri="{9D8B030D-6E8A-4147-A177-3AD203B41FA5}">
                      <a16:colId xmlns:a16="http://schemas.microsoft.com/office/drawing/2014/main" val="3568170127"/>
                    </a:ext>
                  </a:extLst>
                </a:gridCol>
                <a:gridCol w="1665104">
                  <a:extLst>
                    <a:ext uri="{9D8B030D-6E8A-4147-A177-3AD203B41FA5}">
                      <a16:colId xmlns:a16="http://schemas.microsoft.com/office/drawing/2014/main" val="3185858228"/>
                    </a:ext>
                  </a:extLst>
                </a:gridCol>
              </a:tblGrid>
              <a:tr h="1430508">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1886098">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marL="100584" marR="100584"/>
                </a:tc>
                <a:tc>
                  <a:txBody>
                    <a:bodyPr/>
                    <a:lstStyle/>
                    <a:p>
                      <a:r>
                        <a:rPr lang="en-US" sz="1400" dirty="0">
                          <a:latin typeface="Times New Roman" panose="02020603050405020304" pitchFamily="18" charset="0"/>
                          <a:cs typeface="Times New Roman" panose="02020603050405020304" pitchFamily="18" charset="0"/>
                        </a:rPr>
                        <a:t>Machine Learning With The Pong Game</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Doina ,Logofătu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21st International Conference on Computational Science and Applications(ICCSA)</a:t>
                      </a:r>
                      <a:r>
                        <a:rPr lang="en-US" sz="1400" i="0" dirty="0">
                          <a:latin typeface="Times New Roman" panose="02020603050405020304" pitchFamily="18" charset="0"/>
                          <a:cs typeface="Times New Roman" panose="02020603050405020304" pitchFamily="18" charset="0"/>
                        </a:rPr>
                        <a:t>,2021</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Q-learning is reinforcement learning algorithm where an agent learns to make decisions.</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Algorithm:Q-Learning</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Accuracy:44.6%</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The Q-values requires more data</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18891209"/>
                  </a:ext>
                </a:extLst>
              </a:tr>
              <a:tr h="1879275">
                <a:tc>
                  <a:txBody>
                    <a:bodyPr/>
                    <a:lstStyle/>
                    <a:p>
                      <a:r>
                        <a:rPr lang="en-US"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Machine Vision-Based Ping Pong Ball Rotation Trajectory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Yilei, Wang  &amp; Ling, Wang</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Journal of </a:t>
                      </a:r>
                      <a:r>
                        <a:rPr lang="en-IN" sz="1400" dirty="0">
                          <a:latin typeface="Times New Roman" panose="02020603050405020304" pitchFamily="18" charset="0"/>
                          <a:cs typeface="Times New Roman" panose="02020603050405020304" pitchFamily="18" charset="0"/>
                        </a:rPr>
                        <a:t>Computational Intelligence and Neuroscience,2022</a:t>
                      </a:r>
                      <a:endParaRPr lang="en-IN" sz="1400" i="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CNN also known as convnets used for image processing and object detection</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Convolutional neural network(CNN)</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Accuracy:40.6%</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clarity of the captured video is not high enough, and the noise is high enough to make it indistinguishable</a:t>
                      </a:r>
                      <a:endParaRPr lang="en-US" sz="1400" b="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10908527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655544" y="0"/>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graphicFrame>
        <p:nvGraphicFramePr>
          <p:cNvPr id="4" name="Content Placeholder 3">
            <a:extLst>
              <a:ext uri="{FF2B5EF4-FFF2-40B4-BE49-F238E27FC236}">
                <a16:creationId xmlns:a16="http://schemas.microsoft.com/office/drawing/2014/main" id="{2B1C7B9C-D289-1266-49C8-62273D86D971}"/>
              </a:ext>
            </a:extLst>
          </p:cNvPr>
          <p:cNvGraphicFramePr>
            <a:graphicFrameLocks noGrp="1"/>
          </p:cNvGraphicFramePr>
          <p:nvPr>
            <p:ph idx="1"/>
            <p:extLst>
              <p:ext uri="{D42A27DB-BD31-4B8C-83A1-F6EECF244321}">
                <p14:modId xmlns:p14="http://schemas.microsoft.com/office/powerpoint/2010/main" val="3103701904"/>
              </p:ext>
            </p:extLst>
          </p:nvPr>
        </p:nvGraphicFramePr>
        <p:xfrm>
          <a:off x="293593" y="899855"/>
          <a:ext cx="8610602" cy="5364737"/>
        </p:xfrm>
        <a:graphic>
          <a:graphicData uri="http://schemas.openxmlformats.org/drawingml/2006/table">
            <a:tbl>
              <a:tblPr firstRow="1" bandRow="1">
                <a:tableStyleId>{5C22544A-7EE6-4342-B048-85BDC9FD1C3A}</a:tableStyleId>
              </a:tblPr>
              <a:tblGrid>
                <a:gridCol w="429735">
                  <a:extLst>
                    <a:ext uri="{9D8B030D-6E8A-4147-A177-3AD203B41FA5}">
                      <a16:colId xmlns:a16="http://schemas.microsoft.com/office/drawing/2014/main" val="2738810962"/>
                    </a:ext>
                  </a:extLst>
                </a:gridCol>
                <a:gridCol w="1909930">
                  <a:extLst>
                    <a:ext uri="{9D8B030D-6E8A-4147-A177-3AD203B41FA5}">
                      <a16:colId xmlns:a16="http://schemas.microsoft.com/office/drawing/2014/main" val="2086860346"/>
                    </a:ext>
                  </a:extLst>
                </a:gridCol>
                <a:gridCol w="954965">
                  <a:extLst>
                    <a:ext uri="{9D8B030D-6E8A-4147-A177-3AD203B41FA5}">
                      <a16:colId xmlns:a16="http://schemas.microsoft.com/office/drawing/2014/main" val="3416470480"/>
                    </a:ext>
                  </a:extLst>
                </a:gridCol>
                <a:gridCol w="1593032">
                  <a:extLst>
                    <a:ext uri="{9D8B030D-6E8A-4147-A177-3AD203B41FA5}">
                      <a16:colId xmlns:a16="http://schemas.microsoft.com/office/drawing/2014/main" val="697034839"/>
                    </a:ext>
                  </a:extLst>
                </a:gridCol>
                <a:gridCol w="1996662">
                  <a:extLst>
                    <a:ext uri="{9D8B030D-6E8A-4147-A177-3AD203B41FA5}">
                      <a16:colId xmlns:a16="http://schemas.microsoft.com/office/drawing/2014/main" val="3568170127"/>
                    </a:ext>
                  </a:extLst>
                </a:gridCol>
                <a:gridCol w="1726278">
                  <a:extLst>
                    <a:ext uri="{9D8B030D-6E8A-4147-A177-3AD203B41FA5}">
                      <a16:colId xmlns:a16="http://schemas.microsoft.com/office/drawing/2014/main" val="3185858228"/>
                    </a:ext>
                  </a:extLst>
                </a:gridCol>
              </a:tblGrid>
              <a:tr h="1554737">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370901">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Pong Game using AI</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Akash ,R., Ruchika ,P .,&amp; Ashish ,P.K</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US" sz="1400" dirty="0"/>
                        <a:t>International Journal of Scientific and Research Publications</a:t>
                      </a:r>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Q-learning is reinforcement learning algorithm where an agent learns to make decisions.</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kern="1200" dirty="0">
                          <a:solidFill>
                            <a:schemeClr val="dk1"/>
                          </a:solidFill>
                          <a:effectLst/>
                          <a:latin typeface="Times New Roman" panose="02020603050405020304" pitchFamily="18" charset="0"/>
                          <a:cs typeface="Times New Roman" panose="02020603050405020304" pitchFamily="18" charset="0"/>
                        </a:rPr>
                        <a:t>The algorithm takes on both paddles using ai or bot</a:t>
                      </a:r>
                    </a:p>
                    <a:p>
                      <a:pPr marL="285750" marR="0" lvl="0" indent="-285750" algn="l" defTabSz="91412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Algorithm:Q-Learning</a:t>
                      </a:r>
                    </a:p>
                  </a:txBody>
                  <a:tcPr/>
                </a:tc>
                <a:tc>
                  <a:txBody>
                    <a:bodyPr/>
                    <a:lstStyle/>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Lack of adaptability in different environment</a:t>
                      </a:r>
                    </a:p>
                    <a:p>
                      <a:pPr marL="285750" indent="-285750">
                        <a:buFont typeface="Arial" panose="020B0604020202020204" pitchFamily="34" charset="0"/>
                        <a:buChar char="•"/>
                      </a:pPr>
                      <a:r>
                        <a:rPr lang="en-US" sz="1400" b="0" kern="1200" dirty="0">
                          <a:solidFill>
                            <a:schemeClr val="dk1"/>
                          </a:solidFill>
                          <a:effectLst/>
                          <a:latin typeface="Times New Roman" panose="02020603050405020304" pitchFamily="18" charset="0"/>
                          <a:cs typeface="Times New Roman" panose="02020603050405020304" pitchFamily="18" charset="0"/>
                        </a:rPr>
                        <a:t> Accuracy:64.7 %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891209"/>
                  </a:ext>
                </a:extLst>
              </a:tr>
              <a:tr h="370901">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Design of  Game Pong using VHDL</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Sudhanshu M.M., Nakul.N.,</a:t>
                      </a:r>
                    </a:p>
                  </a:txBody>
                  <a:tcPr/>
                </a:tc>
                <a:tc>
                  <a:txBody>
                    <a:bodyPr/>
                    <a:lstStyle/>
                    <a:p>
                      <a:r>
                        <a:rPr lang="en-US" sz="1400" dirty="0">
                          <a:latin typeface="Times New Roman" panose="02020603050405020304" pitchFamily="18" charset="0"/>
                          <a:cs typeface="Times New Roman" panose="02020603050405020304" pitchFamily="18" charset="0"/>
                        </a:rPr>
                        <a:t>International Journal of Engineering Research &amp; Technology (IJERT)</a:t>
                      </a:r>
                      <a:r>
                        <a:rPr lang="en-US" sz="1400" dirty="0">
                          <a:latin typeface="Times New Roman" panose="02020603050405020304" pitchFamily="18" charset="0"/>
                          <a:ea typeface="Calibri" panose="020F0502020204030204" pitchFamily="34" charset="0"/>
                          <a:cs typeface="Times New Roman" panose="02020603050405020304" pitchFamily="18" charset="0"/>
                        </a:rPr>
                        <a:t>,2022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Control the paddles is done without clicking repeatedly </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Algorithm:State Machine Algorithm</a:t>
                      </a: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It will work only in the platform of windows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Accuracy-50.4</a:t>
                      </a:r>
                    </a:p>
                  </a:txBody>
                  <a:tcPr/>
                </a:tc>
                <a:extLst>
                  <a:ext uri="{0D108BD9-81ED-4DB2-BD59-A6C34878D82A}">
                    <a16:rowId xmlns:a16="http://schemas.microsoft.com/office/drawing/2014/main" val="2109085276"/>
                  </a:ext>
                </a:extLst>
              </a:tr>
            </a:tbl>
          </a:graphicData>
        </a:graphic>
      </p:graphicFrame>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7</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281537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942B7AC-B44C-5539-24F1-8260BD1E571F}"/>
              </a:ext>
            </a:extLst>
          </p:cNvPr>
          <p:cNvSpPr>
            <a:spLocks noGrp="1" noChangeArrowheads="1"/>
          </p:cNvSpPr>
          <p:nvPr>
            <p:ph type="title"/>
          </p:nvPr>
        </p:nvSpPr>
        <p:spPr>
          <a:xfrm>
            <a:off x="660400" y="581025"/>
            <a:ext cx="7886700" cy="1325563"/>
          </a:xfrm>
        </p:spPr>
        <p:txBody>
          <a:bodyPr rtlCol="0">
            <a:normAutofit fontScale="90000"/>
          </a:bodyPr>
          <a:lstStyle/>
          <a:p>
            <a:pPr eaLnBrk="1" fontAlgn="auto" hangingPunct="1">
              <a:spcAft>
                <a:spcPts val="0"/>
              </a:spcAft>
              <a:defRPr/>
            </a:pPr>
            <a:br>
              <a:rPr lang="en-US" altLang="en-US" dirty="0"/>
            </a:br>
            <a:r>
              <a:rPr lang="en-US" altLang="en-US" dirty="0">
                <a:latin typeface="Times New Roman" panose="02020603050405020304" pitchFamily="18" charset="0"/>
                <a:cs typeface="Times New Roman" panose="02020603050405020304" pitchFamily="18" charset="0"/>
              </a:rPr>
              <a:t>Literature review/Existing Systems</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DAEF27-CE8C-C19C-9EAD-4070D17AD297}"/>
              </a:ext>
            </a:extLst>
          </p:cNvPr>
          <p:cNvSpPr>
            <a:spLocks noGrp="1"/>
          </p:cNvSpPr>
          <p:nvPr>
            <p:ph type="ftr" sz="quarter" idx="11"/>
          </p:nvPr>
        </p:nvSpPr>
        <p:spPr/>
        <p:txBody>
          <a:bodyPr/>
          <a:lstStyle/>
          <a:p>
            <a:pPr>
              <a:defRPr/>
            </a:pPr>
            <a:r>
              <a:rPr lang="en-US"/>
              <a:t>DEPT. of CSE                      CSB4243-Design Project-1</a:t>
            </a:r>
            <a:endParaRPr lang="en-US" dirty="0"/>
          </a:p>
        </p:txBody>
      </p:sp>
      <p:graphicFrame>
        <p:nvGraphicFramePr>
          <p:cNvPr id="4" name="Content Placeholder 3">
            <a:extLst>
              <a:ext uri="{FF2B5EF4-FFF2-40B4-BE49-F238E27FC236}">
                <a16:creationId xmlns:a16="http://schemas.microsoft.com/office/drawing/2014/main" id="{2B1C7B9C-D289-1266-49C8-62273D86D971}"/>
              </a:ext>
            </a:extLst>
          </p:cNvPr>
          <p:cNvGraphicFramePr>
            <a:graphicFrameLocks noGrp="1"/>
          </p:cNvGraphicFramePr>
          <p:nvPr>
            <p:ph idx="1"/>
            <p:extLst>
              <p:ext uri="{D42A27DB-BD31-4B8C-83A1-F6EECF244321}">
                <p14:modId xmlns:p14="http://schemas.microsoft.com/office/powerpoint/2010/main" val="3767666647"/>
              </p:ext>
            </p:extLst>
          </p:nvPr>
        </p:nvGraphicFramePr>
        <p:xfrm>
          <a:off x="266699" y="1622243"/>
          <a:ext cx="8610602" cy="3566417"/>
        </p:xfrm>
        <a:graphic>
          <a:graphicData uri="http://schemas.openxmlformats.org/drawingml/2006/table">
            <a:tbl>
              <a:tblPr firstRow="1" bandRow="1">
                <a:tableStyleId>{5C22544A-7EE6-4342-B048-85BDC9FD1C3A}</a:tableStyleId>
              </a:tblPr>
              <a:tblGrid>
                <a:gridCol w="429735">
                  <a:extLst>
                    <a:ext uri="{9D8B030D-6E8A-4147-A177-3AD203B41FA5}">
                      <a16:colId xmlns:a16="http://schemas.microsoft.com/office/drawing/2014/main" val="2738810962"/>
                    </a:ext>
                  </a:extLst>
                </a:gridCol>
                <a:gridCol w="1909930">
                  <a:extLst>
                    <a:ext uri="{9D8B030D-6E8A-4147-A177-3AD203B41FA5}">
                      <a16:colId xmlns:a16="http://schemas.microsoft.com/office/drawing/2014/main" val="2086860346"/>
                    </a:ext>
                  </a:extLst>
                </a:gridCol>
                <a:gridCol w="954965">
                  <a:extLst>
                    <a:ext uri="{9D8B030D-6E8A-4147-A177-3AD203B41FA5}">
                      <a16:colId xmlns:a16="http://schemas.microsoft.com/office/drawing/2014/main" val="3416470480"/>
                    </a:ext>
                  </a:extLst>
                </a:gridCol>
                <a:gridCol w="1593032">
                  <a:extLst>
                    <a:ext uri="{9D8B030D-6E8A-4147-A177-3AD203B41FA5}">
                      <a16:colId xmlns:a16="http://schemas.microsoft.com/office/drawing/2014/main" val="697034839"/>
                    </a:ext>
                  </a:extLst>
                </a:gridCol>
                <a:gridCol w="1996662">
                  <a:extLst>
                    <a:ext uri="{9D8B030D-6E8A-4147-A177-3AD203B41FA5}">
                      <a16:colId xmlns:a16="http://schemas.microsoft.com/office/drawing/2014/main" val="3568170127"/>
                    </a:ext>
                  </a:extLst>
                </a:gridCol>
                <a:gridCol w="1726278">
                  <a:extLst>
                    <a:ext uri="{9D8B030D-6E8A-4147-A177-3AD203B41FA5}">
                      <a16:colId xmlns:a16="http://schemas.microsoft.com/office/drawing/2014/main" val="3185858228"/>
                    </a:ext>
                  </a:extLst>
                </a:gridCol>
              </a:tblGrid>
              <a:tr h="1554737">
                <a:tc>
                  <a:txBody>
                    <a:bodyPr/>
                    <a:lstStyle/>
                    <a:p>
                      <a:r>
                        <a:rPr lang="en-IN" sz="1400" dirty="0" err="1">
                          <a:latin typeface="Times New Roman" panose="02020603050405020304" pitchFamily="18" charset="0"/>
                          <a:cs typeface="Times New Roman" panose="02020603050405020304" pitchFamily="18" charset="0"/>
                        </a:rPr>
                        <a:t>S.No</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Title of the paper/System</a:t>
                      </a:r>
                    </a:p>
                  </a:txBody>
                  <a:tcPr marT="45728" marB="45728"/>
                </a:tc>
                <a:tc>
                  <a:txBody>
                    <a:bodyPr/>
                    <a:lstStyle/>
                    <a:p>
                      <a:r>
                        <a:rPr lang="en-IN" sz="1400" dirty="0">
                          <a:latin typeface="Times New Roman" panose="02020603050405020304" pitchFamily="18" charset="0"/>
                          <a:cs typeface="Times New Roman" panose="02020603050405020304" pitchFamily="18" charset="0"/>
                        </a:rPr>
                        <a:t>Authors</a:t>
                      </a:r>
                    </a:p>
                  </a:txBody>
                  <a:tcPr marT="45728" marB="45728"/>
                </a:tc>
                <a:tc>
                  <a:txBody>
                    <a:bodyPr/>
                    <a:lstStyle/>
                    <a:p>
                      <a:r>
                        <a:rPr lang="en-IN" sz="1400" dirty="0">
                          <a:latin typeface="Times New Roman" panose="02020603050405020304" pitchFamily="18" charset="0"/>
                          <a:cs typeface="Times New Roman" panose="02020603050405020304" pitchFamily="18" charset="0"/>
                        </a:rPr>
                        <a:t>Publication (Name of the Journal/Conference</a:t>
                      </a:r>
                      <a:r>
                        <a:rPr lang="en-IN" sz="1400" baseline="0" dirty="0">
                          <a:latin typeface="Times New Roman" panose="02020603050405020304" pitchFamily="18" charset="0"/>
                          <a:cs typeface="Times New Roman" panose="02020603050405020304" pitchFamily="18" charset="0"/>
                        </a:rPr>
                        <a:t> proceedings with Year)</a:t>
                      </a:r>
                      <a:endParaRPr lang="en-IN" sz="1400" dirty="0">
                        <a:latin typeface="Times New Roman" panose="02020603050405020304" pitchFamily="18" charset="0"/>
                        <a:cs typeface="Times New Roman" panose="02020603050405020304" pitchFamily="18" charset="0"/>
                      </a:endParaRPr>
                    </a:p>
                  </a:txBody>
                  <a:tcPr marT="45728" marB="45728"/>
                </a:tc>
                <a:tc>
                  <a:txBody>
                    <a:bodyPr/>
                    <a:lstStyle/>
                    <a:p>
                      <a:r>
                        <a:rPr lang="en-IN" sz="1400" dirty="0">
                          <a:latin typeface="Times New Roman" panose="02020603050405020304" pitchFamily="18" charset="0"/>
                          <a:cs typeface="Times New Roman" panose="02020603050405020304" pitchFamily="18" charset="0"/>
                        </a:rPr>
                        <a:t>Algorithm/Methodology adopted</a:t>
                      </a:r>
                    </a:p>
                  </a:txBody>
                  <a:tcPr marT="45728" marB="45728"/>
                </a:tc>
                <a:tc>
                  <a:txBody>
                    <a:bodyPr/>
                    <a:lstStyle/>
                    <a:p>
                      <a:r>
                        <a:rPr lang="en-IN" sz="1400" dirty="0">
                          <a:latin typeface="Times New Roman" panose="02020603050405020304" pitchFamily="18" charset="0"/>
                          <a:cs typeface="Times New Roman" panose="02020603050405020304" pitchFamily="18" charset="0"/>
                        </a:rPr>
                        <a:t>Limitations</a:t>
                      </a:r>
                    </a:p>
                  </a:txBody>
                  <a:tcPr marT="45728" marB="45728"/>
                </a:tc>
                <a:extLst>
                  <a:ext uri="{0D108BD9-81ED-4DB2-BD59-A6C34878D82A}">
                    <a16:rowId xmlns:a16="http://schemas.microsoft.com/office/drawing/2014/main" val="1339749209"/>
                  </a:ext>
                </a:extLst>
              </a:tr>
              <a:tr h="370901">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ea typeface="Calibri" panose="020F0502020204030204" pitchFamily="34" charset="0"/>
                          <a:cs typeface="Times New Roman" panose="02020603050405020304" pitchFamily="18" charset="0"/>
                        </a:rPr>
                        <a:t>FGPA Implementation of Pong Game</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400" dirty="0">
                          <a:latin typeface="Times New Roman" panose="02020603050405020304" pitchFamily="18" charset="0"/>
                          <a:ea typeface="Calibri" panose="020F0502020204030204" pitchFamily="34" charset="0"/>
                          <a:cs typeface="Times New Roman" panose="02020603050405020304" pitchFamily="18" charset="0"/>
                        </a:rPr>
                        <a:t>Shith,T.H., Huang, Y.T., Tsai, J.T.,</a:t>
                      </a:r>
                    </a:p>
                  </a:txBody>
                  <a:tcPr/>
                </a:tc>
                <a:tc>
                  <a:txBody>
                    <a:bodyPr/>
                    <a:lstStyle/>
                    <a:p>
                      <a:r>
                        <a:rPr lang="en-US" sz="1400" dirty="0"/>
                        <a:t>Federated Conference on Computer Science and Information Systems, 2022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Difficulty modes are available like easy, medium  and hard</a:t>
                      </a:r>
                    </a:p>
                    <a:p>
                      <a:pPr marL="285750" marR="0" lvl="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latin typeface="Times New Roman" panose="02020603050405020304" pitchFamily="18" charset="0"/>
                          <a:cs typeface="Times New Roman" panose="02020603050405020304" pitchFamily="18" charset="0"/>
                        </a:rPr>
                        <a:t>Algorithm:Finite State Machine</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Connected only via VGA cable monitor</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Limited resources such as on-chip, memory, power consumption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Accuracy:50.2%</a:t>
                      </a:r>
                    </a:p>
                  </a:txBody>
                  <a:tcPr/>
                </a:tc>
                <a:extLst>
                  <a:ext uri="{0D108BD9-81ED-4DB2-BD59-A6C34878D82A}">
                    <a16:rowId xmlns:a16="http://schemas.microsoft.com/office/drawing/2014/main" val="3118891209"/>
                  </a:ext>
                </a:extLst>
              </a:tr>
            </a:tbl>
          </a:graphicData>
        </a:graphic>
      </p:graphicFrame>
      <p:sp>
        <p:nvSpPr>
          <p:cNvPr id="5" name="Slide Number Placeholder 4">
            <a:extLst>
              <a:ext uri="{FF2B5EF4-FFF2-40B4-BE49-F238E27FC236}">
                <a16:creationId xmlns:a16="http://schemas.microsoft.com/office/drawing/2014/main" id="{11E65CE4-D6A8-BDF5-0ACA-2557BDE9DFDF}"/>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15945B7-1301-4A2B-9852-61BB0A815F76}" type="slidenum">
              <a:rPr lang="en-US" altLang="en-US">
                <a:solidFill>
                  <a:srgbClr val="898989"/>
                </a:solidFill>
              </a:rPr>
              <a:pPr/>
              <a:t>8</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348572" y="251046"/>
            <a:ext cx="2533319" cy="659958"/>
          </a:xfrm>
          <a:prstGeom prst="rect">
            <a:avLst/>
          </a:prstGeom>
          <a:ln/>
        </p:spPr>
      </p:pic>
    </p:spTree>
    <p:extLst>
      <p:ext uri="{BB962C8B-B14F-4D97-AF65-F5344CB8AC3E}">
        <p14:creationId xmlns:p14="http://schemas.microsoft.com/office/powerpoint/2010/main" val="2885523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F69A7B1-B608-F2E1-27B4-37173D4CC58E}"/>
              </a:ext>
            </a:extLst>
          </p:cNvPr>
          <p:cNvSpPr>
            <a:spLocks noGrp="1" noChangeArrowheads="1"/>
          </p:cNvSpPr>
          <p:nvPr>
            <p:ph type="title"/>
          </p:nvPr>
        </p:nvSpPr>
        <p:spPr>
          <a:xfrm>
            <a:off x="152400" y="651758"/>
            <a:ext cx="7886700" cy="1325563"/>
          </a:xfrm>
        </p:spPr>
        <p:txBody>
          <a:bodyPr rtlCol="0">
            <a:normAutofit/>
          </a:bodyPr>
          <a:lstStyle/>
          <a:p>
            <a:pPr eaLnBrk="1" fontAlgn="auto" hangingPunct="1">
              <a:spcAft>
                <a:spcPts val="0"/>
              </a:spcAft>
              <a:defRPr/>
            </a:pPr>
            <a:r>
              <a:rPr lang="en-US" altLang="en-US" b="1" dirty="0">
                <a:latin typeface="Times New Roman" panose="02020603050405020304" pitchFamily="18" charset="0"/>
                <a:cs typeface="Times New Roman" panose="02020603050405020304" pitchFamily="18" charset="0"/>
              </a:rPr>
              <a:t>Problem Definition</a:t>
            </a:r>
            <a:endParaRPr lang="en-US"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243" name="Rectangle 3">
            <a:extLst>
              <a:ext uri="{FF2B5EF4-FFF2-40B4-BE49-F238E27FC236}">
                <a16:creationId xmlns:a16="http://schemas.microsoft.com/office/drawing/2014/main" id="{F5AABF87-2C38-54B0-ACCC-86F047AB18E5}"/>
              </a:ext>
            </a:extLst>
          </p:cNvPr>
          <p:cNvSpPr>
            <a:spLocks noGrp="1" noChangeArrowheads="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F330BDF4-F01E-717D-367C-95002BD800F6}"/>
              </a:ext>
            </a:extLst>
          </p:cNvPr>
          <p:cNvSpPr>
            <a:spLocks noGrp="1"/>
          </p:cNvSpPr>
          <p:nvPr>
            <p:ph type="ftr" sz="quarter" idx="11"/>
          </p:nvPr>
        </p:nvSpPr>
        <p:spPr/>
        <p:txBody>
          <a:bodyPr/>
          <a:lstStyle/>
          <a:p>
            <a:pPr>
              <a:defRPr/>
            </a:pPr>
            <a:r>
              <a:rPr lang="en-US"/>
              <a:t>DEPT. of CSE                      CSB4243-Design Project-1</a:t>
            </a:r>
            <a:endParaRPr lang="en-US" dirty="0"/>
          </a:p>
        </p:txBody>
      </p:sp>
      <p:sp>
        <p:nvSpPr>
          <p:cNvPr id="3" name="Slide Number Placeholder 2">
            <a:extLst>
              <a:ext uri="{FF2B5EF4-FFF2-40B4-BE49-F238E27FC236}">
                <a16:creationId xmlns:a16="http://schemas.microsoft.com/office/drawing/2014/main" id="{65F280EA-916B-D168-6197-0C1C4C85477E}"/>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93D3B8D-1543-4F83-9E68-EAF9934378FF}" type="slidenum">
              <a:rPr lang="en-US" altLang="en-US">
                <a:solidFill>
                  <a:srgbClr val="898989"/>
                </a:solidFill>
              </a:rPr>
              <a:pPr/>
              <a:t>9</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
        <p:nvSpPr>
          <p:cNvPr id="8" name="TextBox 7">
            <a:extLst>
              <a:ext uri="{FF2B5EF4-FFF2-40B4-BE49-F238E27FC236}">
                <a16:creationId xmlns:a16="http://schemas.microsoft.com/office/drawing/2014/main" id="{DE0D72A3-ADDF-445B-A767-C0CD006E1F0D}"/>
              </a:ext>
            </a:extLst>
          </p:cNvPr>
          <p:cNvSpPr txBox="1"/>
          <p:nvPr/>
        </p:nvSpPr>
        <p:spPr>
          <a:xfrm>
            <a:off x="76201" y="1740520"/>
            <a:ext cx="8991600"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a contactless doorbell system that enhances security and convenience in residential and commercial settings.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 real-time remote monitoring of the doorstep through a smartphone app.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Capture images when human presence is detected and securely store them on a local cloud server.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an intuitive user interface within the Blynk app for viewing images and making informed decisions.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Prioritize privacy and data security by storing images locally and implementing robust security measures.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Inspire individuals and companies to develop IoT solutions with a focus on user privacy and data control.</a:t>
            </a:r>
          </a:p>
          <a:p>
            <a:endParaRPr lang="en-GB" sz="2400" dirty="0">
              <a:ln w="0"/>
              <a:effectLst>
                <a:outerShdw blurRad="38100" dist="19050" dir="2700000" algn="tl" rotWithShape="0">
                  <a:schemeClr val="dk1">
                    <a:alpha val="40000"/>
                  </a:schemeClr>
                </a:outerShdw>
              </a:effectLst>
            </a:endParaRPr>
          </a:p>
        </p:txBody>
      </p:sp>
      <p:cxnSp>
        <p:nvCxnSpPr>
          <p:cNvPr id="5" name="Straight Arrow Connector 4">
            <a:extLst>
              <a:ext uri="{FF2B5EF4-FFF2-40B4-BE49-F238E27FC236}">
                <a16:creationId xmlns:a16="http://schemas.microsoft.com/office/drawing/2014/main" id="{E9045FAC-43E1-932B-8ADB-E1C1A960DF87}"/>
              </a:ext>
            </a:extLst>
          </p:cNvPr>
          <p:cNvCxnSpPr/>
          <p:nvPr/>
        </p:nvCxnSpPr>
        <p:spPr>
          <a:xfrm>
            <a:off x="5867400" y="57150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20117</TotalTime>
  <Words>2388</Words>
  <Application>Microsoft Office PowerPoint</Application>
  <PresentationFormat>On-screen Show (4:3)</PresentationFormat>
  <Paragraphs>298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Söhne</vt:lpstr>
      <vt:lpstr>Times New Roman</vt:lpstr>
      <vt:lpstr>Wingdings</vt:lpstr>
      <vt:lpstr>Office Theme</vt:lpstr>
      <vt:lpstr> Department of Computer Science and Engineering  CSB4243 – DESIGN PROJECT  1  CONTACTLESS DOORBELL          SYSTEM</vt:lpstr>
      <vt:lpstr>Agenda for Review3</vt:lpstr>
      <vt:lpstr>Introduction:</vt:lpstr>
      <vt:lpstr>Goals </vt:lpstr>
      <vt:lpstr>Motivation</vt:lpstr>
      <vt:lpstr> Literature review/Existing Systems </vt:lpstr>
      <vt:lpstr> Literature review/Existing Systems </vt:lpstr>
      <vt:lpstr> Literature review/Existing Systems </vt:lpstr>
      <vt:lpstr>Problem Definition</vt:lpstr>
      <vt:lpstr>Objective</vt:lpstr>
      <vt:lpstr>Proposed System / Work</vt:lpstr>
      <vt:lpstr>PowerPoint Presentation</vt:lpstr>
      <vt:lpstr>System Architecture:</vt:lpstr>
      <vt:lpstr>Design Requirements:</vt:lpstr>
      <vt:lpstr>Design Requirements:</vt:lpstr>
      <vt:lpstr>Hardware Design :</vt:lpstr>
      <vt:lpstr>PowerPoint Presentation</vt:lpstr>
      <vt:lpstr>PowerPoint Presentation</vt:lpstr>
      <vt:lpstr>PowerPoint Presentation</vt:lpstr>
      <vt:lpstr>Screenshots</vt:lpstr>
      <vt:lpstr>Contribution of Team members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Swa234319</dc:creator>
  <cp:lastModifiedBy>Dharshan Rithvik</cp:lastModifiedBy>
  <cp:revision>291</cp:revision>
  <dcterms:created xsi:type="dcterms:W3CDTF">1601-01-01T00:00:00Z</dcterms:created>
  <dcterms:modified xsi:type="dcterms:W3CDTF">2023-10-30T18:39:06Z</dcterms:modified>
</cp:coreProperties>
</file>