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57" r:id="rId3"/>
    <p:sldId id="258" r:id="rId4"/>
    <p:sldId id="259" r:id="rId5"/>
    <p:sldId id="268" r:id="rId6"/>
    <p:sldId id="270" r:id="rId7"/>
    <p:sldId id="271" r:id="rId8"/>
    <p:sldId id="272" r:id="rId9"/>
    <p:sldId id="262" r:id="rId10"/>
    <p:sldId id="263" r:id="rId11"/>
    <p:sldId id="273" r:id="rId12"/>
    <p:sldId id="264" r:id="rId13"/>
    <p:sldId id="265" r:id="rId14"/>
    <p:sldId id="266" r:id="rId15"/>
    <p:sldId id="267" r:id="rId16"/>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12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ctrTitle"/>
          </p:nvPr>
        </p:nvSpPr>
        <p:spPr>
          <a:xfrm>
            <a:off x="1069182" y="1987920"/>
            <a:ext cx="8553450" cy="2011830"/>
          </a:xfrm>
        </p:spPr>
        <p:txBody>
          <a:bodyPr anchor="b">
            <a:normAutofit/>
          </a:bodyPr>
          <a:lstStyle>
            <a:lvl1pPr algn="l">
              <a:defRPr sz="6614"/>
            </a:lvl1pPr>
          </a:lstStyle>
          <a:p>
            <a:r>
              <a:rPr lang="en-US"/>
              <a:t>Click to edit Master title style</a:t>
            </a:r>
            <a:endParaRPr lang="en-US" dirty="0"/>
          </a:p>
        </p:txBody>
      </p:sp>
      <p:sp>
        <p:nvSpPr>
          <p:cNvPr id="3" name="Subtitle 2"/>
          <p:cNvSpPr>
            <a:spLocks noGrp="1"/>
          </p:cNvSpPr>
          <p:nvPr>
            <p:ph type="subTitle" idx="1"/>
          </p:nvPr>
        </p:nvSpPr>
        <p:spPr>
          <a:xfrm>
            <a:off x="1069182" y="4003829"/>
            <a:ext cx="8553450" cy="755968"/>
          </a:xfrm>
        </p:spPr>
        <p:txBody>
          <a:bodyPr>
            <a:normAutofit/>
          </a:bodyPr>
          <a:lstStyle>
            <a:lvl1pPr marL="0" indent="0" algn="l">
              <a:buNone/>
              <a:defRPr sz="2205"/>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a:xfrm>
            <a:off x="6936314" y="4766239"/>
            <a:ext cx="2686317" cy="402483"/>
          </a:xfrm>
        </p:spPr>
        <p:txBody>
          <a:bodyPr/>
          <a:lstStyle/>
          <a:p>
            <a:fld id="{E7EEFB13-DD2F-4275-BC7E-F3885E5646EC}" type="datetimeFigureOut">
              <a:rPr lang="en-IN" smtClean="0"/>
              <a:t>30-01-2023</a:t>
            </a:fld>
            <a:endParaRPr lang="en-IN"/>
          </a:p>
        </p:txBody>
      </p:sp>
      <p:sp>
        <p:nvSpPr>
          <p:cNvPr id="5" name="Footer Placeholder 4"/>
          <p:cNvSpPr>
            <a:spLocks noGrp="1"/>
          </p:cNvSpPr>
          <p:nvPr>
            <p:ph type="ftr" sz="quarter" idx="11"/>
          </p:nvPr>
        </p:nvSpPr>
        <p:spPr>
          <a:xfrm>
            <a:off x="1069181" y="4766240"/>
            <a:ext cx="5706755" cy="402483"/>
          </a:xfrm>
        </p:spPr>
        <p:txBody>
          <a:bodyPr/>
          <a:lstStyle/>
          <a:p>
            <a:endParaRPr lang="en-IN"/>
          </a:p>
        </p:txBody>
      </p:sp>
      <p:sp>
        <p:nvSpPr>
          <p:cNvPr id="6" name="Slide Number Placeholder 5"/>
          <p:cNvSpPr>
            <a:spLocks noGrp="1"/>
          </p:cNvSpPr>
          <p:nvPr>
            <p:ph type="sldNum" sz="quarter" idx="12"/>
          </p:nvPr>
        </p:nvSpPr>
        <p:spPr>
          <a:xfrm>
            <a:off x="7083326" y="1577266"/>
            <a:ext cx="2539306"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3151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2" y="5177971"/>
            <a:ext cx="9303283" cy="903187"/>
          </a:xfrm>
        </p:spPr>
        <p:txBody>
          <a:bodyPr anchor="b"/>
          <a:lstStyle>
            <a:lvl1pPr algn="l">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62" y="1077000"/>
            <a:ext cx="9296008" cy="3755556"/>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968" y="6081158"/>
            <a:ext cx="9301877" cy="823345"/>
          </a:xfrm>
        </p:spPr>
        <p:txBody>
          <a:bodyPr/>
          <a:lstStyle>
            <a:lvl1pPr marL="0" indent="0" algn="l">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18387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694968" y="830631"/>
            <a:ext cx="9301877" cy="3089201"/>
          </a:xfrm>
        </p:spPr>
        <p:txBody>
          <a:bodyPr anchor="ctr"/>
          <a:lstStyle>
            <a:lvl1pPr algn="l">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801886" y="4022494"/>
            <a:ext cx="9088041" cy="1467018"/>
          </a:xfrm>
        </p:spPr>
        <p:txBody>
          <a:bodyPr anchor="ct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a:xfrm>
            <a:off x="694968" y="419983"/>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26884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898411" y="830631"/>
            <a:ext cx="8902419" cy="3038238"/>
          </a:xfrm>
        </p:spPr>
        <p:txBody>
          <a:bodyPr anchor="ctr"/>
          <a:lstStyle>
            <a:lvl1pPr algn="l">
              <a:defRPr sz="3527"/>
            </a:lvl1pPr>
          </a:lstStyle>
          <a:p>
            <a:r>
              <a:rPr lang="en-US"/>
              <a:t>Click to edit Master title style</a:t>
            </a:r>
            <a:endParaRPr lang="en-US" dirty="0"/>
          </a:p>
        </p:txBody>
      </p:sp>
      <p:sp>
        <p:nvSpPr>
          <p:cNvPr id="12" name="Text Placeholder 3"/>
          <p:cNvSpPr>
            <a:spLocks noGrp="1"/>
          </p:cNvSpPr>
          <p:nvPr>
            <p:ph type="body" sz="half" idx="13"/>
          </p:nvPr>
        </p:nvSpPr>
        <p:spPr>
          <a:xfrm>
            <a:off x="1143429" y="3868870"/>
            <a:ext cx="8412380" cy="489916"/>
          </a:xfrm>
        </p:spPr>
        <p:txBody>
          <a:bodyPr anchor="t">
            <a:normAutofit/>
          </a:bodyPr>
          <a:lstStyle>
            <a:lvl1pPr marL="0" indent="0">
              <a:buNone/>
              <a:defRPr sz="1543"/>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4" name="Text Placeholder 3"/>
          <p:cNvSpPr>
            <a:spLocks noGrp="1"/>
          </p:cNvSpPr>
          <p:nvPr>
            <p:ph type="body" sz="half" idx="2"/>
          </p:nvPr>
        </p:nvSpPr>
        <p:spPr>
          <a:xfrm>
            <a:off x="801886" y="4601720"/>
            <a:ext cx="9095468" cy="905293"/>
          </a:xfrm>
        </p:spPr>
        <p:txBody>
          <a:bodyPr anchor="ctr">
            <a:normAutofit/>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a:xfrm>
            <a:off x="694968" y="418261"/>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
        <p:nvSpPr>
          <p:cNvPr id="13" name="TextBox 12"/>
          <p:cNvSpPr txBox="1"/>
          <p:nvPr/>
        </p:nvSpPr>
        <p:spPr>
          <a:xfrm>
            <a:off x="270637" y="890362"/>
            <a:ext cx="53459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18" dirty="0">
                <a:solidFill>
                  <a:schemeClr val="tx1"/>
                </a:solidFill>
                <a:effectLst/>
              </a:rPr>
              <a:t>“</a:t>
            </a:r>
          </a:p>
        </p:txBody>
      </p:sp>
      <p:sp>
        <p:nvSpPr>
          <p:cNvPr id="14" name="TextBox 13"/>
          <p:cNvSpPr txBox="1"/>
          <p:nvPr/>
        </p:nvSpPr>
        <p:spPr>
          <a:xfrm>
            <a:off x="9525738" y="3330457"/>
            <a:ext cx="534591" cy="644607"/>
          </a:xfrm>
          <a:prstGeom prst="rect">
            <a:avLst/>
          </a:prstGeom>
        </p:spPr>
        <p:txBody>
          <a:bodyPr vert="horz" lIns="100796" tIns="50398" rIns="100796" bIns="5039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18" dirty="0">
                <a:solidFill>
                  <a:schemeClr val="tx1"/>
                </a:solidFill>
                <a:effectLst/>
              </a:rPr>
              <a:t>”</a:t>
            </a:r>
          </a:p>
        </p:txBody>
      </p:sp>
    </p:spTree>
    <p:extLst>
      <p:ext uri="{BB962C8B-B14F-4D97-AF65-F5344CB8AC3E}">
        <p14:creationId xmlns:p14="http://schemas.microsoft.com/office/powerpoint/2010/main" val="160719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801886" y="1239776"/>
            <a:ext cx="9090826" cy="2768833"/>
          </a:xfrm>
        </p:spPr>
        <p:txBody>
          <a:bodyPr anchor="b"/>
          <a:lstStyle>
            <a:lvl1pPr algn="l">
              <a:defRPr sz="3527"/>
            </a:lvl1pPr>
          </a:lstStyle>
          <a:p>
            <a:r>
              <a:rPr lang="en-US"/>
              <a:t>Click to edit Master title style</a:t>
            </a:r>
            <a:endParaRPr lang="en-US" dirty="0"/>
          </a:p>
        </p:txBody>
      </p:sp>
      <p:sp>
        <p:nvSpPr>
          <p:cNvPr id="4" name="Text Placeholder 3"/>
          <p:cNvSpPr>
            <a:spLocks noGrp="1"/>
          </p:cNvSpPr>
          <p:nvPr>
            <p:ph type="body" sz="half" idx="2"/>
          </p:nvPr>
        </p:nvSpPr>
        <p:spPr>
          <a:xfrm>
            <a:off x="801876" y="4021593"/>
            <a:ext cx="9089454" cy="1102188"/>
          </a:xfrm>
        </p:spPr>
        <p:txBody>
          <a:bodyPr anchor="t"/>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a:xfrm>
            <a:off x="6503691" y="417650"/>
            <a:ext cx="2552670" cy="402483"/>
          </a:xfrm>
        </p:spPr>
        <p:txBody>
          <a:bodyPr/>
          <a:lstStyle>
            <a:lvl1pPr algn="r">
              <a:defRPr/>
            </a:lvl1p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a:xfrm>
            <a:off x="694968" y="417650"/>
            <a:ext cx="5648345" cy="402483"/>
          </a:xfrm>
        </p:spPr>
        <p:txBody>
          <a:bodyPr/>
          <a:lstStyle/>
          <a:p>
            <a:endParaRPr lang="en-IN"/>
          </a:p>
        </p:txBody>
      </p:sp>
      <p:sp>
        <p:nvSpPr>
          <p:cNvPr id="7" name="Slide Number Placeholder 6"/>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3449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539308" y="839964"/>
            <a:ext cx="7457538" cy="14372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94969" y="2427385"/>
            <a:ext cx="2993708" cy="680481"/>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8" name="Text Placeholder 3"/>
          <p:cNvSpPr>
            <a:spLocks noGrp="1"/>
          </p:cNvSpPr>
          <p:nvPr>
            <p:ph type="body" sz="half" idx="15"/>
          </p:nvPr>
        </p:nvSpPr>
        <p:spPr>
          <a:xfrm>
            <a:off x="694968" y="3201744"/>
            <a:ext cx="2993708" cy="3702763"/>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9" name="Text Placeholder 4"/>
          <p:cNvSpPr>
            <a:spLocks noGrp="1"/>
          </p:cNvSpPr>
          <p:nvPr>
            <p:ph type="body" sz="quarter" idx="3"/>
          </p:nvPr>
        </p:nvSpPr>
        <p:spPr>
          <a:xfrm>
            <a:off x="3861209" y="2426562"/>
            <a:ext cx="2993708" cy="690638"/>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0" name="Text Placeholder 3"/>
          <p:cNvSpPr>
            <a:spLocks noGrp="1"/>
          </p:cNvSpPr>
          <p:nvPr>
            <p:ph type="body" sz="half" idx="16"/>
          </p:nvPr>
        </p:nvSpPr>
        <p:spPr>
          <a:xfrm>
            <a:off x="3859507" y="3201197"/>
            <a:ext cx="2993708" cy="3703306"/>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11" name="Text Placeholder 4"/>
          <p:cNvSpPr>
            <a:spLocks noGrp="1"/>
          </p:cNvSpPr>
          <p:nvPr>
            <p:ph type="body" sz="quarter" idx="13"/>
          </p:nvPr>
        </p:nvSpPr>
        <p:spPr>
          <a:xfrm>
            <a:off x="7003136" y="2417229"/>
            <a:ext cx="2993708" cy="690638"/>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12" name="Text Placeholder 3"/>
          <p:cNvSpPr>
            <a:spLocks noGrp="1"/>
          </p:cNvSpPr>
          <p:nvPr>
            <p:ph type="body" sz="half" idx="17"/>
          </p:nvPr>
        </p:nvSpPr>
        <p:spPr>
          <a:xfrm>
            <a:off x="7003137" y="3201744"/>
            <a:ext cx="2993708" cy="3702763"/>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fld id="{E7EEFB13-DD2F-4275-BC7E-F3885E5646E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3691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539308" y="839964"/>
            <a:ext cx="7462268" cy="1427939"/>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94968"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0" name="Picture Placeholder 2"/>
          <p:cNvSpPr>
            <a:spLocks noGrp="1" noChangeAspect="1"/>
          </p:cNvSpPr>
          <p:nvPr>
            <p:ph type="pic" idx="15"/>
          </p:nvPr>
        </p:nvSpPr>
        <p:spPr>
          <a:xfrm>
            <a:off x="694968" y="2570290"/>
            <a:ext cx="2993708" cy="16615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1" name="Text Placeholder 3"/>
          <p:cNvSpPr>
            <a:spLocks noGrp="1"/>
          </p:cNvSpPr>
          <p:nvPr>
            <p:ph type="body" sz="half" idx="18"/>
          </p:nvPr>
        </p:nvSpPr>
        <p:spPr>
          <a:xfrm>
            <a:off x="694968" y="5286816"/>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2" name="Text Placeholder 4"/>
          <p:cNvSpPr>
            <a:spLocks noGrp="1"/>
          </p:cNvSpPr>
          <p:nvPr>
            <p:ph type="body" sz="quarter" idx="3"/>
          </p:nvPr>
        </p:nvSpPr>
        <p:spPr>
          <a:xfrm>
            <a:off x="3849091"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3" name="Picture Placeholder 2"/>
          <p:cNvSpPr>
            <a:spLocks noGrp="1" noChangeAspect="1"/>
          </p:cNvSpPr>
          <p:nvPr>
            <p:ph type="pic" idx="21"/>
          </p:nvPr>
        </p:nvSpPr>
        <p:spPr>
          <a:xfrm>
            <a:off x="3849090" y="2570290"/>
            <a:ext cx="2993708" cy="1664343"/>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4" name="Text Placeholder 3"/>
          <p:cNvSpPr>
            <a:spLocks noGrp="1"/>
          </p:cNvSpPr>
          <p:nvPr>
            <p:ph type="body" sz="half" idx="19"/>
          </p:nvPr>
        </p:nvSpPr>
        <p:spPr>
          <a:xfrm>
            <a:off x="3847904" y="5286815"/>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25" name="Text Placeholder 4"/>
          <p:cNvSpPr>
            <a:spLocks noGrp="1"/>
          </p:cNvSpPr>
          <p:nvPr>
            <p:ph type="body" sz="quarter" idx="13"/>
          </p:nvPr>
        </p:nvSpPr>
        <p:spPr>
          <a:xfrm>
            <a:off x="7007867" y="4534196"/>
            <a:ext cx="2993708" cy="752622"/>
          </a:xfrm>
        </p:spPr>
        <p:txBody>
          <a:bodyPr anchor="b">
            <a:noAutofit/>
          </a:bodyPr>
          <a:lstStyle>
            <a:lvl1pPr marL="0" indent="0">
              <a:buNone/>
              <a:defRPr sz="264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26" name="Picture Placeholder 2"/>
          <p:cNvSpPr>
            <a:spLocks noGrp="1" noChangeAspect="1"/>
          </p:cNvSpPr>
          <p:nvPr>
            <p:ph type="pic" idx="22"/>
          </p:nvPr>
        </p:nvSpPr>
        <p:spPr>
          <a:xfrm>
            <a:off x="7007866" y="2570291"/>
            <a:ext cx="2993708" cy="1663304"/>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27" name="Text Placeholder 3"/>
          <p:cNvSpPr>
            <a:spLocks noGrp="1"/>
          </p:cNvSpPr>
          <p:nvPr>
            <p:ph type="body" sz="half" idx="20"/>
          </p:nvPr>
        </p:nvSpPr>
        <p:spPr>
          <a:xfrm>
            <a:off x="7007758" y="5286813"/>
            <a:ext cx="2993708" cy="1617688"/>
          </a:xfrm>
        </p:spPr>
        <p:txBody>
          <a:bodyPr anchor="t">
            <a:normAutofit/>
          </a:bodyPr>
          <a:lstStyle>
            <a:lvl1pPr marL="0" indent="0">
              <a:buNone/>
              <a:defRPr sz="154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3" name="Date Placeholder 2"/>
          <p:cNvSpPr>
            <a:spLocks noGrp="1"/>
          </p:cNvSpPr>
          <p:nvPr>
            <p:ph type="dt" sz="half" idx="10"/>
          </p:nvPr>
        </p:nvSpPr>
        <p:spPr/>
        <p:txBody>
          <a:bodyPr/>
          <a:lstStyle/>
          <a:p>
            <a:fld id="{E7EEFB13-DD2F-4275-BC7E-F3885E5646E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154135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94968" y="2419096"/>
            <a:ext cx="9301877" cy="44854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FB13-DD2F-4275-BC7E-F3885E5646EC}"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218077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Vertical Title 1"/>
          <p:cNvSpPr>
            <a:spLocks noGrp="1"/>
          </p:cNvSpPr>
          <p:nvPr>
            <p:ph type="title" orient="vert"/>
          </p:nvPr>
        </p:nvSpPr>
        <p:spPr>
          <a:xfrm>
            <a:off x="8192602" y="823632"/>
            <a:ext cx="1804243" cy="468337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94968" y="822466"/>
            <a:ext cx="7340724" cy="4684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30-01-2023</a:t>
            </a:fld>
            <a:endParaRPr lang="en-IN"/>
          </a:p>
        </p:txBody>
      </p:sp>
      <p:sp>
        <p:nvSpPr>
          <p:cNvPr id="5" name="Footer Placeholder 4"/>
          <p:cNvSpPr>
            <a:spLocks noGrp="1"/>
          </p:cNvSpPr>
          <p:nvPr>
            <p:ph type="ftr" sz="quarter" idx="11"/>
          </p:nvPr>
        </p:nvSpPr>
        <p:spPr>
          <a:xfrm>
            <a:off x="694968" y="419983"/>
            <a:ext cx="5648345" cy="402483"/>
          </a:xfrm>
        </p:spPr>
        <p:txBody>
          <a:bodyPr/>
          <a:lstStyle/>
          <a:p>
            <a:endParaRPr lang="en-IN"/>
          </a:p>
        </p:txBody>
      </p:sp>
      <p:sp>
        <p:nvSpPr>
          <p:cNvPr id="6" name="Slide Number Placeholder 5"/>
          <p:cNvSpPr>
            <a:spLocks noGrp="1"/>
          </p:cNvSpPr>
          <p:nvPr>
            <p:ph type="sldNum" sz="quarter" idx="12"/>
          </p:nvPr>
        </p:nvSpPr>
        <p:spPr>
          <a:xfrm>
            <a:off x="9216738" y="419983"/>
            <a:ext cx="780107"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43955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FB13-DD2F-4275-BC7E-F3885E5646EC}" type="datetimeFigureOut">
              <a:rPr lang="en-IN" smtClean="0"/>
              <a:t>30-01-2023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6602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7013"/>
            <a:ext cx="10691813" cy="2052662"/>
          </a:xfrm>
          <a:prstGeom prst="rect">
            <a:avLst/>
          </a:prstGeom>
        </p:spPr>
      </p:pic>
      <p:sp>
        <p:nvSpPr>
          <p:cNvPr id="2" name="Title 1"/>
          <p:cNvSpPr>
            <a:spLocks noGrp="1"/>
          </p:cNvSpPr>
          <p:nvPr>
            <p:ph type="title"/>
          </p:nvPr>
        </p:nvSpPr>
        <p:spPr>
          <a:xfrm>
            <a:off x="694968" y="830632"/>
            <a:ext cx="9301877" cy="3088614"/>
          </a:xfrm>
        </p:spPr>
        <p:txBody>
          <a:bodyPr anchor="b">
            <a:normAutofit/>
          </a:bodyPr>
          <a:lstStyle>
            <a:lvl1pPr algn="r">
              <a:defRPr sz="4409"/>
            </a:lvl1pPr>
          </a:lstStyle>
          <a:p>
            <a:r>
              <a:rPr lang="en-US"/>
              <a:t>Click to edit Master title style</a:t>
            </a:r>
            <a:endParaRPr lang="en-US" dirty="0"/>
          </a:p>
        </p:txBody>
      </p:sp>
      <p:sp>
        <p:nvSpPr>
          <p:cNvPr id="3" name="Text Placeholder 2"/>
          <p:cNvSpPr>
            <a:spLocks noGrp="1"/>
          </p:cNvSpPr>
          <p:nvPr>
            <p:ph type="body" idx="1"/>
          </p:nvPr>
        </p:nvSpPr>
        <p:spPr>
          <a:xfrm>
            <a:off x="694969" y="4014329"/>
            <a:ext cx="9301878" cy="1492682"/>
          </a:xfrm>
        </p:spPr>
        <p:txBody>
          <a:bodyPr>
            <a:normAutofit/>
          </a:bodyPr>
          <a:lstStyle>
            <a:lvl1pPr marL="0" indent="0" algn="r">
              <a:buNone/>
              <a:defRPr sz="2425">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03691" y="419983"/>
            <a:ext cx="2552670" cy="402483"/>
          </a:xfrm>
        </p:spPr>
        <p:txBody>
          <a:bodyPr/>
          <a:lstStyle>
            <a:lvl1pPr algn="r">
              <a:defRPr/>
            </a:lvl1pPr>
          </a:lstStyle>
          <a:p>
            <a:fld id="{E7EEFB13-DD2F-4275-BC7E-F3885E5646EC}" type="datetimeFigureOut">
              <a:rPr lang="en-IN" smtClean="0"/>
              <a:t>30-01-2023</a:t>
            </a:fld>
            <a:endParaRPr lang="en-IN"/>
          </a:p>
        </p:txBody>
      </p:sp>
      <p:sp>
        <p:nvSpPr>
          <p:cNvPr id="5" name="Footer Placeholder 4"/>
          <p:cNvSpPr>
            <a:spLocks noGrp="1"/>
          </p:cNvSpPr>
          <p:nvPr>
            <p:ph type="ftr" sz="quarter" idx="11"/>
          </p:nvPr>
        </p:nvSpPr>
        <p:spPr>
          <a:xfrm>
            <a:off x="694968" y="419983"/>
            <a:ext cx="5648345" cy="402483"/>
          </a:xfrm>
        </p:spPr>
        <p:txBody>
          <a:bodyPr/>
          <a:lstStyle/>
          <a:p>
            <a:endParaRPr lang="en-IN"/>
          </a:p>
        </p:txBody>
      </p:sp>
      <p:sp>
        <p:nvSpPr>
          <p:cNvPr id="6" name="Slide Number Placeholder 5"/>
          <p:cNvSpPr>
            <a:spLocks noGrp="1"/>
          </p:cNvSpPr>
          <p:nvPr>
            <p:ph type="sldNum" sz="quarter" idx="12"/>
          </p:nvPr>
        </p:nvSpPr>
        <p:spPr>
          <a:xfrm>
            <a:off x="9216739" y="419983"/>
            <a:ext cx="780106" cy="402483"/>
          </a:xfrm>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37491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4969" y="2419096"/>
            <a:ext cx="4572526" cy="4485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27871" y="2419096"/>
            <a:ext cx="4568973" cy="4485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247017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39305" y="839964"/>
            <a:ext cx="7457540" cy="14279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0298" y="2407237"/>
            <a:ext cx="4307195" cy="908210"/>
          </a:xfrm>
        </p:spPr>
        <p:txBody>
          <a:bodyPr anchor="b">
            <a:normAutofit/>
          </a:bodyPr>
          <a:lstStyle>
            <a:lvl1pPr marL="0" indent="0">
              <a:buNone/>
              <a:defRPr sz="308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94967" y="3453186"/>
            <a:ext cx="4572526" cy="3451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93202" y="2407237"/>
            <a:ext cx="4303643" cy="908210"/>
          </a:xfrm>
        </p:spPr>
        <p:txBody>
          <a:bodyPr anchor="b">
            <a:normAutofit/>
          </a:bodyPr>
          <a:lstStyle>
            <a:lvl1pPr marL="0" indent="0">
              <a:buNone/>
              <a:defRPr sz="3086" b="0">
                <a:solidFill>
                  <a:schemeClr val="tx1"/>
                </a:solidFill>
              </a:defRPr>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27871" y="3453186"/>
            <a:ext cx="4568974" cy="3451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EFB13-DD2F-4275-BC7E-F3885E5646EC}" type="datetimeFigureOut">
              <a:rPr lang="en-IN" smtClean="0"/>
              <a:t>30-01-2023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095693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EEFB13-DD2F-4275-BC7E-F3885E5646EC}" type="datetimeFigureOut">
              <a:rPr lang="en-IN" smtClean="0"/>
              <a:t>30-01-2023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1140040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EEFB13-DD2F-4275-BC7E-F3885E5646EC}" type="datetimeFigureOut">
              <a:rPr lang="en-IN" smtClean="0"/>
              <a:t>30-01-2023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54731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8" y="1679928"/>
            <a:ext cx="3608487" cy="1763924"/>
          </a:xfrm>
        </p:spPr>
        <p:txBody>
          <a:bodyPr anchor="b"/>
          <a:lstStyle>
            <a:lvl1pPr algn="l">
              <a:defRPr sz="3527"/>
            </a:lvl1pPr>
          </a:lstStyle>
          <a:p>
            <a:r>
              <a:rPr lang="en-US"/>
              <a:t>Click to edit Master title style</a:t>
            </a:r>
            <a:endParaRPr lang="en-US" dirty="0"/>
          </a:p>
        </p:txBody>
      </p:sp>
      <p:sp>
        <p:nvSpPr>
          <p:cNvPr id="3" name="Content Placeholder 2"/>
          <p:cNvSpPr>
            <a:spLocks noGrp="1"/>
          </p:cNvSpPr>
          <p:nvPr>
            <p:ph idx="1"/>
          </p:nvPr>
        </p:nvSpPr>
        <p:spPr>
          <a:xfrm>
            <a:off x="4544020" y="823164"/>
            <a:ext cx="5452825" cy="60813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968" y="3443852"/>
            <a:ext cx="3608487" cy="3460651"/>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59842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968" y="1679928"/>
            <a:ext cx="4765632" cy="1763924"/>
          </a:xfrm>
        </p:spPr>
        <p:txBody>
          <a:bodyPr anchor="b"/>
          <a:lstStyle>
            <a:lvl1pPr algn="l">
              <a:defRPr sz="35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703147" y="828105"/>
            <a:ext cx="4296175" cy="6076398"/>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en-US"/>
              <a:t>Click icon to add picture</a:t>
            </a:r>
            <a:endParaRPr lang="en-US" dirty="0"/>
          </a:p>
        </p:txBody>
      </p:sp>
      <p:sp>
        <p:nvSpPr>
          <p:cNvPr id="4" name="Text Placeholder 3"/>
          <p:cNvSpPr>
            <a:spLocks noGrp="1"/>
          </p:cNvSpPr>
          <p:nvPr>
            <p:ph type="body" sz="half" idx="2"/>
          </p:nvPr>
        </p:nvSpPr>
        <p:spPr>
          <a:xfrm>
            <a:off x="694968" y="3443852"/>
            <a:ext cx="4765632" cy="3460651"/>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n-US"/>
              <a:t>Click to edit Master text styles</a:t>
            </a:r>
          </a:p>
        </p:txBody>
      </p:sp>
      <p:sp>
        <p:nvSpPr>
          <p:cNvPr id="5" name="Date Placeholder 4"/>
          <p:cNvSpPr>
            <a:spLocks noGrp="1"/>
          </p:cNvSpPr>
          <p:nvPr>
            <p:ph type="dt" sz="half" idx="10"/>
          </p:nvPr>
        </p:nvSpPr>
        <p:spPr/>
        <p:txBody>
          <a:bodyPr/>
          <a:lstStyle/>
          <a:p>
            <a:fld id="{E7EEFB13-DD2F-4275-BC7E-F3885E5646EC}" type="datetimeFigureOut">
              <a:rPr lang="en-IN" smtClean="0"/>
              <a:t>30-01-2023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296FD-1955-4178-866A-F4F581D75E4F}" type="slidenum">
              <a:rPr lang="en-IN" smtClean="0"/>
              <a:t>‹#›</a:t>
            </a:fld>
            <a:endParaRPr lang="en-IN"/>
          </a:p>
        </p:txBody>
      </p:sp>
    </p:spTree>
    <p:extLst>
      <p:ext uri="{BB962C8B-B14F-4D97-AF65-F5344CB8AC3E}">
        <p14:creationId xmlns:p14="http://schemas.microsoft.com/office/powerpoint/2010/main" val="333614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0691813" cy="1191699"/>
          </a:xfrm>
          <a:prstGeom prst="rect">
            <a:avLst/>
          </a:prstGeom>
        </p:spPr>
      </p:pic>
      <p:sp>
        <p:nvSpPr>
          <p:cNvPr id="2" name="Title Placeholder 1"/>
          <p:cNvSpPr>
            <a:spLocks noGrp="1"/>
          </p:cNvSpPr>
          <p:nvPr>
            <p:ph type="title"/>
          </p:nvPr>
        </p:nvSpPr>
        <p:spPr>
          <a:xfrm>
            <a:off x="2539305" y="842580"/>
            <a:ext cx="7457540" cy="14253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4968" y="2419096"/>
            <a:ext cx="9301877" cy="44854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97634" y="7006700"/>
            <a:ext cx="2499211" cy="402483"/>
          </a:xfrm>
          <a:prstGeom prst="rect">
            <a:avLst/>
          </a:prstGeom>
        </p:spPr>
        <p:txBody>
          <a:bodyPr vert="horz" lIns="91440" tIns="45720" rIns="91440" bIns="45720" rtlCol="0" anchor="ctr"/>
          <a:lstStyle>
            <a:lvl1pPr algn="r">
              <a:defRPr sz="1157">
                <a:solidFill>
                  <a:schemeClr val="tx1">
                    <a:tint val="75000"/>
                  </a:schemeClr>
                </a:solidFill>
              </a:defRPr>
            </a:lvl1pPr>
          </a:lstStyle>
          <a:p>
            <a:fld id="{E7EEFB13-DD2F-4275-BC7E-F3885E5646EC}" type="datetimeFigureOut">
              <a:rPr lang="en-IN" smtClean="0"/>
              <a:t>30-01-2023</a:t>
            </a:fld>
            <a:endParaRPr lang="en-IN"/>
          </a:p>
        </p:txBody>
      </p:sp>
      <p:sp>
        <p:nvSpPr>
          <p:cNvPr id="5" name="Footer Placeholder 4"/>
          <p:cNvSpPr>
            <a:spLocks noGrp="1"/>
          </p:cNvSpPr>
          <p:nvPr>
            <p:ph type="ftr" sz="quarter" idx="3"/>
          </p:nvPr>
        </p:nvSpPr>
        <p:spPr>
          <a:xfrm>
            <a:off x="694968" y="7006144"/>
            <a:ext cx="6642289" cy="402483"/>
          </a:xfrm>
          <a:prstGeom prst="rect">
            <a:avLst/>
          </a:prstGeom>
        </p:spPr>
        <p:txBody>
          <a:bodyPr vert="horz" lIns="91440" tIns="45720" rIns="91440" bIns="45720" rtlCol="0" anchor="ctr"/>
          <a:lstStyle>
            <a:lvl1pPr algn="l">
              <a:defRPr sz="1157">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684740" y="419983"/>
            <a:ext cx="2312105" cy="402483"/>
          </a:xfrm>
          <a:prstGeom prst="rect">
            <a:avLst/>
          </a:prstGeom>
        </p:spPr>
        <p:txBody>
          <a:bodyPr vert="horz" lIns="91440" tIns="45720" rIns="91440" bIns="45720" rtlCol="0" anchor="ctr"/>
          <a:lstStyle>
            <a:lvl1pPr algn="r">
              <a:defRPr sz="1157">
                <a:solidFill>
                  <a:schemeClr val="tx1">
                    <a:tint val="75000"/>
                  </a:schemeClr>
                </a:solidFill>
              </a:defRPr>
            </a:lvl1pPr>
          </a:lstStyle>
          <a:p>
            <a:fld id="{010296FD-1955-4178-866A-F4F581D75E4F}" type="slidenum">
              <a:rPr lang="en-IN" smtClean="0"/>
              <a:t>‹#›</a:t>
            </a:fld>
            <a:endParaRPr lang="en-IN"/>
          </a:p>
        </p:txBody>
      </p:sp>
    </p:spTree>
    <p:extLst>
      <p:ext uri="{BB962C8B-B14F-4D97-AF65-F5344CB8AC3E}">
        <p14:creationId xmlns:p14="http://schemas.microsoft.com/office/powerpoint/2010/main" val="37321537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1007943" rtl="0" eaLnBrk="1" latinLnBrk="0" hangingPunct="1">
        <a:lnSpc>
          <a:spcPct val="90000"/>
        </a:lnSpc>
        <a:spcBef>
          <a:spcPct val="0"/>
        </a:spcBef>
        <a:buNone/>
        <a:defRPr sz="4409" kern="1200" cap="all" baseline="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2425"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76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B1C81-7788-420E-A05D-76CF04E4A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5705"/>
            <a:ext cx="10683835" cy="6683970"/>
          </a:xfrm>
          <a:prstGeom prst="rect">
            <a:avLst/>
          </a:prstGeom>
        </p:spPr>
      </p:pic>
      <p:sp>
        <p:nvSpPr>
          <p:cNvPr id="3" name="TextBox 2">
            <a:extLst>
              <a:ext uri="{FF2B5EF4-FFF2-40B4-BE49-F238E27FC236}">
                <a16:creationId xmlns:a16="http://schemas.microsoft.com/office/drawing/2014/main" id="{2DBEEA30-A73E-4B0E-AFD5-2FBEB0F8C11A}"/>
              </a:ext>
            </a:extLst>
          </p:cNvPr>
          <p:cNvSpPr txBox="1"/>
          <p:nvPr/>
        </p:nvSpPr>
        <p:spPr>
          <a:xfrm>
            <a:off x="5574137" y="129160"/>
            <a:ext cx="1817782" cy="646331"/>
          </a:xfrm>
          <a:prstGeom prst="rect">
            <a:avLst/>
          </a:prstGeom>
          <a:noFill/>
        </p:spPr>
        <p:txBody>
          <a:bodyPr wrap="square" rtlCol="0">
            <a:spAutoFit/>
          </a:bodyPr>
          <a:lstStyle/>
          <a:p>
            <a:r>
              <a:rPr lang="en-US" sz="900" b="1" dirty="0">
                <a:latin typeface="Century Gothic" panose="020B0502020202020204" pitchFamily="34" charset="0"/>
                <a:cs typeface="Times New Roman" panose="02020603050405020304" pitchFamily="18" charset="0"/>
              </a:rPr>
              <a:t>NAME : Dani N</a:t>
            </a:r>
          </a:p>
          <a:p>
            <a:r>
              <a:rPr lang="en-US" sz="900" b="1" dirty="0">
                <a:latin typeface="Century Gothic" panose="020B0502020202020204" pitchFamily="34" charset="0"/>
                <a:cs typeface="Times New Roman" panose="02020603050405020304" pitchFamily="18" charset="0"/>
              </a:rPr>
              <a:t>ROLL NO : 21113004</a:t>
            </a:r>
          </a:p>
          <a:p>
            <a:r>
              <a:rPr lang="en-IN" sz="900" b="1" dirty="0">
                <a:latin typeface="Century Gothic" panose="020B0502020202020204" pitchFamily="34" charset="0"/>
                <a:cs typeface="Times New Roman" panose="02020603050405020304" pitchFamily="18" charset="0"/>
              </a:rPr>
              <a:t>SEM/YEAR : 4/2023</a:t>
            </a:r>
            <a:endParaRPr lang="en-IN" sz="900" dirty="0">
              <a:latin typeface="Century Gothic" panose="020B0502020202020204" pitchFamily="34" charset="0"/>
              <a:cs typeface="Times New Roman" panose="02020603050405020304" pitchFamily="18" charset="0"/>
            </a:endParaRPr>
          </a:p>
          <a:p>
            <a:r>
              <a:rPr lang="en-IN" sz="900" b="1" dirty="0">
                <a:latin typeface="Century Gothic" panose="020B0502020202020204" pitchFamily="34" charset="0"/>
                <a:cs typeface="Times New Roman" panose="02020603050405020304" pitchFamily="18" charset="0"/>
              </a:rPr>
              <a:t>B.TECH BATCH : </a:t>
            </a:r>
            <a:r>
              <a:rPr lang="en-IN" sz="900" dirty="0">
                <a:latin typeface="Century Gothic" panose="020B0502020202020204" pitchFamily="34" charset="0"/>
                <a:cs typeface="Times New Roman" panose="02020603050405020304" pitchFamily="18" charset="0"/>
              </a:rPr>
              <a:t>2021-2025</a:t>
            </a:r>
            <a:endParaRPr lang="en-US" sz="900" dirty="0">
              <a:latin typeface="Century Gothic" panose="020B0502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0ED49EE-C31D-40C1-9DA9-7C9621E2A495}"/>
              </a:ext>
            </a:extLst>
          </p:cNvPr>
          <p:cNvSpPr txBox="1"/>
          <p:nvPr/>
        </p:nvSpPr>
        <p:spPr>
          <a:xfrm>
            <a:off x="9304514" y="5529"/>
            <a:ext cx="1261503" cy="784830"/>
          </a:xfrm>
          <a:prstGeom prst="rect">
            <a:avLst/>
          </a:prstGeom>
          <a:noFill/>
        </p:spPr>
        <p:txBody>
          <a:bodyPr wrap="square" rtlCol="0">
            <a:spAutoFit/>
          </a:bodyPr>
          <a:lstStyle/>
          <a:p>
            <a:r>
              <a:rPr lang="en-IN" sz="900" b="1" dirty="0">
                <a:latin typeface="Century Gothic" panose="020B0502020202020204" pitchFamily="34" charset="0"/>
                <a:cs typeface="Times New Roman" panose="02020603050405020304" pitchFamily="18" charset="0"/>
              </a:rPr>
              <a:t>FACULTY NAME:</a:t>
            </a:r>
          </a:p>
          <a:p>
            <a:endParaRPr lang="en-IN" sz="900" b="1" dirty="0">
              <a:latin typeface="Century Gothic" panose="020B0502020202020204" pitchFamily="34" charset="0"/>
              <a:cs typeface="Times New Roman" panose="02020603050405020304" pitchFamily="18" charset="0"/>
            </a:endParaRPr>
          </a:p>
          <a:p>
            <a:r>
              <a:rPr lang="en-IN" sz="900" dirty="0" err="1">
                <a:latin typeface="Century Gothic" panose="020B0502020202020204" pitchFamily="34" charset="0"/>
                <a:cs typeface="Times New Roman" panose="02020603050405020304" pitchFamily="18" charset="0"/>
              </a:rPr>
              <a:t>Dr.</a:t>
            </a:r>
            <a:r>
              <a:rPr lang="en-IN" sz="900" dirty="0">
                <a:latin typeface="Century Gothic" panose="020B0502020202020204" pitchFamily="34" charset="0"/>
                <a:cs typeface="Times New Roman" panose="02020603050405020304" pitchFamily="18" charset="0"/>
              </a:rPr>
              <a:t> </a:t>
            </a:r>
            <a:r>
              <a:rPr lang="en-IN" sz="900" dirty="0" err="1">
                <a:latin typeface="Century Gothic" panose="020B0502020202020204" pitchFamily="34" charset="0"/>
                <a:cs typeface="Times New Roman" panose="02020603050405020304" pitchFamily="18" charset="0"/>
              </a:rPr>
              <a:t>Sathyalakshmi</a:t>
            </a:r>
            <a:endParaRPr lang="en-IN" sz="900" dirty="0">
              <a:latin typeface="Century Gothic" panose="020B0502020202020204" pitchFamily="34" charset="0"/>
              <a:cs typeface="Times New Roman" panose="02020603050405020304" pitchFamily="18" charset="0"/>
            </a:endParaRPr>
          </a:p>
          <a:p>
            <a:endParaRPr lang="en-IN" sz="900" dirty="0">
              <a:latin typeface="Century Gothic" panose="020B0502020202020204" pitchFamily="34" charset="0"/>
              <a:cs typeface="Times New Roman" panose="02020603050405020304" pitchFamily="18" charset="0"/>
            </a:endParaRPr>
          </a:p>
          <a:p>
            <a:r>
              <a:rPr lang="en-IN" sz="900" dirty="0">
                <a:latin typeface="Century Gothic" panose="020B0502020202020204" pitchFamily="34" charset="0"/>
                <a:cs typeface="Times New Roman" panose="02020603050405020304" pitchFamily="18" charset="0"/>
              </a:rPr>
              <a:t>Dr. Krishnaveni</a:t>
            </a:r>
          </a:p>
        </p:txBody>
      </p:sp>
      <p:sp>
        <p:nvSpPr>
          <p:cNvPr id="5" name="Rectangle 4">
            <a:extLst>
              <a:ext uri="{FF2B5EF4-FFF2-40B4-BE49-F238E27FC236}">
                <a16:creationId xmlns:a16="http://schemas.microsoft.com/office/drawing/2014/main" id="{07688EA4-DA63-49FF-B6D4-9C25F5A12621}"/>
              </a:ext>
            </a:extLst>
          </p:cNvPr>
          <p:cNvSpPr/>
          <p:nvPr/>
        </p:nvSpPr>
        <p:spPr>
          <a:xfrm>
            <a:off x="-1401093" y="301682"/>
            <a:ext cx="7591354" cy="369332"/>
          </a:xfrm>
          <a:prstGeom prst="rect">
            <a:avLst/>
          </a:prstGeom>
          <a:noFill/>
          <a:ln>
            <a:noFill/>
          </a:ln>
        </p:spPr>
        <p:txBody>
          <a:bodyPr wrap="square" lIns="91440" tIns="45720" rIns="91440" bIns="45720">
            <a:spAutoFit/>
          </a:bodyPr>
          <a:lstStyle/>
          <a:p>
            <a:pPr algn="ctr"/>
            <a:r>
              <a:rPr lang="en-US" b="1" dirty="0">
                <a:latin typeface="Century Gothic" panose="020B0502020202020204" pitchFamily="34" charset="0"/>
              </a:rPr>
              <a:t>CSB4243 DESIGN PROJECT-I</a:t>
            </a:r>
            <a:endParaRPr lang="en-IN" b="1" dirty="0">
              <a:latin typeface="Century Gothic" panose="020B0502020202020204" pitchFamily="34" charset="0"/>
            </a:endParaRPr>
          </a:p>
        </p:txBody>
      </p:sp>
      <p:cxnSp>
        <p:nvCxnSpPr>
          <p:cNvPr id="6" name="Straight Connector 5">
            <a:extLst>
              <a:ext uri="{FF2B5EF4-FFF2-40B4-BE49-F238E27FC236}">
                <a16:creationId xmlns:a16="http://schemas.microsoft.com/office/drawing/2014/main" id="{79A24CFD-57F6-4726-AB05-4A8055A33081}"/>
              </a:ext>
            </a:extLst>
          </p:cNvPr>
          <p:cNvCxnSpPr>
            <a:cxnSpLocks/>
          </p:cNvCxnSpPr>
          <p:nvPr/>
        </p:nvCxnSpPr>
        <p:spPr>
          <a:xfrm>
            <a:off x="147483" y="-26546"/>
            <a:ext cx="10691813" cy="22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868CF40-93A0-4DA4-8750-DADA443FF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794" y="1403284"/>
            <a:ext cx="7416720" cy="1000703"/>
          </a:xfrm>
          <a:prstGeom prst="rect">
            <a:avLst/>
          </a:prstGeom>
        </p:spPr>
      </p:pic>
      <p:cxnSp>
        <p:nvCxnSpPr>
          <p:cNvPr id="8" name="Straight Connector 7">
            <a:extLst>
              <a:ext uri="{FF2B5EF4-FFF2-40B4-BE49-F238E27FC236}">
                <a16:creationId xmlns:a16="http://schemas.microsoft.com/office/drawing/2014/main" id="{E1465C9D-AD64-4C4E-9B5E-D364C6075C7C}"/>
              </a:ext>
            </a:extLst>
          </p:cNvPr>
          <p:cNvCxnSpPr>
            <a:cxnSpLocks/>
          </p:cNvCxnSpPr>
          <p:nvPr/>
        </p:nvCxnSpPr>
        <p:spPr>
          <a:xfrm>
            <a:off x="9089718" y="-21527"/>
            <a:ext cx="0" cy="871678"/>
          </a:xfrm>
          <a:prstGeom prst="line">
            <a:avLst/>
          </a:prstGeom>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2568EB8C-EECD-48C9-9E38-BCE728660855}"/>
              </a:ext>
            </a:extLst>
          </p:cNvPr>
          <p:cNvSpPr txBox="1"/>
          <p:nvPr/>
        </p:nvSpPr>
        <p:spPr>
          <a:xfrm>
            <a:off x="7241339" y="144028"/>
            <a:ext cx="1671839" cy="646331"/>
          </a:xfrm>
          <a:prstGeom prst="rect">
            <a:avLst/>
          </a:prstGeom>
          <a:noFill/>
        </p:spPr>
        <p:txBody>
          <a:bodyPr wrap="square" rtlCol="0">
            <a:spAutoFit/>
          </a:bodyPr>
          <a:lstStyle/>
          <a:p>
            <a:r>
              <a:rPr lang="en-US" sz="900" b="1" dirty="0">
                <a:latin typeface="Century Gothic" panose="020B0502020202020204" pitchFamily="34" charset="0"/>
                <a:cs typeface="Times New Roman" panose="02020603050405020304" pitchFamily="18" charset="0"/>
              </a:rPr>
              <a:t>NAME : Dharshan R E</a:t>
            </a:r>
          </a:p>
          <a:p>
            <a:r>
              <a:rPr lang="en-US" sz="900" b="1" dirty="0">
                <a:latin typeface="Century Gothic" panose="020B0502020202020204" pitchFamily="34" charset="0"/>
                <a:cs typeface="Times New Roman" panose="02020603050405020304" pitchFamily="18" charset="0"/>
              </a:rPr>
              <a:t>ROLL NO : 21113049</a:t>
            </a:r>
          </a:p>
          <a:p>
            <a:r>
              <a:rPr lang="en-IN" sz="900" b="1" dirty="0">
                <a:latin typeface="Century Gothic" panose="020B0502020202020204" pitchFamily="34" charset="0"/>
                <a:cs typeface="Times New Roman" panose="02020603050405020304" pitchFamily="18" charset="0"/>
              </a:rPr>
              <a:t>SEM/YEAR : 4/2023</a:t>
            </a:r>
            <a:endParaRPr lang="en-IN" sz="900" dirty="0">
              <a:latin typeface="Century Gothic" panose="020B0502020202020204" pitchFamily="34" charset="0"/>
              <a:cs typeface="Times New Roman" panose="02020603050405020304" pitchFamily="18" charset="0"/>
            </a:endParaRPr>
          </a:p>
          <a:p>
            <a:r>
              <a:rPr lang="en-IN" sz="900" b="1" dirty="0">
                <a:latin typeface="Century Gothic" panose="020B0502020202020204" pitchFamily="34" charset="0"/>
                <a:cs typeface="Times New Roman" panose="02020603050405020304" pitchFamily="18" charset="0"/>
              </a:rPr>
              <a:t>M. PLAN</a:t>
            </a:r>
            <a:r>
              <a:rPr lang="en-IN" sz="900" dirty="0">
                <a:latin typeface="Century Gothic" panose="020B0502020202020204" pitchFamily="34" charset="0"/>
                <a:cs typeface="Times New Roman" panose="02020603050405020304" pitchFamily="18" charset="0"/>
              </a:rPr>
              <a:t> </a:t>
            </a:r>
            <a:r>
              <a:rPr lang="en-IN" sz="900" b="1" dirty="0">
                <a:latin typeface="Century Gothic" panose="020B0502020202020204" pitchFamily="34" charset="0"/>
                <a:cs typeface="Times New Roman" panose="02020603050405020304" pitchFamily="18" charset="0"/>
              </a:rPr>
              <a:t>BATCH : </a:t>
            </a:r>
            <a:r>
              <a:rPr lang="en-IN" sz="900" dirty="0">
                <a:latin typeface="Century Gothic" panose="020B0502020202020204" pitchFamily="34" charset="0"/>
                <a:cs typeface="Times New Roman" panose="02020603050405020304" pitchFamily="18" charset="0"/>
              </a:rPr>
              <a:t>2022-2027</a:t>
            </a:r>
            <a:endParaRPr lang="en-US" sz="900" dirty="0">
              <a:latin typeface="Century Gothic" panose="020B0502020202020204" pitchFamily="34"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21ABA96A-BEA0-4B9B-BDF7-AC63493DA684}"/>
              </a:ext>
            </a:extLst>
          </p:cNvPr>
          <p:cNvCxnSpPr/>
          <p:nvPr/>
        </p:nvCxnSpPr>
        <p:spPr>
          <a:xfrm flipV="1">
            <a:off x="5414781" y="-11678"/>
            <a:ext cx="0" cy="859924"/>
          </a:xfrm>
          <a:prstGeom prst="line">
            <a:avLst/>
          </a:prstGeom>
        </p:spPr>
        <p:style>
          <a:lnRef idx="3">
            <a:schemeClr val="accent4"/>
          </a:lnRef>
          <a:fillRef idx="0">
            <a:schemeClr val="accent4"/>
          </a:fillRef>
          <a:effectRef idx="2">
            <a:schemeClr val="accent4"/>
          </a:effectRef>
          <a:fontRef idx="minor">
            <a:schemeClr val="tx1"/>
          </a:fontRef>
        </p:style>
      </p:cxnSp>
      <p:cxnSp>
        <p:nvCxnSpPr>
          <p:cNvPr id="12" name="Straight Connector 11">
            <a:extLst>
              <a:ext uri="{FF2B5EF4-FFF2-40B4-BE49-F238E27FC236}">
                <a16:creationId xmlns:a16="http://schemas.microsoft.com/office/drawing/2014/main" id="{8D4DA914-4158-4A6C-B5C7-10350A2913E0}"/>
              </a:ext>
            </a:extLst>
          </p:cNvPr>
          <p:cNvCxnSpPr/>
          <p:nvPr/>
        </p:nvCxnSpPr>
        <p:spPr>
          <a:xfrm flipV="1">
            <a:off x="7103353" y="-15650"/>
            <a:ext cx="0" cy="848170"/>
          </a:xfrm>
          <a:prstGeom prst="line">
            <a:avLst/>
          </a:prstGeom>
        </p:spPr>
        <p:style>
          <a:lnRef idx="3">
            <a:schemeClr val="accent4"/>
          </a:lnRef>
          <a:fillRef idx="0">
            <a:schemeClr val="accent4"/>
          </a:fillRef>
          <a:effectRef idx="2">
            <a:schemeClr val="accent4"/>
          </a:effectRef>
          <a:fontRef idx="minor">
            <a:schemeClr val="tx1"/>
          </a:fontRef>
        </p:style>
      </p:cxnSp>
      <p:sp>
        <p:nvSpPr>
          <p:cNvPr id="14" name="TextBox 13">
            <a:extLst>
              <a:ext uri="{FF2B5EF4-FFF2-40B4-BE49-F238E27FC236}">
                <a16:creationId xmlns:a16="http://schemas.microsoft.com/office/drawing/2014/main" id="{D7F0EC01-B174-41B5-B324-7EF5B85B1D2C}"/>
              </a:ext>
            </a:extLst>
          </p:cNvPr>
          <p:cNvSpPr txBox="1"/>
          <p:nvPr/>
        </p:nvSpPr>
        <p:spPr>
          <a:xfrm>
            <a:off x="2819763" y="6499304"/>
            <a:ext cx="5347252" cy="369332"/>
          </a:xfrm>
          <a:prstGeom prst="rect">
            <a:avLst/>
          </a:prstGeom>
          <a:noFill/>
        </p:spPr>
        <p:txBody>
          <a:bodyPr wrap="square">
            <a:spAutoFit/>
          </a:bodyPr>
          <a:lstStyle/>
          <a:p>
            <a:pPr algn="ctr"/>
            <a:r>
              <a:rPr lang="en-US" b="1" dirty="0">
                <a:solidFill>
                  <a:schemeClr val="bg1">
                    <a:lumMod val="95000"/>
                    <a:lumOff val="5000"/>
                  </a:schemeClr>
                </a:solidFill>
                <a:latin typeface="Century Gothic" panose="020B0502020202020204" pitchFamily="34" charset="0"/>
              </a:rPr>
              <a:t>TABLE TENNIS GAME USING HAND GESTURE</a:t>
            </a:r>
            <a:endParaRPr lang="en-IN" b="1" dirty="0">
              <a:solidFill>
                <a:schemeClr val="bg1">
                  <a:lumMod val="95000"/>
                  <a:lumOff val="5000"/>
                </a:schemeClr>
              </a:solidFill>
              <a:latin typeface="Century Gothic" panose="020B0502020202020204" pitchFamily="34" charset="0"/>
            </a:endParaRPr>
          </a:p>
        </p:txBody>
      </p:sp>
    </p:spTree>
    <p:extLst>
      <p:ext uri="{BB962C8B-B14F-4D97-AF65-F5344CB8AC3E}">
        <p14:creationId xmlns:p14="http://schemas.microsoft.com/office/powerpoint/2010/main" val="394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5B855-6603-4273-8C75-104904CC7762}"/>
              </a:ext>
            </a:extLst>
          </p:cNvPr>
          <p:cNvSpPr txBox="1"/>
          <p:nvPr/>
        </p:nvSpPr>
        <p:spPr>
          <a:xfrm>
            <a:off x="2672280" y="99761"/>
            <a:ext cx="5347252" cy="1077218"/>
          </a:xfrm>
          <a:prstGeom prst="rect">
            <a:avLst/>
          </a:prstGeom>
          <a:noFill/>
        </p:spPr>
        <p:txBody>
          <a:bodyPr wrap="square">
            <a:spAutoFit/>
          </a:bodyPr>
          <a:lstStyle/>
          <a:p>
            <a:pPr algn="ctr"/>
            <a:r>
              <a:rPr lang="en-US" sz="3200" b="1" dirty="0">
                <a:latin typeface="Century Gothic" panose="020B0502020202020204" pitchFamily="34" charset="0"/>
              </a:rPr>
              <a:t>PROPOSED SYSTEM AND ADVANTAGES</a:t>
            </a:r>
            <a:endParaRPr lang="en-IN" sz="3200" b="1" dirty="0">
              <a:latin typeface="Century Gothic" panose="020B0502020202020204" pitchFamily="34" charset="0"/>
            </a:endParaRPr>
          </a:p>
        </p:txBody>
      </p:sp>
      <p:sp>
        <p:nvSpPr>
          <p:cNvPr id="4" name="TextBox 3">
            <a:extLst>
              <a:ext uri="{FF2B5EF4-FFF2-40B4-BE49-F238E27FC236}">
                <a16:creationId xmlns:a16="http://schemas.microsoft.com/office/drawing/2014/main" id="{201DABDA-9573-4976-8B15-1BD2EFFC04C3}"/>
              </a:ext>
            </a:extLst>
          </p:cNvPr>
          <p:cNvSpPr txBox="1"/>
          <p:nvPr/>
        </p:nvSpPr>
        <p:spPr>
          <a:xfrm>
            <a:off x="321675" y="1302559"/>
            <a:ext cx="10048461" cy="5632311"/>
          </a:xfrm>
          <a:prstGeom prst="rect">
            <a:avLst/>
          </a:prstGeom>
          <a:noFill/>
        </p:spPr>
        <p:txBody>
          <a:bodyPr wrap="square" rtlCol="0">
            <a:spAutoFit/>
          </a:bodyPr>
          <a:lstStyle/>
          <a:p>
            <a:pPr algn="l"/>
            <a:r>
              <a:rPr lang="en-US" sz="2400" b="1" i="0" dirty="0">
                <a:solidFill>
                  <a:srgbClr val="D1D5DB"/>
                </a:solidFill>
                <a:effectLst/>
                <a:latin typeface="Söhne"/>
              </a:rPr>
              <a:t>Proposed system:</a:t>
            </a:r>
          </a:p>
          <a:p>
            <a:pPr algn="l">
              <a:buFont typeface="Arial" panose="020B0604020202020204" pitchFamily="34" charset="0"/>
              <a:buChar char="•"/>
            </a:pPr>
            <a:r>
              <a:rPr lang="en-US" sz="2400" b="0" i="0" dirty="0">
                <a:solidFill>
                  <a:srgbClr val="D1D5DB"/>
                </a:solidFill>
                <a:effectLst/>
                <a:latin typeface="Söhne"/>
              </a:rPr>
              <a:t>The game incorporates the OpenCV library for image processing and the cvzone library for hand tracking.</a:t>
            </a:r>
          </a:p>
          <a:p>
            <a:pPr algn="l">
              <a:buFont typeface="Arial" panose="020B0604020202020204" pitchFamily="34" charset="0"/>
              <a:buChar char="•"/>
            </a:pPr>
            <a:r>
              <a:rPr lang="en-US" sz="2400" b="0" i="0" dirty="0">
                <a:solidFill>
                  <a:srgbClr val="D1D5DB"/>
                </a:solidFill>
                <a:effectLst/>
                <a:latin typeface="Söhne"/>
              </a:rPr>
              <a:t>The game includes a game over state, a score system and uses 2D textures such as background and gameover images, ball and racket images, to display on the webcam window.</a:t>
            </a:r>
          </a:p>
          <a:p>
            <a:pPr algn="l">
              <a:buFont typeface="Arial" panose="020B0604020202020204" pitchFamily="34" charset="0"/>
              <a:buChar char="•"/>
            </a:pPr>
            <a:endParaRPr lang="en-US" sz="2400" b="0" i="0" dirty="0">
              <a:solidFill>
                <a:srgbClr val="D1D5DB"/>
              </a:solidFill>
              <a:effectLst/>
              <a:latin typeface="Söhne"/>
            </a:endParaRPr>
          </a:p>
          <a:p>
            <a:pPr algn="l"/>
            <a:r>
              <a:rPr lang="en-US" sz="2400" b="1" i="0" dirty="0">
                <a:solidFill>
                  <a:srgbClr val="D1D5DB"/>
                </a:solidFill>
                <a:effectLst/>
                <a:latin typeface="Söhne"/>
              </a:rPr>
              <a:t>Advantages:</a:t>
            </a:r>
          </a:p>
          <a:p>
            <a:pPr algn="l">
              <a:buFont typeface="Arial" panose="020B0604020202020204" pitchFamily="34" charset="0"/>
              <a:buChar char="•"/>
            </a:pPr>
            <a:r>
              <a:rPr lang="en-US" sz="2400" b="0" i="0" dirty="0">
                <a:solidFill>
                  <a:srgbClr val="D1D5DB"/>
                </a:solidFill>
                <a:effectLst/>
                <a:latin typeface="Söhne"/>
              </a:rPr>
              <a:t>Enhances player engagement and interactivity.</a:t>
            </a:r>
          </a:p>
          <a:p>
            <a:pPr algn="l">
              <a:buFont typeface="Arial" panose="020B0604020202020204" pitchFamily="34" charset="0"/>
              <a:buChar char="•"/>
            </a:pPr>
            <a:r>
              <a:rPr lang="en-US" sz="2400" b="0" i="0" dirty="0">
                <a:solidFill>
                  <a:srgbClr val="D1D5DB"/>
                </a:solidFill>
                <a:effectLst/>
                <a:latin typeface="Söhne"/>
              </a:rPr>
              <a:t>Allows players to control the racket movement in a more natural and intuitive way.</a:t>
            </a:r>
          </a:p>
          <a:p>
            <a:pPr algn="l">
              <a:buFont typeface="Arial" panose="020B0604020202020204" pitchFamily="34" charset="0"/>
              <a:buChar char="•"/>
            </a:pPr>
            <a:r>
              <a:rPr lang="en-US" sz="2400" b="0" i="0" dirty="0">
                <a:solidFill>
                  <a:srgbClr val="D1D5DB"/>
                </a:solidFill>
                <a:effectLst/>
                <a:latin typeface="Söhne"/>
              </a:rPr>
              <a:t>Utilizes hand gesture recognition technology to ensure accurate and precise racket control.</a:t>
            </a:r>
          </a:p>
          <a:p>
            <a:pPr algn="l">
              <a:buFont typeface="Arial" panose="020B0604020202020204" pitchFamily="34" charset="0"/>
              <a:buChar char="•"/>
            </a:pPr>
            <a:r>
              <a:rPr lang="en-US" sz="2400" b="0" i="0" dirty="0">
                <a:solidFill>
                  <a:srgbClr val="D1D5DB"/>
                </a:solidFill>
                <a:effectLst/>
                <a:latin typeface="Söhne"/>
              </a:rPr>
              <a:t>Improves </a:t>
            </a:r>
            <a:r>
              <a:rPr lang="en-US" sz="2400" dirty="0">
                <a:solidFill>
                  <a:srgbClr val="D1D5DB"/>
                </a:solidFill>
                <a:latin typeface="Söhne"/>
              </a:rPr>
              <a:t>frame rate per second</a:t>
            </a:r>
          </a:p>
          <a:p>
            <a:pPr algn="l">
              <a:buFont typeface="Arial" panose="020B0604020202020204" pitchFamily="34" charset="0"/>
              <a:buChar char="•"/>
            </a:pPr>
            <a:r>
              <a:rPr lang="en-US" sz="2400" b="0" i="0" dirty="0">
                <a:solidFill>
                  <a:srgbClr val="D1D5DB"/>
                </a:solidFill>
                <a:effectLst/>
                <a:latin typeface="Söhne"/>
              </a:rPr>
              <a:t>Introduces a new and novel way of interacting with games.</a:t>
            </a:r>
          </a:p>
        </p:txBody>
      </p:sp>
    </p:spTree>
    <p:extLst>
      <p:ext uri="{BB962C8B-B14F-4D97-AF65-F5344CB8AC3E}">
        <p14:creationId xmlns:p14="http://schemas.microsoft.com/office/powerpoint/2010/main" val="247293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1EDA9-EDE8-4BB1-B0E9-DD9C9D4CF706}"/>
              </a:ext>
            </a:extLst>
          </p:cNvPr>
          <p:cNvSpPr txBox="1"/>
          <p:nvPr/>
        </p:nvSpPr>
        <p:spPr>
          <a:xfrm>
            <a:off x="0" y="963681"/>
            <a:ext cx="10048461" cy="5632311"/>
          </a:xfrm>
          <a:prstGeom prst="rect">
            <a:avLst/>
          </a:prstGeom>
          <a:noFill/>
        </p:spPr>
        <p:txBody>
          <a:bodyPr wrap="square" rtlCol="0">
            <a:spAutoFit/>
          </a:bodyPr>
          <a:lstStyle/>
          <a:p>
            <a:pPr algn="l">
              <a:buFont typeface="Arial" panose="020B0604020202020204" pitchFamily="34" charset="0"/>
              <a:buChar char="•"/>
            </a:pPr>
            <a:r>
              <a:rPr lang="en-US" sz="2400" b="1" i="0" dirty="0">
                <a:solidFill>
                  <a:srgbClr val="D1D5DB"/>
                </a:solidFill>
                <a:effectLst/>
                <a:latin typeface="Söhne"/>
              </a:rPr>
              <a:t>HARDWARE REQUIREMENTS</a:t>
            </a:r>
          </a:p>
          <a:p>
            <a:pPr algn="l">
              <a:buFont typeface="Arial" panose="020B0604020202020204" pitchFamily="34" charset="0"/>
              <a:buChar char="•"/>
            </a:pPr>
            <a:r>
              <a:rPr lang="en-US" sz="2400" b="0" i="0" dirty="0">
                <a:solidFill>
                  <a:srgbClr val="D1D5DB"/>
                </a:solidFill>
                <a:effectLst/>
                <a:latin typeface="Söhne"/>
              </a:rPr>
              <a:t>A webcam for capturing the hand gesture</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1" i="0" dirty="0">
                <a:solidFill>
                  <a:srgbClr val="D1D5DB"/>
                </a:solidFill>
                <a:effectLst/>
                <a:latin typeface="Söhne"/>
              </a:rPr>
              <a:t>OPERATING SYSTEM</a:t>
            </a:r>
          </a:p>
          <a:p>
            <a:pPr algn="l">
              <a:buFont typeface="Arial" panose="020B0604020202020204" pitchFamily="34" charset="0"/>
              <a:buChar char="•"/>
            </a:pPr>
            <a:r>
              <a:rPr lang="en-US" sz="2400" dirty="0">
                <a:solidFill>
                  <a:srgbClr val="D1D5DB"/>
                </a:solidFill>
                <a:latin typeface="Söhne"/>
              </a:rPr>
              <a:t>Windows, Mac</a:t>
            </a:r>
          </a:p>
          <a:p>
            <a:pPr algn="l">
              <a:buFont typeface="Arial" panose="020B0604020202020204" pitchFamily="34" charset="0"/>
              <a:buChar char="•"/>
            </a:pPr>
            <a:endParaRPr lang="en-US" sz="2400" dirty="0">
              <a:solidFill>
                <a:srgbClr val="D1D5DB"/>
              </a:solidFill>
              <a:latin typeface="Söhne"/>
            </a:endParaRPr>
          </a:p>
          <a:p>
            <a:pPr algn="l">
              <a:buFont typeface="Arial" panose="020B0604020202020204" pitchFamily="34" charset="0"/>
              <a:buChar char="•"/>
            </a:pPr>
            <a:r>
              <a:rPr lang="en-US" sz="2400" b="1" dirty="0">
                <a:solidFill>
                  <a:srgbClr val="D1D5DB"/>
                </a:solidFill>
                <a:latin typeface="Söhne"/>
              </a:rPr>
              <a:t>PROGRAMMING LANGUAGE</a:t>
            </a:r>
          </a:p>
          <a:p>
            <a:pPr algn="l">
              <a:buFont typeface="Arial" panose="020B0604020202020204" pitchFamily="34" charset="0"/>
              <a:buChar char="•"/>
            </a:pPr>
            <a:r>
              <a:rPr lang="en-US" sz="2400" b="0" i="0" dirty="0">
                <a:solidFill>
                  <a:srgbClr val="D1D5DB"/>
                </a:solidFill>
                <a:effectLst/>
                <a:latin typeface="Söhne"/>
              </a:rPr>
              <a:t>Python </a:t>
            </a:r>
          </a:p>
          <a:p>
            <a:pPr algn="l">
              <a:buFont typeface="Arial" panose="020B0604020202020204" pitchFamily="34" charset="0"/>
              <a:buChar char="•"/>
            </a:pPr>
            <a:endParaRPr lang="en-US" sz="2400" b="0" i="0" dirty="0">
              <a:solidFill>
                <a:srgbClr val="D1D5DB"/>
              </a:solidFill>
              <a:effectLst/>
              <a:latin typeface="Söhne"/>
            </a:endParaRPr>
          </a:p>
          <a:p>
            <a:pPr algn="l">
              <a:buFont typeface="Arial" panose="020B0604020202020204" pitchFamily="34" charset="0"/>
              <a:buChar char="•"/>
            </a:pPr>
            <a:r>
              <a:rPr lang="en-US" sz="2400" b="1" dirty="0">
                <a:solidFill>
                  <a:srgbClr val="D1D5DB"/>
                </a:solidFill>
                <a:latin typeface="Söhne"/>
              </a:rPr>
              <a:t>LIBRARIES</a:t>
            </a:r>
            <a:endParaRPr lang="en-US" sz="2400" b="1" i="0" dirty="0">
              <a:solidFill>
                <a:srgbClr val="D1D5DB"/>
              </a:solidFill>
              <a:effectLst/>
              <a:latin typeface="Söhne"/>
            </a:endParaRPr>
          </a:p>
          <a:p>
            <a:pPr algn="l">
              <a:buFont typeface="Arial" panose="020B0604020202020204" pitchFamily="34" charset="0"/>
              <a:buChar char="•"/>
            </a:pPr>
            <a:r>
              <a:rPr lang="en-US" sz="2400" b="0" i="0" dirty="0">
                <a:solidFill>
                  <a:srgbClr val="D1D5DB"/>
                </a:solidFill>
                <a:effectLst/>
                <a:latin typeface="Söhne"/>
              </a:rPr>
              <a:t>OpenCV and </a:t>
            </a:r>
            <a:r>
              <a:rPr lang="en-US" sz="2400" b="0" i="0" dirty="0" err="1">
                <a:solidFill>
                  <a:srgbClr val="D1D5DB"/>
                </a:solidFill>
                <a:effectLst/>
                <a:latin typeface="Söhne"/>
              </a:rPr>
              <a:t>cvzone</a:t>
            </a:r>
            <a:r>
              <a:rPr lang="en-US" sz="2400" b="0" i="0" dirty="0">
                <a:solidFill>
                  <a:srgbClr val="D1D5DB"/>
                </a:solidFill>
                <a:effectLst/>
                <a:latin typeface="Söhne"/>
              </a:rPr>
              <a:t> </a:t>
            </a:r>
          </a:p>
          <a:p>
            <a:pPr algn="l">
              <a:buFont typeface="Arial" panose="020B0604020202020204" pitchFamily="34" charset="0"/>
              <a:buChar char="•"/>
            </a:pPr>
            <a:r>
              <a:rPr lang="en-US" sz="2400" b="0" i="0" dirty="0" err="1">
                <a:solidFill>
                  <a:srgbClr val="D1D5DB"/>
                </a:solidFill>
                <a:effectLst/>
                <a:latin typeface="Söhne"/>
              </a:rPr>
              <a:t>Mediapipe</a:t>
            </a:r>
            <a:r>
              <a:rPr lang="en-US" sz="2400" b="0" i="0" dirty="0">
                <a:solidFill>
                  <a:srgbClr val="D1D5DB"/>
                </a:solidFill>
                <a:effectLst/>
                <a:latin typeface="Söhne"/>
              </a:rPr>
              <a:t> </a:t>
            </a:r>
          </a:p>
          <a:p>
            <a:pPr algn="l">
              <a:buFont typeface="Arial" panose="020B0604020202020204" pitchFamily="34" charset="0"/>
              <a:buChar char="•"/>
            </a:pPr>
            <a:endParaRPr lang="en-US" sz="2400" dirty="0">
              <a:solidFill>
                <a:srgbClr val="D1D5DB"/>
              </a:solidFill>
              <a:latin typeface="Söhne"/>
            </a:endParaRPr>
          </a:p>
          <a:p>
            <a:pPr algn="l">
              <a:buFont typeface="Arial" panose="020B0604020202020204" pitchFamily="34" charset="0"/>
              <a:buChar char="•"/>
            </a:pPr>
            <a:r>
              <a:rPr lang="en-US" sz="2400" b="1" i="0" dirty="0">
                <a:solidFill>
                  <a:srgbClr val="D1D5DB"/>
                </a:solidFill>
                <a:effectLst/>
                <a:latin typeface="Söhne"/>
              </a:rPr>
              <a:t>TEXTURES</a:t>
            </a:r>
          </a:p>
          <a:p>
            <a:pPr algn="l">
              <a:buFont typeface="Arial" panose="020B0604020202020204" pitchFamily="34" charset="0"/>
              <a:buChar char="•"/>
            </a:pPr>
            <a:r>
              <a:rPr lang="en-US" sz="2400" b="0" i="0" dirty="0">
                <a:solidFill>
                  <a:srgbClr val="D1D5DB"/>
                </a:solidFill>
                <a:effectLst/>
                <a:latin typeface="Söhne"/>
              </a:rPr>
              <a:t>2D textures such as background, gameover, ball and racket images</a:t>
            </a:r>
          </a:p>
        </p:txBody>
      </p:sp>
      <p:sp>
        <p:nvSpPr>
          <p:cNvPr id="4" name="TextBox 3">
            <a:extLst>
              <a:ext uri="{FF2B5EF4-FFF2-40B4-BE49-F238E27FC236}">
                <a16:creationId xmlns:a16="http://schemas.microsoft.com/office/drawing/2014/main" id="{60B8AB34-0783-4747-897B-C5F66662ABBB}"/>
              </a:ext>
            </a:extLst>
          </p:cNvPr>
          <p:cNvSpPr txBox="1"/>
          <p:nvPr/>
        </p:nvSpPr>
        <p:spPr>
          <a:xfrm>
            <a:off x="2672279" y="79884"/>
            <a:ext cx="5347252" cy="584775"/>
          </a:xfrm>
          <a:prstGeom prst="rect">
            <a:avLst/>
          </a:prstGeom>
          <a:noFill/>
        </p:spPr>
        <p:txBody>
          <a:bodyPr wrap="square">
            <a:spAutoFit/>
          </a:bodyPr>
          <a:lstStyle/>
          <a:p>
            <a:pPr algn="ctr"/>
            <a:r>
              <a:rPr lang="en-US" sz="3200" b="1" dirty="0">
                <a:latin typeface="Century Gothic" panose="020B0502020202020204" pitchFamily="34" charset="0"/>
              </a:rPr>
              <a:t>SYSTEM REQUIREMENTS</a:t>
            </a:r>
            <a:endParaRPr lang="en-IN" sz="3200" b="1" dirty="0">
              <a:latin typeface="Century Gothic" panose="020B0502020202020204" pitchFamily="34" charset="0"/>
            </a:endParaRPr>
          </a:p>
        </p:txBody>
      </p:sp>
    </p:spTree>
    <p:extLst>
      <p:ext uri="{BB962C8B-B14F-4D97-AF65-F5344CB8AC3E}">
        <p14:creationId xmlns:p14="http://schemas.microsoft.com/office/powerpoint/2010/main" val="418844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1A2FDF-8516-402E-A4F1-0A0492E68B3E}"/>
              </a:ext>
            </a:extLst>
          </p:cNvPr>
          <p:cNvSpPr txBox="1"/>
          <p:nvPr/>
        </p:nvSpPr>
        <p:spPr>
          <a:xfrm>
            <a:off x="2672280" y="122748"/>
            <a:ext cx="5347252" cy="584775"/>
          </a:xfrm>
          <a:prstGeom prst="rect">
            <a:avLst/>
          </a:prstGeom>
          <a:noFill/>
        </p:spPr>
        <p:txBody>
          <a:bodyPr wrap="square">
            <a:spAutoFit/>
          </a:bodyPr>
          <a:lstStyle/>
          <a:p>
            <a:pPr algn="ctr"/>
            <a:r>
              <a:rPr lang="en-US" sz="3200" b="1" dirty="0">
                <a:latin typeface="Century Gothic" panose="020B0502020202020204" pitchFamily="34" charset="0"/>
              </a:rPr>
              <a:t>MODULE LIST</a:t>
            </a:r>
            <a:endParaRPr lang="en-IN" sz="3200" b="1" dirty="0">
              <a:latin typeface="Century Gothic" panose="020B0502020202020204" pitchFamily="34" charset="0"/>
            </a:endParaRPr>
          </a:p>
        </p:txBody>
      </p:sp>
      <p:sp>
        <p:nvSpPr>
          <p:cNvPr id="5" name="TextBox 4">
            <a:extLst>
              <a:ext uri="{FF2B5EF4-FFF2-40B4-BE49-F238E27FC236}">
                <a16:creationId xmlns:a16="http://schemas.microsoft.com/office/drawing/2014/main" id="{451762D2-CFAA-4616-8DE7-74F7432D1C55}"/>
              </a:ext>
            </a:extLst>
          </p:cNvPr>
          <p:cNvSpPr txBox="1"/>
          <p:nvPr/>
        </p:nvSpPr>
        <p:spPr>
          <a:xfrm>
            <a:off x="321675" y="1027306"/>
            <a:ext cx="10048461"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D1D5DB"/>
                </a:solidFill>
                <a:effectLst/>
                <a:latin typeface="Söhne"/>
              </a:rPr>
              <a:t>Webcam module</a:t>
            </a:r>
          </a:p>
          <a:p>
            <a:pPr algn="l">
              <a:buFont typeface="Arial" panose="020B0604020202020204" pitchFamily="34" charset="0"/>
              <a:buChar char="•"/>
            </a:pPr>
            <a:r>
              <a:rPr lang="en-US" sz="2400" b="0" i="0" dirty="0">
                <a:solidFill>
                  <a:srgbClr val="D1D5DB"/>
                </a:solidFill>
                <a:effectLst/>
                <a:latin typeface="Söhne"/>
              </a:rPr>
              <a:t>Image processing module</a:t>
            </a:r>
          </a:p>
          <a:p>
            <a:pPr algn="l">
              <a:buFont typeface="Arial" panose="020B0604020202020204" pitchFamily="34" charset="0"/>
              <a:buChar char="•"/>
            </a:pPr>
            <a:r>
              <a:rPr lang="en-US" sz="2400" b="0" i="0" dirty="0">
                <a:solidFill>
                  <a:srgbClr val="D1D5DB"/>
                </a:solidFill>
                <a:effectLst/>
                <a:latin typeface="Söhne"/>
              </a:rPr>
              <a:t>Hand tracking module</a:t>
            </a:r>
          </a:p>
          <a:p>
            <a:pPr algn="l">
              <a:buFont typeface="Arial" panose="020B0604020202020204" pitchFamily="34" charset="0"/>
              <a:buChar char="•"/>
            </a:pPr>
            <a:r>
              <a:rPr lang="en-US" sz="2400" b="0" i="0" dirty="0">
                <a:solidFill>
                  <a:srgbClr val="D1D5DB"/>
                </a:solidFill>
                <a:effectLst/>
                <a:latin typeface="Söhne"/>
              </a:rPr>
              <a:t>Racket control module</a:t>
            </a:r>
          </a:p>
          <a:p>
            <a:pPr algn="l">
              <a:buFont typeface="Arial" panose="020B0604020202020204" pitchFamily="34" charset="0"/>
              <a:buChar char="•"/>
            </a:pPr>
            <a:r>
              <a:rPr lang="en-US" sz="2400" b="0" i="0" dirty="0">
                <a:solidFill>
                  <a:srgbClr val="D1D5DB"/>
                </a:solidFill>
                <a:effectLst/>
                <a:latin typeface="Söhne"/>
              </a:rPr>
              <a:t>Ball movement module</a:t>
            </a:r>
          </a:p>
          <a:p>
            <a:pPr algn="l">
              <a:buFont typeface="Arial" panose="020B0604020202020204" pitchFamily="34" charset="0"/>
              <a:buChar char="•"/>
            </a:pPr>
            <a:r>
              <a:rPr lang="en-US" sz="2400" b="0" i="0" dirty="0">
                <a:solidFill>
                  <a:srgbClr val="D1D5DB"/>
                </a:solidFill>
                <a:effectLst/>
                <a:latin typeface="Söhne"/>
              </a:rPr>
              <a:t>Game state management module</a:t>
            </a:r>
          </a:p>
          <a:p>
            <a:pPr algn="l">
              <a:buFont typeface="Arial" panose="020B0604020202020204" pitchFamily="34" charset="0"/>
              <a:buChar char="•"/>
            </a:pPr>
            <a:r>
              <a:rPr lang="en-US" sz="2400" b="0" i="0" dirty="0">
                <a:solidFill>
                  <a:srgbClr val="D1D5DB"/>
                </a:solidFill>
                <a:effectLst/>
                <a:latin typeface="Söhne"/>
              </a:rPr>
              <a:t>2D textures overlay module</a:t>
            </a:r>
          </a:p>
          <a:p>
            <a:pPr algn="l">
              <a:buFont typeface="Arial" panose="020B0604020202020204" pitchFamily="34" charset="0"/>
              <a:buChar char="•"/>
            </a:pPr>
            <a:r>
              <a:rPr lang="en-US" sz="2400" b="0" i="0" dirty="0">
                <a:solidFill>
                  <a:srgbClr val="D1D5DB"/>
                </a:solidFill>
                <a:effectLst/>
                <a:latin typeface="Söhne"/>
              </a:rPr>
              <a:t>Display module</a:t>
            </a:r>
          </a:p>
        </p:txBody>
      </p:sp>
    </p:spTree>
    <p:extLst>
      <p:ext uri="{BB962C8B-B14F-4D97-AF65-F5344CB8AC3E}">
        <p14:creationId xmlns:p14="http://schemas.microsoft.com/office/powerpoint/2010/main" val="75427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A23ED-6397-40A8-BB36-E80E9E6999F9}"/>
              </a:ext>
            </a:extLst>
          </p:cNvPr>
          <p:cNvSpPr txBox="1"/>
          <p:nvPr/>
        </p:nvSpPr>
        <p:spPr>
          <a:xfrm>
            <a:off x="2672280" y="99761"/>
            <a:ext cx="5347252" cy="584775"/>
          </a:xfrm>
          <a:prstGeom prst="rect">
            <a:avLst/>
          </a:prstGeom>
          <a:noFill/>
        </p:spPr>
        <p:txBody>
          <a:bodyPr wrap="square">
            <a:spAutoFit/>
          </a:bodyPr>
          <a:lstStyle/>
          <a:p>
            <a:pPr algn="ctr"/>
            <a:r>
              <a:rPr lang="en-US" sz="3200" b="1" dirty="0">
                <a:latin typeface="Century Gothic" panose="020B0502020202020204" pitchFamily="34" charset="0"/>
              </a:rPr>
              <a:t>MODULAR DESCRIPTION</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F1D25160-1CD5-4D81-B3C8-1DBEFBCACD7C}"/>
              </a:ext>
            </a:extLst>
          </p:cNvPr>
          <p:cNvSpPr txBox="1"/>
          <p:nvPr/>
        </p:nvSpPr>
        <p:spPr>
          <a:xfrm>
            <a:off x="232223" y="725154"/>
            <a:ext cx="10048461" cy="6863417"/>
          </a:xfrm>
          <a:prstGeom prst="rect">
            <a:avLst/>
          </a:prstGeom>
          <a:noFill/>
        </p:spPr>
        <p:txBody>
          <a:bodyPr wrap="square" rtlCol="0">
            <a:spAutoFit/>
          </a:bodyPr>
          <a:lstStyle/>
          <a:p>
            <a:pPr>
              <a:buFont typeface="Arial" panose="020B0604020202020204" pitchFamily="34" charset="0"/>
              <a:buChar char="•"/>
            </a:pPr>
            <a:r>
              <a:rPr lang="en-US" sz="2000" b="0" i="0" dirty="0">
                <a:solidFill>
                  <a:srgbClr val="D1D5DB"/>
                </a:solidFill>
                <a:effectLst/>
                <a:latin typeface="Söhne"/>
              </a:rPr>
              <a:t>Webcam module: This module captures the hand gesture using a webcam and sends the image to the image processing module.</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Image processing module: This module uses the OpenCV library to process the image captured by the webcam and detects the hand gestures.</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Hand tracking module: This module uses the cvzone library to track the hand gestures in the processed image and sends the hand gesture data to the racket control module.</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Racket control module: This module receives the hand gesture data from the hand tracking module and uses it to control the movement of the racket on the screen.</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Ball movement module: This module controls the movement of the ball in the game, it handles the ball bouncing when it hits the wall and the racket.</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Game state management module: This module manages the game state, including the game over state and the score system.</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2D textures overlay module: This module uses various 2D textures such as background images, gameover images, and racket and ball images, to display on the screen.</a:t>
            </a:r>
          </a:p>
          <a:p>
            <a:pPr>
              <a:buFont typeface="Arial" panose="020B0604020202020204" pitchFamily="34" charset="0"/>
              <a:buChar char="•"/>
            </a:pPr>
            <a:endParaRPr lang="en-US" sz="2000" b="0" i="0" dirty="0">
              <a:solidFill>
                <a:srgbClr val="D1D5DB"/>
              </a:solidFill>
              <a:effectLst/>
              <a:latin typeface="Söhne"/>
            </a:endParaRPr>
          </a:p>
          <a:p>
            <a:pPr>
              <a:buFont typeface="Arial" panose="020B0604020202020204" pitchFamily="34" charset="0"/>
              <a:buChar char="•"/>
            </a:pPr>
            <a:r>
              <a:rPr lang="en-US" sz="2000" b="0" i="0" dirty="0">
                <a:solidFill>
                  <a:srgbClr val="D1D5DB"/>
                </a:solidFill>
                <a:effectLst/>
                <a:latin typeface="Söhne"/>
              </a:rPr>
              <a:t>Display module: This module displays the game on the screen.</a:t>
            </a:r>
          </a:p>
        </p:txBody>
      </p:sp>
    </p:spTree>
    <p:extLst>
      <p:ext uri="{BB962C8B-B14F-4D97-AF65-F5344CB8AC3E}">
        <p14:creationId xmlns:p14="http://schemas.microsoft.com/office/powerpoint/2010/main" val="332585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44FC7-7838-4754-8C84-EB59C17A98DB}"/>
              </a:ext>
            </a:extLst>
          </p:cNvPr>
          <p:cNvSpPr txBox="1"/>
          <p:nvPr/>
        </p:nvSpPr>
        <p:spPr>
          <a:xfrm>
            <a:off x="2672280" y="99761"/>
            <a:ext cx="5347252" cy="584775"/>
          </a:xfrm>
          <a:prstGeom prst="rect">
            <a:avLst/>
          </a:prstGeom>
          <a:noFill/>
        </p:spPr>
        <p:txBody>
          <a:bodyPr wrap="square">
            <a:spAutoFit/>
          </a:bodyPr>
          <a:lstStyle/>
          <a:p>
            <a:pPr algn="ctr"/>
            <a:r>
              <a:rPr lang="en-US" sz="3200" b="1" dirty="0">
                <a:latin typeface="Century Gothic" panose="020B0502020202020204" pitchFamily="34" charset="0"/>
              </a:rPr>
              <a:t>REFERENCES</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BA4A7421-6C6A-41AD-9ABC-F9A3D02956EC}"/>
              </a:ext>
            </a:extLst>
          </p:cNvPr>
          <p:cNvSpPr txBox="1"/>
          <p:nvPr/>
        </p:nvSpPr>
        <p:spPr>
          <a:xfrm>
            <a:off x="321675" y="1073959"/>
            <a:ext cx="10048461" cy="6740307"/>
          </a:xfrm>
          <a:prstGeom prst="rect">
            <a:avLst/>
          </a:prstGeom>
          <a:noFill/>
        </p:spPr>
        <p:txBody>
          <a:bodyPr wrap="square" rtlCol="0">
            <a:spAutoFit/>
          </a:bodyPr>
          <a:lstStyle/>
          <a:p>
            <a:pPr algn="l"/>
            <a:r>
              <a:rPr lang="en-IN" sz="2400" b="1" dirty="0">
                <a:solidFill>
                  <a:srgbClr val="D1D5DB"/>
                </a:solidFill>
                <a:latin typeface="Söhne"/>
              </a:rPr>
              <a:t>R</a:t>
            </a:r>
            <a:r>
              <a:rPr lang="en-IN" sz="2400" b="1" i="0" dirty="0">
                <a:solidFill>
                  <a:srgbClr val="D1D5DB"/>
                </a:solidFill>
                <a:effectLst/>
                <a:latin typeface="Söhne"/>
              </a:rPr>
              <a:t>eferences:</a:t>
            </a:r>
          </a:p>
          <a:p>
            <a:pPr algn="l">
              <a:buFont typeface="+mj-lt"/>
              <a:buAutoNum type="arabicPeriod"/>
            </a:pPr>
            <a:r>
              <a:rPr lang="en-US" sz="2400" b="0" i="0" dirty="0">
                <a:solidFill>
                  <a:srgbClr val="D1D5DB"/>
                </a:solidFill>
                <a:effectLst/>
                <a:latin typeface="Söhne"/>
              </a:rPr>
              <a:t>"Real-time hand gesture recognition using a depth sensor" by Mohamed E. K. Soliman and Mohamed S. Kamel, published in the Journal of Ambient Intelligence and Humanized Computing in 2021.</a:t>
            </a:r>
          </a:p>
          <a:p>
            <a:pPr algn="l">
              <a:buFont typeface="+mj-lt"/>
              <a:buAutoNum type="arabicPeriod"/>
            </a:pPr>
            <a:r>
              <a:rPr lang="en-US" sz="2400" b="0" i="0" dirty="0">
                <a:solidFill>
                  <a:srgbClr val="D1D5DB"/>
                </a:solidFill>
                <a:effectLst/>
                <a:latin typeface="Söhne"/>
              </a:rPr>
              <a:t>"A review of hand gesture recognition techniques for human-computer interaction" by Xiaofei Du, Xinghao Chen, and Yulong Dong, published in the Journal of Visual Communication and Image Representation in 2021.</a:t>
            </a:r>
          </a:p>
          <a:p>
            <a:pPr algn="l">
              <a:buFont typeface="+mj-lt"/>
              <a:buAutoNum type="arabicPeriod"/>
            </a:pPr>
            <a:r>
              <a:rPr lang="en-US" sz="2400" b="0" i="0" dirty="0">
                <a:solidFill>
                  <a:srgbClr val="D1D5DB"/>
                </a:solidFill>
                <a:effectLst/>
                <a:latin typeface="Söhne"/>
              </a:rPr>
              <a:t>"Deep learning for hand gesture recognition: A survey" by Ahmed </a:t>
            </a:r>
            <a:r>
              <a:rPr lang="en-US" sz="2400" b="0" i="0" dirty="0" err="1">
                <a:solidFill>
                  <a:srgbClr val="D1D5DB"/>
                </a:solidFill>
                <a:effectLst/>
                <a:latin typeface="Söhne"/>
              </a:rPr>
              <a:t>Elgammal</a:t>
            </a:r>
            <a:r>
              <a:rPr lang="en-US" sz="2400" b="0" i="0" dirty="0">
                <a:solidFill>
                  <a:srgbClr val="D1D5DB"/>
                </a:solidFill>
                <a:effectLst/>
                <a:latin typeface="Söhne"/>
              </a:rPr>
              <a:t> and Rania Ibrahim, published in the IEEE Access journal in 2021.</a:t>
            </a:r>
          </a:p>
          <a:p>
            <a:pPr algn="l">
              <a:buFont typeface="+mj-lt"/>
              <a:buAutoNum type="arabicPeriod"/>
            </a:pPr>
            <a:r>
              <a:rPr lang="en-US" sz="2400" b="0" i="0" dirty="0">
                <a:solidFill>
                  <a:srgbClr val="D1D5DB"/>
                </a:solidFill>
                <a:effectLst/>
                <a:latin typeface="Söhne"/>
              </a:rPr>
              <a:t>"Hand gesture recognition using deep learning: A survey" by S. Suresh, A. K. Singh, and R. K. Singh, published in the Journal of Ambient Intelligence and Humanized Computing in 2022.</a:t>
            </a:r>
          </a:p>
          <a:p>
            <a:pPr algn="l">
              <a:buFont typeface="+mj-lt"/>
              <a:buAutoNum type="arabicPeriod"/>
            </a:pPr>
            <a:r>
              <a:rPr lang="en-US" sz="2400" b="0" i="0" dirty="0">
                <a:solidFill>
                  <a:srgbClr val="D1D5DB"/>
                </a:solidFill>
                <a:effectLst/>
                <a:latin typeface="Söhne"/>
              </a:rPr>
              <a:t>"Hand gesture recognition using convolutional neural networks" by Wei-</a:t>
            </a:r>
            <a:r>
              <a:rPr lang="en-US" sz="2400" b="0" i="0" dirty="0" err="1">
                <a:solidFill>
                  <a:srgbClr val="D1D5DB"/>
                </a:solidFill>
                <a:effectLst/>
                <a:latin typeface="Söhne"/>
              </a:rPr>
              <a:t>Chih</a:t>
            </a:r>
            <a:r>
              <a:rPr lang="en-US" sz="2400" b="0" i="0" dirty="0">
                <a:solidFill>
                  <a:srgbClr val="D1D5DB"/>
                </a:solidFill>
                <a:effectLst/>
                <a:latin typeface="Söhne"/>
              </a:rPr>
              <a:t> Hung, Yu-Ting Chen, and </a:t>
            </a:r>
            <a:r>
              <a:rPr lang="en-US" sz="2400" b="0" i="0" dirty="0" err="1">
                <a:solidFill>
                  <a:srgbClr val="D1D5DB"/>
                </a:solidFill>
                <a:effectLst/>
                <a:latin typeface="Söhne"/>
              </a:rPr>
              <a:t>Jyh</a:t>
            </a:r>
            <a:r>
              <a:rPr lang="en-US" sz="2400" b="0" i="0" dirty="0">
                <a:solidFill>
                  <a:srgbClr val="D1D5DB"/>
                </a:solidFill>
                <a:effectLst/>
                <a:latin typeface="Söhne"/>
              </a:rPr>
              <a:t>-Cheng Chen, published in the Journal of Ambient Intelligence and Humanized Computing in 2021.</a:t>
            </a:r>
          </a:p>
          <a:p>
            <a:pPr>
              <a:buFont typeface="+mj-lt"/>
              <a:buAutoNum type="arabicPeriod"/>
            </a:pPr>
            <a:r>
              <a:rPr lang="en-US" sz="2400" b="0" i="0" dirty="0">
                <a:solidFill>
                  <a:srgbClr val="D1D5DB"/>
                </a:solidFill>
                <a:effectLst/>
                <a:latin typeface="Söhne"/>
              </a:rPr>
              <a:t>"MediaPipe: A Framework for Perceptual Computing" by Google Research, 2021.</a:t>
            </a:r>
          </a:p>
          <a:p>
            <a:pPr algn="l">
              <a:buFont typeface="+mj-lt"/>
              <a:buAutoNum type="arabicPeriod"/>
            </a:pPr>
            <a:endParaRPr lang="en-IN" sz="2400" b="0" i="0" dirty="0">
              <a:solidFill>
                <a:srgbClr val="D1D5DB"/>
              </a:solidFill>
              <a:effectLst/>
              <a:latin typeface="Söhne"/>
            </a:endParaRPr>
          </a:p>
        </p:txBody>
      </p:sp>
    </p:spTree>
    <p:extLst>
      <p:ext uri="{BB962C8B-B14F-4D97-AF65-F5344CB8AC3E}">
        <p14:creationId xmlns:p14="http://schemas.microsoft.com/office/powerpoint/2010/main" val="330615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7B4865-C3EA-431C-807C-11AA2665954B}"/>
              </a:ext>
            </a:extLst>
          </p:cNvPr>
          <p:cNvSpPr txBox="1"/>
          <p:nvPr/>
        </p:nvSpPr>
        <p:spPr>
          <a:xfrm>
            <a:off x="321675" y="1302559"/>
            <a:ext cx="10048461" cy="2308324"/>
          </a:xfrm>
          <a:prstGeom prst="rect">
            <a:avLst/>
          </a:prstGeom>
          <a:noFill/>
        </p:spPr>
        <p:txBody>
          <a:bodyPr wrap="square" rtlCol="0">
            <a:spAutoFit/>
          </a:bodyPr>
          <a:lstStyle/>
          <a:p>
            <a:pPr algn="l"/>
            <a:r>
              <a:rPr lang="en-IN" sz="2400" b="1" i="0" dirty="0">
                <a:solidFill>
                  <a:srgbClr val="D1D5DB"/>
                </a:solidFill>
                <a:effectLst/>
                <a:latin typeface="Söhne"/>
              </a:rPr>
              <a:t>Reference books:</a:t>
            </a:r>
          </a:p>
          <a:p>
            <a:pPr algn="l">
              <a:buFont typeface="Arial" panose="020B0604020202020204" pitchFamily="34" charset="0"/>
              <a:buChar char="•"/>
            </a:pPr>
            <a:r>
              <a:rPr lang="en-IN" sz="2400" b="0" i="0" dirty="0">
                <a:solidFill>
                  <a:srgbClr val="D1D5DB"/>
                </a:solidFill>
                <a:effectLst/>
                <a:latin typeface="Söhne"/>
              </a:rPr>
              <a:t>"Mastering OpenCV 4 with Python: A practical guide covering topics from image processing, augmented reality to deep learning with OpenCV 4 and Python 3" by Alberto Fernández Villán</a:t>
            </a:r>
          </a:p>
          <a:p>
            <a:pPr algn="l">
              <a:buFont typeface="Arial" panose="020B0604020202020204" pitchFamily="34" charset="0"/>
              <a:buChar char="•"/>
            </a:pPr>
            <a:r>
              <a:rPr lang="en-IN" sz="2400" b="0" i="0" dirty="0">
                <a:solidFill>
                  <a:srgbClr val="D1D5DB"/>
                </a:solidFill>
                <a:effectLst/>
                <a:latin typeface="Söhne"/>
              </a:rPr>
              <a:t>"OpenCV with Python By Example" by Prateek Joshi</a:t>
            </a:r>
          </a:p>
          <a:p>
            <a:pPr algn="l">
              <a:buFont typeface="Arial" panose="020B0604020202020204" pitchFamily="34" charset="0"/>
              <a:buChar char="•"/>
            </a:pPr>
            <a:r>
              <a:rPr lang="en-IN" sz="2400" b="0" i="0" dirty="0">
                <a:solidFill>
                  <a:srgbClr val="D1D5DB"/>
                </a:solidFill>
                <a:effectLst/>
                <a:latin typeface="Söhne"/>
              </a:rPr>
              <a:t>"Learning OpenCV 4 Computer Vision with Python 3" by Joseph </a:t>
            </a:r>
            <a:r>
              <a:rPr lang="en-IN" sz="2400" b="0" i="0" dirty="0" err="1">
                <a:solidFill>
                  <a:srgbClr val="D1D5DB"/>
                </a:solidFill>
                <a:effectLst/>
                <a:latin typeface="Söhne"/>
              </a:rPr>
              <a:t>Howse</a:t>
            </a:r>
            <a:endParaRPr lang="en-IN" sz="2400" b="0" i="0" dirty="0">
              <a:solidFill>
                <a:srgbClr val="D1D5DB"/>
              </a:solidFill>
              <a:effectLst/>
              <a:latin typeface="Söhne"/>
            </a:endParaRPr>
          </a:p>
        </p:txBody>
      </p:sp>
    </p:spTree>
    <p:extLst>
      <p:ext uri="{BB962C8B-B14F-4D97-AF65-F5344CB8AC3E}">
        <p14:creationId xmlns:p14="http://schemas.microsoft.com/office/powerpoint/2010/main" val="287936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45EE7-6638-459D-A2F2-2C9F5AE71052}"/>
              </a:ext>
            </a:extLst>
          </p:cNvPr>
          <p:cNvSpPr txBox="1"/>
          <p:nvPr/>
        </p:nvSpPr>
        <p:spPr>
          <a:xfrm>
            <a:off x="2672280" y="486225"/>
            <a:ext cx="5347252" cy="646331"/>
          </a:xfrm>
          <a:prstGeom prst="rect">
            <a:avLst/>
          </a:prstGeom>
          <a:noFill/>
        </p:spPr>
        <p:txBody>
          <a:bodyPr wrap="square">
            <a:spAutoFit/>
          </a:bodyPr>
          <a:lstStyle/>
          <a:p>
            <a:pPr algn="ctr"/>
            <a:r>
              <a:rPr lang="en-US" sz="3600" b="1" dirty="0">
                <a:latin typeface="Century Gothic" panose="020B0502020202020204" pitchFamily="34" charset="0"/>
              </a:rPr>
              <a:t>INTRODUCTION</a:t>
            </a:r>
            <a:endParaRPr lang="en-IN" sz="3600" b="1" dirty="0">
              <a:latin typeface="Century Gothic" panose="020B0502020202020204" pitchFamily="34" charset="0"/>
            </a:endParaRPr>
          </a:p>
        </p:txBody>
      </p:sp>
      <p:sp>
        <p:nvSpPr>
          <p:cNvPr id="5" name="TextBox 4">
            <a:extLst>
              <a:ext uri="{FF2B5EF4-FFF2-40B4-BE49-F238E27FC236}">
                <a16:creationId xmlns:a16="http://schemas.microsoft.com/office/drawing/2014/main" id="{13A0C211-6FC7-4CBF-A59C-0D166A6765BA}"/>
              </a:ext>
            </a:extLst>
          </p:cNvPr>
          <p:cNvSpPr txBox="1"/>
          <p:nvPr/>
        </p:nvSpPr>
        <p:spPr>
          <a:xfrm>
            <a:off x="276949" y="1794678"/>
            <a:ext cx="10137913" cy="3970318"/>
          </a:xfrm>
          <a:prstGeom prst="rect">
            <a:avLst/>
          </a:prstGeom>
          <a:noFill/>
        </p:spPr>
        <p:txBody>
          <a:bodyPr wrap="square" rtlCol="0">
            <a:spAutoFit/>
          </a:bodyPr>
          <a:lstStyle/>
          <a:p>
            <a:pPr algn="ctr"/>
            <a:r>
              <a:rPr lang="en-US" sz="2800" i="0" dirty="0">
                <a:ln w="0"/>
                <a:effectLst>
                  <a:outerShdw blurRad="38100" dist="19050" dir="2700000" algn="tl" rotWithShape="0">
                    <a:schemeClr val="dk1">
                      <a:alpha val="40000"/>
                    </a:schemeClr>
                  </a:outerShdw>
                </a:effectLst>
                <a:latin typeface="Söhne"/>
              </a:rPr>
              <a:t>Welcome to our design project, Table Tennis using Hand Gesture. Our project aims to create a fun and interactive game using hand gesture recognition technology. The game uses a webcam to track the user's hands and allows the user to control the movement of the rackets on the screen using their hand gestures. The goal of the game is to prevent the ball from passing the user's racket. Our proposed system utilizes the OpenCV library for image processing and the cvzone library for hand tracking. Our project aims to provide an innovative and immersive gaming experience for the users.</a:t>
            </a:r>
            <a:endParaRPr lang="en-IN"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6814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1BD6F-507E-4D43-BD35-7573C0402EAF}"/>
              </a:ext>
            </a:extLst>
          </p:cNvPr>
          <p:cNvSpPr txBox="1"/>
          <p:nvPr/>
        </p:nvSpPr>
        <p:spPr>
          <a:xfrm>
            <a:off x="2672280" y="297381"/>
            <a:ext cx="5347252" cy="584775"/>
          </a:xfrm>
          <a:prstGeom prst="rect">
            <a:avLst/>
          </a:prstGeom>
          <a:noFill/>
        </p:spPr>
        <p:txBody>
          <a:bodyPr wrap="square">
            <a:spAutoFit/>
          </a:bodyPr>
          <a:lstStyle/>
          <a:p>
            <a:pPr algn="ctr"/>
            <a:r>
              <a:rPr lang="en-US" sz="3200" b="1" dirty="0">
                <a:latin typeface="Century Gothic" panose="020B0502020202020204" pitchFamily="34" charset="0"/>
              </a:rPr>
              <a:t>GOALS AND MOTIVATION</a:t>
            </a:r>
            <a:endParaRPr lang="en-IN" sz="3200" b="1" dirty="0">
              <a:latin typeface="Century Gothic" panose="020B0502020202020204" pitchFamily="34" charset="0"/>
            </a:endParaRPr>
          </a:p>
        </p:txBody>
      </p:sp>
      <p:sp>
        <p:nvSpPr>
          <p:cNvPr id="4" name="TextBox 3">
            <a:extLst>
              <a:ext uri="{FF2B5EF4-FFF2-40B4-BE49-F238E27FC236}">
                <a16:creationId xmlns:a16="http://schemas.microsoft.com/office/drawing/2014/main" id="{02D4248B-CC05-437D-AA41-953D57483E5A}"/>
              </a:ext>
            </a:extLst>
          </p:cNvPr>
          <p:cNvSpPr txBox="1"/>
          <p:nvPr/>
        </p:nvSpPr>
        <p:spPr>
          <a:xfrm>
            <a:off x="89453" y="1232452"/>
            <a:ext cx="10287000" cy="6001643"/>
          </a:xfrm>
          <a:prstGeom prst="rect">
            <a:avLst/>
          </a:prstGeom>
          <a:noFill/>
        </p:spPr>
        <p:txBody>
          <a:bodyPr wrap="square" rtlCol="0">
            <a:spAutoFit/>
          </a:bodyPr>
          <a:lstStyle/>
          <a:p>
            <a:pPr algn="l"/>
            <a:r>
              <a:rPr lang="en-US" sz="2400" b="1" i="0" dirty="0">
                <a:ln w="0"/>
                <a:effectLst>
                  <a:outerShdw blurRad="38100" dist="19050" dir="2700000" algn="tl" rotWithShape="0">
                    <a:schemeClr val="dk1">
                      <a:alpha val="40000"/>
                    </a:schemeClr>
                  </a:outerShdw>
                </a:effectLst>
                <a:latin typeface="Söhne"/>
              </a:rPr>
              <a:t>Goals: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To revolutionize the gaming experience by integrating hand gesture recognition technology into a Table Tennis game.</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ultimate goal of this project is to showcase the capabilities of hand gesture recognition technology in the field of gaming and its potential to create new and exciting gaming experiences.</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And to provide an immersive gaming experience for the users.</a:t>
            </a:r>
          </a:p>
          <a:p>
            <a:pPr algn="l">
              <a:buFont typeface="Arial" panose="020B0604020202020204" pitchFamily="34" charset="0"/>
              <a:buChar char="•"/>
            </a:pPr>
            <a:endParaRPr lang="en-US" sz="2400" i="0" dirty="0">
              <a:ln w="0"/>
              <a:effectLst>
                <a:outerShdw blurRad="38100" dist="19050" dir="2700000" algn="tl" rotWithShape="0">
                  <a:schemeClr val="dk1">
                    <a:alpha val="40000"/>
                  </a:schemeClr>
                </a:outerShdw>
              </a:effectLst>
              <a:latin typeface="Söhne"/>
            </a:endParaRPr>
          </a:p>
          <a:p>
            <a:pPr algn="l"/>
            <a:r>
              <a:rPr lang="en-US" sz="2400" b="1" i="0" dirty="0">
                <a:ln w="0"/>
                <a:effectLst>
                  <a:outerShdw blurRad="38100" dist="19050" dir="2700000" algn="tl" rotWithShape="0">
                    <a:schemeClr val="dk1">
                      <a:alpha val="40000"/>
                    </a:schemeClr>
                  </a:outerShdw>
                </a:effectLst>
                <a:latin typeface="Söhne"/>
              </a:rPr>
              <a:t>Motivation:</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inspiration behind this project is the increasing interest in hand gesture recognition technology and its potential to bring a new level of interactivity to the gaming industry.</a:t>
            </a:r>
          </a:p>
          <a:p>
            <a:pPr algn="l">
              <a:buFont typeface="Arial" panose="020B0604020202020204" pitchFamily="34" charset="0"/>
              <a:buChar char="•"/>
            </a:pPr>
            <a:r>
              <a:rPr lang="en-US" sz="2400" i="0" dirty="0">
                <a:ln w="0"/>
                <a:effectLst>
                  <a:outerShdw blurRad="38100" dist="19050" dir="2700000" algn="tl" rotWithShape="0">
                    <a:schemeClr val="dk1">
                      <a:alpha val="40000"/>
                    </a:schemeClr>
                  </a:outerShdw>
                </a:effectLst>
                <a:latin typeface="Söhne"/>
              </a:rPr>
              <a:t>The project's aspiration is to provide a fun and unique way for users to interact with the game by using their hand movements, making the game more intuitive and engaging.</a:t>
            </a:r>
          </a:p>
          <a:p>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138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EFFAD4-E8F7-42D3-9A85-D0AC379DE317}"/>
              </a:ext>
            </a:extLst>
          </p:cNvPr>
          <p:cNvSpPr txBox="1"/>
          <p:nvPr/>
        </p:nvSpPr>
        <p:spPr>
          <a:xfrm>
            <a:off x="2672279" y="1183127"/>
            <a:ext cx="5347252" cy="584775"/>
          </a:xfrm>
          <a:prstGeom prst="rect">
            <a:avLst/>
          </a:prstGeom>
          <a:noFill/>
        </p:spPr>
        <p:txBody>
          <a:bodyPr wrap="square">
            <a:spAutoFit/>
          </a:bodyPr>
          <a:lstStyle/>
          <a:p>
            <a:pPr algn="ctr"/>
            <a:r>
              <a:rPr lang="en-US" sz="3200" b="1" dirty="0">
                <a:latin typeface="Century Gothic" panose="020B0502020202020204" pitchFamily="34" charset="0"/>
              </a:rPr>
              <a:t>PROBLEM DEFINITION</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73A136D3-2EF4-4D73-B000-F516C04C30B9}"/>
              </a:ext>
            </a:extLst>
          </p:cNvPr>
          <p:cNvSpPr txBox="1"/>
          <p:nvPr/>
        </p:nvSpPr>
        <p:spPr>
          <a:xfrm>
            <a:off x="321675" y="2226366"/>
            <a:ext cx="10048461"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Lack of natural and intuitive control for this player</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Difficulty in executing precise shots, such as spins and serves.</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Limitations in replicating the physical</a:t>
            </a:r>
            <a:r>
              <a:rPr lang="en-IN" sz="2400" dirty="0">
                <a:ln w="0"/>
                <a:effectLst>
                  <a:outerShdw blurRad="38100" dist="19050" dir="2700000" algn="tl" rotWithShape="0">
                    <a:schemeClr val="dk1">
                      <a:alpha val="40000"/>
                    </a:schemeClr>
                  </a:outerShdw>
                </a:effectLst>
              </a:rPr>
              <a:t> movements of a real table tennis player.</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I</a:t>
            </a:r>
            <a:r>
              <a:rPr lang="en-IN" sz="2400" dirty="0" err="1">
                <a:ln w="0"/>
                <a:effectLst>
                  <a:outerShdw blurRad="38100" dist="19050" dir="2700000" algn="tl" rotWithShape="0">
                    <a:schemeClr val="dk1">
                      <a:alpha val="40000"/>
                    </a:schemeClr>
                  </a:outerShdw>
                </a:effectLst>
              </a:rPr>
              <a:t>naccurate</a:t>
            </a:r>
            <a:r>
              <a:rPr lang="en-IN" sz="2400" dirty="0">
                <a:ln w="0"/>
                <a:effectLst>
                  <a:outerShdw blurRad="38100" dist="19050" dir="2700000" algn="tl" rotWithShape="0">
                    <a:schemeClr val="dk1">
                      <a:alpha val="40000"/>
                    </a:schemeClr>
                  </a:outerShdw>
                </a:effectLst>
              </a:rPr>
              <a:t> representation of player’s intent and skill level.</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D</a:t>
            </a:r>
            <a:r>
              <a:rPr lang="en-IN" sz="2400" dirty="0" err="1">
                <a:ln w="0"/>
                <a:effectLst>
                  <a:outerShdw blurRad="38100" dist="19050" dir="2700000" algn="tl" rotWithShape="0">
                    <a:schemeClr val="dk1">
                      <a:alpha val="40000"/>
                    </a:schemeClr>
                  </a:outerShdw>
                </a:effectLst>
              </a:rPr>
              <a:t>ecreased</a:t>
            </a:r>
            <a:r>
              <a:rPr lang="en-IN" sz="2400" dirty="0">
                <a:ln w="0"/>
                <a:effectLst>
                  <a:outerShdw blurRad="38100" dist="19050" dir="2700000" algn="tl" rotWithShape="0">
                    <a:schemeClr val="dk1">
                      <a:alpha val="40000"/>
                    </a:schemeClr>
                  </a:outerShdw>
                </a:effectLst>
              </a:rPr>
              <a:t> player engagement and enjoyment</a:t>
            </a:r>
          </a:p>
          <a:p>
            <a:pPr marL="342900" indent="-342900">
              <a:buFont typeface="Arial" panose="020B0604020202020204" pitchFamily="34" charset="0"/>
              <a:buChar char="•"/>
            </a:pPr>
            <a:r>
              <a:rPr lang="en-GB" sz="2400" dirty="0">
                <a:ln w="0"/>
                <a:effectLst>
                  <a:outerShdw blurRad="38100" dist="19050" dir="2700000" algn="tl" rotWithShape="0">
                    <a:schemeClr val="dk1">
                      <a:alpha val="40000"/>
                    </a:schemeClr>
                  </a:outerShdw>
                </a:effectLst>
              </a:rPr>
              <a:t>Potential hindrance to the growth and development of the game</a:t>
            </a:r>
          </a:p>
        </p:txBody>
      </p:sp>
    </p:spTree>
    <p:extLst>
      <p:ext uri="{BB962C8B-B14F-4D97-AF65-F5344CB8AC3E}">
        <p14:creationId xmlns:p14="http://schemas.microsoft.com/office/powerpoint/2010/main" val="259821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2905F3F-ECBB-4AE9-9BE9-54F18FA3553A}"/>
              </a:ext>
            </a:extLst>
          </p:cNvPr>
          <p:cNvGraphicFramePr>
            <a:graphicFrameLocks noGrp="1"/>
          </p:cNvGraphicFramePr>
          <p:nvPr>
            <p:extLst>
              <p:ext uri="{D42A27DB-BD31-4B8C-83A1-F6EECF244321}">
                <p14:modId xmlns:p14="http://schemas.microsoft.com/office/powerpoint/2010/main" val="3711215955"/>
              </p:ext>
            </p:extLst>
          </p:nvPr>
        </p:nvGraphicFramePr>
        <p:xfrm>
          <a:off x="0" y="-1"/>
          <a:ext cx="10691813" cy="7601657"/>
        </p:xfrm>
        <a:graphic>
          <a:graphicData uri="http://schemas.openxmlformats.org/drawingml/2006/table">
            <a:tbl>
              <a:tblPr firstRow="1" bandRow="1">
                <a:tableStyleId>{5C22544A-7EE6-4342-B048-85BDC9FD1C3A}</a:tableStyleId>
              </a:tblPr>
              <a:tblGrid>
                <a:gridCol w="1820130">
                  <a:extLst>
                    <a:ext uri="{9D8B030D-6E8A-4147-A177-3AD203B41FA5}">
                      <a16:colId xmlns:a16="http://schemas.microsoft.com/office/drawing/2014/main" val="192824647"/>
                    </a:ext>
                  </a:extLst>
                </a:gridCol>
                <a:gridCol w="1643551">
                  <a:extLst>
                    <a:ext uri="{9D8B030D-6E8A-4147-A177-3AD203B41FA5}">
                      <a16:colId xmlns:a16="http://schemas.microsoft.com/office/drawing/2014/main" val="961672272"/>
                    </a:ext>
                  </a:extLst>
                </a:gridCol>
                <a:gridCol w="1226306">
                  <a:extLst>
                    <a:ext uri="{9D8B030D-6E8A-4147-A177-3AD203B41FA5}">
                      <a16:colId xmlns:a16="http://schemas.microsoft.com/office/drawing/2014/main" val="1453783950"/>
                    </a:ext>
                  </a:extLst>
                </a:gridCol>
                <a:gridCol w="2979174">
                  <a:extLst>
                    <a:ext uri="{9D8B030D-6E8A-4147-A177-3AD203B41FA5}">
                      <a16:colId xmlns:a16="http://schemas.microsoft.com/office/drawing/2014/main" val="1313096052"/>
                    </a:ext>
                  </a:extLst>
                </a:gridCol>
                <a:gridCol w="3022652">
                  <a:extLst>
                    <a:ext uri="{9D8B030D-6E8A-4147-A177-3AD203B41FA5}">
                      <a16:colId xmlns:a16="http://schemas.microsoft.com/office/drawing/2014/main" val="3367534236"/>
                    </a:ext>
                  </a:extLst>
                </a:gridCol>
              </a:tblGrid>
              <a:tr h="821401">
                <a:tc>
                  <a:txBody>
                    <a:bodyPr/>
                    <a:lstStyle/>
                    <a:p>
                      <a:r>
                        <a:rPr lang="en-GB" dirty="0"/>
                        <a:t>PAPER</a:t>
                      </a:r>
                      <a:endParaRPr lang="en-IN" dirty="0"/>
                    </a:p>
                  </a:txBody>
                  <a:tcPr/>
                </a:tc>
                <a:tc>
                  <a:txBody>
                    <a:bodyPr/>
                    <a:lstStyle/>
                    <a:p>
                      <a:r>
                        <a:rPr lang="en-GB"/>
                        <a:t>AUTHOR</a:t>
                      </a:r>
                      <a:endParaRPr lang="en-IN" dirty="0"/>
                    </a:p>
                  </a:txBody>
                  <a:tcPr/>
                </a:tc>
                <a:tc>
                  <a:txBody>
                    <a:bodyPr/>
                    <a:lstStyle/>
                    <a:p>
                      <a:r>
                        <a:rPr lang="en-GB"/>
                        <a:t>PUBLISHED YEAR</a:t>
                      </a:r>
                      <a:endParaRPr lang="en-IN" dirty="0"/>
                    </a:p>
                  </a:txBody>
                  <a:tcPr/>
                </a:tc>
                <a:tc>
                  <a:txBody>
                    <a:bodyPr/>
                    <a:lstStyle/>
                    <a:p>
                      <a:r>
                        <a:rPr lang="en-GB" dirty="0"/>
                        <a:t>ALGORITHM</a:t>
                      </a:r>
                      <a:endParaRPr lang="en-IN" dirty="0"/>
                    </a:p>
                  </a:txBody>
                  <a:tcPr/>
                </a:tc>
                <a:tc>
                  <a:txBody>
                    <a:bodyPr/>
                    <a:lstStyle/>
                    <a:p>
                      <a:r>
                        <a:rPr lang="en-GB" dirty="0"/>
                        <a:t>LIMITATIONS</a:t>
                      </a:r>
                      <a:endParaRPr lang="en-IN" dirty="0"/>
                    </a:p>
                  </a:txBody>
                  <a:tcPr/>
                </a:tc>
                <a:extLst>
                  <a:ext uri="{0D108BD9-81ED-4DB2-BD59-A6C34878D82A}">
                    <a16:rowId xmlns:a16="http://schemas.microsoft.com/office/drawing/2014/main" val="2163527838"/>
                  </a:ext>
                </a:extLst>
              </a:tr>
              <a:tr h="4572107">
                <a:tc>
                  <a:txBody>
                    <a:bodyPr/>
                    <a:lstStyle/>
                    <a:p>
                      <a:r>
                        <a:rPr lang="en-GB" dirty="0"/>
                        <a:t>1.</a:t>
                      </a:r>
                      <a:r>
                        <a:rPr lang="en-IN" sz="1984" b="0" i="0" kern="1200" dirty="0">
                          <a:solidFill>
                            <a:schemeClr val="dk1"/>
                          </a:solidFill>
                          <a:effectLst/>
                          <a:latin typeface="+mn-lt"/>
                          <a:ea typeface="+mn-ea"/>
                          <a:cs typeface="+mn-cs"/>
                        </a:rPr>
                        <a:t> Table Tennis Techniques and Strategies for Optimal Performance</a:t>
                      </a:r>
                      <a:endParaRPr lang="en-IN" dirty="0"/>
                    </a:p>
                  </a:txBody>
                  <a:tcPr/>
                </a:tc>
                <a:tc>
                  <a:txBody>
                    <a:bodyPr/>
                    <a:lstStyle/>
                    <a:p>
                      <a:r>
                        <a:rPr lang="en-IN" sz="1984" b="0" i="0" kern="1200" dirty="0">
                          <a:solidFill>
                            <a:schemeClr val="dk1"/>
                          </a:solidFill>
                          <a:effectLst/>
                          <a:latin typeface="+mn-lt"/>
                          <a:ea typeface="+mn-ea"/>
                          <a:cs typeface="+mn-cs"/>
                        </a:rPr>
                        <a:t>Wu et al</a:t>
                      </a:r>
                      <a:endParaRPr lang="en-IN" dirty="0"/>
                    </a:p>
                  </a:txBody>
                  <a:tcPr/>
                </a:tc>
                <a:tc>
                  <a:txBody>
                    <a:bodyPr/>
                    <a:lstStyle/>
                    <a:p>
                      <a:r>
                        <a:rPr lang="en-GB"/>
                        <a:t>2021</a:t>
                      </a:r>
                      <a:endParaRPr lang="en-IN" dirty="0"/>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provides an overview of the current state of research on table tennis techniques and strategies.</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covers both physical and mental aspects of table tennis performance.</a:t>
                      </a:r>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is based on a limited number of studies, and its conclusions may not be representative of the entire field.</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does not address the effects of specific training interventions on table tennis performance.</a:t>
                      </a:r>
                    </a:p>
                  </a:txBody>
                  <a:tcPr/>
                </a:tc>
                <a:extLst>
                  <a:ext uri="{0D108BD9-81ED-4DB2-BD59-A6C34878D82A}">
                    <a16:rowId xmlns:a16="http://schemas.microsoft.com/office/drawing/2014/main" val="3073717004"/>
                  </a:ext>
                </a:extLst>
              </a:tr>
              <a:tr h="2166168">
                <a:tc>
                  <a:txBody>
                    <a:bodyPr/>
                    <a:lstStyle/>
                    <a:p>
                      <a:r>
                        <a:rPr lang="en-GB" sz="1984" b="0" i="0" kern="1200" dirty="0">
                          <a:solidFill>
                            <a:schemeClr val="dk1"/>
                          </a:solidFill>
                          <a:effectLst/>
                          <a:latin typeface="+mn-lt"/>
                          <a:ea typeface="+mn-ea"/>
                          <a:cs typeface="+mn-cs"/>
                        </a:rPr>
                        <a:t>2.Neural Correlates of Expertise in Table Tennis</a:t>
                      </a:r>
                      <a:endParaRPr lang="en-IN" dirty="0"/>
                    </a:p>
                  </a:txBody>
                  <a:tcPr/>
                </a:tc>
                <a:tc>
                  <a:txBody>
                    <a:bodyPr/>
                    <a:lstStyle/>
                    <a:p>
                      <a:r>
                        <a:rPr lang="en-IN" sz="1984" b="0" i="0" kern="1200" dirty="0">
                          <a:solidFill>
                            <a:schemeClr val="dk1"/>
                          </a:solidFill>
                          <a:effectLst/>
                          <a:latin typeface="+mn-lt"/>
                          <a:ea typeface="+mn-ea"/>
                          <a:cs typeface="+mn-cs"/>
                        </a:rPr>
                        <a:t>Zhang et al</a:t>
                      </a:r>
                      <a:endParaRPr lang="en-IN"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2</a:t>
                      </a:r>
                      <a:r>
                        <a:rPr lang="en-IN" dirty="0"/>
                        <a:t>021</a:t>
                      </a:r>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provides an overview of the current state of research on the neural basis of expertise in table tennis.</a:t>
                      </a:r>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is based on a limited number of studies, and its conclusions may not be representative of the entire field.</a:t>
                      </a:r>
                    </a:p>
                  </a:txBody>
                  <a:tcPr/>
                </a:tc>
                <a:extLst>
                  <a:ext uri="{0D108BD9-81ED-4DB2-BD59-A6C34878D82A}">
                    <a16:rowId xmlns:a16="http://schemas.microsoft.com/office/drawing/2014/main" val="2691260077"/>
                  </a:ext>
                </a:extLst>
              </a:tr>
            </a:tbl>
          </a:graphicData>
        </a:graphic>
      </p:graphicFrame>
    </p:spTree>
    <p:extLst>
      <p:ext uri="{BB962C8B-B14F-4D97-AF65-F5344CB8AC3E}">
        <p14:creationId xmlns:p14="http://schemas.microsoft.com/office/powerpoint/2010/main" val="79729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73D906-1B6D-440A-9417-6785B5F58EA9}"/>
              </a:ext>
            </a:extLst>
          </p:cNvPr>
          <p:cNvGraphicFramePr>
            <a:graphicFrameLocks noGrp="1"/>
          </p:cNvGraphicFramePr>
          <p:nvPr>
            <p:extLst>
              <p:ext uri="{D42A27DB-BD31-4B8C-83A1-F6EECF244321}">
                <p14:modId xmlns:p14="http://schemas.microsoft.com/office/powerpoint/2010/main" val="92813029"/>
              </p:ext>
            </p:extLst>
          </p:nvPr>
        </p:nvGraphicFramePr>
        <p:xfrm>
          <a:off x="1" y="1"/>
          <a:ext cx="10691810" cy="8979721"/>
        </p:xfrm>
        <a:graphic>
          <a:graphicData uri="http://schemas.openxmlformats.org/drawingml/2006/table">
            <a:tbl>
              <a:tblPr firstRow="1" bandRow="1">
                <a:tableStyleId>{5C22544A-7EE6-4342-B048-85BDC9FD1C3A}</a:tableStyleId>
              </a:tblPr>
              <a:tblGrid>
                <a:gridCol w="2138362">
                  <a:extLst>
                    <a:ext uri="{9D8B030D-6E8A-4147-A177-3AD203B41FA5}">
                      <a16:colId xmlns:a16="http://schemas.microsoft.com/office/drawing/2014/main" val="2846404985"/>
                    </a:ext>
                  </a:extLst>
                </a:gridCol>
                <a:gridCol w="1298011">
                  <a:extLst>
                    <a:ext uri="{9D8B030D-6E8A-4147-A177-3AD203B41FA5}">
                      <a16:colId xmlns:a16="http://schemas.microsoft.com/office/drawing/2014/main" val="2882644592"/>
                    </a:ext>
                  </a:extLst>
                </a:gridCol>
                <a:gridCol w="1386349">
                  <a:extLst>
                    <a:ext uri="{9D8B030D-6E8A-4147-A177-3AD203B41FA5}">
                      <a16:colId xmlns:a16="http://schemas.microsoft.com/office/drawing/2014/main" val="610620374"/>
                    </a:ext>
                  </a:extLst>
                </a:gridCol>
                <a:gridCol w="2787445">
                  <a:extLst>
                    <a:ext uri="{9D8B030D-6E8A-4147-A177-3AD203B41FA5}">
                      <a16:colId xmlns:a16="http://schemas.microsoft.com/office/drawing/2014/main" val="2719883363"/>
                    </a:ext>
                  </a:extLst>
                </a:gridCol>
                <a:gridCol w="3081643">
                  <a:extLst>
                    <a:ext uri="{9D8B030D-6E8A-4147-A177-3AD203B41FA5}">
                      <a16:colId xmlns:a16="http://schemas.microsoft.com/office/drawing/2014/main" val="628952848"/>
                    </a:ext>
                  </a:extLst>
                </a:gridCol>
              </a:tblGrid>
              <a:tr h="888013">
                <a:tc>
                  <a:txBody>
                    <a:bodyPr/>
                    <a:lstStyle/>
                    <a:p>
                      <a:r>
                        <a:rPr lang="en-GB" dirty="0"/>
                        <a:t>PAPER</a:t>
                      </a:r>
                      <a:endParaRPr lang="en-IN" dirty="0"/>
                    </a:p>
                  </a:txBody>
                  <a:tcPr/>
                </a:tc>
                <a:tc>
                  <a:txBody>
                    <a:bodyPr/>
                    <a:lstStyle/>
                    <a:p>
                      <a:r>
                        <a:rPr lang="en-GB" dirty="0"/>
                        <a:t>AUTHOR</a:t>
                      </a:r>
                      <a:endParaRPr lang="en-IN" dirty="0"/>
                    </a:p>
                  </a:txBody>
                  <a:tcPr/>
                </a:tc>
                <a:tc>
                  <a:txBody>
                    <a:bodyPr/>
                    <a:lstStyle/>
                    <a:p>
                      <a:r>
                        <a:rPr lang="en-GB" dirty="0"/>
                        <a:t>PUBLISHED YEAR</a:t>
                      </a:r>
                      <a:endParaRPr lang="en-IN" dirty="0"/>
                    </a:p>
                  </a:txBody>
                  <a:tcPr/>
                </a:tc>
                <a:tc>
                  <a:txBody>
                    <a:bodyPr/>
                    <a:lstStyle/>
                    <a:p>
                      <a:r>
                        <a:rPr lang="en-GB" dirty="0"/>
                        <a:t>ALGORITHM</a:t>
                      </a:r>
                      <a:endParaRPr lang="en-IN" dirty="0"/>
                    </a:p>
                  </a:txBody>
                  <a:tcPr/>
                </a:tc>
                <a:tc>
                  <a:txBody>
                    <a:bodyPr/>
                    <a:lstStyle/>
                    <a:p>
                      <a:r>
                        <a:rPr lang="en-GB" dirty="0"/>
                        <a:t>LIMITATIONS</a:t>
                      </a:r>
                      <a:endParaRPr lang="en-IN" dirty="0"/>
                    </a:p>
                  </a:txBody>
                  <a:tcPr/>
                </a:tc>
                <a:extLst>
                  <a:ext uri="{0D108BD9-81ED-4DB2-BD59-A6C34878D82A}">
                    <a16:rowId xmlns:a16="http://schemas.microsoft.com/office/drawing/2014/main" val="2722295948"/>
                  </a:ext>
                </a:extLst>
              </a:tr>
              <a:tr h="2254915">
                <a:tc>
                  <a:txBody>
                    <a:bodyPr/>
                    <a:lstStyle/>
                    <a:p>
                      <a:endParaRPr lang="en-IN" dirty="0"/>
                    </a:p>
                  </a:txBody>
                  <a:tcPr/>
                </a:tc>
                <a:tc>
                  <a:txBody>
                    <a:bodyPr/>
                    <a:lstStyle/>
                    <a:p>
                      <a:endParaRPr lang="en-IN"/>
                    </a:p>
                  </a:txBody>
                  <a:tcPr/>
                </a:tc>
                <a:tc>
                  <a:txBody>
                    <a:bodyPr/>
                    <a:lstStyle/>
                    <a:p>
                      <a:endParaRPr lang="en-IN"/>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includes both </a:t>
                      </a:r>
                      <a:r>
                        <a:rPr lang="en-GB" sz="1984" b="0" i="0" kern="1200" dirty="0" err="1">
                          <a:solidFill>
                            <a:schemeClr val="dk1"/>
                          </a:solidFill>
                          <a:effectLst/>
                          <a:latin typeface="+mn-lt"/>
                          <a:ea typeface="+mn-ea"/>
                          <a:cs typeface="+mn-cs"/>
                        </a:rPr>
                        <a:t>behavioral</a:t>
                      </a:r>
                      <a:r>
                        <a:rPr lang="en-GB" sz="1984" b="0" i="0" kern="1200" dirty="0">
                          <a:solidFill>
                            <a:schemeClr val="dk1"/>
                          </a:solidFill>
                          <a:effectLst/>
                          <a:latin typeface="+mn-lt"/>
                          <a:ea typeface="+mn-ea"/>
                          <a:cs typeface="+mn-cs"/>
                        </a:rPr>
                        <a:t> and neuroimaging studies, providing a comprehensive understanding of the topic</a:t>
                      </a:r>
                      <a:endParaRPr lang="en-IN" dirty="0"/>
                    </a:p>
                  </a:txBody>
                  <a:tcPr/>
                </a:tc>
                <a:tc>
                  <a:txBody>
                    <a:bodyPr/>
                    <a:lstStyle/>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984" b="0" i="0" kern="1200" dirty="0">
                          <a:solidFill>
                            <a:schemeClr val="dk1"/>
                          </a:solidFill>
                          <a:effectLst/>
                          <a:latin typeface="+mn-lt"/>
                          <a:ea typeface="+mn-ea"/>
                          <a:cs typeface="+mn-cs"/>
                        </a:rPr>
                        <a:t>It does not provide concrete recommendations for training or performance improvement.</a:t>
                      </a:r>
                    </a:p>
                    <a:p>
                      <a:endParaRPr lang="en-IN" dirty="0"/>
                    </a:p>
                  </a:txBody>
                  <a:tcPr/>
                </a:tc>
                <a:extLst>
                  <a:ext uri="{0D108BD9-81ED-4DB2-BD59-A6C34878D82A}">
                    <a16:rowId xmlns:a16="http://schemas.microsoft.com/office/drawing/2014/main" val="3512020495"/>
                  </a:ext>
                </a:extLst>
              </a:tr>
              <a:tr h="4416745">
                <a:tc>
                  <a:txBody>
                    <a:bodyPr/>
                    <a:lstStyle/>
                    <a:p>
                      <a:r>
                        <a:rPr lang="en-GB" sz="1984" b="0" i="0" kern="1200" dirty="0">
                          <a:solidFill>
                            <a:schemeClr val="dk1"/>
                          </a:solidFill>
                          <a:effectLst/>
                          <a:latin typeface="+mn-lt"/>
                          <a:ea typeface="+mn-ea"/>
                          <a:cs typeface="+mn-cs"/>
                        </a:rPr>
                        <a:t>3.The Effects of Training Interventions on Table Tennis Performance: A Meta-Analysis</a:t>
                      </a:r>
                      <a:endParaRPr lang="en-IN" dirty="0"/>
                    </a:p>
                  </a:txBody>
                  <a:tcPr/>
                </a:tc>
                <a:tc>
                  <a:txBody>
                    <a:bodyPr/>
                    <a:lstStyle/>
                    <a:p>
                      <a:r>
                        <a:rPr lang="en-IN" sz="1984" b="0" i="0" kern="1200" dirty="0">
                          <a:solidFill>
                            <a:schemeClr val="dk1"/>
                          </a:solidFill>
                          <a:effectLst/>
                          <a:latin typeface="+mn-lt"/>
                          <a:ea typeface="+mn-ea"/>
                          <a:cs typeface="+mn-cs"/>
                        </a:rPr>
                        <a:t>Liu et al</a:t>
                      </a:r>
                      <a:endParaRPr lang="en-IN" dirty="0"/>
                    </a:p>
                  </a:txBody>
                  <a:tcPr/>
                </a:tc>
                <a:tc>
                  <a:txBody>
                    <a:bodyPr/>
                    <a:lstStyle/>
                    <a:p>
                      <a:r>
                        <a:rPr lang="en-GB" dirty="0"/>
                        <a:t>2022</a:t>
                      </a:r>
                      <a:endParaRPr lang="en-IN" dirty="0"/>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provides a comprehensive overview of the effects of different training interventions on table tennis performance.</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uses meta-analytic techniques to combine data from multiple studies, increasing the statistical power and generalizability of the results.</a:t>
                      </a:r>
                    </a:p>
                    <a:p>
                      <a:pPr marL="342900" indent="-342900">
                        <a:buFont typeface="Arial" panose="020B0604020202020204" pitchFamily="34" charset="0"/>
                        <a:buChar char="•"/>
                      </a:pPr>
                      <a:endParaRPr lang="en-IN" dirty="0"/>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may not account for the potential variability in study design, outcome measures, and participant characteristics.</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The meta-analytic techniques used may not fully capture the complexity of the relationships between training interventions and table tennis performance.</a:t>
                      </a:r>
                    </a:p>
                    <a:p>
                      <a:pPr marL="342900" indent="-342900">
                        <a:buFont typeface="Arial" panose="020B0604020202020204" pitchFamily="34" charset="0"/>
                        <a:buChar char="•"/>
                      </a:pPr>
                      <a:endParaRPr lang="en-IN" dirty="0"/>
                    </a:p>
                  </a:txBody>
                  <a:tcPr/>
                </a:tc>
                <a:extLst>
                  <a:ext uri="{0D108BD9-81ED-4DB2-BD59-A6C34878D82A}">
                    <a16:rowId xmlns:a16="http://schemas.microsoft.com/office/drawing/2014/main" val="1321011414"/>
                  </a:ext>
                </a:extLst>
              </a:tr>
            </a:tbl>
          </a:graphicData>
        </a:graphic>
      </p:graphicFrame>
    </p:spTree>
    <p:extLst>
      <p:ext uri="{BB962C8B-B14F-4D97-AF65-F5344CB8AC3E}">
        <p14:creationId xmlns:p14="http://schemas.microsoft.com/office/powerpoint/2010/main" val="3005779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05C644F-892F-48DF-A72C-59211D2D0794}"/>
              </a:ext>
            </a:extLst>
          </p:cNvPr>
          <p:cNvGraphicFramePr>
            <a:graphicFrameLocks noGrp="1"/>
          </p:cNvGraphicFramePr>
          <p:nvPr>
            <p:extLst>
              <p:ext uri="{D42A27DB-BD31-4B8C-83A1-F6EECF244321}">
                <p14:modId xmlns:p14="http://schemas.microsoft.com/office/powerpoint/2010/main" val="776367753"/>
              </p:ext>
            </p:extLst>
          </p:nvPr>
        </p:nvGraphicFramePr>
        <p:xfrm>
          <a:off x="0" y="0"/>
          <a:ext cx="10691813" cy="7866314"/>
        </p:xfrm>
        <a:graphic>
          <a:graphicData uri="http://schemas.openxmlformats.org/drawingml/2006/table">
            <a:tbl>
              <a:tblPr firstRow="1" bandRow="1">
                <a:tableStyleId>{5C22544A-7EE6-4342-B048-85BDC9FD1C3A}</a:tableStyleId>
              </a:tblPr>
              <a:tblGrid>
                <a:gridCol w="1820130">
                  <a:extLst>
                    <a:ext uri="{9D8B030D-6E8A-4147-A177-3AD203B41FA5}">
                      <a16:colId xmlns:a16="http://schemas.microsoft.com/office/drawing/2014/main" val="192824647"/>
                    </a:ext>
                  </a:extLst>
                </a:gridCol>
                <a:gridCol w="1643551">
                  <a:extLst>
                    <a:ext uri="{9D8B030D-6E8A-4147-A177-3AD203B41FA5}">
                      <a16:colId xmlns:a16="http://schemas.microsoft.com/office/drawing/2014/main" val="961672272"/>
                    </a:ext>
                  </a:extLst>
                </a:gridCol>
                <a:gridCol w="1226306">
                  <a:extLst>
                    <a:ext uri="{9D8B030D-6E8A-4147-A177-3AD203B41FA5}">
                      <a16:colId xmlns:a16="http://schemas.microsoft.com/office/drawing/2014/main" val="1453783950"/>
                    </a:ext>
                  </a:extLst>
                </a:gridCol>
                <a:gridCol w="2979174">
                  <a:extLst>
                    <a:ext uri="{9D8B030D-6E8A-4147-A177-3AD203B41FA5}">
                      <a16:colId xmlns:a16="http://schemas.microsoft.com/office/drawing/2014/main" val="1313096052"/>
                    </a:ext>
                  </a:extLst>
                </a:gridCol>
                <a:gridCol w="3022652">
                  <a:extLst>
                    <a:ext uri="{9D8B030D-6E8A-4147-A177-3AD203B41FA5}">
                      <a16:colId xmlns:a16="http://schemas.microsoft.com/office/drawing/2014/main" val="3367534236"/>
                    </a:ext>
                  </a:extLst>
                </a:gridCol>
              </a:tblGrid>
              <a:tr h="704039">
                <a:tc>
                  <a:txBody>
                    <a:bodyPr/>
                    <a:lstStyle/>
                    <a:p>
                      <a:r>
                        <a:rPr lang="en-GB" dirty="0"/>
                        <a:t>PAPER</a:t>
                      </a:r>
                      <a:endParaRPr lang="en-IN" dirty="0"/>
                    </a:p>
                  </a:txBody>
                  <a:tcPr/>
                </a:tc>
                <a:tc>
                  <a:txBody>
                    <a:bodyPr/>
                    <a:lstStyle/>
                    <a:p>
                      <a:r>
                        <a:rPr lang="en-GB"/>
                        <a:t>AUTHOR</a:t>
                      </a:r>
                      <a:endParaRPr lang="en-IN" dirty="0"/>
                    </a:p>
                  </a:txBody>
                  <a:tcPr/>
                </a:tc>
                <a:tc>
                  <a:txBody>
                    <a:bodyPr/>
                    <a:lstStyle/>
                    <a:p>
                      <a:r>
                        <a:rPr lang="en-GB"/>
                        <a:t>PUBLISHED YEAR</a:t>
                      </a:r>
                      <a:endParaRPr lang="en-IN" dirty="0"/>
                    </a:p>
                  </a:txBody>
                  <a:tcPr/>
                </a:tc>
                <a:tc>
                  <a:txBody>
                    <a:bodyPr/>
                    <a:lstStyle/>
                    <a:p>
                      <a:r>
                        <a:rPr lang="en-GB" dirty="0"/>
                        <a:t>ALGORITHM</a:t>
                      </a:r>
                      <a:endParaRPr lang="en-IN" dirty="0"/>
                    </a:p>
                  </a:txBody>
                  <a:tcPr/>
                </a:tc>
                <a:tc>
                  <a:txBody>
                    <a:bodyPr/>
                    <a:lstStyle/>
                    <a:p>
                      <a:r>
                        <a:rPr lang="en-GB" dirty="0"/>
                        <a:t>LIMITATIONS</a:t>
                      </a:r>
                      <a:endParaRPr lang="en-IN" dirty="0"/>
                    </a:p>
                  </a:txBody>
                  <a:tcPr/>
                </a:tc>
                <a:extLst>
                  <a:ext uri="{0D108BD9-81ED-4DB2-BD59-A6C34878D82A}">
                    <a16:rowId xmlns:a16="http://schemas.microsoft.com/office/drawing/2014/main" val="2163527838"/>
                  </a:ext>
                </a:extLst>
              </a:tr>
              <a:tr h="4651739">
                <a:tc>
                  <a:txBody>
                    <a:bodyPr/>
                    <a:lstStyle/>
                    <a:p>
                      <a:r>
                        <a:rPr lang="en-GB" dirty="0"/>
                        <a:t>4.</a:t>
                      </a:r>
                      <a:r>
                        <a:rPr lang="en-GB" sz="1984" b="0" i="0" kern="1200" dirty="0">
                          <a:solidFill>
                            <a:schemeClr val="dk1"/>
                          </a:solidFill>
                          <a:effectLst/>
                          <a:latin typeface="+mn-lt"/>
                          <a:ea typeface="+mn-ea"/>
                          <a:cs typeface="+mn-cs"/>
                        </a:rPr>
                        <a:t> Advances in Table Tennis Equipment</a:t>
                      </a:r>
                      <a:endParaRPr lang="en-IN" dirty="0"/>
                    </a:p>
                  </a:txBody>
                  <a:tcPr/>
                </a:tc>
                <a:tc>
                  <a:txBody>
                    <a:bodyPr/>
                    <a:lstStyle/>
                    <a:p>
                      <a:r>
                        <a:rPr lang="en-IN" sz="1984" b="0" i="0" kern="1200" dirty="0">
                          <a:solidFill>
                            <a:schemeClr val="dk1"/>
                          </a:solidFill>
                          <a:effectLst/>
                          <a:latin typeface="+mn-lt"/>
                          <a:ea typeface="+mn-ea"/>
                          <a:cs typeface="+mn-cs"/>
                        </a:rPr>
                        <a:t>Chen et al</a:t>
                      </a:r>
                      <a:endParaRPr lang="en-IN" dirty="0"/>
                    </a:p>
                  </a:txBody>
                  <a:tcPr/>
                </a:tc>
                <a:tc>
                  <a:txBody>
                    <a:bodyPr/>
                    <a:lstStyle/>
                    <a:p>
                      <a:r>
                        <a:rPr lang="en-GB" dirty="0"/>
                        <a:t>2022</a:t>
                      </a:r>
                      <a:endParaRPr lang="en-IN" dirty="0"/>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provides an overview of the current state of research on table tennis equipment.</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covers both the materials and design aspects of table tennis equipment.</a:t>
                      </a:r>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is based on a limited number of studies, and its conclusions may not be representative of the entire field.</a:t>
                      </a:r>
                    </a:p>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may not account for the potential variability in study design, outcome measures, and participant characteristics.</a:t>
                      </a:r>
                    </a:p>
                  </a:txBody>
                  <a:tcPr/>
                </a:tc>
                <a:extLst>
                  <a:ext uri="{0D108BD9-81ED-4DB2-BD59-A6C34878D82A}">
                    <a16:rowId xmlns:a16="http://schemas.microsoft.com/office/drawing/2014/main" val="3073717004"/>
                  </a:ext>
                </a:extLst>
              </a:tr>
              <a:tr h="2203896">
                <a:tc>
                  <a:txBody>
                    <a:bodyPr/>
                    <a:lstStyle/>
                    <a:p>
                      <a:r>
                        <a:rPr lang="en-GB" sz="1984" b="0" i="0" kern="1200" dirty="0">
                          <a:solidFill>
                            <a:schemeClr val="dk1"/>
                          </a:solidFill>
                          <a:effectLst/>
                          <a:latin typeface="+mn-lt"/>
                          <a:ea typeface="+mn-ea"/>
                          <a:cs typeface="+mn-cs"/>
                        </a:rPr>
                        <a:t>5. The Role of Perception and Action in Table Tennis Performance</a:t>
                      </a:r>
                      <a:endParaRPr lang="en-IN" dirty="0"/>
                    </a:p>
                  </a:txBody>
                  <a:tcPr/>
                </a:tc>
                <a:tc>
                  <a:txBody>
                    <a:bodyPr/>
                    <a:lstStyle/>
                    <a:p>
                      <a:r>
                        <a:rPr lang="en-IN" sz="1984" b="0" i="0" kern="1200" dirty="0">
                          <a:solidFill>
                            <a:schemeClr val="dk1"/>
                          </a:solidFill>
                          <a:effectLst/>
                          <a:latin typeface="+mn-lt"/>
                          <a:ea typeface="+mn-ea"/>
                          <a:cs typeface="+mn-cs"/>
                        </a:rPr>
                        <a:t>Kim et al</a:t>
                      </a:r>
                      <a:endParaRPr lang="en-IN" dirty="0"/>
                    </a:p>
                  </a:txBody>
                  <a:tcPr/>
                </a:tc>
                <a:tc>
                  <a:txBody>
                    <a:bodyPr/>
                    <a:lstStyle/>
                    <a:p>
                      <a:pPr marL="0" marR="0" lvl="0" indent="0" algn="l" defTabSz="100794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2</a:t>
                      </a:r>
                      <a:r>
                        <a:rPr lang="en-IN" dirty="0"/>
                        <a:t>022</a:t>
                      </a:r>
                    </a:p>
                  </a:txBody>
                  <a:tcPr/>
                </a:tc>
                <a:tc>
                  <a:txBody>
                    <a:bodyPr/>
                    <a:lstStyle/>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984" b="0" i="0" kern="1200" dirty="0">
                          <a:solidFill>
                            <a:schemeClr val="dk1"/>
                          </a:solidFill>
                          <a:effectLst/>
                          <a:latin typeface="+mn-lt"/>
                          <a:ea typeface="+mn-ea"/>
                          <a:cs typeface="+mn-cs"/>
                        </a:rPr>
                        <a:t>It provides an overview of the current state of research on the role of perception and action in table tennis performance.</a:t>
                      </a:r>
                    </a:p>
                  </a:txBody>
                  <a:tcPr/>
                </a:tc>
                <a:tc>
                  <a:txBody>
                    <a:bodyPr/>
                    <a:lstStyle/>
                    <a:p>
                      <a:pPr marL="342900" indent="-342900">
                        <a:buFont typeface="Arial" panose="020B0604020202020204" pitchFamily="34" charset="0"/>
                        <a:buChar char="•"/>
                      </a:pPr>
                      <a:r>
                        <a:rPr lang="en-GB" sz="1984" b="0" i="0" kern="1200" dirty="0">
                          <a:solidFill>
                            <a:schemeClr val="dk1"/>
                          </a:solidFill>
                          <a:effectLst/>
                          <a:latin typeface="+mn-lt"/>
                          <a:ea typeface="+mn-ea"/>
                          <a:cs typeface="+mn-cs"/>
                        </a:rPr>
                        <a:t>It is based on a limited number of studies, and its conclusions may not be representative of the entire field.</a:t>
                      </a:r>
                    </a:p>
                  </a:txBody>
                  <a:tcPr/>
                </a:tc>
                <a:extLst>
                  <a:ext uri="{0D108BD9-81ED-4DB2-BD59-A6C34878D82A}">
                    <a16:rowId xmlns:a16="http://schemas.microsoft.com/office/drawing/2014/main" val="2691260077"/>
                  </a:ext>
                </a:extLst>
              </a:tr>
            </a:tbl>
          </a:graphicData>
        </a:graphic>
      </p:graphicFrame>
    </p:spTree>
    <p:extLst>
      <p:ext uri="{BB962C8B-B14F-4D97-AF65-F5344CB8AC3E}">
        <p14:creationId xmlns:p14="http://schemas.microsoft.com/office/powerpoint/2010/main" val="36484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E9FBC23-CB6A-49D0-8AD2-8BC328F26A98}"/>
              </a:ext>
            </a:extLst>
          </p:cNvPr>
          <p:cNvGraphicFramePr>
            <a:graphicFrameLocks noGrp="1"/>
          </p:cNvGraphicFramePr>
          <p:nvPr>
            <p:extLst>
              <p:ext uri="{D42A27DB-BD31-4B8C-83A1-F6EECF244321}">
                <p14:modId xmlns:p14="http://schemas.microsoft.com/office/powerpoint/2010/main" val="4285577197"/>
              </p:ext>
            </p:extLst>
          </p:nvPr>
        </p:nvGraphicFramePr>
        <p:xfrm>
          <a:off x="1" y="-1"/>
          <a:ext cx="10691810" cy="7559676"/>
        </p:xfrm>
        <a:graphic>
          <a:graphicData uri="http://schemas.openxmlformats.org/drawingml/2006/table">
            <a:tbl>
              <a:tblPr firstRow="1" bandRow="1">
                <a:tableStyleId>{5C22544A-7EE6-4342-B048-85BDC9FD1C3A}</a:tableStyleId>
              </a:tblPr>
              <a:tblGrid>
                <a:gridCol w="1932038">
                  <a:extLst>
                    <a:ext uri="{9D8B030D-6E8A-4147-A177-3AD203B41FA5}">
                      <a16:colId xmlns:a16="http://schemas.microsoft.com/office/drawing/2014/main" val="1918203372"/>
                    </a:ext>
                  </a:extLst>
                </a:gridCol>
                <a:gridCol w="1356851">
                  <a:extLst>
                    <a:ext uri="{9D8B030D-6E8A-4147-A177-3AD203B41FA5}">
                      <a16:colId xmlns:a16="http://schemas.microsoft.com/office/drawing/2014/main" val="1990567261"/>
                    </a:ext>
                  </a:extLst>
                </a:gridCol>
                <a:gridCol w="1268362">
                  <a:extLst>
                    <a:ext uri="{9D8B030D-6E8A-4147-A177-3AD203B41FA5}">
                      <a16:colId xmlns:a16="http://schemas.microsoft.com/office/drawing/2014/main" val="3320490345"/>
                    </a:ext>
                  </a:extLst>
                </a:gridCol>
                <a:gridCol w="2757948">
                  <a:extLst>
                    <a:ext uri="{9D8B030D-6E8A-4147-A177-3AD203B41FA5}">
                      <a16:colId xmlns:a16="http://schemas.microsoft.com/office/drawing/2014/main" val="3223887851"/>
                    </a:ext>
                  </a:extLst>
                </a:gridCol>
                <a:gridCol w="3376611">
                  <a:extLst>
                    <a:ext uri="{9D8B030D-6E8A-4147-A177-3AD203B41FA5}">
                      <a16:colId xmlns:a16="http://schemas.microsoft.com/office/drawing/2014/main" val="1451166711"/>
                    </a:ext>
                  </a:extLst>
                </a:gridCol>
              </a:tblGrid>
              <a:tr h="713331">
                <a:tc>
                  <a:txBody>
                    <a:bodyPr/>
                    <a:lstStyle/>
                    <a:p>
                      <a:r>
                        <a:rPr lang="en-GB" dirty="0"/>
                        <a:t>PAPER</a:t>
                      </a:r>
                      <a:endParaRPr lang="en-IN" dirty="0"/>
                    </a:p>
                  </a:txBody>
                  <a:tcPr/>
                </a:tc>
                <a:tc>
                  <a:txBody>
                    <a:bodyPr/>
                    <a:lstStyle/>
                    <a:p>
                      <a:r>
                        <a:rPr lang="en-GB"/>
                        <a:t>AUTHOR</a:t>
                      </a:r>
                      <a:endParaRPr lang="en-IN" dirty="0"/>
                    </a:p>
                  </a:txBody>
                  <a:tcPr/>
                </a:tc>
                <a:tc>
                  <a:txBody>
                    <a:bodyPr/>
                    <a:lstStyle/>
                    <a:p>
                      <a:r>
                        <a:rPr lang="en-GB"/>
                        <a:t>PUBLISHED YEAR</a:t>
                      </a:r>
                      <a:endParaRPr lang="en-IN" dirty="0"/>
                    </a:p>
                  </a:txBody>
                  <a:tcPr/>
                </a:tc>
                <a:tc>
                  <a:txBody>
                    <a:bodyPr/>
                    <a:lstStyle/>
                    <a:p>
                      <a:r>
                        <a:rPr lang="en-GB" dirty="0"/>
                        <a:t>ALGORITHM</a:t>
                      </a:r>
                      <a:endParaRPr lang="en-IN" dirty="0"/>
                    </a:p>
                  </a:txBody>
                  <a:tcPr/>
                </a:tc>
                <a:tc>
                  <a:txBody>
                    <a:bodyPr/>
                    <a:lstStyle/>
                    <a:p>
                      <a:r>
                        <a:rPr lang="en-GB" dirty="0"/>
                        <a:t>LIMITATIONS</a:t>
                      </a:r>
                      <a:endParaRPr lang="en-IN" dirty="0"/>
                    </a:p>
                  </a:txBody>
                  <a:tcPr/>
                </a:tc>
                <a:extLst>
                  <a:ext uri="{0D108BD9-81ED-4DB2-BD59-A6C34878D82A}">
                    <a16:rowId xmlns:a16="http://schemas.microsoft.com/office/drawing/2014/main" val="2922376836"/>
                  </a:ext>
                </a:extLst>
              </a:tr>
              <a:tr h="6846345">
                <a:tc>
                  <a:txBody>
                    <a:bodyPr/>
                    <a:lstStyle/>
                    <a:p>
                      <a:endParaRPr lang="en-IN" dirty="0"/>
                    </a:p>
                  </a:txBody>
                  <a:tcPr/>
                </a:tc>
                <a:tc>
                  <a:txBody>
                    <a:bodyPr/>
                    <a:lstStyle/>
                    <a:p>
                      <a:endParaRPr lang="en-IN"/>
                    </a:p>
                  </a:txBody>
                  <a:tcPr/>
                </a:tc>
                <a:tc>
                  <a:txBody>
                    <a:bodyPr/>
                    <a:lstStyle/>
                    <a:p>
                      <a:endParaRPr lang="en-IN" dirty="0"/>
                    </a:p>
                  </a:txBody>
                  <a:tcPr/>
                </a:tc>
                <a:tc>
                  <a:txBody>
                    <a:bodyPr/>
                    <a:lstStyle/>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984" b="0" i="0" kern="1200" dirty="0">
                          <a:solidFill>
                            <a:schemeClr val="dk1"/>
                          </a:solidFill>
                          <a:effectLst/>
                          <a:latin typeface="+mn-lt"/>
                          <a:ea typeface="+mn-ea"/>
                          <a:cs typeface="+mn-cs"/>
                        </a:rPr>
                        <a:t>It covers both theoretical and empirical studies, providing a comprehensive understanding of the topic.</a:t>
                      </a:r>
                    </a:p>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984" b="0" i="0" kern="1200" dirty="0">
                          <a:solidFill>
                            <a:schemeClr val="dk1"/>
                          </a:solidFill>
                          <a:effectLst/>
                          <a:latin typeface="+mn-lt"/>
                          <a:ea typeface="+mn-ea"/>
                          <a:cs typeface="+mn-cs"/>
                        </a:rPr>
                        <a:t>It highlights key findings and provides insights into how perception and action contribute to table tennis performance.</a:t>
                      </a:r>
                    </a:p>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984" b="0" i="0" kern="1200" dirty="0">
                        <a:solidFill>
                          <a:schemeClr val="dk1"/>
                        </a:solidFill>
                        <a:effectLst/>
                        <a:latin typeface="+mn-lt"/>
                        <a:ea typeface="+mn-ea"/>
                        <a:cs typeface="+mn-cs"/>
                      </a:endParaRPr>
                    </a:p>
                    <a:p>
                      <a:pPr marL="342900" indent="-342900">
                        <a:buFont typeface="Arial" panose="020B0604020202020204" pitchFamily="34" charset="0"/>
                        <a:buChar char="•"/>
                      </a:pPr>
                      <a:endParaRPr lang="en-IN" dirty="0"/>
                    </a:p>
                  </a:txBody>
                  <a:tcPr/>
                </a:tc>
                <a:tc>
                  <a:txBody>
                    <a:bodyPr/>
                    <a:lstStyle/>
                    <a:p>
                      <a:pPr marL="342900" marR="0" lvl="0" indent="-342900" algn="l" defTabSz="100794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984" b="0" i="0" kern="1200" dirty="0">
                          <a:solidFill>
                            <a:schemeClr val="dk1"/>
                          </a:solidFill>
                          <a:effectLst/>
                          <a:latin typeface="+mn-lt"/>
                          <a:ea typeface="+mn-ea"/>
                          <a:cs typeface="+mn-cs"/>
                        </a:rPr>
                        <a:t>It may not account for the potential variability in study design</a:t>
                      </a:r>
                    </a:p>
                    <a:p>
                      <a:pPr marL="342900" indent="-342900">
                        <a:buFont typeface="Arial" panose="020B0604020202020204" pitchFamily="34" charset="0"/>
                        <a:buChar char="•"/>
                      </a:pPr>
                      <a:endParaRPr lang="en-IN" dirty="0"/>
                    </a:p>
                  </a:txBody>
                  <a:tcPr/>
                </a:tc>
                <a:extLst>
                  <a:ext uri="{0D108BD9-81ED-4DB2-BD59-A6C34878D82A}">
                    <a16:rowId xmlns:a16="http://schemas.microsoft.com/office/drawing/2014/main" val="537475148"/>
                  </a:ext>
                </a:extLst>
              </a:tr>
            </a:tbl>
          </a:graphicData>
        </a:graphic>
      </p:graphicFrame>
    </p:spTree>
    <p:extLst>
      <p:ext uri="{BB962C8B-B14F-4D97-AF65-F5344CB8AC3E}">
        <p14:creationId xmlns:p14="http://schemas.microsoft.com/office/powerpoint/2010/main" val="135852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70BCE-56C6-4A65-B216-310E774EF890}"/>
              </a:ext>
            </a:extLst>
          </p:cNvPr>
          <p:cNvSpPr txBox="1"/>
          <p:nvPr/>
        </p:nvSpPr>
        <p:spPr>
          <a:xfrm>
            <a:off x="2672280" y="369"/>
            <a:ext cx="5347252" cy="1077218"/>
          </a:xfrm>
          <a:prstGeom prst="rect">
            <a:avLst/>
          </a:prstGeom>
          <a:noFill/>
        </p:spPr>
        <p:txBody>
          <a:bodyPr wrap="square">
            <a:spAutoFit/>
          </a:bodyPr>
          <a:lstStyle/>
          <a:p>
            <a:pPr algn="ctr"/>
            <a:r>
              <a:rPr lang="en-US" sz="3200" b="1" dirty="0">
                <a:latin typeface="Century Gothic" panose="020B0502020202020204" pitchFamily="34" charset="0"/>
              </a:rPr>
              <a:t>EXISTING SYSTEM AND DISADVANTAGES</a:t>
            </a:r>
            <a:endParaRPr lang="en-IN" sz="3200" b="1" dirty="0">
              <a:latin typeface="Century Gothic" panose="020B0502020202020204" pitchFamily="34" charset="0"/>
            </a:endParaRPr>
          </a:p>
        </p:txBody>
      </p:sp>
      <p:sp>
        <p:nvSpPr>
          <p:cNvPr id="3" name="TextBox 2">
            <a:extLst>
              <a:ext uri="{FF2B5EF4-FFF2-40B4-BE49-F238E27FC236}">
                <a16:creationId xmlns:a16="http://schemas.microsoft.com/office/drawing/2014/main" id="{9C8A1182-237F-48CA-A95D-A0946558122A}"/>
              </a:ext>
            </a:extLst>
          </p:cNvPr>
          <p:cNvSpPr txBox="1"/>
          <p:nvPr/>
        </p:nvSpPr>
        <p:spPr>
          <a:xfrm>
            <a:off x="212343" y="1259489"/>
            <a:ext cx="10048461" cy="6001643"/>
          </a:xfrm>
          <a:prstGeom prst="rect">
            <a:avLst/>
          </a:prstGeom>
          <a:noFill/>
        </p:spPr>
        <p:txBody>
          <a:bodyPr wrap="square" rtlCol="0">
            <a:spAutoFit/>
          </a:bodyPr>
          <a:lstStyle/>
          <a:p>
            <a:pPr algn="l"/>
            <a:r>
              <a:rPr lang="en-US" sz="2400" b="1" i="0" dirty="0">
                <a:solidFill>
                  <a:srgbClr val="D1D5DB"/>
                </a:solidFill>
                <a:effectLst/>
                <a:latin typeface="Söhne"/>
              </a:rPr>
              <a:t>Existing Systems:</a:t>
            </a:r>
          </a:p>
          <a:p>
            <a:pPr algn="l">
              <a:buFont typeface="Arial" panose="020B0604020202020204" pitchFamily="34" charset="0"/>
              <a:buChar char="•"/>
            </a:pPr>
            <a:r>
              <a:rPr lang="en-US" sz="2400" b="0" i="0" dirty="0">
                <a:solidFill>
                  <a:srgbClr val="D1D5DB"/>
                </a:solidFill>
                <a:effectLst/>
                <a:latin typeface="Söhne"/>
              </a:rPr>
              <a:t>Traditional Table Tennis games that are controlled using traditional input devices such as keyboard and mouse. These games lack the level of immersion and interaction that hand gesture recognition technology can provide.</a:t>
            </a:r>
          </a:p>
          <a:p>
            <a:pPr algn="l">
              <a:buFont typeface="Arial" panose="020B0604020202020204" pitchFamily="34" charset="0"/>
              <a:buChar char="•"/>
            </a:pPr>
            <a:r>
              <a:rPr lang="en-US" sz="2400" b="0" i="0" dirty="0">
                <a:solidFill>
                  <a:srgbClr val="D1D5DB"/>
                </a:solidFill>
                <a:effectLst/>
                <a:latin typeface="Söhne"/>
              </a:rPr>
              <a:t>Some existing games in the market that uses hand gesture recognition technology for controlling the movement of the racket but they are not as interactive and immersive as a table tennis game.</a:t>
            </a:r>
          </a:p>
          <a:p>
            <a:pPr algn="l">
              <a:buFont typeface="Arial" panose="020B0604020202020204" pitchFamily="34" charset="0"/>
              <a:buChar char="•"/>
            </a:pPr>
            <a:endParaRPr lang="en-US" sz="2400" b="0" i="0" dirty="0">
              <a:solidFill>
                <a:srgbClr val="D1D5DB"/>
              </a:solidFill>
              <a:effectLst/>
              <a:latin typeface="Söhne"/>
            </a:endParaRPr>
          </a:p>
          <a:p>
            <a:pPr algn="l"/>
            <a:r>
              <a:rPr lang="en-US" sz="2400" b="1" i="0" dirty="0">
                <a:solidFill>
                  <a:srgbClr val="D1D5DB"/>
                </a:solidFill>
                <a:effectLst/>
                <a:latin typeface="Söhne"/>
              </a:rPr>
              <a:t>Disadvantages:</a:t>
            </a:r>
          </a:p>
          <a:p>
            <a:pPr algn="l">
              <a:buFont typeface="Arial" panose="020B0604020202020204" pitchFamily="34" charset="0"/>
              <a:buChar char="•"/>
            </a:pPr>
            <a:r>
              <a:rPr lang="en-US" sz="2400" b="0" i="0" dirty="0">
                <a:solidFill>
                  <a:srgbClr val="D1D5DB"/>
                </a:solidFill>
                <a:effectLst/>
                <a:latin typeface="Söhne"/>
              </a:rPr>
              <a:t>Limited level of immersion and interaction for the users.</a:t>
            </a:r>
          </a:p>
          <a:p>
            <a:pPr algn="l">
              <a:buFont typeface="Arial" panose="020B0604020202020204" pitchFamily="34" charset="0"/>
              <a:buChar char="•"/>
            </a:pPr>
            <a:r>
              <a:rPr lang="en-US" sz="2400" b="0" i="0" dirty="0">
                <a:solidFill>
                  <a:srgbClr val="D1D5DB"/>
                </a:solidFill>
                <a:effectLst/>
                <a:latin typeface="Söhne"/>
              </a:rPr>
              <a:t>The use of traditional input devices can be tiring and may not provide a natural gaming experience.</a:t>
            </a:r>
          </a:p>
          <a:p>
            <a:pPr algn="l">
              <a:buFont typeface="Arial" panose="020B0604020202020204" pitchFamily="34" charset="0"/>
              <a:buChar char="•"/>
            </a:pPr>
            <a:r>
              <a:rPr lang="en-US" sz="2400" b="0" i="0" dirty="0">
                <a:solidFill>
                  <a:srgbClr val="D1D5DB"/>
                </a:solidFill>
                <a:effectLst/>
                <a:latin typeface="Söhne"/>
              </a:rPr>
              <a:t>Limited use of hand gesture recognition technology in the field of gaming.</a:t>
            </a:r>
          </a:p>
          <a:p>
            <a:pPr algn="l">
              <a:buFont typeface="Arial" panose="020B0604020202020204" pitchFamily="34" charset="0"/>
              <a:buChar char="•"/>
            </a:pPr>
            <a:r>
              <a:rPr lang="en-US" sz="2400" b="0" i="0" dirty="0">
                <a:solidFill>
                  <a:srgbClr val="D1D5DB"/>
                </a:solidFill>
                <a:effectLst/>
                <a:latin typeface="Söhne"/>
              </a:rPr>
              <a:t>Some existing hand gesture based table tennis games in the market may not provide the level of accuracy and precision required for a realistic gaming experience</a:t>
            </a:r>
          </a:p>
        </p:txBody>
      </p:sp>
    </p:spTree>
    <p:extLst>
      <p:ext uri="{BB962C8B-B14F-4D97-AF65-F5344CB8AC3E}">
        <p14:creationId xmlns:p14="http://schemas.microsoft.com/office/powerpoint/2010/main" val="12342506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390</TotalTime>
  <Words>1593</Words>
  <Application>Microsoft Office PowerPoint</Application>
  <PresentationFormat>Custom</PresentationFormat>
  <Paragraphs>163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Söhne</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ramamoorthy</dc:creator>
  <cp:lastModifiedBy>DSLAB1</cp:lastModifiedBy>
  <cp:revision>26</cp:revision>
  <dcterms:created xsi:type="dcterms:W3CDTF">2023-01-06T03:50:50Z</dcterms:created>
  <dcterms:modified xsi:type="dcterms:W3CDTF">2023-01-30T09:53:05Z</dcterms:modified>
</cp:coreProperties>
</file>