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6" r:id="rId1"/>
  </p:sldMasterIdLst>
  <p:notesMasterIdLst>
    <p:notesMasterId r:id="rId20"/>
  </p:notesMasterIdLst>
  <p:handoutMasterIdLst>
    <p:handoutMasterId r:id="rId21"/>
  </p:handoutMasterIdLst>
  <p:sldIdLst>
    <p:sldId id="335" r:id="rId2"/>
    <p:sldId id="257" r:id="rId3"/>
    <p:sldId id="347" r:id="rId4"/>
    <p:sldId id="345" r:id="rId5"/>
    <p:sldId id="346" r:id="rId6"/>
    <p:sldId id="348" r:id="rId7"/>
    <p:sldId id="349" r:id="rId8"/>
    <p:sldId id="350" r:id="rId9"/>
    <p:sldId id="337" r:id="rId10"/>
    <p:sldId id="338" r:id="rId11"/>
    <p:sldId id="336" r:id="rId12"/>
    <p:sldId id="339" r:id="rId13"/>
    <p:sldId id="340" r:id="rId14"/>
    <p:sldId id="341" r:id="rId15"/>
    <p:sldId id="342" r:id="rId16"/>
    <p:sldId id="343" r:id="rId17"/>
    <p:sldId id="344" r:id="rId18"/>
    <p:sldId id="351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673" autoAdjust="0"/>
    <p:restoredTop sz="94660"/>
  </p:normalViewPr>
  <p:slideViewPr>
    <p:cSldViewPr>
      <p:cViewPr varScale="1">
        <p:scale>
          <a:sx n="87" d="100"/>
          <a:sy n="87" d="100"/>
        </p:scale>
        <p:origin x="-16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1965E49-9504-D1B5-907E-F0131459E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E8ECBAF-2A61-9D47-E6EB-752E059FB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CFA605-1CD3-4C78-896B-08BEF8CD4A73}" type="datetimeFigureOut">
              <a:rPr lang="en-IN"/>
              <a:pPr>
                <a:defRPr/>
              </a:pPr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F2FD88-1B5F-3E1A-83C1-75510E69C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8C2BB1-75F7-7401-E33F-0E55EB6292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51FA90-7BBA-45A1-99A8-554CD75972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5B41DCC-352F-7809-CCFD-F14CBA9185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FD632B-7C00-C336-E5D9-A055FDE9AA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7BACDC13-41A5-4CC4-93A9-CE3620CEB7A8}" type="datetimeFigureOut">
              <a:rPr lang="en-US"/>
              <a:pPr>
                <a:defRPr/>
              </a:pPr>
              <a:t>2/1/2023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F1A81BB2-26D2-977C-BCBD-8D5212DA6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C28849D6-DF25-B74B-E511-794B088A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2FC16E-5869-CA26-EB64-075AE6193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C63DF5-175C-85C3-18B4-8A0F49D49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F6A354F-4066-4F12-BB96-46DEBB5298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144DED-E418-65BD-B6F7-8284B1F6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2F0166-D303-862C-1C47-150A06D1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2458C8-F558-6182-1029-A3BEC922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52F2A-3169-4790-9C21-94A8493C6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2639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A167CE-9B51-950B-274A-757AFCD6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270E88-D8F8-16FF-538E-EF21DB3D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F54046-7B00-C608-2AF8-C9CE9BEE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99C60-A3BF-4D47-AEF8-1ACB0F399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098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1405B3-BBC6-06B6-CC57-716D50BB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40E5B6-6FFE-8638-2340-1672CDCA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E73481-F4C4-EACC-1EBE-7B001EB5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AE11-EF31-47C9-93F7-535AE2BFCD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965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36097A-CB85-4D55-558A-80DCA155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B00EC7-DB5E-449D-0471-17C4C7C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5E8697-A91A-F9CE-0E9A-A7273632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3CAE4-B13A-4AC7-ABCD-5EDF85FE4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055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31A344-D29A-94DA-E483-02803288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976310-2949-22FB-D5C4-B5FC6106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2C2BC7-68D5-8C89-E83A-43B1F3B8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08DE3-F629-4FFB-AA9D-8A2CE515A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029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CD8CA5D-EA58-07B0-5122-C889EFFC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4069130-EEF2-5DDA-4828-0F67D60B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BD87551-578F-2D63-3DA9-91625304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4E5A-73B4-4FD2-87E4-B633D8DBC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8524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97AD522F-8E27-A347-ED03-2D5DB657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BDAB870-F498-3D66-14EA-BE78B3DC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45D6DE2-21C8-1AED-ABA1-931981B7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B93F2-5B6C-4321-AE78-82A282D7F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927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A47BB865-D212-7E85-5249-E44225A9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B018684E-A97C-4637-62DE-829C2DDA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C2A94CA-41EF-A02D-A55D-FA64954E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988CF-5D30-4D00-93A8-659B07C9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9821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960243A7-75F0-3107-8D3C-3B186210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0A523DE1-3358-595E-4A3C-63B619C0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03237FE-815A-1E09-7261-F164720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413E7-BE16-46B7-8E6A-6BE9CD646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586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F8469570-A19B-9223-510A-EEBC7750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C6E7D4F-9D80-4EBB-1D4D-32D045CF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3424799-C1CA-F046-3A3D-F7C3ED96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0EF40-7C6F-41D5-9261-F407CF7E7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454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9B65E3A-A942-A246-C148-A75CA537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17405D5-784F-B615-92A0-877E32E4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48199D0-5F27-61F2-C5CD-8C89F106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FD86B-2F01-41CB-9729-C0DEF4996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30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4505A8EF-A152-DE03-32EF-F99B6A447D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7E0F64E9-FCF8-D022-C902-09C25972E6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A669A1-F893-E3E6-F395-040AD1052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0E4F02-52B6-8C30-164D-208353B92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307FB-9F56-24F0-1CEA-16F04723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D418F2E0-9650-4F1A-B097-70D7EDB7B8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F1942-06A9-7BFD-91E9-A2249AC7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05788" cy="23510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 and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CSB4243 – DESIGN PROJECT  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Review-0/1/2/3</a:t>
            </a: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xmlns="" id="{4644FD8D-4D98-7E7B-4070-43DD45B5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267200"/>
            <a:ext cx="7543800" cy="857250"/>
          </a:xfrm>
        </p:spPr>
        <p:txBody>
          <a:bodyPr/>
          <a:lstStyle/>
          <a:p>
            <a:pPr algn="l" eaLnBrk="1" hangingPunct="1"/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1    roll no</a:t>
            </a:r>
          </a:p>
          <a:p>
            <a:pPr algn="l" eaLnBrk="1" hangingPunct="1"/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</a:p>
          <a:p>
            <a:pPr algn="l" eaLnBrk="1" hangingPunct="1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24600" y="228600"/>
            <a:ext cx="2533319" cy="659958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5486400" y="53340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SUPERVISORS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Dr.R.Krishnaveni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Professor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Dr.S.Sathyalakshmi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Professor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0F69A7B1-B608-F2E1-27B4-37173D4C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F5AABF87-2C38-54B0-ACCC-86F047AB1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330BDF4-F01E-717D-367C-95002BD8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F280EA-916B-D168-6197-0C1C4C85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3D3B8D-1543-4F83-9E68-EAF9934378FF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C0C9BAF4-1A4F-A42D-049D-26B277FE1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F80E7D1F-8044-5C62-237C-CE2A28C53E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E36A0CE-53D6-87B8-1DDE-85E4E8B2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01A68B-9214-51D1-CE86-A05133A8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F16B00A-EB03-47A7-99E1-6BA880D12178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788299EA-09FF-B069-D880-56397C4C5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System/Work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146E4C1A-FEAF-FAD7-12D7-EDAAB091D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FC42DC8-24EF-2F2D-E196-846E469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36122AD-60FF-63E8-B028-C03771D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E271D1-1D46-47DF-B834-D7C1A7145DFD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019FB739-7A50-4A09-38E0-BEF0D6B35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Team members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FA078322-177B-1CBA-AFE3-372E769B8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F31D390-07A2-6801-3B0B-37B6B51F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0D504B-D476-F633-595C-08F8DA21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7308A5-EFD6-4255-91E5-1102AAF6A28D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B91EB126-DDD0-13C7-1DC9-0C279C364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D093BEFE-62EA-9A8D-983F-8A0147DE3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E471AA6-BB50-2F15-3397-3DDD8784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7FF2640-4351-B73D-06CE-97DBA77D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9A6B9F8-4BB4-422D-A390-E1E000D6D2D8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xmlns="" id="{7A6D02C3-6528-745F-4DA7-BFC0EB8BA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35150"/>
            <a:ext cx="79819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JOURNAL ARTICLE: WITH SINGLE AUTHOR 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[1] Waldron, S. (2008). Generalized Welch bound equality sequences are tight frames. IEEE Transactions on Information Theory., 49(9), 2307 – 2309. </a:t>
            </a: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JOURNAL ARTICLE: WITH TWO AUTHORS </a:t>
            </a:r>
          </a:p>
          <a:p>
            <a:pPr algn="just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[2] Habeeb, M., &amp; Sugumaran, A. (2022). Strategies of cell signaling and critical focus on etiology of hepatocellular carcinoma. Biointerface Research in Applied Chemistry, 12(4), 5187-5198. doi:10.33263/BRIAC124.51875198</a:t>
            </a:r>
          </a:p>
          <a:p>
            <a:pPr algn="just"/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JOURNAL ARTICLE: WITH MORE THAN TWO AUTHORS </a:t>
            </a:r>
          </a:p>
          <a:p>
            <a:pPr algn="just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[3] Grady, J. S., Her, M., Moreno, G., Perez, C., &amp; Yelinek, J. (2019). Emotions in storybooks: A comparison of storybooks that represent ethnic and racial groups in the United States. Psychology of Popular Media Culture, 8(3), 207– 217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/>
              <a:t> </a:t>
            </a: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CONFERENCE PAPERS, PAPERS IN COMPILED CONFERENCE PROCEEDINGS: </a:t>
            </a:r>
          </a:p>
          <a:p>
            <a:pPr algn="just"/>
            <a:r>
              <a:rPr lang="en-I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[4] Datta, A., Yadav, O. K., Singh, Y., Sountharrajan, S., Karthiga, M., &amp; Suganya, E. (2021). Real-time face swapping system using OpenCV. Paper presented at the Proceedings of the 3rd International Conference on Inventive Research in Computing Applications, ICIRCA 2021, 1081-1086. doi:10.1109/ICIRCA51532.2021.9545010</a:t>
            </a:r>
          </a:p>
        </p:txBody>
      </p:sp>
      <p:pic>
        <p:nvPicPr>
          <p:cNvPr id="8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2DC798B9-EE85-DF91-FBCC-D71B98AD7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General Instructions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5AB7FFE2-EF6D-3FF4-5C32-8FFB7E881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slides to be numbered except title slide.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figures should be numbered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tables should be numbered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same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layout.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font style and minimum font size as 24 for the contents of the ppt.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1C524FD-BC10-B1F8-5A18-8710300C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4B36BBE-5FF9-A71E-D2AF-0C08FE7A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682F0EE-840A-4699-A8F6-6B4710DB8F95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16300D66-5E15-8395-4EDD-7AE5297E4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Table format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44F19F0A-8DEB-085C-03CA-FB953B2C9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5FFC614-70BA-AC48-31E7-DE3BA0D5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AA77935-BC54-E907-D05C-6CA3E2D5145C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590800"/>
          <a:ext cx="6553200" cy="405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xmlns="" val="73151345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5295512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Parameters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Public-key Cryptographic Models</a:t>
                      </a:r>
                      <a:endParaRPr lang="en-IN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932512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integrity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</a:t>
                      </a:r>
                      <a:endParaRPr lang="en-IN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9992204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Confidentiality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 and Decryption models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51801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9985934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Non-repudiation</a:t>
                      </a:r>
                      <a:endParaRPr lang="en-IN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GB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</a:t>
                      </a:r>
                      <a:endParaRPr lang="en-IN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68441013"/>
                  </a:ext>
                </a:extLst>
              </a:tr>
            </a:tbl>
          </a:graphicData>
        </a:graphic>
      </p:graphicFrame>
      <p:sp>
        <p:nvSpPr>
          <p:cNvPr id="13338" name="Rectangle 1">
            <a:extLst>
              <a:ext uri="{FF2B5EF4-FFF2-40B4-BE49-F238E27FC236}">
                <a16:creationId xmlns:a16="http://schemas.microsoft.com/office/drawing/2014/main" xmlns="" id="{68B00D61-83B7-686F-32D1-8FF7C10E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5813"/>
            <a:ext cx="80137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defTabSz="457200">
              <a:tabLst>
                <a:tab pos="72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tabLst>
                <a:tab pos="72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tabLst>
                <a:tab pos="72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tabLst>
                <a:tab pos="72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tabLst>
                <a:tab pos="72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GB" alt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2: Security services of public key cryptographic techniques</a:t>
            </a:r>
            <a:endParaRPr lang="en-GB" alt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29FF5A-9C37-ECC7-01C4-4CC70FC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BBD2504-4D8B-4C5B-97DD-AFC1433F4EBB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9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912DB01-7FAC-9E5D-4DA3-50C2C0FCB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Figure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944E57F8-3792-13BC-97B4-228C27A48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5153FDC-FBAA-E810-1D85-1AFD196C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 dirty="0"/>
          </a:p>
        </p:txBody>
      </p:sp>
      <p:pic>
        <p:nvPicPr>
          <p:cNvPr id="14342" name="Picture 5" descr="D:\OLD System Data\PHD WORK\44. Devi\Figures\Chapter 2\secured data.drawio.png">
            <a:extLst>
              <a:ext uri="{FF2B5EF4-FFF2-40B4-BE49-F238E27FC236}">
                <a16:creationId xmlns:a16="http://schemas.microsoft.com/office/drawing/2014/main" xmlns="" id="{C750DF9C-9409-8F66-AF63-134D764B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4813"/>
            <a:ext cx="3817938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2">
            <a:extLst>
              <a:ext uri="{FF2B5EF4-FFF2-40B4-BE49-F238E27FC236}">
                <a16:creationId xmlns:a16="http://schemas.microsoft.com/office/drawing/2014/main" xmlns="" id="{A43DC9D3-68CC-F753-EFBD-2D5D68C0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5626100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2: Secured data storage and retrieval using the light-weight cryptography mechanism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3D95E5-ABA9-1808-EE1E-12581F79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63069CB-C19E-488B-BC41-EF4511583941}" type="slidenum">
              <a:rPr lang="en-US" altLang="en-US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9" name="image1.jpg" descr="A drawing of a face&#10;&#10;Description automatically generated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2400347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F91571FD-C06A-AEFD-D047-7A33F984C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for Review 0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1EC25644-0967-43D7-17A2-92D06FDB3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Motivation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Team members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479CC9C-D5DA-FBBD-6BFC-88CB6691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DEPT. of CSE                      CSB4243-Design Project-1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2838BE-A3A4-C058-E593-93C3DC43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A621E8-BDFC-458A-A8BF-1376CC700499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F91571FD-C06A-AEFD-D047-7A33F984C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for Review 1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1EC25644-0967-43D7-17A2-92D06FDB3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Motivation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System/Work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Team members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479CC9C-D5DA-FBBD-6BFC-88CB6691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DEPT. of CSE                      CSB4243-Design Project-1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2838BE-A3A4-C058-E593-93C3DC43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A621E8-BDFC-458A-A8BF-1376CC700499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F91571FD-C06A-AEFD-D047-7A33F984C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for Review2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1EC25644-0967-43D7-17A2-92D06FDB3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Motivation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System/Work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List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Description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Team members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479CC9C-D5DA-FBBD-6BFC-88CB6691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DEPT. of CSE                      CSB4243-Design Project-1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2838BE-A3A4-C058-E593-93C3DC43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A621E8-BDFC-458A-A8BF-1376CC700499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F91571FD-C06A-AEFD-D047-7A33F984C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for Review 3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1EC25644-0967-43D7-17A2-92D06FDB3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Motivation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System/Work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List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Description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Team members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479CC9C-D5DA-FBBD-6BFC-88CB6691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DEPT. of CSE                      CSB4243-Design Project-1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2838BE-A3A4-C058-E593-93C3DC43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A621E8-BDFC-458A-A8BF-1376CC700499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 should provide the answer to the following questions: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1.What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problem that you are planning to solve?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What is limitation and why do you want to solve the problem? Mention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societal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impact, if applicable for your project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How do you want to solve the problem?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What methods/ components are you planning to use to solve the problem?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Justify the selection of methods/ components.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D942B7AC-B44C-5539-24F1-8260BD1E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4DAEF27-CE8C-C19C-9EAD-4070D17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                      CSB4243-Design Project-1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B1C7B9C-D289-1266-49C8-62273D86D9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825625"/>
          <a:ext cx="8610602" cy="192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5">
                  <a:extLst>
                    <a:ext uri="{9D8B030D-6E8A-4147-A177-3AD203B41FA5}">
                      <a16:colId xmlns:a16="http://schemas.microsoft.com/office/drawing/2014/main" xmlns="" val="2738810962"/>
                    </a:ext>
                  </a:extLst>
                </a:gridCol>
                <a:gridCol w="1909930">
                  <a:extLst>
                    <a:ext uri="{9D8B030D-6E8A-4147-A177-3AD203B41FA5}">
                      <a16:colId xmlns:a16="http://schemas.microsoft.com/office/drawing/2014/main" xmlns="" val="2086860346"/>
                    </a:ext>
                  </a:extLst>
                </a:gridCol>
                <a:gridCol w="954965">
                  <a:extLst>
                    <a:ext uri="{9D8B030D-6E8A-4147-A177-3AD203B41FA5}">
                      <a16:colId xmlns:a16="http://schemas.microsoft.com/office/drawing/2014/main" xmlns="" val="3416470480"/>
                    </a:ext>
                  </a:extLst>
                </a:gridCol>
                <a:gridCol w="1593032">
                  <a:extLst>
                    <a:ext uri="{9D8B030D-6E8A-4147-A177-3AD203B41FA5}">
                      <a16:colId xmlns:a16="http://schemas.microsoft.com/office/drawing/2014/main" xmlns="" val="697034839"/>
                    </a:ext>
                  </a:extLst>
                </a:gridCol>
                <a:gridCol w="1996662">
                  <a:extLst>
                    <a:ext uri="{9D8B030D-6E8A-4147-A177-3AD203B41FA5}">
                      <a16:colId xmlns:a16="http://schemas.microsoft.com/office/drawing/2014/main" xmlns="" val="3568170127"/>
                    </a:ext>
                  </a:extLst>
                </a:gridCol>
                <a:gridCol w="1726278">
                  <a:extLst>
                    <a:ext uri="{9D8B030D-6E8A-4147-A177-3AD203B41FA5}">
                      <a16:colId xmlns:a16="http://schemas.microsoft.com/office/drawing/2014/main" xmlns="" val="3185858228"/>
                    </a:ext>
                  </a:extLst>
                </a:gridCol>
              </a:tblGrid>
              <a:tr h="1554737"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339749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31188912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E65CE4-D6A8-BDF5-0ACA-2557BDE9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5945B7-1301-4A2B-9852-61BB0A815F76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19579</TotalTime>
  <Words>681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Department of Computer Science and Engineering  CSB4243 – DESIGN PROJECT  1  Title of the Project  Review-0/1/2/3</vt:lpstr>
      <vt:lpstr>Agenda for Review 0</vt:lpstr>
      <vt:lpstr>Agenda for Review 1</vt:lpstr>
      <vt:lpstr>Agenda for Review2</vt:lpstr>
      <vt:lpstr>Agenda for Review 3</vt:lpstr>
      <vt:lpstr>Abstract</vt:lpstr>
      <vt:lpstr>Introduction</vt:lpstr>
      <vt:lpstr>Goals and Motivation</vt:lpstr>
      <vt:lpstr> Literature review/Existing Systems </vt:lpstr>
      <vt:lpstr>Problem Definition</vt:lpstr>
      <vt:lpstr>Objective</vt:lpstr>
      <vt:lpstr>Proposed System/Work</vt:lpstr>
      <vt:lpstr>Contribution of Team members</vt:lpstr>
      <vt:lpstr>References</vt:lpstr>
      <vt:lpstr>General Instructions</vt:lpstr>
      <vt:lpstr>Sample Table format</vt:lpstr>
      <vt:lpstr>Sample Figure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Swa234319</dc:creator>
  <cp:lastModifiedBy>admin</cp:lastModifiedBy>
  <cp:revision>231</cp:revision>
  <dcterms:created xsi:type="dcterms:W3CDTF">1601-01-01T00:00:00Z</dcterms:created>
  <dcterms:modified xsi:type="dcterms:W3CDTF">2023-02-01T17:18:33Z</dcterms:modified>
</cp:coreProperties>
</file>