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65" r:id="rId5"/>
    <p:sldId id="267" r:id="rId6"/>
    <p:sldId id="268" r:id="rId7"/>
    <p:sldId id="269" r:id="rId8"/>
    <p:sldId id="270" r:id="rId9"/>
    <p:sldId id="282" r:id="rId10"/>
    <p:sldId id="280" r:id="rId11"/>
    <p:sldId id="279" r:id="rId12"/>
    <p:sldId id="281" r:id="rId13"/>
    <p:sldId id="284" r:id="rId14"/>
    <p:sldId id="285" r:id="rId15"/>
    <p:sldId id="271" r:id="rId16"/>
    <p:sldId id="272" r:id="rId17"/>
    <p:sldId id="273" r:id="rId18"/>
    <p:sldId id="274" r:id="rId19"/>
    <p:sldId id="276" r:id="rId20"/>
    <p:sldId id="277" r:id="rId21"/>
    <p:sldId id="278" r:id="rId22"/>
    <p:sldId id="283"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2" autoAdjust="0"/>
    <p:restoredTop sz="94629" autoAdjust="0"/>
  </p:normalViewPr>
  <p:slideViewPr>
    <p:cSldViewPr showGuides="1">
      <p:cViewPr varScale="1">
        <p:scale>
          <a:sx n="117" d="100"/>
          <a:sy n="117" d="100"/>
        </p:scale>
        <p:origin x="384" y="16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E640B8-84E0-4918-8D32-2DA907C40CB3}" type="datetime1">
              <a:rPr lang="en-GB" smtClean="0"/>
              <a:t>06/02/2023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n-GB" smtClean="0"/>
              <a:t>‹#›</a:t>
            </a:fld>
            <a:endParaRPr lang="en-GB"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CCBA2-4B54-4BA8-A1FE-CF186AA3561A}" type="datetime1">
              <a:rPr lang="en-GB" noProof="0" smtClean="0"/>
              <a:pPr/>
              <a:t>06/02/2023</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n-GB" noProof="0" smtClean="0"/>
              <a:t>‹#›</a:t>
            </a:fld>
            <a:endParaRPr lang="en-GB"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t>1</a:t>
            </a:fld>
            <a:endParaRPr lang="en-GB" dirty="0"/>
          </a:p>
        </p:txBody>
      </p:sp>
    </p:spTree>
    <p:extLst>
      <p:ext uri="{BB962C8B-B14F-4D97-AF65-F5344CB8AC3E}">
        <p14:creationId xmlns:p14="http://schemas.microsoft.com/office/powerpoint/2010/main" val="2275176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3C8F-7CF0-F09B-52C2-AD2E6E437FE0}"/>
              </a:ext>
            </a:extLst>
          </p:cNvPr>
          <p:cNvSpPr>
            <a:spLocks noGrp="1"/>
          </p:cNvSpPr>
          <p:nvPr>
            <p:ph type="ctrTitle"/>
          </p:nvPr>
        </p:nvSpPr>
        <p:spPr>
          <a:xfrm>
            <a:off x="1523603" y="1122363"/>
            <a:ext cx="9141619" cy="2387600"/>
          </a:xfrm>
        </p:spPr>
        <p:txBody>
          <a:bodyPr anchor="b"/>
          <a:lstStyle>
            <a:lvl1pPr algn="ctr">
              <a:defRPr sz="5998"/>
            </a:lvl1pPr>
          </a:lstStyle>
          <a:p>
            <a:r>
              <a:rPr lang="en-GB"/>
              <a:t>Click to edit Master title style</a:t>
            </a:r>
            <a:endParaRPr lang="en-US"/>
          </a:p>
        </p:txBody>
      </p:sp>
      <p:sp>
        <p:nvSpPr>
          <p:cNvPr id="3" name="Subtitle 2">
            <a:extLst>
              <a:ext uri="{FF2B5EF4-FFF2-40B4-BE49-F238E27FC236}">
                <a16:creationId xmlns:a16="http://schemas.microsoft.com/office/drawing/2014/main" id="{04C25E9D-15E6-71A7-9072-197ED8733A1E}"/>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81F9B7B-2FD7-EABB-CF16-9576EF81A0D4}"/>
              </a:ext>
            </a:extLst>
          </p:cNvPr>
          <p:cNvSpPr>
            <a:spLocks noGrp="1"/>
          </p:cNvSpPr>
          <p:nvPr>
            <p:ph type="dt" sz="half" idx="10"/>
          </p:nvPr>
        </p:nvSpPr>
        <p:spPr/>
        <p:txBody>
          <a:bodyPr/>
          <a:lstStyle/>
          <a:p>
            <a:fld id="{25702700-59E4-F448-ADBE-5858E59F81B5}" type="datetimeFigureOut">
              <a:rPr lang="en-US" smtClean="0"/>
              <a:t>2/6/23</a:t>
            </a:fld>
            <a:endParaRPr lang="en-US"/>
          </a:p>
        </p:txBody>
      </p:sp>
      <p:sp>
        <p:nvSpPr>
          <p:cNvPr id="5" name="Footer Placeholder 4">
            <a:extLst>
              <a:ext uri="{FF2B5EF4-FFF2-40B4-BE49-F238E27FC236}">
                <a16:creationId xmlns:a16="http://schemas.microsoft.com/office/drawing/2014/main" id="{D124984A-2B48-6BD4-2E5B-32399C280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1F7FD-40B2-1367-2B21-59E5309B52EB}"/>
              </a:ext>
            </a:extLst>
          </p:cNvPr>
          <p:cNvSpPr>
            <a:spLocks noGrp="1"/>
          </p:cNvSpPr>
          <p:nvPr>
            <p:ph type="sldNum" sz="quarter" idx="12"/>
          </p:nvPr>
        </p:nvSpPr>
        <p:spPr/>
        <p:txBody>
          <a:bodyPr/>
          <a:lstStyle/>
          <a:p>
            <a:fld id="{F19DF9FA-D6BB-0B4C-887A-97DCE6BA4F9D}" type="slidenum">
              <a:rPr lang="en-US" smtClean="0"/>
              <a:t>‹#›</a:t>
            </a:fld>
            <a:endParaRPr lang="en-US"/>
          </a:p>
        </p:txBody>
      </p:sp>
    </p:spTree>
    <p:extLst>
      <p:ext uri="{BB962C8B-B14F-4D97-AF65-F5344CB8AC3E}">
        <p14:creationId xmlns:p14="http://schemas.microsoft.com/office/powerpoint/2010/main" val="23080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96B-4BEC-F54B-BACD-75B1D69F2DF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000D9C-7D3F-E66B-95CA-139A18B8AA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6EF8FD-5E1C-4A8C-8BA9-4F7F0A8AA10D}"/>
              </a:ext>
            </a:extLst>
          </p:cNvPr>
          <p:cNvSpPr>
            <a:spLocks noGrp="1"/>
          </p:cNvSpPr>
          <p:nvPr>
            <p:ph type="dt" sz="half" idx="10"/>
          </p:nvPr>
        </p:nvSpPr>
        <p:spPr/>
        <p:txBody>
          <a:bodyPr/>
          <a:lstStyle/>
          <a:p>
            <a:fld id="{524FAD18-3452-4B34-A4E4-22E2785B07A3}" type="datetime1">
              <a:rPr lang="en-GB" noProof="0" smtClean="0"/>
              <a:pPr/>
              <a:t>06/02/2023</a:t>
            </a:fld>
            <a:endParaRPr lang="en-GB" noProof="0" dirty="0"/>
          </a:p>
        </p:txBody>
      </p:sp>
      <p:sp>
        <p:nvSpPr>
          <p:cNvPr id="5" name="Footer Placeholder 4">
            <a:extLst>
              <a:ext uri="{FF2B5EF4-FFF2-40B4-BE49-F238E27FC236}">
                <a16:creationId xmlns:a16="http://schemas.microsoft.com/office/drawing/2014/main" id="{D9BA7972-3ECD-70E1-4642-5AFB79D6CEC5}"/>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5E3ABBED-1EC5-D483-7508-BFF865F158FD}"/>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15349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B44BA-A9DC-F073-0C10-B0B3156FCC04}"/>
              </a:ext>
            </a:extLst>
          </p:cNvPr>
          <p:cNvSpPr>
            <a:spLocks noGrp="1"/>
          </p:cNvSpPr>
          <p:nvPr>
            <p:ph type="title" orient="vert"/>
          </p:nvPr>
        </p:nvSpPr>
        <p:spPr>
          <a:xfrm>
            <a:off x="8722628" y="365125"/>
            <a:ext cx="262821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BF5E3F9-F7C6-D7A9-4D88-06423F54FBF9}"/>
              </a:ext>
            </a:extLst>
          </p:cNvPr>
          <p:cNvSpPr>
            <a:spLocks noGrp="1"/>
          </p:cNvSpPr>
          <p:nvPr>
            <p:ph type="body" orient="vert" idx="1"/>
          </p:nvPr>
        </p:nvSpPr>
        <p:spPr>
          <a:xfrm>
            <a:off x="837982" y="365125"/>
            <a:ext cx="7732286"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3A527A-1A9A-135C-69EC-E072D6D2E067}"/>
              </a:ext>
            </a:extLst>
          </p:cNvPr>
          <p:cNvSpPr>
            <a:spLocks noGrp="1"/>
          </p:cNvSpPr>
          <p:nvPr>
            <p:ph type="dt" sz="half" idx="10"/>
          </p:nvPr>
        </p:nvSpPr>
        <p:spPr/>
        <p:txBody>
          <a:bodyPr/>
          <a:lstStyle/>
          <a:p>
            <a:fld id="{5460E6D5-3A36-474F-AC94-B8AFE39F4B9F}" type="datetime1">
              <a:rPr lang="en-GB" noProof="0" smtClean="0"/>
              <a:pPr/>
              <a:t>06/02/2023</a:t>
            </a:fld>
            <a:endParaRPr lang="en-GB" noProof="0" dirty="0"/>
          </a:p>
        </p:txBody>
      </p:sp>
      <p:sp>
        <p:nvSpPr>
          <p:cNvPr id="5" name="Footer Placeholder 4">
            <a:extLst>
              <a:ext uri="{FF2B5EF4-FFF2-40B4-BE49-F238E27FC236}">
                <a16:creationId xmlns:a16="http://schemas.microsoft.com/office/drawing/2014/main" id="{C18E4B67-5AAF-15E7-5EA2-EFCC3D0E0C07}"/>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6757B315-5BB4-D90F-8BF4-B8B70AEE605A}"/>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288825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26D0-BBFD-2FBD-3F4C-EE9350778A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FE271B-1A8C-61E4-6C49-B3B5AA57A5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C8BBED-A553-F22A-01CA-2E7CD594787B}"/>
              </a:ext>
            </a:extLst>
          </p:cNvPr>
          <p:cNvSpPr>
            <a:spLocks noGrp="1"/>
          </p:cNvSpPr>
          <p:nvPr>
            <p:ph type="dt" sz="half" idx="10"/>
          </p:nvPr>
        </p:nvSpPr>
        <p:spPr/>
        <p:txBody>
          <a:bodyPr/>
          <a:lstStyle/>
          <a:p>
            <a:fld id="{C4A29AA5-5093-4317-9676-5AAD084B5371}" type="datetime1">
              <a:rPr lang="en-GB" noProof="0" smtClean="0"/>
              <a:pPr/>
              <a:t>06/02/2023</a:t>
            </a:fld>
            <a:endParaRPr lang="en-GB" noProof="0" dirty="0"/>
          </a:p>
        </p:txBody>
      </p:sp>
      <p:sp>
        <p:nvSpPr>
          <p:cNvPr id="5" name="Footer Placeholder 4">
            <a:extLst>
              <a:ext uri="{FF2B5EF4-FFF2-40B4-BE49-F238E27FC236}">
                <a16:creationId xmlns:a16="http://schemas.microsoft.com/office/drawing/2014/main" id="{80C499D7-1FD7-69B1-E778-85CCB8BE401B}"/>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757A0CC9-6022-70B2-F59B-A0929D1B8465}"/>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103157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29B2-6161-D3AB-3DED-9399F326C481}"/>
              </a:ext>
            </a:extLst>
          </p:cNvPr>
          <p:cNvSpPr>
            <a:spLocks noGrp="1"/>
          </p:cNvSpPr>
          <p:nvPr>
            <p:ph type="title"/>
          </p:nvPr>
        </p:nvSpPr>
        <p:spPr>
          <a:xfrm>
            <a:off x="831633" y="1709739"/>
            <a:ext cx="10512862" cy="2852737"/>
          </a:xfrm>
        </p:spPr>
        <p:txBody>
          <a:bodyPr anchor="b"/>
          <a:lstStyle>
            <a:lvl1pPr>
              <a:defRPr sz="5998"/>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766ACAF-5B72-BCB9-A2FB-7D43CED0D43C}"/>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1A6FEA-30AB-640A-05DF-AA0B3A44B705}"/>
              </a:ext>
            </a:extLst>
          </p:cNvPr>
          <p:cNvSpPr>
            <a:spLocks noGrp="1"/>
          </p:cNvSpPr>
          <p:nvPr>
            <p:ph type="dt" sz="half" idx="10"/>
          </p:nvPr>
        </p:nvSpPr>
        <p:spPr/>
        <p:txBody>
          <a:bodyPr/>
          <a:lstStyle/>
          <a:p>
            <a:fld id="{8747D80C-6BD3-4457-9BF2-F38B91E1760B}" type="datetime1">
              <a:rPr lang="en-GB" noProof="0" smtClean="0"/>
              <a:pPr/>
              <a:t>06/02/2023</a:t>
            </a:fld>
            <a:endParaRPr lang="en-GB" noProof="0" dirty="0"/>
          </a:p>
        </p:txBody>
      </p:sp>
      <p:sp>
        <p:nvSpPr>
          <p:cNvPr id="5" name="Footer Placeholder 4">
            <a:extLst>
              <a:ext uri="{FF2B5EF4-FFF2-40B4-BE49-F238E27FC236}">
                <a16:creationId xmlns:a16="http://schemas.microsoft.com/office/drawing/2014/main" id="{E77047D8-B5AC-EE5F-C7B6-17B1B659D5E7}"/>
              </a:ext>
            </a:extLst>
          </p:cNvPr>
          <p:cNvSpPr>
            <a:spLocks noGrp="1"/>
          </p:cNvSpPr>
          <p:nvPr>
            <p:ph type="ftr" sz="quarter" idx="11"/>
          </p:nvPr>
        </p:nvSpPr>
        <p:spPr/>
        <p:txBody>
          <a:bodyPr/>
          <a:lstStyle/>
          <a:p>
            <a:pPr rtl="0"/>
            <a:endParaRPr lang="en-GB" noProof="0" dirty="0"/>
          </a:p>
        </p:txBody>
      </p:sp>
      <p:sp>
        <p:nvSpPr>
          <p:cNvPr id="6" name="Slide Number Placeholder 5">
            <a:extLst>
              <a:ext uri="{FF2B5EF4-FFF2-40B4-BE49-F238E27FC236}">
                <a16:creationId xmlns:a16="http://schemas.microsoft.com/office/drawing/2014/main" id="{0B40127E-7594-EF07-1F92-B79106D5A14E}"/>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185518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5A91-17F1-DE2B-34A0-6B040AC030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9364210-BCEE-C9B4-0895-093005FD9651}"/>
              </a:ext>
            </a:extLst>
          </p:cNvPr>
          <p:cNvSpPr>
            <a:spLocks noGrp="1"/>
          </p:cNvSpPr>
          <p:nvPr>
            <p:ph sz="half" idx="1"/>
          </p:nvPr>
        </p:nvSpPr>
        <p:spPr>
          <a:xfrm>
            <a:off x="837982" y="1825625"/>
            <a:ext cx="518025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1632A91-B751-4BC0-4D62-3FF7B6862D4A}"/>
              </a:ext>
            </a:extLst>
          </p:cNvPr>
          <p:cNvSpPr>
            <a:spLocks noGrp="1"/>
          </p:cNvSpPr>
          <p:nvPr>
            <p:ph sz="half" idx="2"/>
          </p:nvPr>
        </p:nvSpPr>
        <p:spPr>
          <a:xfrm>
            <a:off x="6170592" y="1825625"/>
            <a:ext cx="5180251"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FA99EF2-648F-7E06-1414-B849E97DE018}"/>
              </a:ext>
            </a:extLst>
          </p:cNvPr>
          <p:cNvSpPr>
            <a:spLocks noGrp="1"/>
          </p:cNvSpPr>
          <p:nvPr>
            <p:ph type="dt" sz="half" idx="10"/>
          </p:nvPr>
        </p:nvSpPr>
        <p:spPr/>
        <p:txBody>
          <a:bodyPr/>
          <a:lstStyle/>
          <a:p>
            <a:fld id="{66C4F072-D182-4F34-9168-71309E6FC15D}" type="datetime1">
              <a:rPr lang="en-GB" noProof="0" smtClean="0"/>
              <a:pPr/>
              <a:t>06/02/2023</a:t>
            </a:fld>
            <a:endParaRPr lang="en-GB" noProof="0" dirty="0"/>
          </a:p>
        </p:txBody>
      </p:sp>
      <p:sp>
        <p:nvSpPr>
          <p:cNvPr id="6" name="Footer Placeholder 5">
            <a:extLst>
              <a:ext uri="{FF2B5EF4-FFF2-40B4-BE49-F238E27FC236}">
                <a16:creationId xmlns:a16="http://schemas.microsoft.com/office/drawing/2014/main" id="{6E10CD3D-F9F2-76CA-D98B-2C725FC88E24}"/>
              </a:ext>
            </a:extLst>
          </p:cNvPr>
          <p:cNvSpPr>
            <a:spLocks noGrp="1"/>
          </p:cNvSpPr>
          <p:nvPr>
            <p:ph type="ftr" sz="quarter" idx="11"/>
          </p:nvPr>
        </p:nvSpPr>
        <p:spPr/>
        <p:txBody>
          <a:bodyPr/>
          <a:lstStyle/>
          <a:p>
            <a:pPr rtl="0"/>
            <a:endParaRPr lang="en-GB" noProof="0" dirty="0"/>
          </a:p>
        </p:txBody>
      </p:sp>
      <p:sp>
        <p:nvSpPr>
          <p:cNvPr id="7" name="Slide Number Placeholder 6">
            <a:extLst>
              <a:ext uri="{FF2B5EF4-FFF2-40B4-BE49-F238E27FC236}">
                <a16:creationId xmlns:a16="http://schemas.microsoft.com/office/drawing/2014/main" id="{1F0F0B87-F4BB-CA24-9196-7295D6E63570}"/>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421854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DFD9-412A-D8F6-8522-CDA76F492CBE}"/>
              </a:ext>
            </a:extLst>
          </p:cNvPr>
          <p:cNvSpPr>
            <a:spLocks noGrp="1"/>
          </p:cNvSpPr>
          <p:nvPr>
            <p:ph type="title"/>
          </p:nvPr>
        </p:nvSpPr>
        <p:spPr>
          <a:xfrm>
            <a:off x="839569" y="365126"/>
            <a:ext cx="10512862"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922949-703B-6A96-503A-858EFD958EAE}"/>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E828440-98C6-EDFB-94A7-951A7C8BB422}"/>
              </a:ext>
            </a:extLst>
          </p:cNvPr>
          <p:cNvSpPr>
            <a:spLocks noGrp="1"/>
          </p:cNvSpPr>
          <p:nvPr>
            <p:ph sz="half" idx="2"/>
          </p:nvPr>
        </p:nvSpPr>
        <p:spPr>
          <a:xfrm>
            <a:off x="839570" y="2505075"/>
            <a:ext cx="5156444"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8D722AB-480D-C001-DD9F-FE6798D1B166}"/>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0F34FBB-9ECA-5935-9F1D-A0BAA056B887}"/>
              </a:ext>
            </a:extLst>
          </p:cNvPr>
          <p:cNvSpPr>
            <a:spLocks noGrp="1"/>
          </p:cNvSpPr>
          <p:nvPr>
            <p:ph sz="quarter" idx="4"/>
          </p:nvPr>
        </p:nvSpPr>
        <p:spPr>
          <a:xfrm>
            <a:off x="6170593" y="2505075"/>
            <a:ext cx="518183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1F1C46F-0ED8-04D7-68D0-5B6C88711BB1}"/>
              </a:ext>
            </a:extLst>
          </p:cNvPr>
          <p:cNvSpPr>
            <a:spLocks noGrp="1"/>
          </p:cNvSpPr>
          <p:nvPr>
            <p:ph type="dt" sz="half" idx="10"/>
          </p:nvPr>
        </p:nvSpPr>
        <p:spPr/>
        <p:txBody>
          <a:bodyPr/>
          <a:lstStyle/>
          <a:p>
            <a:fld id="{21C63926-2464-408C-8904-4232F2FB7505}" type="datetime1">
              <a:rPr lang="en-GB" noProof="0" smtClean="0"/>
              <a:pPr/>
              <a:t>06/02/2023</a:t>
            </a:fld>
            <a:endParaRPr lang="en-GB" noProof="0" dirty="0"/>
          </a:p>
        </p:txBody>
      </p:sp>
      <p:sp>
        <p:nvSpPr>
          <p:cNvPr id="8" name="Footer Placeholder 7">
            <a:extLst>
              <a:ext uri="{FF2B5EF4-FFF2-40B4-BE49-F238E27FC236}">
                <a16:creationId xmlns:a16="http://schemas.microsoft.com/office/drawing/2014/main" id="{F3CCBB38-7FF7-A174-3320-9557E66F936A}"/>
              </a:ext>
            </a:extLst>
          </p:cNvPr>
          <p:cNvSpPr>
            <a:spLocks noGrp="1"/>
          </p:cNvSpPr>
          <p:nvPr>
            <p:ph type="ftr" sz="quarter" idx="11"/>
          </p:nvPr>
        </p:nvSpPr>
        <p:spPr/>
        <p:txBody>
          <a:bodyPr/>
          <a:lstStyle/>
          <a:p>
            <a:pPr rtl="0"/>
            <a:endParaRPr lang="en-GB" noProof="0" dirty="0"/>
          </a:p>
        </p:txBody>
      </p:sp>
      <p:sp>
        <p:nvSpPr>
          <p:cNvPr id="9" name="Slide Number Placeholder 8">
            <a:extLst>
              <a:ext uri="{FF2B5EF4-FFF2-40B4-BE49-F238E27FC236}">
                <a16:creationId xmlns:a16="http://schemas.microsoft.com/office/drawing/2014/main" id="{5E0E77EF-710F-E2BB-AEA8-994E8712C16F}"/>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76478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B434-BB3A-EB4D-9D6D-B6B0252736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979DF89-281E-FE53-ED93-236650FE38C0}"/>
              </a:ext>
            </a:extLst>
          </p:cNvPr>
          <p:cNvSpPr>
            <a:spLocks noGrp="1"/>
          </p:cNvSpPr>
          <p:nvPr>
            <p:ph type="dt" sz="half" idx="10"/>
          </p:nvPr>
        </p:nvSpPr>
        <p:spPr/>
        <p:txBody>
          <a:bodyPr/>
          <a:lstStyle/>
          <a:p>
            <a:fld id="{577B8FD6-44DF-43B3-A4BA-D401B01CA3D6}" type="datetime1">
              <a:rPr lang="en-GB" noProof="0" smtClean="0"/>
              <a:pPr/>
              <a:t>06/02/2023</a:t>
            </a:fld>
            <a:endParaRPr lang="en-GB" noProof="0" dirty="0"/>
          </a:p>
        </p:txBody>
      </p:sp>
      <p:sp>
        <p:nvSpPr>
          <p:cNvPr id="4" name="Footer Placeholder 3">
            <a:extLst>
              <a:ext uri="{FF2B5EF4-FFF2-40B4-BE49-F238E27FC236}">
                <a16:creationId xmlns:a16="http://schemas.microsoft.com/office/drawing/2014/main" id="{26889278-D14F-ED9C-6770-901D7BACC63B}"/>
              </a:ext>
            </a:extLst>
          </p:cNvPr>
          <p:cNvSpPr>
            <a:spLocks noGrp="1"/>
          </p:cNvSpPr>
          <p:nvPr>
            <p:ph type="ftr" sz="quarter" idx="11"/>
          </p:nvPr>
        </p:nvSpPr>
        <p:spPr/>
        <p:txBody>
          <a:bodyPr/>
          <a:lstStyle/>
          <a:p>
            <a:pPr rtl="0"/>
            <a:endParaRPr lang="en-GB" noProof="0" dirty="0"/>
          </a:p>
        </p:txBody>
      </p:sp>
      <p:sp>
        <p:nvSpPr>
          <p:cNvPr id="5" name="Slide Number Placeholder 4">
            <a:extLst>
              <a:ext uri="{FF2B5EF4-FFF2-40B4-BE49-F238E27FC236}">
                <a16:creationId xmlns:a16="http://schemas.microsoft.com/office/drawing/2014/main" id="{954B9CF8-73C6-353D-A768-2E781AAC09F3}"/>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100462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6D584-23A9-A2C4-CC05-54D5BA5B1229}"/>
              </a:ext>
            </a:extLst>
          </p:cNvPr>
          <p:cNvSpPr>
            <a:spLocks noGrp="1"/>
          </p:cNvSpPr>
          <p:nvPr>
            <p:ph type="dt" sz="half" idx="10"/>
          </p:nvPr>
        </p:nvSpPr>
        <p:spPr/>
        <p:txBody>
          <a:bodyPr/>
          <a:lstStyle/>
          <a:p>
            <a:fld id="{046A95A5-D665-4DFD-86CF-4B6DC5E916C0}" type="datetime1">
              <a:rPr lang="en-GB" smtClean="0"/>
              <a:pPr/>
              <a:t>06/02/2023</a:t>
            </a:fld>
            <a:endParaRPr lang="en-GB" dirty="0"/>
          </a:p>
        </p:txBody>
      </p:sp>
      <p:sp>
        <p:nvSpPr>
          <p:cNvPr id="3" name="Footer Placeholder 2">
            <a:extLst>
              <a:ext uri="{FF2B5EF4-FFF2-40B4-BE49-F238E27FC236}">
                <a16:creationId xmlns:a16="http://schemas.microsoft.com/office/drawing/2014/main" id="{4F4115C9-44B6-A75D-A1F9-46B925B82D82}"/>
              </a:ext>
            </a:extLst>
          </p:cNvPr>
          <p:cNvSpPr>
            <a:spLocks noGrp="1"/>
          </p:cNvSpPr>
          <p:nvPr>
            <p:ph type="ftr" sz="quarter" idx="11"/>
          </p:nvPr>
        </p:nvSpPr>
        <p:spPr/>
        <p:txBody>
          <a:bodyPr/>
          <a:lstStyle/>
          <a:p>
            <a:pPr rtl="0"/>
            <a:endParaRPr lang="en-US" noProof="0" dirty="0"/>
          </a:p>
        </p:txBody>
      </p:sp>
      <p:sp>
        <p:nvSpPr>
          <p:cNvPr id="4" name="Slide Number Placeholder 3">
            <a:extLst>
              <a:ext uri="{FF2B5EF4-FFF2-40B4-BE49-F238E27FC236}">
                <a16:creationId xmlns:a16="http://schemas.microsoft.com/office/drawing/2014/main" id="{B72FF20F-F209-2FFB-11FC-60AA4A849254}"/>
              </a:ext>
            </a:extLst>
          </p:cNvPr>
          <p:cNvSpPr>
            <a:spLocks noGrp="1"/>
          </p:cNvSpPr>
          <p:nvPr>
            <p:ph type="sldNum" sz="quarter" idx="12"/>
          </p:nvPr>
        </p:nvSpPr>
        <p:spPr/>
        <p:txBody>
          <a:bodyPr/>
          <a:lstStyle/>
          <a:p>
            <a:pPr rtl="0"/>
            <a:fld id="{2A013F82-EE5E-44EE-A61D-E31C6657F26F}" type="slidenum">
              <a:rPr lang="en-US" noProof="0" smtClean="0"/>
              <a:t>‹#›</a:t>
            </a:fld>
            <a:endParaRPr lang="en-US" noProof="0" dirty="0"/>
          </a:p>
        </p:txBody>
      </p:sp>
    </p:spTree>
    <p:extLst>
      <p:ext uri="{BB962C8B-B14F-4D97-AF65-F5344CB8AC3E}">
        <p14:creationId xmlns:p14="http://schemas.microsoft.com/office/powerpoint/2010/main" val="339447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2FC6-AD95-6A8D-1E14-2B877F7FFE3C}"/>
              </a:ext>
            </a:extLst>
          </p:cNvPr>
          <p:cNvSpPr>
            <a:spLocks noGrp="1"/>
          </p:cNvSpPr>
          <p:nvPr>
            <p:ph type="title"/>
          </p:nvPr>
        </p:nvSpPr>
        <p:spPr>
          <a:xfrm>
            <a:off x="839570" y="457200"/>
            <a:ext cx="3931213" cy="1600200"/>
          </a:xfrm>
        </p:spPr>
        <p:txBody>
          <a:bodyPr anchor="b"/>
          <a:lstStyle>
            <a:lvl1pPr>
              <a:defRPr sz="3199"/>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AEB95E3-D0E6-7CF7-83D0-7695082297DA}"/>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DA401B7-1DE2-64ED-008A-3489204DFF54}"/>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6EAC83-18C8-8173-8D26-637BC2131B2E}"/>
              </a:ext>
            </a:extLst>
          </p:cNvPr>
          <p:cNvSpPr>
            <a:spLocks noGrp="1"/>
          </p:cNvSpPr>
          <p:nvPr>
            <p:ph type="dt" sz="half" idx="10"/>
          </p:nvPr>
        </p:nvSpPr>
        <p:spPr/>
        <p:txBody>
          <a:bodyPr/>
          <a:lstStyle/>
          <a:p>
            <a:fld id="{D1B8704E-D0C5-4444-8D2F-E840C3C7CB66}" type="datetime1">
              <a:rPr lang="en-GB" smtClean="0"/>
              <a:pPr/>
              <a:t>06/02/2023</a:t>
            </a:fld>
            <a:endParaRPr lang="en-GB" dirty="0"/>
          </a:p>
        </p:txBody>
      </p:sp>
      <p:sp>
        <p:nvSpPr>
          <p:cNvPr id="6" name="Footer Placeholder 5">
            <a:extLst>
              <a:ext uri="{FF2B5EF4-FFF2-40B4-BE49-F238E27FC236}">
                <a16:creationId xmlns:a16="http://schemas.microsoft.com/office/drawing/2014/main" id="{888E86BD-E63A-79E1-BA8B-45FB25AB0027}"/>
              </a:ext>
            </a:extLst>
          </p:cNvPr>
          <p:cNvSpPr>
            <a:spLocks noGrp="1"/>
          </p:cNvSpPr>
          <p:nvPr>
            <p:ph type="ftr" sz="quarter" idx="11"/>
          </p:nvPr>
        </p:nvSpPr>
        <p:spPr/>
        <p:txBody>
          <a:bodyPr/>
          <a:lstStyle/>
          <a:p>
            <a:pPr rtl="0"/>
            <a:endParaRPr lang="en-GB" noProof="0" dirty="0"/>
          </a:p>
        </p:txBody>
      </p:sp>
      <p:sp>
        <p:nvSpPr>
          <p:cNvPr id="7" name="Slide Number Placeholder 6">
            <a:extLst>
              <a:ext uri="{FF2B5EF4-FFF2-40B4-BE49-F238E27FC236}">
                <a16:creationId xmlns:a16="http://schemas.microsoft.com/office/drawing/2014/main" id="{E40EE833-F5AD-4B7C-CE09-7DFB227D87DC}"/>
              </a:ext>
            </a:extLst>
          </p:cNvPr>
          <p:cNvSpPr>
            <a:spLocks noGrp="1"/>
          </p:cNvSpPr>
          <p:nvPr>
            <p:ph type="sldNum" sz="quarter" idx="12"/>
          </p:nvPr>
        </p:nvSpPr>
        <p:spPr/>
        <p:txBody>
          <a:bodyPr/>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10412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6394-C779-53C2-0B1A-AD703656770B}"/>
              </a:ext>
            </a:extLst>
          </p:cNvPr>
          <p:cNvSpPr>
            <a:spLocks noGrp="1"/>
          </p:cNvSpPr>
          <p:nvPr>
            <p:ph type="title"/>
          </p:nvPr>
        </p:nvSpPr>
        <p:spPr>
          <a:xfrm>
            <a:off x="839570" y="457200"/>
            <a:ext cx="3931213" cy="1600200"/>
          </a:xfrm>
        </p:spPr>
        <p:txBody>
          <a:bodyPr anchor="b"/>
          <a:lstStyle>
            <a:lvl1pPr>
              <a:defRPr sz="3199"/>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6BC700B-739B-1C72-697B-05E04D37BCF8}"/>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B34B13C5-658C-82A0-2B14-40549BC8532F}"/>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89CA99-6AB8-5EF8-7DCC-15FD273F5D97}"/>
              </a:ext>
            </a:extLst>
          </p:cNvPr>
          <p:cNvSpPr>
            <a:spLocks noGrp="1"/>
          </p:cNvSpPr>
          <p:nvPr>
            <p:ph type="dt" sz="half" idx="10"/>
          </p:nvPr>
        </p:nvSpPr>
        <p:spPr/>
        <p:txBody>
          <a:bodyPr/>
          <a:lstStyle/>
          <a:p>
            <a:fld id="{B885DF5B-ECA0-4CD8-95E6-32A3810A8D0D}" type="datetime1">
              <a:rPr lang="en-GB" noProof="0" smtClean="0"/>
              <a:pPr/>
              <a:t>06/02/2023</a:t>
            </a:fld>
            <a:endParaRPr lang="en-GB" noProof="0" dirty="0"/>
          </a:p>
        </p:txBody>
      </p:sp>
      <p:sp>
        <p:nvSpPr>
          <p:cNvPr id="6" name="Footer Placeholder 5">
            <a:extLst>
              <a:ext uri="{FF2B5EF4-FFF2-40B4-BE49-F238E27FC236}">
                <a16:creationId xmlns:a16="http://schemas.microsoft.com/office/drawing/2014/main" id="{3B952214-80BE-A5D8-4A54-4936DC42D8B0}"/>
              </a:ext>
            </a:extLst>
          </p:cNvPr>
          <p:cNvSpPr>
            <a:spLocks noGrp="1"/>
          </p:cNvSpPr>
          <p:nvPr>
            <p:ph type="ftr" sz="quarter" idx="11"/>
          </p:nvPr>
        </p:nvSpPr>
        <p:spPr/>
        <p:txBody>
          <a:bodyPr/>
          <a:lstStyle/>
          <a:p>
            <a:pPr rtl="0"/>
            <a:endParaRPr lang="en-GB" noProof="0" dirty="0"/>
          </a:p>
        </p:txBody>
      </p:sp>
      <p:sp>
        <p:nvSpPr>
          <p:cNvPr id="7" name="Slide Number Placeholder 6">
            <a:extLst>
              <a:ext uri="{FF2B5EF4-FFF2-40B4-BE49-F238E27FC236}">
                <a16:creationId xmlns:a16="http://schemas.microsoft.com/office/drawing/2014/main" id="{393D515B-F4A1-1CF6-78FE-A8F026C990BE}"/>
              </a:ext>
            </a:extLst>
          </p:cNvPr>
          <p:cNvSpPr>
            <a:spLocks noGrp="1"/>
          </p:cNvSpPr>
          <p:nvPr>
            <p:ph type="sldNum" sz="quarter" idx="12"/>
          </p:nvPr>
        </p:nvSpPr>
        <p:spPr/>
        <p:txBody>
          <a:bodyPr/>
          <a:lstStyle/>
          <a:p>
            <a:pPr rtl="0"/>
            <a:fld id="{2A013F82-EE5E-44EE-A61D-E31C6657F26F}" type="slidenum">
              <a:rPr lang="en-GB" noProof="0" smtClean="0"/>
              <a:pPr/>
              <a:t>‹#›</a:t>
            </a:fld>
            <a:endParaRPr lang="en-GB" noProof="0" dirty="0"/>
          </a:p>
        </p:txBody>
      </p:sp>
    </p:spTree>
    <p:extLst>
      <p:ext uri="{BB962C8B-B14F-4D97-AF65-F5344CB8AC3E}">
        <p14:creationId xmlns:p14="http://schemas.microsoft.com/office/powerpoint/2010/main" val="11647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43F2B-87BE-DF7B-3DBC-D8BCACBAECB1}"/>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1A60E7-A816-072D-651C-5BF6B4915377}"/>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CD1BEB-E5D2-BC2A-94F5-1208DE8D3AD7}"/>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94019-A16A-49AD-89DF-43D74BC1D771}" type="datetime1">
              <a:rPr lang="en-GB" noProof="0" smtClean="0"/>
              <a:pPr/>
              <a:t>06/02/2023</a:t>
            </a:fld>
            <a:endParaRPr lang="en-GB" noProof="0" dirty="0"/>
          </a:p>
        </p:txBody>
      </p:sp>
      <p:sp>
        <p:nvSpPr>
          <p:cNvPr id="5" name="Footer Placeholder 4">
            <a:extLst>
              <a:ext uri="{FF2B5EF4-FFF2-40B4-BE49-F238E27FC236}">
                <a16:creationId xmlns:a16="http://schemas.microsoft.com/office/drawing/2014/main" id="{64914717-2DA7-BCA9-28E5-924349BFA92A}"/>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dirty="0"/>
          </a:p>
        </p:txBody>
      </p:sp>
      <p:sp>
        <p:nvSpPr>
          <p:cNvPr id="6" name="Slide Number Placeholder 5">
            <a:extLst>
              <a:ext uri="{FF2B5EF4-FFF2-40B4-BE49-F238E27FC236}">
                <a16:creationId xmlns:a16="http://schemas.microsoft.com/office/drawing/2014/main" id="{DB00D0D5-2456-7B09-431E-AFA47B84CF3A}"/>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A013F82-EE5E-44EE-A61D-E31C6657F26F}" type="slidenum">
              <a:rPr lang="en-GB" noProof="0" smtClean="0"/>
              <a:pPr/>
              <a:t>‹#›</a:t>
            </a:fld>
            <a:endParaRPr lang="en-GB" noProof="0" dirty="0"/>
          </a:p>
        </p:txBody>
      </p:sp>
    </p:spTree>
    <p:extLst>
      <p:ext uri="{BB962C8B-B14F-4D97-AF65-F5344CB8AC3E}">
        <p14:creationId xmlns:p14="http://schemas.microsoft.com/office/powerpoint/2010/main" val="2135762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D16BF0-F1A9-4173-A5A2-E74F8401A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9" name="TextBox 8">
            <a:extLst>
              <a:ext uri="{FF2B5EF4-FFF2-40B4-BE49-F238E27FC236}">
                <a16:creationId xmlns:a16="http://schemas.microsoft.com/office/drawing/2014/main" id="{450E2808-549B-45CE-8A7A-3316E4CD8381}"/>
              </a:ext>
            </a:extLst>
          </p:cNvPr>
          <p:cNvSpPr txBox="1"/>
          <p:nvPr/>
        </p:nvSpPr>
        <p:spPr>
          <a:xfrm>
            <a:off x="2530016" y="958819"/>
            <a:ext cx="7128792" cy="1015663"/>
          </a:xfrm>
          <a:prstGeom prst="rect">
            <a:avLst/>
          </a:prstGeom>
          <a:noFill/>
        </p:spPr>
        <p:txBody>
          <a:bodyPr wrap="square" rtlCol="0">
            <a:spAutoFit/>
          </a:bodyPr>
          <a:lstStyle/>
          <a:p>
            <a:pPr algn="ctr"/>
            <a:r>
              <a:rPr lang="en-US" sz="3000" dirty="0">
                <a:solidFill>
                  <a:sysClr val="windowText" lastClr="000000"/>
                </a:solidFill>
                <a:latin typeface="Times New Roman" panose="02020603050405020304" pitchFamily="18" charset="0"/>
                <a:cs typeface="Times New Roman" panose="02020603050405020304" pitchFamily="18" charset="0"/>
              </a:rPr>
              <a:t>DEPARTMENT OF COMPUTER SCIENCE AND ENGINEERING</a:t>
            </a:r>
            <a:endParaRPr lang="en-IN" sz="3000" dirty="0">
              <a:solidFill>
                <a:sysClr val="windowText" lastClr="00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17E1AE8-3708-4BE9-810F-C880D2B6D8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0718" y="174846"/>
            <a:ext cx="3348320" cy="792087"/>
          </a:xfrm>
          <a:prstGeom prst="rect">
            <a:avLst/>
          </a:prstGeom>
        </p:spPr>
      </p:pic>
      <p:sp>
        <p:nvSpPr>
          <p:cNvPr id="11" name="TextBox 10">
            <a:extLst>
              <a:ext uri="{FF2B5EF4-FFF2-40B4-BE49-F238E27FC236}">
                <a16:creationId xmlns:a16="http://schemas.microsoft.com/office/drawing/2014/main" id="{A13E8366-19FC-46AD-9B7F-7943FB76E6CB}"/>
              </a:ext>
            </a:extLst>
          </p:cNvPr>
          <p:cNvSpPr txBox="1"/>
          <p:nvPr/>
        </p:nvSpPr>
        <p:spPr>
          <a:xfrm>
            <a:off x="4187695" y="5103735"/>
            <a:ext cx="3813433" cy="400110"/>
          </a:xfrm>
          <a:prstGeom prst="rect">
            <a:avLst/>
          </a:prstGeom>
          <a:noFill/>
        </p:spPr>
        <p:txBody>
          <a:bodyPr wrap="square" rtlCol="0">
            <a:spAutoFit/>
          </a:bodyPr>
          <a:lstStyle/>
          <a:p>
            <a:r>
              <a:rPr lang="en-US" sz="2000"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CSB4243-DESIGN PROJECT </a:t>
            </a:r>
            <a:r>
              <a:rPr lang="en-US" sz="2000" dirty="0">
                <a:ln>
                  <a:solidFill>
                    <a:sysClr val="windowText" lastClr="000000"/>
                  </a:solidFill>
                </a:ln>
                <a:solidFill>
                  <a:sysClr val="windowText" lastClr="000000"/>
                </a:solidFill>
                <a:latin typeface="Arial" panose="020B0604020202020204" pitchFamily="34" charset="0"/>
                <a:cs typeface="Arial" panose="020B0604020202020204" pitchFamily="34" charset="0"/>
              </a:rPr>
              <a:t>1</a:t>
            </a:r>
            <a:endParaRPr lang="en-IN" sz="2000" dirty="0">
              <a:ln>
                <a:solidFill>
                  <a:sysClr val="windowText" lastClr="000000"/>
                </a:solidFill>
              </a:ln>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7C92164-7523-40C1-A18F-9BF0B0D0965B}"/>
              </a:ext>
            </a:extLst>
          </p:cNvPr>
          <p:cNvSpPr txBox="1"/>
          <p:nvPr/>
        </p:nvSpPr>
        <p:spPr>
          <a:xfrm>
            <a:off x="3197887" y="5517232"/>
            <a:ext cx="6048672" cy="1384995"/>
          </a:xfrm>
          <a:prstGeom prst="rect">
            <a:avLst/>
          </a:prstGeom>
          <a:noFill/>
        </p:spPr>
        <p:txBody>
          <a:bodyPr wrap="square" rtlCol="0">
            <a:spAutoFit/>
          </a:bodyPr>
          <a:lstStyle/>
          <a:p>
            <a:pPr algn="ctr"/>
            <a:r>
              <a:rPr lang="en-US" sz="280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TABLE TENNIS USING HAND GESTURE</a:t>
            </a:r>
          </a:p>
          <a:p>
            <a:pPr algn="ctr"/>
            <a:r>
              <a:rPr lang="en-US" sz="280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REVIEW – 0/1</a:t>
            </a:r>
            <a:endParaRPr lang="en-IN" sz="280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94A7602-3E2C-4F5E-B71A-BCB228BE970C}"/>
              </a:ext>
            </a:extLst>
          </p:cNvPr>
          <p:cNvSpPr txBox="1"/>
          <p:nvPr/>
        </p:nvSpPr>
        <p:spPr>
          <a:xfrm>
            <a:off x="110952" y="4889298"/>
            <a:ext cx="2088232" cy="1015663"/>
          </a:xfrm>
          <a:prstGeom prst="rect">
            <a:avLst/>
          </a:prstGeom>
          <a:noFill/>
        </p:spPr>
        <p:txBody>
          <a:bodyPr wrap="square" rtlCol="0">
            <a:spAutoFit/>
          </a:bodyPr>
          <a:lstStyle/>
          <a:p>
            <a:r>
              <a:rPr lang="en-US" sz="1200" b="1" dirty="0">
                <a:solidFill>
                  <a:sysClr val="windowText" lastClr="000000"/>
                </a:solidFill>
                <a:latin typeface="Times New Roman" panose="02020603050405020304" pitchFamily="18" charset="0"/>
                <a:cs typeface="Times New Roman" panose="02020603050405020304" pitchFamily="18" charset="0"/>
              </a:rPr>
              <a:t>NAME : Dani N</a:t>
            </a:r>
          </a:p>
          <a:p>
            <a:r>
              <a:rPr lang="en-US" sz="1200" b="1" dirty="0">
                <a:solidFill>
                  <a:sysClr val="windowText" lastClr="000000"/>
                </a:solidFill>
                <a:latin typeface="Times New Roman" panose="02020603050405020304" pitchFamily="18" charset="0"/>
                <a:cs typeface="Times New Roman" panose="02020603050405020304" pitchFamily="18" charset="0"/>
              </a:rPr>
              <a:t>ROLL NO : 21113004</a:t>
            </a:r>
          </a:p>
          <a:p>
            <a:r>
              <a:rPr lang="en-IN" sz="1200" b="1" dirty="0">
                <a:solidFill>
                  <a:sysClr val="windowText" lastClr="000000"/>
                </a:solidFill>
                <a:latin typeface="Times New Roman" panose="02020603050405020304" pitchFamily="18" charset="0"/>
                <a:cs typeface="Times New Roman" panose="02020603050405020304" pitchFamily="18" charset="0"/>
              </a:rPr>
              <a:t>SEM/YEAR : 4/2023</a:t>
            </a:r>
            <a:endParaRPr lang="en-IN" sz="1200" dirty="0">
              <a:solidFill>
                <a:sysClr val="windowText" lastClr="000000"/>
              </a:solidFill>
              <a:latin typeface="Times New Roman" panose="02020603050405020304" pitchFamily="18" charset="0"/>
              <a:cs typeface="Times New Roman" panose="02020603050405020304" pitchFamily="18" charset="0"/>
            </a:endParaRPr>
          </a:p>
          <a:p>
            <a:r>
              <a:rPr lang="en-IN" sz="1200" b="1" dirty="0">
                <a:solidFill>
                  <a:sysClr val="windowText" lastClr="000000"/>
                </a:solidFill>
                <a:latin typeface="Times New Roman" panose="02020603050405020304" pitchFamily="18" charset="0"/>
                <a:cs typeface="Times New Roman" panose="02020603050405020304" pitchFamily="18" charset="0"/>
              </a:rPr>
              <a:t>B.TECH BATCH : </a:t>
            </a:r>
            <a:r>
              <a:rPr lang="en-IN" sz="1200" dirty="0">
                <a:solidFill>
                  <a:sysClr val="windowText" lastClr="000000"/>
                </a:solidFill>
                <a:latin typeface="Times New Roman" panose="02020603050405020304" pitchFamily="18" charset="0"/>
                <a:cs typeface="Times New Roman" panose="02020603050405020304" pitchFamily="18" charset="0"/>
              </a:rPr>
              <a:t>2021-2025</a:t>
            </a:r>
            <a:endParaRPr lang="en-US"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49759FF-9BE0-4114-B7F0-15F5F6B65B8D}"/>
              </a:ext>
            </a:extLst>
          </p:cNvPr>
          <p:cNvSpPr txBox="1"/>
          <p:nvPr/>
        </p:nvSpPr>
        <p:spPr>
          <a:xfrm>
            <a:off x="107199" y="5873649"/>
            <a:ext cx="2191275" cy="830997"/>
          </a:xfrm>
          <a:prstGeom prst="rect">
            <a:avLst/>
          </a:prstGeom>
          <a:noFill/>
        </p:spPr>
        <p:txBody>
          <a:bodyPr wrap="square" rtlCol="0">
            <a:spAutoFit/>
          </a:bodyPr>
          <a:lstStyle/>
          <a:p>
            <a:r>
              <a:rPr lang="en-US" sz="1200" b="1" dirty="0">
                <a:solidFill>
                  <a:sysClr val="windowText" lastClr="000000"/>
                </a:solidFill>
                <a:latin typeface="Times New Roman" panose="02020603050405020304" pitchFamily="18" charset="0"/>
                <a:cs typeface="Times New Roman" panose="02020603050405020304" pitchFamily="18" charset="0"/>
              </a:rPr>
              <a:t>NAME : Dharshan R E</a:t>
            </a:r>
          </a:p>
          <a:p>
            <a:r>
              <a:rPr lang="en-US" sz="1200" b="1" dirty="0">
                <a:solidFill>
                  <a:sysClr val="windowText" lastClr="000000"/>
                </a:solidFill>
                <a:latin typeface="Times New Roman" panose="02020603050405020304" pitchFamily="18" charset="0"/>
                <a:cs typeface="Times New Roman" panose="02020603050405020304" pitchFamily="18" charset="0"/>
              </a:rPr>
              <a:t>ROLL NO : 21113049</a:t>
            </a:r>
          </a:p>
          <a:p>
            <a:r>
              <a:rPr lang="en-IN" sz="1200" b="1" dirty="0">
                <a:solidFill>
                  <a:sysClr val="windowText" lastClr="000000"/>
                </a:solidFill>
                <a:latin typeface="Times New Roman" panose="02020603050405020304" pitchFamily="18" charset="0"/>
                <a:cs typeface="Times New Roman" panose="02020603050405020304" pitchFamily="18" charset="0"/>
              </a:rPr>
              <a:t>SEM/YEAR : 4/2023</a:t>
            </a:r>
            <a:endParaRPr lang="en-IN" sz="1200" dirty="0">
              <a:solidFill>
                <a:sysClr val="windowText" lastClr="000000"/>
              </a:solidFill>
              <a:latin typeface="Times New Roman" panose="02020603050405020304" pitchFamily="18" charset="0"/>
              <a:cs typeface="Times New Roman" panose="02020603050405020304" pitchFamily="18" charset="0"/>
            </a:endParaRPr>
          </a:p>
          <a:p>
            <a:r>
              <a:rPr lang="en-IN" sz="1200" b="1" dirty="0">
                <a:solidFill>
                  <a:sysClr val="windowText" lastClr="000000"/>
                </a:solidFill>
                <a:latin typeface="Times New Roman" panose="02020603050405020304" pitchFamily="18" charset="0"/>
                <a:cs typeface="Times New Roman" panose="02020603050405020304" pitchFamily="18" charset="0"/>
              </a:rPr>
              <a:t>B.TECH BATCH : </a:t>
            </a:r>
            <a:r>
              <a:rPr lang="en-IN" sz="1200" dirty="0">
                <a:solidFill>
                  <a:sysClr val="windowText" lastClr="000000"/>
                </a:solidFill>
                <a:latin typeface="Times New Roman" panose="02020603050405020304" pitchFamily="18" charset="0"/>
                <a:cs typeface="Times New Roman" panose="02020603050405020304" pitchFamily="18" charset="0"/>
              </a:rPr>
              <a:t>2022-2025</a:t>
            </a:r>
            <a:endParaRPr lang="en-US" sz="1200" dirty="0">
              <a:solidFill>
                <a:sysClr val="windowText" lastClr="00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BA9D2B-4F53-49E5-95BE-8F0C2E4981B4}"/>
              </a:ext>
            </a:extLst>
          </p:cNvPr>
          <p:cNvSpPr txBox="1"/>
          <p:nvPr/>
        </p:nvSpPr>
        <p:spPr>
          <a:xfrm>
            <a:off x="10224479" y="5729047"/>
            <a:ext cx="1800200" cy="954107"/>
          </a:xfrm>
          <a:prstGeom prst="rect">
            <a:avLst/>
          </a:prstGeom>
          <a:noFill/>
        </p:spPr>
        <p:txBody>
          <a:bodyPr wrap="square" rtlCol="0">
            <a:spAutoFit/>
          </a:bodyPr>
          <a:lstStyle/>
          <a:p>
            <a:r>
              <a:rPr lang="en-IN" sz="1400" b="1" dirty="0">
                <a:solidFill>
                  <a:sysClr val="windowText" lastClr="000000"/>
                </a:solidFill>
                <a:latin typeface="Times New Roman" panose="02020603050405020304" pitchFamily="18" charset="0"/>
                <a:cs typeface="Times New Roman" panose="02020603050405020304" pitchFamily="18" charset="0"/>
              </a:rPr>
              <a:t>FACULTY NAME:</a:t>
            </a:r>
          </a:p>
          <a:p>
            <a:endParaRPr lang="en-IN" sz="1400" b="1" dirty="0">
              <a:solidFill>
                <a:sysClr val="windowText" lastClr="000000"/>
              </a:solidFill>
              <a:latin typeface="Times New Roman" panose="02020603050405020304" pitchFamily="18" charset="0"/>
              <a:cs typeface="Times New Roman" panose="02020603050405020304" pitchFamily="18" charset="0"/>
            </a:endParaRPr>
          </a:p>
          <a:p>
            <a:r>
              <a:rPr lang="en-IN" sz="1400" dirty="0">
                <a:solidFill>
                  <a:sysClr val="windowText" lastClr="000000"/>
                </a:solidFill>
                <a:latin typeface="Times New Roman" panose="02020603050405020304" pitchFamily="18" charset="0"/>
                <a:cs typeface="Times New Roman" panose="02020603050405020304" pitchFamily="18" charset="0"/>
              </a:rPr>
              <a:t>Dr. Sathyalakshmi</a:t>
            </a:r>
          </a:p>
          <a:p>
            <a:r>
              <a:rPr lang="en-IN" sz="1400" dirty="0">
                <a:solidFill>
                  <a:sysClr val="windowText" lastClr="000000"/>
                </a:solidFill>
                <a:latin typeface="Times New Roman" panose="02020603050405020304" pitchFamily="18" charset="0"/>
                <a:cs typeface="Times New Roman" panose="02020603050405020304" pitchFamily="18" charset="0"/>
              </a:rPr>
              <a:t>Dr. Krishnaveni</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9069E-D441-1C94-84AC-26724FD31DDB}"/>
              </a:ext>
            </a:extLst>
          </p:cNvPr>
          <p:cNvSpPr>
            <a:spLocks noGrp="1"/>
          </p:cNvSpPr>
          <p:nvPr>
            <p:ph type="dt" sz="half" idx="10"/>
          </p:nvPr>
        </p:nvSpPr>
        <p:spPr/>
        <p:txBody>
          <a:bodyPr/>
          <a:lstStyle/>
          <a:p>
            <a:fld id="{046A95A5-D665-4DFD-86CF-4B6DC5E916C0}" type="datetime1">
              <a:rPr lang="en-GB" smtClean="0"/>
              <a:pPr/>
              <a:t>06/02/2023</a:t>
            </a:fld>
            <a:endParaRPr lang="en-GB" dirty="0"/>
          </a:p>
        </p:txBody>
      </p:sp>
      <p:graphicFrame>
        <p:nvGraphicFramePr>
          <p:cNvPr id="3" name="Table 4">
            <a:extLst>
              <a:ext uri="{FF2B5EF4-FFF2-40B4-BE49-F238E27FC236}">
                <a16:creationId xmlns:a16="http://schemas.microsoft.com/office/drawing/2014/main" id="{739DC29D-A8FC-EDF7-573B-42497A19E51C}"/>
              </a:ext>
            </a:extLst>
          </p:cNvPr>
          <p:cNvGraphicFramePr>
            <a:graphicFrameLocks noGrp="1"/>
          </p:cNvGraphicFramePr>
          <p:nvPr>
            <p:extLst>
              <p:ext uri="{D42A27DB-BD31-4B8C-83A1-F6EECF244321}">
                <p14:modId xmlns:p14="http://schemas.microsoft.com/office/powerpoint/2010/main" val="1650929278"/>
              </p:ext>
            </p:extLst>
          </p:nvPr>
        </p:nvGraphicFramePr>
        <p:xfrm>
          <a:off x="-1" y="0"/>
          <a:ext cx="12188826" cy="7123499"/>
        </p:xfrm>
        <a:graphic>
          <a:graphicData uri="http://schemas.openxmlformats.org/drawingml/2006/table">
            <a:tbl>
              <a:tblPr firstRow="1" bandRow="1">
                <a:tableStyleId>{5C22544A-7EE6-4342-B048-85BDC9FD1C3A}</a:tableStyleId>
              </a:tblPr>
              <a:tblGrid>
                <a:gridCol w="765821">
                  <a:extLst>
                    <a:ext uri="{9D8B030D-6E8A-4147-A177-3AD203B41FA5}">
                      <a16:colId xmlns:a16="http://schemas.microsoft.com/office/drawing/2014/main" val="341043014"/>
                    </a:ext>
                  </a:extLst>
                </a:gridCol>
                <a:gridCol w="1872208">
                  <a:extLst>
                    <a:ext uri="{9D8B030D-6E8A-4147-A177-3AD203B41FA5}">
                      <a16:colId xmlns:a16="http://schemas.microsoft.com/office/drawing/2014/main" val="3104419848"/>
                    </a:ext>
                  </a:extLst>
                </a:gridCol>
                <a:gridCol w="1296144">
                  <a:extLst>
                    <a:ext uri="{9D8B030D-6E8A-4147-A177-3AD203B41FA5}">
                      <a16:colId xmlns:a16="http://schemas.microsoft.com/office/drawing/2014/main" val="2472894354"/>
                    </a:ext>
                  </a:extLst>
                </a:gridCol>
                <a:gridCol w="2592288">
                  <a:extLst>
                    <a:ext uri="{9D8B030D-6E8A-4147-A177-3AD203B41FA5}">
                      <a16:colId xmlns:a16="http://schemas.microsoft.com/office/drawing/2014/main" val="177511759"/>
                    </a:ext>
                  </a:extLst>
                </a:gridCol>
                <a:gridCol w="2808312">
                  <a:extLst>
                    <a:ext uri="{9D8B030D-6E8A-4147-A177-3AD203B41FA5}">
                      <a16:colId xmlns:a16="http://schemas.microsoft.com/office/drawing/2014/main" val="2917579235"/>
                    </a:ext>
                  </a:extLst>
                </a:gridCol>
                <a:gridCol w="2854053">
                  <a:extLst>
                    <a:ext uri="{9D8B030D-6E8A-4147-A177-3AD203B41FA5}">
                      <a16:colId xmlns:a16="http://schemas.microsoft.com/office/drawing/2014/main" val="3460742197"/>
                    </a:ext>
                  </a:extLst>
                </a:gridCol>
              </a:tblGrid>
              <a:tr h="1471734">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PUBLICATION (NAME OF THE JOURNAL/CONFERENCE</a:t>
                      </a:r>
                      <a:r>
                        <a:rPr lang="en-IN" sz="1800" baseline="0" dirty="0">
                          <a:latin typeface="Times New Roman" panose="02020603050405020304" pitchFamily="18" charset="0"/>
                          <a:cs typeface="Times New Roman" panose="02020603050405020304" pitchFamily="18" charset="0"/>
                        </a:rPr>
                        <a:t> PROCEEDINGS WITH YEAR)</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ALGORITHM/METHODOLOGY ADOPTED</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6823465"/>
                  </a:ext>
                </a:extLst>
              </a:tr>
              <a:tr h="5386266">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Design of  Game Pong using VHDL</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Sudhanshu M.M., </a:t>
                      </a:r>
                      <a:r>
                        <a:rPr lang="en-IN" sz="1400" dirty="0" err="1">
                          <a:latin typeface="Times New Roman" panose="02020603050405020304" pitchFamily="18" charset="0"/>
                          <a:ea typeface="Calibri" panose="020F0502020204030204" pitchFamily="34" charset="0"/>
                          <a:cs typeface="Times New Roman" panose="02020603050405020304" pitchFamily="18" charset="0"/>
                        </a:rPr>
                        <a:t>Nakul.N</a:t>
                      </a:r>
                      <a:r>
                        <a:rPr lang="en-IN" sz="1400" dirty="0">
                          <a:latin typeface="Times New Roman" panose="02020603050405020304" pitchFamily="18" charset="0"/>
                          <a:ea typeface="Calibri" panose="020F0502020204030204" pitchFamily="34" charset="0"/>
                          <a:cs typeface="Times New Roman" panose="02020603050405020304" pitchFamily="18" charset="0"/>
                        </a:rPr>
                        <a:t>.,</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Design of Game pong using VHDL,2022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Control the paddles is done without clicking repeatedly </a:t>
                      </a: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will work only in the platform of windows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Lack of language compatibility</a:t>
                      </a:r>
                    </a:p>
                  </a:txBody>
                  <a:tcPr/>
                </a:tc>
                <a:extLst>
                  <a:ext uri="{0D108BD9-81ED-4DB2-BD59-A6C34878D82A}">
                    <a16:rowId xmlns:a16="http://schemas.microsoft.com/office/drawing/2014/main" val="82281087"/>
                  </a:ext>
                </a:extLst>
              </a:tr>
            </a:tbl>
          </a:graphicData>
        </a:graphic>
      </p:graphicFrame>
    </p:spTree>
    <p:extLst>
      <p:ext uri="{BB962C8B-B14F-4D97-AF65-F5344CB8AC3E}">
        <p14:creationId xmlns:p14="http://schemas.microsoft.com/office/powerpoint/2010/main" val="30765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0915-EB9D-13FF-1807-BFEC31CCAC5B}"/>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3803DE68-7D1B-13DC-2279-F73FD2F3323A}"/>
              </a:ext>
            </a:extLst>
          </p:cNvPr>
          <p:cNvSpPr>
            <a:spLocks noGrp="1"/>
          </p:cNvSpPr>
          <p:nvPr>
            <p:ph type="dt" sz="half" idx="10"/>
          </p:nvPr>
        </p:nvSpPr>
        <p:spPr/>
        <p:txBody>
          <a:bodyPr/>
          <a:lstStyle/>
          <a:p>
            <a:fld id="{577B8FD6-44DF-43B3-A4BA-D401B01CA3D6}" type="datetime1">
              <a:rPr lang="en-GB" noProof="0" smtClean="0"/>
              <a:pPr/>
              <a:t>06/02/2023</a:t>
            </a:fld>
            <a:endParaRPr lang="en-GB" noProof="0" dirty="0"/>
          </a:p>
        </p:txBody>
      </p:sp>
      <p:graphicFrame>
        <p:nvGraphicFramePr>
          <p:cNvPr id="4" name="Table 4">
            <a:extLst>
              <a:ext uri="{FF2B5EF4-FFF2-40B4-BE49-F238E27FC236}">
                <a16:creationId xmlns:a16="http://schemas.microsoft.com/office/drawing/2014/main" id="{E926970D-472B-68FE-EE83-FFCF296F2F6D}"/>
              </a:ext>
            </a:extLst>
          </p:cNvPr>
          <p:cNvGraphicFramePr>
            <a:graphicFrameLocks noGrp="1"/>
          </p:cNvGraphicFramePr>
          <p:nvPr>
            <p:extLst>
              <p:ext uri="{D42A27DB-BD31-4B8C-83A1-F6EECF244321}">
                <p14:modId xmlns:p14="http://schemas.microsoft.com/office/powerpoint/2010/main" val="1115449733"/>
              </p:ext>
            </p:extLst>
          </p:nvPr>
        </p:nvGraphicFramePr>
        <p:xfrm>
          <a:off x="-1" y="0"/>
          <a:ext cx="12188826" cy="7123499"/>
        </p:xfrm>
        <a:graphic>
          <a:graphicData uri="http://schemas.openxmlformats.org/drawingml/2006/table">
            <a:tbl>
              <a:tblPr firstRow="1" bandRow="1">
                <a:tableStyleId>{5C22544A-7EE6-4342-B048-85BDC9FD1C3A}</a:tableStyleId>
              </a:tblPr>
              <a:tblGrid>
                <a:gridCol w="765821">
                  <a:extLst>
                    <a:ext uri="{9D8B030D-6E8A-4147-A177-3AD203B41FA5}">
                      <a16:colId xmlns:a16="http://schemas.microsoft.com/office/drawing/2014/main" val="341043014"/>
                    </a:ext>
                  </a:extLst>
                </a:gridCol>
                <a:gridCol w="1872208">
                  <a:extLst>
                    <a:ext uri="{9D8B030D-6E8A-4147-A177-3AD203B41FA5}">
                      <a16:colId xmlns:a16="http://schemas.microsoft.com/office/drawing/2014/main" val="3104419848"/>
                    </a:ext>
                  </a:extLst>
                </a:gridCol>
                <a:gridCol w="1296144">
                  <a:extLst>
                    <a:ext uri="{9D8B030D-6E8A-4147-A177-3AD203B41FA5}">
                      <a16:colId xmlns:a16="http://schemas.microsoft.com/office/drawing/2014/main" val="2472894354"/>
                    </a:ext>
                  </a:extLst>
                </a:gridCol>
                <a:gridCol w="2592288">
                  <a:extLst>
                    <a:ext uri="{9D8B030D-6E8A-4147-A177-3AD203B41FA5}">
                      <a16:colId xmlns:a16="http://schemas.microsoft.com/office/drawing/2014/main" val="177511759"/>
                    </a:ext>
                  </a:extLst>
                </a:gridCol>
                <a:gridCol w="2808312">
                  <a:extLst>
                    <a:ext uri="{9D8B030D-6E8A-4147-A177-3AD203B41FA5}">
                      <a16:colId xmlns:a16="http://schemas.microsoft.com/office/drawing/2014/main" val="2917579235"/>
                    </a:ext>
                  </a:extLst>
                </a:gridCol>
                <a:gridCol w="2854053">
                  <a:extLst>
                    <a:ext uri="{9D8B030D-6E8A-4147-A177-3AD203B41FA5}">
                      <a16:colId xmlns:a16="http://schemas.microsoft.com/office/drawing/2014/main" val="3460742197"/>
                    </a:ext>
                  </a:extLst>
                </a:gridCol>
              </a:tblGrid>
              <a:tr h="1471734">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PUBLICATION (NAME OF THE JOURNAL/CONFERENCE</a:t>
                      </a:r>
                      <a:r>
                        <a:rPr lang="en-IN" sz="1800" baseline="0" dirty="0">
                          <a:latin typeface="Times New Roman" panose="02020603050405020304" pitchFamily="18" charset="0"/>
                          <a:cs typeface="Times New Roman" panose="02020603050405020304" pitchFamily="18" charset="0"/>
                        </a:rPr>
                        <a:t> PROCEEDINGS WITH YEAR)</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ALGORITHM/METHODOLOGY ADOPTED</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6823465"/>
                  </a:ext>
                </a:extLst>
              </a:tr>
              <a:tr h="5386266">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FGPA Implementation of Pong Game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err="1">
                          <a:latin typeface="Times New Roman" panose="02020603050405020304" pitchFamily="18" charset="0"/>
                          <a:ea typeface="Calibri" panose="020F0502020204030204" pitchFamily="34" charset="0"/>
                          <a:cs typeface="Times New Roman" panose="02020603050405020304" pitchFamily="18" charset="0"/>
                        </a:rPr>
                        <a:t>Shith,T.H</a:t>
                      </a:r>
                      <a:r>
                        <a:rPr lang="en-IN" sz="1400" dirty="0">
                          <a:latin typeface="Times New Roman" panose="02020603050405020304" pitchFamily="18" charset="0"/>
                          <a:ea typeface="Calibri" panose="020F0502020204030204" pitchFamily="34" charset="0"/>
                          <a:cs typeface="Times New Roman" panose="02020603050405020304" pitchFamily="18" charset="0"/>
                        </a:rPr>
                        <a:t>., Huang, Y.T., Tsai, J.T.,</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FGPA Implementation of Pong Game,2022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Difficulty modes are available like easy, medium  and hard</a:t>
                      </a:r>
                    </a:p>
                  </a:txBody>
                  <a:tcP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Connected only via </a:t>
                      </a:r>
                      <a:r>
                        <a:rPr lang="en-IN" dirty="0" err="1">
                          <a:latin typeface="Times New Roman" panose="02020603050405020304" pitchFamily="18" charset="0"/>
                          <a:cs typeface="Times New Roman" panose="02020603050405020304" pitchFamily="18" charset="0"/>
                        </a:rPr>
                        <a:t>vga</a:t>
                      </a:r>
                      <a:r>
                        <a:rPr lang="en-IN" dirty="0">
                          <a:latin typeface="Times New Roman" panose="02020603050405020304" pitchFamily="18" charset="0"/>
                          <a:cs typeface="Times New Roman" panose="02020603050405020304" pitchFamily="18" charset="0"/>
                        </a:rPr>
                        <a:t> cable monitor</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Limited resources such as on-chip, memory, power consumption</a:t>
                      </a:r>
                    </a:p>
                  </a:txBody>
                  <a:tcPr/>
                </a:tc>
                <a:extLst>
                  <a:ext uri="{0D108BD9-81ED-4DB2-BD59-A6C34878D82A}">
                    <a16:rowId xmlns:a16="http://schemas.microsoft.com/office/drawing/2014/main" val="82281087"/>
                  </a:ext>
                </a:extLst>
              </a:tr>
            </a:tbl>
          </a:graphicData>
        </a:graphic>
      </p:graphicFrame>
    </p:spTree>
    <p:extLst>
      <p:ext uri="{BB962C8B-B14F-4D97-AF65-F5344CB8AC3E}">
        <p14:creationId xmlns:p14="http://schemas.microsoft.com/office/powerpoint/2010/main" val="16089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1E328D-7301-46EB-8B5E-642DE392DE98}"/>
              </a:ext>
            </a:extLst>
          </p:cNvPr>
          <p:cNvSpPr txBox="1"/>
          <p:nvPr/>
        </p:nvSpPr>
        <p:spPr>
          <a:xfrm>
            <a:off x="3420786" y="12830"/>
            <a:ext cx="5347252" cy="1077218"/>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EXISTING SYSTEM AND DISADVANTAGES</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1E7D37-08ED-4AE2-A997-F5E907308C8E}"/>
              </a:ext>
            </a:extLst>
          </p:cNvPr>
          <p:cNvSpPr txBox="1"/>
          <p:nvPr/>
        </p:nvSpPr>
        <p:spPr>
          <a:xfrm>
            <a:off x="189756" y="980728"/>
            <a:ext cx="11665296" cy="5632311"/>
          </a:xfrm>
          <a:prstGeom prst="rect">
            <a:avLst/>
          </a:prstGeom>
          <a:noFill/>
        </p:spPr>
        <p:txBody>
          <a:bodyPr wrap="square" rtlCol="0">
            <a:spAutoFit/>
          </a:bodyPr>
          <a:lstStyle/>
          <a:p>
            <a:pPr algn="l"/>
            <a:r>
              <a:rPr lang="en-US" sz="2400" b="1"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Existing Systems:</a:t>
            </a:r>
          </a:p>
          <a:p>
            <a:pPr algn="l">
              <a:buFont typeface="Arial" panose="020B0604020202020204" pitchFamily="34" charset="0"/>
              <a:buChar char="•"/>
            </a:pPr>
            <a:r>
              <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Traditional Table Tennis games that are controlled using traditional input devices such as keyboard and mouse. These games lack the level of immersion and interaction that hand gesture recognition technology can provide.</a:t>
            </a:r>
          </a:p>
          <a:p>
            <a:pPr algn="l">
              <a:buFont typeface="Arial" panose="020B0604020202020204" pitchFamily="34" charset="0"/>
              <a:buChar char="•"/>
            </a:pPr>
            <a:r>
              <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Some existing games in the market that uses AI to play with player one side ai and one side player</a:t>
            </a:r>
          </a:p>
          <a:p>
            <a:pPr algn="l">
              <a:buFont typeface="Arial" panose="020B0604020202020204" pitchFamily="34" charset="0"/>
              <a:buChar char="•"/>
            </a:pPr>
            <a:r>
              <a:rPr lang="en-US" sz="2400"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And AI plays on both sides too.</a:t>
            </a:r>
            <a:endPar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endParaRPr>
          </a:p>
          <a:p>
            <a:pPr algn="l"/>
            <a:r>
              <a:rPr lang="en-US" sz="2400" b="1"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Disadvantages:</a:t>
            </a:r>
          </a:p>
          <a:p>
            <a:pPr algn="l">
              <a:buFont typeface="Arial" panose="020B0604020202020204" pitchFamily="34" charset="0"/>
              <a:buChar char="•"/>
            </a:pPr>
            <a:r>
              <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Limited level of immersion and interaction for the users.</a:t>
            </a:r>
          </a:p>
          <a:p>
            <a:pPr algn="l">
              <a:buFont typeface="Arial" panose="020B0604020202020204" pitchFamily="34" charset="0"/>
              <a:buChar char="•"/>
            </a:pPr>
            <a:r>
              <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The use of traditional input devices can be tiring and may not provide a natural gaming experience.</a:t>
            </a:r>
          </a:p>
          <a:p>
            <a:pPr algn="l">
              <a:buFont typeface="Arial" panose="020B0604020202020204" pitchFamily="34" charset="0"/>
              <a:buChar char="•"/>
            </a:pPr>
            <a:r>
              <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Limited use of hand gesture recognition technology in the field of gaming.</a:t>
            </a:r>
          </a:p>
          <a:p>
            <a:pPr algn="l">
              <a:buFont typeface="Arial" panose="020B0604020202020204" pitchFamily="34" charset="0"/>
              <a:buChar char="•"/>
            </a:pPr>
            <a:r>
              <a:rPr lang="en-US" sz="2400" b="0" i="0" dirty="0">
                <a:ln>
                  <a:solidFill>
                    <a:sysClr val="windowText" lastClr="000000"/>
                  </a:solidFill>
                </a:ln>
                <a:solidFill>
                  <a:sysClr val="windowText" lastClr="000000"/>
                </a:solidFill>
                <a:effectLst/>
                <a:latin typeface="Times New Roman" panose="02020603050405020304" pitchFamily="18" charset="0"/>
                <a:cs typeface="Times New Roman" panose="02020603050405020304" pitchFamily="18" charset="0"/>
              </a:rPr>
              <a:t>Some existing hand gesture based table tennis games in the market may not provide the level of accuracy and precision required for a realistic gaming experience</a:t>
            </a:r>
          </a:p>
        </p:txBody>
      </p:sp>
    </p:spTree>
    <p:extLst>
      <p:ext uri="{BB962C8B-B14F-4D97-AF65-F5344CB8AC3E}">
        <p14:creationId xmlns:p14="http://schemas.microsoft.com/office/powerpoint/2010/main" val="370216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FF0A5A-A1BA-4D2D-8637-EFC44F4AAC19}"/>
              </a:ext>
            </a:extLst>
          </p:cNvPr>
          <p:cNvSpPr txBox="1"/>
          <p:nvPr/>
        </p:nvSpPr>
        <p:spPr>
          <a:xfrm>
            <a:off x="3420786" y="0"/>
            <a:ext cx="5347252" cy="1077218"/>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PROPOSED SYSTEM AND ADVANTAGES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2F5B84-47BC-4674-B68C-5CD851E5E62C}"/>
              </a:ext>
            </a:extLst>
          </p:cNvPr>
          <p:cNvSpPr txBox="1"/>
          <p:nvPr/>
        </p:nvSpPr>
        <p:spPr>
          <a:xfrm>
            <a:off x="117748" y="1268760"/>
            <a:ext cx="10945216" cy="5262979"/>
          </a:xfrm>
          <a:prstGeom prst="rect">
            <a:avLst/>
          </a:prstGeom>
          <a:noFill/>
        </p:spPr>
        <p:txBody>
          <a:bodyPr wrap="square" rtlCol="0">
            <a:spAutoFit/>
          </a:bodyPr>
          <a:lstStyle/>
          <a:p>
            <a:pPr algn="l"/>
            <a:r>
              <a:rPr lang="en-US" sz="2400" b="1" i="0" dirty="0">
                <a:solidFill>
                  <a:sysClr val="windowText" lastClr="000000"/>
                </a:solidFill>
                <a:effectLst/>
                <a:latin typeface="Times New Roman" panose="02020603050405020304" pitchFamily="18" charset="0"/>
                <a:cs typeface="Times New Roman" panose="02020603050405020304" pitchFamily="18" charset="0"/>
              </a:rPr>
              <a:t>Proposed system:</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The game incorporates the OpenCV library for image processing and the cvzone library for hand tracking.</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The game includes a game over state, a score system and uses 2D textures such as background and gameover images, ball and racket images, to display on the webcam window.</a:t>
            </a:r>
          </a:p>
          <a:p>
            <a:pPr algn="l">
              <a:buFont typeface="Arial" panose="020B0604020202020204" pitchFamily="34" charset="0"/>
              <a:buChar char="•"/>
            </a:pPr>
            <a:endParaRPr lang="en-US" sz="2400" b="0" i="0" dirty="0">
              <a:solidFill>
                <a:sysClr val="windowText" lastClr="000000"/>
              </a:solidFill>
              <a:effectLst/>
              <a:latin typeface="Times New Roman" panose="02020603050405020304" pitchFamily="18" charset="0"/>
              <a:cs typeface="Times New Roman" panose="02020603050405020304" pitchFamily="18" charset="0"/>
            </a:endParaRPr>
          </a:p>
          <a:p>
            <a:pPr algn="l"/>
            <a:r>
              <a:rPr lang="en-US" sz="2400" b="1" i="0" dirty="0">
                <a:solidFill>
                  <a:sysClr val="windowText" lastClr="000000"/>
                </a:solidFill>
                <a:effectLst/>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Enhances player engagement and interactivity.</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Allows players to control the racket movement in a more natural and intuitive way.</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Utilizes hand gesture recognition technology to ensure accurate and precise racket control.</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Improves </a:t>
            </a:r>
            <a:r>
              <a:rPr lang="en-US" sz="2400" dirty="0">
                <a:solidFill>
                  <a:sysClr val="windowText" lastClr="000000"/>
                </a:solidFill>
                <a:latin typeface="Times New Roman" panose="02020603050405020304" pitchFamily="18" charset="0"/>
                <a:cs typeface="Times New Roman" panose="02020603050405020304" pitchFamily="18" charset="0"/>
              </a:rPr>
              <a:t>frame rate per second</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Introduces a new and novel way of interacting with games.</a:t>
            </a:r>
          </a:p>
        </p:txBody>
      </p:sp>
    </p:spTree>
    <p:extLst>
      <p:ext uri="{BB962C8B-B14F-4D97-AF65-F5344CB8AC3E}">
        <p14:creationId xmlns:p14="http://schemas.microsoft.com/office/powerpoint/2010/main" val="109189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FCD52F-5ABB-49A7-83E9-51F3910F86E7}"/>
              </a:ext>
            </a:extLst>
          </p:cNvPr>
          <p:cNvSpPr txBox="1"/>
          <p:nvPr/>
        </p:nvSpPr>
        <p:spPr>
          <a:xfrm>
            <a:off x="321674" y="908720"/>
            <a:ext cx="10048461" cy="5632311"/>
          </a:xfrm>
          <a:prstGeom prst="rect">
            <a:avLst/>
          </a:prstGeom>
          <a:noFill/>
        </p:spPr>
        <p:txBody>
          <a:bodyPr wrap="square" rtlCol="0">
            <a:spAutoFit/>
          </a:bodyPr>
          <a:lstStyle/>
          <a:p>
            <a:pPr algn="l">
              <a:buFont typeface="Arial" panose="020B0604020202020204" pitchFamily="34" charset="0"/>
              <a:buChar char="•"/>
            </a:pPr>
            <a:r>
              <a:rPr lang="en-US" sz="2400" b="1" i="0" dirty="0">
                <a:solidFill>
                  <a:sysClr val="windowText" lastClr="000000"/>
                </a:solidFill>
                <a:effectLst/>
                <a:latin typeface="Times New Roman" panose="02020603050405020304" pitchFamily="18" charset="0"/>
                <a:cs typeface="Times New Roman" panose="02020603050405020304" pitchFamily="18" charset="0"/>
              </a:rPr>
              <a:t>HARDWARE REQUIREMENTS</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A webcam for capturing the hand gesture</a:t>
            </a:r>
          </a:p>
          <a:p>
            <a:pPr algn="l">
              <a:buFont typeface="Arial" panose="020B0604020202020204" pitchFamily="34" charset="0"/>
              <a:buChar char="•"/>
            </a:pPr>
            <a:endParaRPr lang="en-US" sz="2400" b="0" i="0" dirty="0">
              <a:solidFill>
                <a:sysClr val="windowText" lastClr="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ysClr val="windowText" lastClr="000000"/>
                </a:solidFill>
                <a:effectLst/>
                <a:latin typeface="Times New Roman" panose="02020603050405020304" pitchFamily="18" charset="0"/>
                <a:cs typeface="Times New Roman" panose="02020603050405020304" pitchFamily="18" charset="0"/>
              </a:rPr>
              <a:t>OPERATING SYSTEM</a:t>
            </a:r>
          </a:p>
          <a:p>
            <a:pPr algn="l">
              <a:buFont typeface="Arial" panose="020B0604020202020204" pitchFamily="34" charset="0"/>
              <a:buChar char="•"/>
            </a:pPr>
            <a:r>
              <a:rPr lang="en-US" sz="2400" dirty="0">
                <a:solidFill>
                  <a:sysClr val="windowText" lastClr="000000"/>
                </a:solidFill>
                <a:latin typeface="Times New Roman" panose="02020603050405020304" pitchFamily="18" charset="0"/>
                <a:cs typeface="Times New Roman" panose="02020603050405020304" pitchFamily="18" charset="0"/>
              </a:rPr>
              <a:t>Windows, Mac</a:t>
            </a:r>
          </a:p>
          <a:p>
            <a:pPr algn="l">
              <a:buFont typeface="Arial" panose="020B0604020202020204" pitchFamily="34" charset="0"/>
              <a:buChar char="•"/>
            </a:pPr>
            <a:endParaRPr lang="en-US" sz="2400" dirty="0">
              <a:solidFill>
                <a:sysClr val="windowText" lastClr="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dirty="0">
                <a:solidFill>
                  <a:sysClr val="windowText" lastClr="000000"/>
                </a:solidFill>
                <a:latin typeface="Times New Roman" panose="02020603050405020304" pitchFamily="18" charset="0"/>
                <a:cs typeface="Times New Roman" panose="02020603050405020304" pitchFamily="18" charset="0"/>
              </a:rPr>
              <a:t>PROGRAMMING LANGUAGE</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Python </a:t>
            </a:r>
          </a:p>
          <a:p>
            <a:pPr algn="l">
              <a:buFont typeface="Arial" panose="020B0604020202020204" pitchFamily="34" charset="0"/>
              <a:buChar char="•"/>
            </a:pPr>
            <a:endParaRPr lang="en-US" sz="2400" b="0" i="0" dirty="0">
              <a:solidFill>
                <a:sysClr val="windowText" lastClr="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dirty="0">
                <a:solidFill>
                  <a:sysClr val="windowText" lastClr="000000"/>
                </a:solidFill>
                <a:latin typeface="Times New Roman" panose="02020603050405020304" pitchFamily="18" charset="0"/>
                <a:cs typeface="Times New Roman" panose="02020603050405020304" pitchFamily="18" charset="0"/>
              </a:rPr>
              <a:t>LIBRARIES</a:t>
            </a:r>
            <a:endParaRPr lang="en-US" sz="2400" b="1" i="0" dirty="0">
              <a:solidFill>
                <a:sysClr val="windowText" lastClr="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OpenCV and </a:t>
            </a:r>
            <a:r>
              <a:rPr lang="en-US" sz="2400" b="0" i="0" dirty="0" err="1">
                <a:solidFill>
                  <a:sysClr val="windowText" lastClr="000000"/>
                </a:solidFill>
                <a:effectLst/>
                <a:latin typeface="Times New Roman" panose="02020603050405020304" pitchFamily="18" charset="0"/>
                <a:cs typeface="Times New Roman" panose="02020603050405020304" pitchFamily="18" charset="0"/>
              </a:rPr>
              <a:t>cvzone</a:t>
            </a:r>
            <a:r>
              <a:rPr lang="en-US" sz="2400" b="0" i="0" dirty="0">
                <a:solidFill>
                  <a:sysClr val="windowText" lastClr="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2400" b="0" i="0" dirty="0" err="1">
                <a:solidFill>
                  <a:sysClr val="windowText" lastClr="000000"/>
                </a:solidFill>
                <a:effectLst/>
                <a:latin typeface="Times New Roman" panose="02020603050405020304" pitchFamily="18" charset="0"/>
                <a:cs typeface="Times New Roman" panose="02020603050405020304" pitchFamily="18" charset="0"/>
              </a:rPr>
              <a:t>Mediapipe</a:t>
            </a:r>
            <a:r>
              <a:rPr lang="en-US" sz="2400" b="0" i="0" dirty="0">
                <a:solidFill>
                  <a:sysClr val="windowText" lastClr="000000"/>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endParaRPr lang="en-US" sz="2400" dirty="0">
              <a:solidFill>
                <a:sysClr val="windowText" lastClr="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ysClr val="windowText" lastClr="000000"/>
                </a:solidFill>
                <a:effectLst/>
                <a:latin typeface="Times New Roman" panose="02020603050405020304" pitchFamily="18" charset="0"/>
                <a:cs typeface="Times New Roman" panose="02020603050405020304" pitchFamily="18" charset="0"/>
              </a:rPr>
              <a:t>TEXTURES</a:t>
            </a:r>
          </a:p>
          <a:p>
            <a:pPr algn="l">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2D textures such as background, gameover, ball and racket images</a:t>
            </a:r>
          </a:p>
        </p:txBody>
      </p:sp>
      <p:sp>
        <p:nvSpPr>
          <p:cNvPr id="5" name="TextBox 4">
            <a:extLst>
              <a:ext uri="{FF2B5EF4-FFF2-40B4-BE49-F238E27FC236}">
                <a16:creationId xmlns:a16="http://schemas.microsoft.com/office/drawing/2014/main" id="{5387A128-612F-46BB-88DA-1EC9E4F3802E}"/>
              </a:ext>
            </a:extLst>
          </p:cNvPr>
          <p:cNvSpPr txBox="1"/>
          <p:nvPr/>
        </p:nvSpPr>
        <p:spPr>
          <a:xfrm>
            <a:off x="3420786" y="116632"/>
            <a:ext cx="5347252"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SYSTEM REQUIREMENTS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68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66873-8616-4325-A533-6696104AB2A6}"/>
              </a:ext>
            </a:extLst>
          </p:cNvPr>
          <p:cNvSpPr txBox="1"/>
          <p:nvPr/>
        </p:nvSpPr>
        <p:spPr>
          <a:xfrm>
            <a:off x="3420786" y="1025728"/>
            <a:ext cx="5347252"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MODULE LIST</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654752-DEC8-4141-BE25-43A9EE4B1B74}"/>
              </a:ext>
            </a:extLst>
          </p:cNvPr>
          <p:cNvSpPr txBox="1"/>
          <p:nvPr/>
        </p:nvSpPr>
        <p:spPr>
          <a:xfrm>
            <a:off x="654463" y="1844824"/>
            <a:ext cx="10048461" cy="3046988"/>
          </a:xfrm>
          <a:prstGeom prst="rect">
            <a:avLst/>
          </a:prstGeom>
          <a:noFill/>
        </p:spPr>
        <p:txBody>
          <a:bodyPr wrap="square" rtlCol="0">
            <a:spAutoFit/>
          </a:bodyPr>
          <a:lstStyle/>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Webcam module</a:t>
            </a:r>
          </a:p>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Image processing module</a:t>
            </a:r>
          </a:p>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Hand tracking module</a:t>
            </a:r>
          </a:p>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Racket control module</a:t>
            </a:r>
          </a:p>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Ball movement module</a:t>
            </a:r>
          </a:p>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Game state management module</a:t>
            </a:r>
          </a:p>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2D textures overlay module</a:t>
            </a:r>
          </a:p>
          <a:p>
            <a:pPr>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Display module</a:t>
            </a:r>
          </a:p>
        </p:txBody>
      </p:sp>
    </p:spTree>
    <p:extLst>
      <p:ext uri="{BB962C8B-B14F-4D97-AF65-F5344CB8AC3E}">
        <p14:creationId xmlns:p14="http://schemas.microsoft.com/office/powerpoint/2010/main" val="248008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4A57E-0555-4DD0-B917-4E1973AE75F3}"/>
              </a:ext>
            </a:extLst>
          </p:cNvPr>
          <p:cNvSpPr txBox="1"/>
          <p:nvPr/>
        </p:nvSpPr>
        <p:spPr>
          <a:xfrm>
            <a:off x="3420786" y="34872"/>
            <a:ext cx="5347252"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MODULAR DESCRIPTION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0972A-D29E-485C-96B5-F286C8019E33}"/>
              </a:ext>
            </a:extLst>
          </p:cNvPr>
          <p:cNvSpPr txBox="1"/>
          <p:nvPr/>
        </p:nvSpPr>
        <p:spPr>
          <a:xfrm>
            <a:off x="0" y="725154"/>
            <a:ext cx="12188825" cy="5632311"/>
          </a:xfrm>
          <a:prstGeom prst="rect">
            <a:avLst/>
          </a:prstGeom>
          <a:noFill/>
        </p:spPr>
        <p:txBody>
          <a:bodyPr wrap="square" rtlCol="0">
            <a:spAutoFit/>
          </a:bodyPr>
          <a:lstStyle/>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Webcam module: This module captures the hand gesture using a webcam and sends the image to the image processing module.</a:t>
            </a:r>
          </a:p>
          <a:p>
            <a:pPr>
              <a:buFont typeface="Arial" panose="020B0604020202020204" pitchFamily="34" charset="0"/>
              <a:buChar char="•"/>
            </a:pPr>
            <a:endParaRPr lang="en-US" b="0" i="0" dirty="0">
              <a:solidFill>
                <a:sysClr val="windowText" lastClr="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Image processing module: This module uses the OpenCV library to process the image captured by the webcam and detects the hand gestures.</a:t>
            </a:r>
          </a:p>
          <a:p>
            <a:pPr>
              <a:buFont typeface="Arial" panose="020B0604020202020204" pitchFamily="34" charset="0"/>
              <a:buChar char="•"/>
            </a:pPr>
            <a:endParaRPr lang="en-US" b="0" i="0" dirty="0">
              <a:solidFill>
                <a:sysClr val="windowText" lastClr="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Hand tracking module: This module uses the cvzone library to track the hand gestures in the processed image and sends the hand gesture data to the racket control module.</a:t>
            </a:r>
          </a:p>
          <a:p>
            <a:pPr>
              <a:buFont typeface="Arial" panose="020B0604020202020204" pitchFamily="34" charset="0"/>
              <a:buChar char="•"/>
            </a:pPr>
            <a:endParaRPr lang="en-US" b="0" i="0" dirty="0">
              <a:solidFill>
                <a:sysClr val="windowText" lastClr="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Racket control module: This module receives the hand gesture data from the hand tracking module and uses it to control the movement of the racket on the screen.</a:t>
            </a:r>
          </a:p>
          <a:p>
            <a:pPr>
              <a:buFont typeface="Arial" panose="020B0604020202020204" pitchFamily="34" charset="0"/>
              <a:buChar char="•"/>
            </a:pPr>
            <a:endParaRPr lang="en-US" b="0" i="0" dirty="0">
              <a:solidFill>
                <a:sysClr val="windowText" lastClr="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Ball movement module: This module controls the movement of the ball in the game, it handles the ball bouncing when it hits the wall and the racket.</a:t>
            </a:r>
          </a:p>
          <a:p>
            <a:pPr>
              <a:buFont typeface="Arial" panose="020B0604020202020204" pitchFamily="34" charset="0"/>
              <a:buChar char="•"/>
            </a:pPr>
            <a:endParaRPr lang="en-US" b="0" i="0" dirty="0">
              <a:solidFill>
                <a:sysClr val="windowText" lastClr="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Game state management module: This module manages the game state, including the game over state and the score system.</a:t>
            </a:r>
          </a:p>
          <a:p>
            <a:pPr>
              <a:buFont typeface="Arial" panose="020B0604020202020204" pitchFamily="34" charset="0"/>
              <a:buChar char="•"/>
            </a:pPr>
            <a:endParaRPr lang="en-US" b="0" i="0" dirty="0">
              <a:solidFill>
                <a:sysClr val="windowText" lastClr="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2D textures overlay module: This module uses various 2D textures such as background images, gameover images, and racket and ball images, to display on the screen.</a:t>
            </a:r>
          </a:p>
          <a:p>
            <a:pPr>
              <a:buFont typeface="Arial" panose="020B0604020202020204" pitchFamily="34" charset="0"/>
              <a:buChar char="•"/>
            </a:pPr>
            <a:endParaRPr lang="en-US" b="0" i="0" dirty="0">
              <a:solidFill>
                <a:sysClr val="windowText" lastClr="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solidFill>
                  <a:sysClr val="windowText" lastClr="000000"/>
                </a:solidFill>
                <a:effectLst/>
                <a:latin typeface="Times New Roman" panose="02020603050405020304" pitchFamily="18" charset="0"/>
                <a:cs typeface="Times New Roman" panose="02020603050405020304" pitchFamily="18" charset="0"/>
              </a:rPr>
              <a:t>Display module: This module displays the game on the screen.</a:t>
            </a:r>
          </a:p>
        </p:txBody>
      </p:sp>
    </p:spTree>
    <p:extLst>
      <p:ext uri="{BB962C8B-B14F-4D97-AF65-F5344CB8AC3E}">
        <p14:creationId xmlns:p14="http://schemas.microsoft.com/office/powerpoint/2010/main" val="29422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A62658-B177-4243-A5DC-A0EA5206E368}"/>
              </a:ext>
            </a:extLst>
          </p:cNvPr>
          <p:cNvSpPr txBox="1"/>
          <p:nvPr/>
        </p:nvSpPr>
        <p:spPr>
          <a:xfrm>
            <a:off x="3420786" y="116632"/>
            <a:ext cx="5347252"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3D424B5-020E-42FA-8DCA-EF6798AF1512}"/>
              </a:ext>
            </a:extLst>
          </p:cNvPr>
          <p:cNvSpPr txBox="1"/>
          <p:nvPr/>
        </p:nvSpPr>
        <p:spPr>
          <a:xfrm>
            <a:off x="189756" y="701407"/>
            <a:ext cx="11737304" cy="6370975"/>
          </a:xfrm>
          <a:prstGeom prst="rect">
            <a:avLst/>
          </a:prstGeom>
          <a:noFill/>
        </p:spPr>
        <p:txBody>
          <a:bodyPr wrap="square" rtlCol="0">
            <a:spAutoFit/>
          </a:bodyPr>
          <a:lstStyle/>
          <a:p>
            <a:pPr algn="l"/>
            <a:r>
              <a:rPr lang="en-IN" sz="2400" b="1" dirty="0">
                <a:solidFill>
                  <a:sysClr val="windowText" lastClr="000000"/>
                </a:solidFill>
                <a:latin typeface="Times New Roman" panose="02020603050405020304" pitchFamily="18" charset="0"/>
                <a:cs typeface="Times New Roman" panose="02020603050405020304" pitchFamily="18" charset="0"/>
              </a:rPr>
              <a:t>R</a:t>
            </a:r>
            <a:r>
              <a:rPr lang="en-IN" sz="2400" b="1" i="0" dirty="0">
                <a:solidFill>
                  <a:sysClr val="windowText" lastClr="000000"/>
                </a:solidFill>
                <a:effectLst/>
                <a:latin typeface="Times New Roman" panose="02020603050405020304" pitchFamily="18" charset="0"/>
                <a:cs typeface="Times New Roman" panose="02020603050405020304" pitchFamily="18" charset="0"/>
              </a:rPr>
              <a:t>eferences:</a:t>
            </a:r>
          </a:p>
          <a:p>
            <a:pPr algn="l">
              <a:buFont typeface="+mj-lt"/>
              <a:buAutoNum type="arabicPeriod"/>
            </a:pPr>
            <a:r>
              <a:rPr lang="en-US" sz="2400" b="0" i="0" dirty="0">
                <a:solidFill>
                  <a:sysClr val="windowText" lastClr="000000"/>
                </a:solidFill>
                <a:effectLst/>
                <a:latin typeface="Times New Roman" panose="02020603050405020304" pitchFamily="18" charset="0"/>
                <a:cs typeface="Times New Roman" panose="02020603050405020304" pitchFamily="18" charset="0"/>
              </a:rPr>
              <a:t>"Real-time hand gesture recognition using a depth sensor" by Mohamed E. K. Soliman and Mohamed S. Kamel, published in the Journal of Ambient Intelligence and Humanized Computing in 2021.</a:t>
            </a:r>
          </a:p>
          <a:p>
            <a:pPr algn="l">
              <a:buFont typeface="+mj-lt"/>
              <a:buAutoNum type="arabicPeriod"/>
            </a:pPr>
            <a:r>
              <a:rPr lang="en-US" sz="2400" b="0" i="0" dirty="0">
                <a:solidFill>
                  <a:sysClr val="windowText" lastClr="000000"/>
                </a:solidFill>
                <a:effectLst/>
                <a:latin typeface="Times New Roman" panose="02020603050405020304" pitchFamily="18" charset="0"/>
                <a:cs typeface="Times New Roman" panose="02020603050405020304" pitchFamily="18" charset="0"/>
              </a:rPr>
              <a:t>"A review of hand gesture recognition techniques for human-computer interaction" by Xiaofei Du, Xinghao Chen, and Yulong Dong, published in the Journal of Visual Communication and Image Representation in 2021.</a:t>
            </a:r>
          </a:p>
          <a:p>
            <a:pPr algn="l">
              <a:buFont typeface="+mj-lt"/>
              <a:buAutoNum type="arabicPeriod"/>
            </a:pPr>
            <a:r>
              <a:rPr lang="en-US" sz="2400" b="0" i="0" dirty="0">
                <a:solidFill>
                  <a:sysClr val="windowText" lastClr="000000"/>
                </a:solidFill>
                <a:effectLst/>
                <a:latin typeface="Times New Roman" panose="02020603050405020304" pitchFamily="18" charset="0"/>
                <a:cs typeface="Times New Roman" panose="02020603050405020304" pitchFamily="18" charset="0"/>
              </a:rPr>
              <a:t>"Deep learning for hand gesture recognition: A survey" by Ahmed Elgammal and Rania Ibrahim, published in the IEEE Access journal in 2021.</a:t>
            </a:r>
          </a:p>
          <a:p>
            <a:pPr algn="l">
              <a:buFont typeface="+mj-lt"/>
              <a:buAutoNum type="arabicPeriod"/>
            </a:pPr>
            <a:r>
              <a:rPr lang="en-US" sz="2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deep learning: A survey" by S. Suresh, A. K. Singh, and R. K. Singh, published in the Journal of Ambient Intelligence and Humanized Computing in 2022.</a:t>
            </a:r>
          </a:p>
          <a:p>
            <a:pPr algn="l">
              <a:buFont typeface="+mj-lt"/>
              <a:buAutoNum type="arabicPeriod"/>
            </a:pPr>
            <a:r>
              <a:rPr lang="en-US" sz="2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convolutional neural networks" by Wei-</a:t>
            </a:r>
            <a:r>
              <a:rPr lang="en-US" sz="2400" b="0" i="0" dirty="0" err="1">
                <a:solidFill>
                  <a:sysClr val="windowText" lastClr="000000"/>
                </a:solidFill>
                <a:effectLst/>
                <a:latin typeface="Times New Roman" panose="02020603050405020304" pitchFamily="18" charset="0"/>
                <a:cs typeface="Times New Roman" panose="02020603050405020304" pitchFamily="18" charset="0"/>
              </a:rPr>
              <a:t>Chih</a:t>
            </a:r>
            <a:r>
              <a:rPr lang="en-US" sz="2400" b="0" i="0" dirty="0">
                <a:solidFill>
                  <a:sysClr val="windowText" lastClr="000000"/>
                </a:solidFill>
                <a:effectLst/>
                <a:latin typeface="Times New Roman" panose="02020603050405020304" pitchFamily="18" charset="0"/>
                <a:cs typeface="Times New Roman" panose="02020603050405020304" pitchFamily="18" charset="0"/>
              </a:rPr>
              <a:t> Hung, Yu-Ting Chen, and </a:t>
            </a:r>
            <a:r>
              <a:rPr lang="en-US" sz="2400" b="0" i="0" dirty="0" err="1">
                <a:solidFill>
                  <a:sysClr val="windowText" lastClr="000000"/>
                </a:solidFill>
                <a:effectLst/>
                <a:latin typeface="Times New Roman" panose="02020603050405020304" pitchFamily="18" charset="0"/>
                <a:cs typeface="Times New Roman" panose="02020603050405020304" pitchFamily="18" charset="0"/>
              </a:rPr>
              <a:t>Jyh</a:t>
            </a:r>
            <a:r>
              <a:rPr lang="en-US" sz="2400" b="0" i="0" dirty="0">
                <a:solidFill>
                  <a:sysClr val="windowText" lastClr="000000"/>
                </a:solidFill>
                <a:effectLst/>
                <a:latin typeface="Times New Roman" panose="02020603050405020304" pitchFamily="18" charset="0"/>
                <a:cs typeface="Times New Roman" panose="02020603050405020304" pitchFamily="18" charset="0"/>
              </a:rPr>
              <a:t>-Cheng Chen, published in the Journal of Ambient Intelligence and Humanized Computing in 2021.</a:t>
            </a:r>
          </a:p>
          <a:p>
            <a:pPr>
              <a:buFont typeface="+mj-lt"/>
              <a:buAutoNum type="arabicPeriod"/>
            </a:pPr>
            <a:r>
              <a:rPr lang="en-US" sz="2400" b="0" i="0" dirty="0">
                <a:solidFill>
                  <a:sysClr val="windowText" lastClr="000000"/>
                </a:solidFill>
                <a:effectLst/>
                <a:latin typeface="Times New Roman" panose="02020603050405020304" pitchFamily="18" charset="0"/>
                <a:cs typeface="Times New Roman" panose="02020603050405020304" pitchFamily="18" charset="0"/>
              </a:rPr>
              <a:t>"MediaPipe: A Framework for Perceptual Computing" by Google Research, 2021.</a:t>
            </a:r>
          </a:p>
          <a:p>
            <a:pPr algn="l">
              <a:buFont typeface="+mj-lt"/>
              <a:buAutoNum type="arabicPeriod"/>
            </a:pPr>
            <a:endParaRPr lang="en-IN" sz="2400" b="0" i="0" dirty="0">
              <a:solidFill>
                <a:srgbClr val="D1D5DB"/>
              </a:solidFill>
              <a:effectLst/>
              <a:latin typeface="Söhne"/>
            </a:endParaRPr>
          </a:p>
        </p:txBody>
      </p:sp>
    </p:spTree>
    <p:extLst>
      <p:ext uri="{BB962C8B-B14F-4D97-AF65-F5344CB8AC3E}">
        <p14:creationId xmlns:p14="http://schemas.microsoft.com/office/powerpoint/2010/main" val="20910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E3CD8C-AFEA-4F1D-AC18-00C92FEB61EC}"/>
              </a:ext>
            </a:extLst>
          </p:cNvPr>
          <p:cNvSpPr txBox="1"/>
          <p:nvPr/>
        </p:nvSpPr>
        <p:spPr>
          <a:xfrm>
            <a:off x="1197868" y="2060848"/>
            <a:ext cx="10048461" cy="2308324"/>
          </a:xfrm>
          <a:prstGeom prst="rect">
            <a:avLst/>
          </a:prstGeom>
          <a:noFill/>
        </p:spPr>
        <p:txBody>
          <a:bodyPr wrap="square" rtlCol="0">
            <a:spAutoFit/>
          </a:bodyPr>
          <a:lstStyle/>
          <a:p>
            <a:pPr algn="l"/>
            <a:r>
              <a:rPr lang="en-IN" sz="2400" b="1" i="0" dirty="0">
                <a:solidFill>
                  <a:sysClr val="windowText" lastClr="000000"/>
                </a:solidFill>
                <a:effectLst/>
                <a:latin typeface="Times New Roman" panose="02020603050405020304" pitchFamily="18" charset="0"/>
                <a:cs typeface="Times New Roman" panose="02020603050405020304" pitchFamily="18" charset="0"/>
              </a:rPr>
              <a:t>Reference books:</a:t>
            </a:r>
          </a:p>
          <a:p>
            <a:pPr algn="l">
              <a:buFont typeface="Arial" panose="020B0604020202020204" pitchFamily="34" charset="0"/>
              <a:buChar char="•"/>
            </a:pPr>
            <a:r>
              <a:rPr lang="en-IN" sz="2400" b="0" i="0" dirty="0">
                <a:solidFill>
                  <a:sysClr val="windowText" lastClr="000000"/>
                </a:solidFill>
                <a:effectLst/>
                <a:latin typeface="Times New Roman" panose="02020603050405020304" pitchFamily="18" charset="0"/>
                <a:cs typeface="Times New Roman" panose="02020603050405020304" pitchFamily="18" charset="0"/>
              </a:rPr>
              <a:t>"Mastering OpenCV 4 with Python: A practical guide covering topics from image processing, augmented reality to deep learning with OpenCV 4 and Python 3" by Alberto Fernández Villán</a:t>
            </a:r>
          </a:p>
          <a:p>
            <a:pPr algn="l">
              <a:buFont typeface="Arial" panose="020B0604020202020204" pitchFamily="34" charset="0"/>
              <a:buChar char="•"/>
            </a:pPr>
            <a:r>
              <a:rPr lang="en-IN" sz="2400" b="0" i="0" dirty="0">
                <a:solidFill>
                  <a:sysClr val="windowText" lastClr="000000"/>
                </a:solidFill>
                <a:effectLst/>
                <a:latin typeface="Times New Roman" panose="02020603050405020304" pitchFamily="18" charset="0"/>
                <a:cs typeface="Times New Roman" panose="02020603050405020304" pitchFamily="18" charset="0"/>
              </a:rPr>
              <a:t>"OpenCV with Python By Example" by Prateek Joshi</a:t>
            </a:r>
          </a:p>
          <a:p>
            <a:pPr algn="l">
              <a:buFont typeface="Arial" panose="020B0604020202020204" pitchFamily="34" charset="0"/>
              <a:buChar char="•"/>
            </a:pPr>
            <a:r>
              <a:rPr lang="en-IN" sz="2400" b="0" i="0" dirty="0">
                <a:solidFill>
                  <a:sysClr val="windowText" lastClr="000000"/>
                </a:solidFill>
                <a:effectLst/>
                <a:latin typeface="Times New Roman" panose="02020603050405020304" pitchFamily="18" charset="0"/>
                <a:cs typeface="Times New Roman" panose="02020603050405020304" pitchFamily="18" charset="0"/>
              </a:rPr>
              <a:t>"Learning OpenCV 4 Computer Vision with Python 3" by Joseph </a:t>
            </a:r>
            <a:r>
              <a:rPr lang="en-IN" sz="2400" b="0" i="0" dirty="0" err="1">
                <a:solidFill>
                  <a:sysClr val="windowText" lastClr="000000"/>
                </a:solidFill>
                <a:effectLst/>
                <a:latin typeface="Times New Roman" panose="02020603050405020304" pitchFamily="18" charset="0"/>
                <a:cs typeface="Times New Roman" panose="02020603050405020304" pitchFamily="18" charset="0"/>
              </a:rPr>
              <a:t>Howse</a:t>
            </a:r>
            <a:endParaRPr lang="en-IN" sz="2400" b="0" i="0" dirty="0">
              <a:solidFill>
                <a:sysClr val="windowText" lastClr="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72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D463-82EF-E94E-A34F-EAF20BD394F6}"/>
              </a:ext>
            </a:extLst>
          </p:cNvPr>
          <p:cNvSpPr>
            <a:spLocks noGrp="1"/>
          </p:cNvSpPr>
          <p:nvPr>
            <p:ph type="title"/>
          </p:nvPr>
        </p:nvSpPr>
        <p:spPr>
          <a:xfrm>
            <a:off x="1522413" y="381000"/>
            <a:ext cx="9144001" cy="5496272"/>
          </a:xfrm>
        </p:spPr>
        <p:txBody>
          <a:bodyPr>
            <a:normAutofit/>
          </a:bodyPr>
          <a:lstStyle/>
          <a:p>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22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F0FBD-9315-401E-ABC9-FD1A985E774A}"/>
              </a:ext>
            </a:extLst>
          </p:cNvPr>
          <p:cNvSpPr txBox="1"/>
          <p:nvPr/>
        </p:nvSpPr>
        <p:spPr>
          <a:xfrm>
            <a:off x="1112726" y="2121818"/>
            <a:ext cx="9963371" cy="3539430"/>
          </a:xfrm>
          <a:prstGeom prst="rect">
            <a:avLst/>
          </a:prstGeom>
          <a:noFill/>
        </p:spPr>
        <p:txBody>
          <a:bodyPr wrap="square" rtlCol="0">
            <a:spAutoFit/>
          </a:bodyPr>
          <a:lstStyle/>
          <a:p>
            <a:pPr algn="ctr"/>
            <a:r>
              <a:rPr lang="en-US" sz="28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Ping-Pong Project aims to democratize the sport of table tennis by creating a software program that can act as a coach and provide suggestions and recommendations to improve the player's game. The program analyzes the player's performance by detecting and measuring the speed and spin of the ball. The results show that while the software has the potential to be a useful tool in coaching, the use of a high-end camera in a controlled environment is necessary for optimal results.</a:t>
            </a:r>
            <a:endParaRPr lang="en-IN"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9E7EC6-B62F-400A-90A3-7BF9EE256B04}"/>
              </a:ext>
            </a:extLst>
          </p:cNvPr>
          <p:cNvSpPr txBox="1"/>
          <p:nvPr/>
        </p:nvSpPr>
        <p:spPr>
          <a:xfrm>
            <a:off x="4510236" y="1196752"/>
            <a:ext cx="316835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ABSTRACTION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63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7C4A67-B97F-499F-986E-65ABCB391CF9}"/>
              </a:ext>
            </a:extLst>
          </p:cNvPr>
          <p:cNvSpPr txBox="1"/>
          <p:nvPr/>
        </p:nvSpPr>
        <p:spPr>
          <a:xfrm>
            <a:off x="3420786" y="540543"/>
            <a:ext cx="5347252"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21BA28-8E08-4BE5-B876-775E7E42A826}"/>
              </a:ext>
            </a:extLst>
          </p:cNvPr>
          <p:cNvSpPr txBox="1"/>
          <p:nvPr/>
        </p:nvSpPr>
        <p:spPr>
          <a:xfrm>
            <a:off x="1025455" y="1700808"/>
            <a:ext cx="10137913" cy="3970318"/>
          </a:xfrm>
          <a:prstGeom prst="rect">
            <a:avLst/>
          </a:prstGeom>
          <a:noFill/>
        </p:spPr>
        <p:txBody>
          <a:bodyPr wrap="square" rtlCol="0">
            <a:spAutoFit/>
          </a:bodyPr>
          <a:lstStyle/>
          <a:p>
            <a:pPr algn="ctr"/>
            <a:r>
              <a:rPr lang="en-US" sz="28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Welcome to our design project, Table Tennis using Hand Gesture. Our project aims to create a fun and interactive game using hand gesture recognition technology. The game uses a webcam to track the user's hands and allows the user to control the movement of the rackets on the screen using their hand gestures. The goal of the game is to prevent the ball from passing the user's racket. Our proposed system utilizes the OpenCV library for image processing and the cvzone library for hand tracking. Our project aims to provide an innovative and immersive gaming experience for the users</a:t>
            </a:r>
            <a:r>
              <a:rPr lang="en-US" sz="2800" i="0" dirty="0">
                <a:ln w="0"/>
                <a:effectLst>
                  <a:outerShdw blurRad="38100" dist="19050" dir="2700000" algn="tl" rotWithShape="0">
                    <a:schemeClr val="dk1">
                      <a:alpha val="40000"/>
                    </a:schemeClr>
                  </a:outerShdw>
                </a:effectLst>
                <a:latin typeface="Söhne"/>
              </a:rPr>
              <a:t>.</a:t>
            </a:r>
            <a:endParaRPr lang="en-IN"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8878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B02C33-8B98-4F87-A350-5CBDEDF65684}"/>
              </a:ext>
            </a:extLst>
          </p:cNvPr>
          <p:cNvSpPr txBox="1"/>
          <p:nvPr/>
        </p:nvSpPr>
        <p:spPr>
          <a:xfrm>
            <a:off x="3420786" y="260648"/>
            <a:ext cx="5347252"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GOALS AND MOTIVATION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DD588D-0C8C-4A94-9896-CCEB68228AB9}"/>
              </a:ext>
            </a:extLst>
          </p:cNvPr>
          <p:cNvSpPr txBox="1"/>
          <p:nvPr/>
        </p:nvSpPr>
        <p:spPr>
          <a:xfrm>
            <a:off x="693812" y="870710"/>
            <a:ext cx="10287000" cy="6001643"/>
          </a:xfrm>
          <a:prstGeom prst="rect">
            <a:avLst/>
          </a:prstGeom>
          <a:noFill/>
        </p:spPr>
        <p:txBody>
          <a:bodyPr wrap="square" rtlCol="0">
            <a:spAutoFit/>
          </a:bodyPr>
          <a:lstStyle/>
          <a:p>
            <a:pPr algn="l"/>
            <a:r>
              <a:rPr lang="en-US" sz="2400" b="1"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Goals:</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 revolutionize the gaming experience by integrating hand gesture recognition technology into a Table Tennis game.</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ultimate goal of this project is to showcase the capabilities of hand gesture recognition technology in the field of gaming and its potential to create new and exciting gaming experiences.</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And to provide an immersive gaming experience for the users.</a:t>
            </a:r>
          </a:p>
          <a:p>
            <a:pPr algn="l">
              <a:buFont typeface="Arial" panose="020B0604020202020204" pitchFamily="34" charset="0"/>
              <a:buChar char="•"/>
            </a:pPr>
            <a:endParaRPr lang="en-US" sz="24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r>
              <a:rPr lang="en-US" sz="2400" b="1"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Motivation:</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inspiration behind this project is the increasing interest in hand gesture recognition technology and its potential to bring a new level of interactivity to the gaming industry.</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project's aspiration is to provide a fun and unique way for users to interact with the game by using their hand movements, making the game more intuitive and engaging.</a:t>
            </a:r>
          </a:p>
          <a:p>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7851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5DE88-D1D9-4064-9BF8-5DA1129E9EBC}"/>
              </a:ext>
            </a:extLst>
          </p:cNvPr>
          <p:cNvSpPr txBox="1"/>
          <p:nvPr/>
        </p:nvSpPr>
        <p:spPr>
          <a:xfrm>
            <a:off x="3420786" y="980728"/>
            <a:ext cx="5347252"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PROBLEM DEFINITION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551E70-B1B7-4CFF-B976-65D45FA2F093}"/>
              </a:ext>
            </a:extLst>
          </p:cNvPr>
          <p:cNvSpPr txBox="1"/>
          <p:nvPr/>
        </p:nvSpPr>
        <p:spPr>
          <a:xfrm>
            <a:off x="549796" y="1988840"/>
            <a:ext cx="10048461"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Lack of natural and intuitive control for this player</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Difficulty in executing precise shots, such as spins and serves.</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Limitations in replicating the physical</a:t>
            </a:r>
            <a:r>
              <a:rPr lang="en-IN"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movements of a real table tennis player.</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a:t>
            </a:r>
            <a:r>
              <a:rPr lang="en-IN"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naccurate</a:t>
            </a:r>
            <a:r>
              <a:rPr lang="en-IN"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representation of player’s intent and skill level.</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IN"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ecreased</a:t>
            </a:r>
            <a:r>
              <a:rPr lang="en-IN"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player engagement and enjoyment</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Potential hindrance to the growth and development of the game</a:t>
            </a:r>
          </a:p>
          <a:p>
            <a:pPr algn="l">
              <a:buFont typeface="Arial" panose="020B0604020202020204" pitchFamily="34" charset="0"/>
              <a:buChar char="•"/>
            </a:pPr>
            <a:r>
              <a:rPr lang="en-US" sz="2400" b="0" i="0" dirty="0">
                <a:solidFill>
                  <a:srgbClr val="D1D5DB"/>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Lack of access to coaching and guidance for learning table tennis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Difficulty in finding a coach or someone experienced to play with</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The need for software that can perform the job of a coach and provide      recommendations for improvement</a:t>
            </a:r>
          </a:p>
          <a:p>
            <a:pPr marL="342900" indent="-342900">
              <a:buFont typeface="Arial" panose="020B0604020202020204" pitchFamily="34" charset="0"/>
              <a:buChar char="•"/>
            </a:pPr>
            <a:endParaRPr lang="en-GB"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93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3532BD-73E6-4D23-AB09-B295187B5BF1}"/>
              </a:ext>
            </a:extLst>
          </p:cNvPr>
          <p:cNvSpPr txBox="1"/>
          <p:nvPr/>
        </p:nvSpPr>
        <p:spPr>
          <a:xfrm>
            <a:off x="4906278" y="1268760"/>
            <a:ext cx="2376266" cy="584775"/>
          </a:xfrm>
          <a:prstGeom prst="rect">
            <a:avLst/>
          </a:prstGeom>
          <a:noFill/>
        </p:spPr>
        <p:txBody>
          <a:bodyPr wrap="square" rtlCol="0">
            <a:sp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OBJECTIVE</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1F7213D-062F-4586-92E9-C5400DCA55CA}"/>
              </a:ext>
            </a:extLst>
          </p:cNvPr>
          <p:cNvSpPr txBox="1"/>
          <p:nvPr/>
        </p:nvSpPr>
        <p:spPr>
          <a:xfrm>
            <a:off x="1112726" y="2121818"/>
            <a:ext cx="9963371" cy="2677656"/>
          </a:xfrm>
          <a:prstGeom prst="rect">
            <a:avLst/>
          </a:prstGeom>
          <a:noFill/>
        </p:spPr>
        <p:txBody>
          <a:bodyPr wrap="square" rtlCol="0">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Objective of the Hand Gesture Table Tennis is to control a paddle on a screen with hand gesture and use it to hit a ball back-and-forth against a computer-controlled AI. The goal is to score by getting the ball past the computer’s paddle and onto other side of the screen. The player who scores the most points by the end of the game wins.</a:t>
            </a:r>
            <a:endParaRPr lang="en-IN"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62393-656A-4ADF-8E02-A3051E68BC44}"/>
              </a:ext>
            </a:extLst>
          </p:cNvPr>
          <p:cNvSpPr>
            <a:spLocks noGrp="1"/>
          </p:cNvSpPr>
          <p:nvPr>
            <p:ph type="dt" sz="half" idx="10"/>
          </p:nvPr>
        </p:nvSpPr>
        <p:spPr/>
        <p:txBody>
          <a:bodyPr/>
          <a:lstStyle/>
          <a:p>
            <a:fld id="{046A95A5-D665-4DFD-86CF-4B6DC5E916C0}" type="datetime1">
              <a:rPr lang="en-GB" smtClean="0"/>
              <a:pPr/>
              <a:t>06/02/2023</a:t>
            </a:fld>
            <a:endParaRPr lang="en-GB" dirty="0"/>
          </a:p>
        </p:txBody>
      </p:sp>
      <p:graphicFrame>
        <p:nvGraphicFramePr>
          <p:cNvPr id="3" name="Table 4">
            <a:extLst>
              <a:ext uri="{FF2B5EF4-FFF2-40B4-BE49-F238E27FC236}">
                <a16:creationId xmlns:a16="http://schemas.microsoft.com/office/drawing/2014/main" id="{634EA44D-C4D8-48C3-8B6B-96BE7631100E}"/>
              </a:ext>
            </a:extLst>
          </p:cNvPr>
          <p:cNvGraphicFramePr>
            <a:graphicFrameLocks noGrp="1"/>
          </p:cNvGraphicFramePr>
          <p:nvPr>
            <p:extLst>
              <p:ext uri="{D42A27DB-BD31-4B8C-83A1-F6EECF244321}">
                <p14:modId xmlns:p14="http://schemas.microsoft.com/office/powerpoint/2010/main" val="1026286677"/>
              </p:ext>
            </p:extLst>
          </p:nvPr>
        </p:nvGraphicFramePr>
        <p:xfrm>
          <a:off x="-1" y="620688"/>
          <a:ext cx="12188826" cy="6654180"/>
        </p:xfrm>
        <a:graphic>
          <a:graphicData uri="http://schemas.openxmlformats.org/drawingml/2006/table">
            <a:tbl>
              <a:tblPr firstRow="1" bandRow="1">
                <a:tableStyleId>{5C22544A-7EE6-4342-B048-85BDC9FD1C3A}</a:tableStyleId>
              </a:tblPr>
              <a:tblGrid>
                <a:gridCol w="765821">
                  <a:extLst>
                    <a:ext uri="{9D8B030D-6E8A-4147-A177-3AD203B41FA5}">
                      <a16:colId xmlns:a16="http://schemas.microsoft.com/office/drawing/2014/main" val="341043014"/>
                    </a:ext>
                  </a:extLst>
                </a:gridCol>
                <a:gridCol w="2088232">
                  <a:extLst>
                    <a:ext uri="{9D8B030D-6E8A-4147-A177-3AD203B41FA5}">
                      <a16:colId xmlns:a16="http://schemas.microsoft.com/office/drawing/2014/main" val="3104419848"/>
                    </a:ext>
                  </a:extLst>
                </a:gridCol>
                <a:gridCol w="1080120">
                  <a:extLst>
                    <a:ext uri="{9D8B030D-6E8A-4147-A177-3AD203B41FA5}">
                      <a16:colId xmlns:a16="http://schemas.microsoft.com/office/drawing/2014/main" val="2472894354"/>
                    </a:ext>
                  </a:extLst>
                </a:gridCol>
                <a:gridCol w="2592288">
                  <a:extLst>
                    <a:ext uri="{9D8B030D-6E8A-4147-A177-3AD203B41FA5}">
                      <a16:colId xmlns:a16="http://schemas.microsoft.com/office/drawing/2014/main" val="177511759"/>
                    </a:ext>
                  </a:extLst>
                </a:gridCol>
                <a:gridCol w="2808312">
                  <a:extLst>
                    <a:ext uri="{9D8B030D-6E8A-4147-A177-3AD203B41FA5}">
                      <a16:colId xmlns:a16="http://schemas.microsoft.com/office/drawing/2014/main" val="2917579235"/>
                    </a:ext>
                  </a:extLst>
                </a:gridCol>
                <a:gridCol w="2854053">
                  <a:extLst>
                    <a:ext uri="{9D8B030D-6E8A-4147-A177-3AD203B41FA5}">
                      <a16:colId xmlns:a16="http://schemas.microsoft.com/office/drawing/2014/main" val="3460742197"/>
                    </a:ext>
                  </a:extLst>
                </a:gridCol>
              </a:tblGrid>
              <a:tr h="1585864">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PUBLICATION (NAME OF THE JOURNAL/CONFERENCE</a:t>
                      </a:r>
                      <a:r>
                        <a:rPr lang="en-IN" sz="1800" baseline="0" dirty="0">
                          <a:latin typeface="Times New Roman" panose="02020603050405020304" pitchFamily="18" charset="0"/>
                          <a:cs typeface="Times New Roman" panose="02020603050405020304" pitchFamily="18" charset="0"/>
                        </a:rPr>
                        <a:t> PROCEEDINGS WITH YEAR)</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ALGORITHM/METHODOLOGY ADOPTED</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6823465"/>
                  </a:ext>
                </a:extLst>
              </a:tr>
              <a:tr h="4916947">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Playing Pong Using Q-Learning</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600" dirty="0">
                          <a:latin typeface="Times New Roman" panose="02020603050405020304" pitchFamily="18" charset="0"/>
                          <a:ea typeface="Calibri" panose="020F0502020204030204" pitchFamily="34" charset="0"/>
                          <a:cs typeface="Times New Roman" panose="02020603050405020304" pitchFamily="18" charset="0"/>
                        </a:rPr>
                        <a:t>Akash ,K.</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Playing Pong Using Q-Learning ,2021</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Q-learning is reinforcement learning algorithm where an agent learns to make decisions.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Requires more training </a:t>
                      </a:r>
                    </a:p>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The Q-values may not give optimal solutions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2281087"/>
                  </a:ext>
                </a:extLst>
              </a:tr>
            </a:tbl>
          </a:graphicData>
        </a:graphic>
      </p:graphicFrame>
      <p:sp>
        <p:nvSpPr>
          <p:cNvPr id="4" name="TextBox 3">
            <a:extLst>
              <a:ext uri="{FF2B5EF4-FFF2-40B4-BE49-F238E27FC236}">
                <a16:creationId xmlns:a16="http://schemas.microsoft.com/office/drawing/2014/main" id="{F0AE8932-FD3D-2012-3F82-E19483897342}"/>
              </a:ext>
            </a:extLst>
          </p:cNvPr>
          <p:cNvSpPr txBox="1"/>
          <p:nvPr/>
        </p:nvSpPr>
        <p:spPr>
          <a:xfrm>
            <a:off x="4150196" y="0"/>
            <a:ext cx="388843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LITERATURE REVIEW</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1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B87A76B-D09A-472B-9E7E-F053C3074009}"/>
              </a:ext>
            </a:extLst>
          </p:cNvPr>
          <p:cNvGraphicFramePr>
            <a:graphicFrameLocks noGrp="1"/>
          </p:cNvGraphicFramePr>
          <p:nvPr>
            <p:extLst>
              <p:ext uri="{D42A27DB-BD31-4B8C-83A1-F6EECF244321}">
                <p14:modId xmlns:p14="http://schemas.microsoft.com/office/powerpoint/2010/main" val="627676738"/>
              </p:ext>
            </p:extLst>
          </p:nvPr>
        </p:nvGraphicFramePr>
        <p:xfrm>
          <a:off x="0" y="0"/>
          <a:ext cx="12208130" cy="7716448"/>
        </p:xfrm>
        <a:graphic>
          <a:graphicData uri="http://schemas.openxmlformats.org/drawingml/2006/table">
            <a:tbl>
              <a:tblPr firstRow="1" bandRow="1">
                <a:tableStyleId>{5C22544A-7EE6-4342-B048-85BDC9FD1C3A}</a:tableStyleId>
              </a:tblPr>
              <a:tblGrid>
                <a:gridCol w="767034">
                  <a:extLst>
                    <a:ext uri="{9D8B030D-6E8A-4147-A177-3AD203B41FA5}">
                      <a16:colId xmlns:a16="http://schemas.microsoft.com/office/drawing/2014/main" val="341043014"/>
                    </a:ext>
                  </a:extLst>
                </a:gridCol>
                <a:gridCol w="2091539">
                  <a:extLst>
                    <a:ext uri="{9D8B030D-6E8A-4147-A177-3AD203B41FA5}">
                      <a16:colId xmlns:a16="http://schemas.microsoft.com/office/drawing/2014/main" val="3104419848"/>
                    </a:ext>
                  </a:extLst>
                </a:gridCol>
                <a:gridCol w="1586685">
                  <a:extLst>
                    <a:ext uri="{9D8B030D-6E8A-4147-A177-3AD203B41FA5}">
                      <a16:colId xmlns:a16="http://schemas.microsoft.com/office/drawing/2014/main" val="2472894354"/>
                    </a:ext>
                  </a:extLst>
                </a:gridCol>
                <a:gridCol w="2452150">
                  <a:extLst>
                    <a:ext uri="{9D8B030D-6E8A-4147-A177-3AD203B41FA5}">
                      <a16:colId xmlns:a16="http://schemas.microsoft.com/office/drawing/2014/main" val="177511759"/>
                    </a:ext>
                  </a:extLst>
                </a:gridCol>
                <a:gridCol w="2596393">
                  <a:extLst>
                    <a:ext uri="{9D8B030D-6E8A-4147-A177-3AD203B41FA5}">
                      <a16:colId xmlns:a16="http://schemas.microsoft.com/office/drawing/2014/main" val="2917579235"/>
                    </a:ext>
                  </a:extLst>
                </a:gridCol>
                <a:gridCol w="2714329">
                  <a:extLst>
                    <a:ext uri="{9D8B030D-6E8A-4147-A177-3AD203B41FA5}">
                      <a16:colId xmlns:a16="http://schemas.microsoft.com/office/drawing/2014/main" val="3460742197"/>
                    </a:ext>
                  </a:extLst>
                </a:gridCol>
              </a:tblGrid>
              <a:tr h="1772816">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PUBLICATION (NAME OF THE JOURNAL/CONFERENCE</a:t>
                      </a:r>
                      <a:r>
                        <a:rPr lang="en-IN" sz="1800" baseline="0" dirty="0">
                          <a:latin typeface="Times New Roman" panose="02020603050405020304" pitchFamily="18" charset="0"/>
                          <a:cs typeface="Times New Roman" panose="02020603050405020304" pitchFamily="18" charset="0"/>
                        </a:rPr>
                        <a:t> PROCEEDINGS WITH YEAR)</a:t>
                      </a:r>
                      <a:endParaRPr lang="en-IN" sz="18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ALGORITHM/METHODOLOGY ADOPTED</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6823465"/>
                  </a:ext>
                </a:extLst>
              </a:tr>
              <a:tr h="5704895">
                <a:tc>
                  <a:txBody>
                    <a:bodyPr/>
                    <a:lstStyle/>
                    <a:p>
                      <a:r>
                        <a:rPr lang="en-US" dirty="0"/>
                        <a:t>2.</a:t>
                      </a:r>
                      <a:endParaRPr lang="en-IN" dirty="0"/>
                    </a:p>
                  </a:txBody>
                  <a:tcPr/>
                </a:tc>
                <a:tc>
                  <a:txBody>
                    <a:bodyPr/>
                    <a:lstStyle/>
                    <a:p>
                      <a:r>
                        <a:rPr lang="en-IN" sz="1600" dirty="0">
                          <a:latin typeface="Times New Roman" panose="02020603050405020304" pitchFamily="18" charset="0"/>
                          <a:cs typeface="Times New Roman" panose="02020603050405020304" pitchFamily="18" charset="0"/>
                        </a:rPr>
                        <a:t>JavaScript Pong Game</a:t>
                      </a:r>
                    </a:p>
                  </a:txBody>
                  <a:tcPr/>
                </a:tc>
                <a:tc>
                  <a:txBody>
                    <a:bodyPr/>
                    <a:lstStyle/>
                    <a:p>
                      <a:r>
                        <a:rPr lang="en-IN" sz="1400" dirty="0" err="1">
                          <a:latin typeface="Times New Roman" panose="02020603050405020304" pitchFamily="18" charset="0"/>
                          <a:ea typeface="Calibri" panose="020F0502020204030204" pitchFamily="34" charset="0"/>
                          <a:cs typeface="Times New Roman" panose="02020603050405020304" pitchFamily="18" charset="0"/>
                        </a:rPr>
                        <a:t>Sohail</a:t>
                      </a:r>
                      <a:r>
                        <a:rPr lang="en-IN" sz="1400" dirty="0">
                          <a:latin typeface="Times New Roman" panose="02020603050405020304" pitchFamily="18" charset="0"/>
                          <a:ea typeface="Calibri" panose="020F0502020204030204" pitchFamily="34" charset="0"/>
                          <a:cs typeface="Times New Roman" panose="02020603050405020304" pitchFamily="18" charset="0"/>
                        </a:rPr>
                        <a:t> ,A.,</a:t>
                      </a:r>
                    </a:p>
                    <a:p>
                      <a:r>
                        <a:rPr lang="en-IN" sz="1400" dirty="0">
                          <a:latin typeface="Times New Roman" panose="02020603050405020304" pitchFamily="18" charset="0"/>
                          <a:ea typeface="Calibri" panose="020F0502020204030204" pitchFamily="34" charset="0"/>
                          <a:cs typeface="Times New Roman" panose="02020603050405020304" pitchFamily="18" charset="0"/>
                        </a:rPr>
                        <a:t>Diksha ,J.,&amp;</a:t>
                      </a:r>
                    </a:p>
                    <a:p>
                      <a:r>
                        <a:rPr lang="en-IN" sz="1400" dirty="0" err="1">
                          <a:latin typeface="Times New Roman" panose="02020603050405020304" pitchFamily="18" charset="0"/>
                          <a:ea typeface="Calibri" panose="020F0502020204030204" pitchFamily="34" charset="0"/>
                          <a:cs typeface="Times New Roman" panose="02020603050405020304" pitchFamily="18" charset="0"/>
                        </a:rPr>
                        <a:t>Devansh</a:t>
                      </a:r>
                      <a:r>
                        <a:rPr lang="en-IN" sz="1400" dirty="0">
                          <a:latin typeface="Times New Roman" panose="02020603050405020304" pitchFamily="18" charset="0"/>
                          <a:ea typeface="Calibri" panose="020F0502020204030204" pitchFamily="34" charset="0"/>
                          <a:cs typeface="Times New Roman" panose="02020603050405020304" pitchFamily="18" charset="0"/>
                        </a:rPr>
                        <a:t> U.</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Journal of Pong Game using Javascript”,2022.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Control the movement of the user and AI paddles using the up and down arrow keys.</a:t>
                      </a: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Lack of browser compatibility</a:t>
                      </a:r>
                    </a:p>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Using the traditional inputs</a:t>
                      </a:r>
                    </a:p>
                    <a:p>
                      <a:endParaRPr lang="en-IN" dirty="0"/>
                    </a:p>
                  </a:txBody>
                  <a:tcPr/>
                </a:tc>
                <a:extLst>
                  <a:ext uri="{0D108BD9-81ED-4DB2-BD59-A6C34878D82A}">
                    <a16:rowId xmlns:a16="http://schemas.microsoft.com/office/drawing/2014/main" val="82281087"/>
                  </a:ext>
                </a:extLst>
              </a:tr>
            </a:tbl>
          </a:graphicData>
        </a:graphic>
      </p:graphicFrame>
    </p:spTree>
    <p:extLst>
      <p:ext uri="{BB962C8B-B14F-4D97-AF65-F5344CB8AC3E}">
        <p14:creationId xmlns:p14="http://schemas.microsoft.com/office/powerpoint/2010/main" val="34740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FA596-746D-481F-B066-829C84841349}"/>
              </a:ext>
            </a:extLst>
          </p:cNvPr>
          <p:cNvSpPr>
            <a:spLocks noGrp="1"/>
          </p:cNvSpPr>
          <p:nvPr>
            <p:ph type="dt" sz="half" idx="10"/>
          </p:nvPr>
        </p:nvSpPr>
        <p:spPr/>
        <p:txBody>
          <a:bodyPr/>
          <a:lstStyle/>
          <a:p>
            <a:fld id="{046A95A5-D665-4DFD-86CF-4B6DC5E916C0}" type="datetime1">
              <a:rPr lang="en-GB" smtClean="0"/>
              <a:pPr/>
              <a:t>06/02/2023</a:t>
            </a:fld>
            <a:endParaRPr lang="en-GB" dirty="0"/>
          </a:p>
        </p:txBody>
      </p:sp>
      <p:graphicFrame>
        <p:nvGraphicFramePr>
          <p:cNvPr id="3" name="Table 4">
            <a:extLst>
              <a:ext uri="{FF2B5EF4-FFF2-40B4-BE49-F238E27FC236}">
                <a16:creationId xmlns:a16="http://schemas.microsoft.com/office/drawing/2014/main" id="{EB2779DA-AAE0-44A3-8A2B-FEAF2CCF3B76}"/>
              </a:ext>
            </a:extLst>
          </p:cNvPr>
          <p:cNvGraphicFramePr>
            <a:graphicFrameLocks noGrp="1"/>
          </p:cNvGraphicFramePr>
          <p:nvPr>
            <p:extLst>
              <p:ext uri="{D42A27DB-BD31-4B8C-83A1-F6EECF244321}">
                <p14:modId xmlns:p14="http://schemas.microsoft.com/office/powerpoint/2010/main" val="1534428729"/>
              </p:ext>
            </p:extLst>
          </p:nvPr>
        </p:nvGraphicFramePr>
        <p:xfrm>
          <a:off x="-1" y="0"/>
          <a:ext cx="12188826" cy="7123499"/>
        </p:xfrm>
        <a:graphic>
          <a:graphicData uri="http://schemas.openxmlformats.org/drawingml/2006/table">
            <a:tbl>
              <a:tblPr firstRow="1" bandRow="1">
                <a:tableStyleId>{5C22544A-7EE6-4342-B048-85BDC9FD1C3A}</a:tableStyleId>
              </a:tblPr>
              <a:tblGrid>
                <a:gridCol w="765821">
                  <a:extLst>
                    <a:ext uri="{9D8B030D-6E8A-4147-A177-3AD203B41FA5}">
                      <a16:colId xmlns:a16="http://schemas.microsoft.com/office/drawing/2014/main" val="341043014"/>
                    </a:ext>
                  </a:extLst>
                </a:gridCol>
                <a:gridCol w="1872208">
                  <a:extLst>
                    <a:ext uri="{9D8B030D-6E8A-4147-A177-3AD203B41FA5}">
                      <a16:colId xmlns:a16="http://schemas.microsoft.com/office/drawing/2014/main" val="3104419848"/>
                    </a:ext>
                  </a:extLst>
                </a:gridCol>
                <a:gridCol w="1296144">
                  <a:extLst>
                    <a:ext uri="{9D8B030D-6E8A-4147-A177-3AD203B41FA5}">
                      <a16:colId xmlns:a16="http://schemas.microsoft.com/office/drawing/2014/main" val="2472894354"/>
                    </a:ext>
                  </a:extLst>
                </a:gridCol>
                <a:gridCol w="2592288">
                  <a:extLst>
                    <a:ext uri="{9D8B030D-6E8A-4147-A177-3AD203B41FA5}">
                      <a16:colId xmlns:a16="http://schemas.microsoft.com/office/drawing/2014/main" val="177511759"/>
                    </a:ext>
                  </a:extLst>
                </a:gridCol>
                <a:gridCol w="2808312">
                  <a:extLst>
                    <a:ext uri="{9D8B030D-6E8A-4147-A177-3AD203B41FA5}">
                      <a16:colId xmlns:a16="http://schemas.microsoft.com/office/drawing/2014/main" val="2917579235"/>
                    </a:ext>
                  </a:extLst>
                </a:gridCol>
                <a:gridCol w="2854053">
                  <a:extLst>
                    <a:ext uri="{9D8B030D-6E8A-4147-A177-3AD203B41FA5}">
                      <a16:colId xmlns:a16="http://schemas.microsoft.com/office/drawing/2014/main" val="3460742197"/>
                    </a:ext>
                  </a:extLst>
                </a:gridCol>
              </a:tblGrid>
              <a:tr h="1471734">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OF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PUBLICATION (NAME OF THE JOURNAL/CONFERENCE</a:t>
                      </a:r>
                      <a:r>
                        <a:rPr lang="en-IN" sz="1800" baseline="0" dirty="0">
                          <a:latin typeface="Times New Roman" panose="02020603050405020304" pitchFamily="18" charset="0"/>
                          <a:cs typeface="Times New Roman" panose="02020603050405020304" pitchFamily="18" charset="0"/>
                        </a:rPr>
                        <a:t> PROCEEDINGS WITH YEAR)</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ALGORITHM/METHODOLOGY ADOPTED</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6823465"/>
                  </a:ext>
                </a:extLst>
              </a:tr>
              <a:tr h="5386266">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Pong Game using AI</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Akash ,R., Ruchika ,P .,&amp; Ashish ,P.K</a:t>
                      </a: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Pong Game Using AI,2022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Q-learning is reinforcement learning algorithm where an agent learns to make decisions.</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The algorithm takes on both paddles using ai or bot</a:t>
                      </a:r>
                    </a:p>
                    <a:p>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Lack of adaptability </a:t>
                      </a:r>
                    </a:p>
                    <a:p>
                      <a:pPr marL="285750" indent="-285750">
                        <a:buFont typeface="Arial" panose="020B0604020202020204" pitchFamily="34" charset="0"/>
                        <a:buChar cha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 accuracy:64.7 %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281087"/>
                  </a:ext>
                </a:extLst>
              </a:tr>
            </a:tbl>
          </a:graphicData>
        </a:graphic>
      </p:graphicFrame>
    </p:spTree>
    <p:extLst>
      <p:ext uri="{BB962C8B-B14F-4D97-AF65-F5344CB8AC3E}">
        <p14:creationId xmlns:p14="http://schemas.microsoft.com/office/powerpoint/2010/main" val="157736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1208</TotalTime>
  <Words>1707</Words>
  <Application>Microsoft Macintosh PowerPoint</Application>
  <PresentationFormat>Custom</PresentationFormat>
  <Paragraphs>191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Corbel</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Dharshan Rithvik</dc:creator>
  <cp:lastModifiedBy>n dani</cp:lastModifiedBy>
  <cp:revision>23</cp:revision>
  <dcterms:created xsi:type="dcterms:W3CDTF">2023-02-03T14:13:41Z</dcterms:created>
  <dcterms:modified xsi:type="dcterms:W3CDTF">2023-02-06T08:58:56Z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