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4" r:id="rId5"/>
    <p:sldId id="27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60EC-132F-4F68-A788-A297199204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58012E2A-963B-4FC0-ACEA-279BBF3F6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28B1B237-3446-43D2-AF7A-1F488E96D9A2}"/>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5" name="Footer Placeholder 4">
            <a:extLst>
              <a:ext uri="{FF2B5EF4-FFF2-40B4-BE49-F238E27FC236}">
                <a16:creationId xmlns:a16="http://schemas.microsoft.com/office/drawing/2014/main" id="{B5635371-D9B7-4CF8-A349-B00DD88D3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5EB6E2-5196-4F32-9FB2-209537B27F6C}"/>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24437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C7E6-DFBA-4A4E-8A3D-FA513A8EAA28}"/>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0D5B8820-1D2B-4963-BCD4-B7F465CDF5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F7B7899-02E5-4BDA-929F-23FA8E6F3D37}"/>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5" name="Footer Placeholder 4">
            <a:extLst>
              <a:ext uri="{FF2B5EF4-FFF2-40B4-BE49-F238E27FC236}">
                <a16:creationId xmlns:a16="http://schemas.microsoft.com/office/drawing/2014/main" id="{CDDE6E8C-BA49-432F-8BC3-75850C298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CAFD2-CFAE-4627-825B-D9C03FFA1E21}"/>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304995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4490B3-C0B6-41CA-B42F-7BDD248637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181A7366-FFFB-484E-A93B-5B990E1924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9C656A6-E5DE-4E5E-A5C7-C28680B39436}"/>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5" name="Footer Placeholder 4">
            <a:extLst>
              <a:ext uri="{FF2B5EF4-FFF2-40B4-BE49-F238E27FC236}">
                <a16:creationId xmlns:a16="http://schemas.microsoft.com/office/drawing/2014/main" id="{47D009D9-85F6-4A39-BBE5-2B0EF200A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86C48-8849-4FC8-A842-AE12DC088F59}"/>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269532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0A5C-D4A0-420E-BE83-A98B114B52D1}"/>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DE46D67B-B535-4704-B2A1-A02588E81F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3BD944B-A210-416E-9427-63B2181D01F9}"/>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5" name="Footer Placeholder 4">
            <a:extLst>
              <a:ext uri="{FF2B5EF4-FFF2-40B4-BE49-F238E27FC236}">
                <a16:creationId xmlns:a16="http://schemas.microsoft.com/office/drawing/2014/main" id="{8BF4C2BD-794E-44B8-88BB-C9BE4BA1CE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8F1E9-E4A6-44DD-BDB0-7FFB6B8F925E}"/>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316951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6A7B-5362-4DF7-8FBC-351552C72E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5BE3A249-1B41-4E18-892A-728D4A1552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24FF49-1DCB-4A42-A6AF-0522F9E16B95}"/>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5" name="Footer Placeholder 4">
            <a:extLst>
              <a:ext uri="{FF2B5EF4-FFF2-40B4-BE49-F238E27FC236}">
                <a16:creationId xmlns:a16="http://schemas.microsoft.com/office/drawing/2014/main" id="{2C621234-1457-44E9-BCA5-0B6792DD3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B60EA-AD66-4BE1-964E-C7B12BE7AC1A}"/>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189635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531D-B2E4-44DA-8DAE-B75B5CBA981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ABDB2E11-04F7-4790-BCDB-79E2F00820A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386787A1-F471-4502-8B2E-F0288817F94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FC149406-B5A4-419D-AE58-9D75F90B9A94}"/>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6" name="Footer Placeholder 5">
            <a:extLst>
              <a:ext uri="{FF2B5EF4-FFF2-40B4-BE49-F238E27FC236}">
                <a16:creationId xmlns:a16="http://schemas.microsoft.com/office/drawing/2014/main" id="{D468D82A-6052-4B20-89DF-67CD40444A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705A93-4AAB-45F4-ACB2-0D3AF76997BD}"/>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348414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98A5-4A1C-462E-8B36-34B8049EAF06}"/>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00A3A943-D065-4B3A-B0B3-A8E9B053E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635E58-471A-4137-8E08-BFEAA38451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EA8D11C9-AD89-4068-BFA4-73A692829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A1EFD8-F8E4-40C6-A29F-8ADA873C72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7523AC9C-CEFE-4AE3-8EC5-69166C3888B2}"/>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8" name="Footer Placeholder 7">
            <a:extLst>
              <a:ext uri="{FF2B5EF4-FFF2-40B4-BE49-F238E27FC236}">
                <a16:creationId xmlns:a16="http://schemas.microsoft.com/office/drawing/2014/main" id="{53BEB82E-3B9B-4FF1-BAE3-164A39AEF6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A01D94-CDFC-4232-B1F9-01C0E6E00D3C}"/>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259648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CA36-3B21-476F-9B48-D73F7F142123}"/>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AC4E8100-74D2-4E0B-B504-9666B23DBF02}"/>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4" name="Footer Placeholder 3">
            <a:extLst>
              <a:ext uri="{FF2B5EF4-FFF2-40B4-BE49-F238E27FC236}">
                <a16:creationId xmlns:a16="http://schemas.microsoft.com/office/drawing/2014/main" id="{AAA0EBC7-2931-4D9A-B666-BB2D5FBCED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2B7F91-981A-443A-9729-079296F2DCB9}"/>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323162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AD1CF-7EF9-45AF-9439-E8AF5BE64581}"/>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3" name="Footer Placeholder 2">
            <a:extLst>
              <a:ext uri="{FF2B5EF4-FFF2-40B4-BE49-F238E27FC236}">
                <a16:creationId xmlns:a16="http://schemas.microsoft.com/office/drawing/2014/main" id="{9B364BDA-F217-4C15-AC58-EC20289057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9E49F9-7AB5-498C-878B-C50B5B52BD32}"/>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111100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10A7-D034-4D34-87E8-06A00234F7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C6D89F23-2F15-46AF-A410-25E87FEC5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2074829E-F601-431A-ACAE-F48E5B339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9973C6-8568-439F-9F89-872E669D0B2D}"/>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6" name="Footer Placeholder 5">
            <a:extLst>
              <a:ext uri="{FF2B5EF4-FFF2-40B4-BE49-F238E27FC236}">
                <a16:creationId xmlns:a16="http://schemas.microsoft.com/office/drawing/2014/main" id="{A5386698-2A99-4119-B2D3-8938CB412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C27F7C-D0D8-46A3-AD35-01831A470DD2}"/>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206392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7205-C6F4-47FC-96A1-F38656BA33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0E868A64-ED3B-4E6C-8091-DF4567716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C43AD6-8A92-4ACF-9ED9-B56FD286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0C9CEB-CF1A-4C9B-AFF7-7608BB86E877}"/>
              </a:ext>
            </a:extLst>
          </p:cNvPr>
          <p:cNvSpPr>
            <a:spLocks noGrp="1"/>
          </p:cNvSpPr>
          <p:nvPr>
            <p:ph type="dt" sz="half" idx="10"/>
          </p:nvPr>
        </p:nvSpPr>
        <p:spPr/>
        <p:txBody>
          <a:bodyPr/>
          <a:lstStyle/>
          <a:p>
            <a:fld id="{FC157E2C-CAB5-4F16-840E-3B01D8065F7A}" type="datetimeFigureOut">
              <a:rPr lang="en-IN" smtClean="0"/>
              <a:t>15-04-2023</a:t>
            </a:fld>
            <a:endParaRPr lang="en-IN"/>
          </a:p>
        </p:txBody>
      </p:sp>
      <p:sp>
        <p:nvSpPr>
          <p:cNvPr id="6" name="Footer Placeholder 5">
            <a:extLst>
              <a:ext uri="{FF2B5EF4-FFF2-40B4-BE49-F238E27FC236}">
                <a16:creationId xmlns:a16="http://schemas.microsoft.com/office/drawing/2014/main" id="{7D5DA2B9-F3DE-4A96-B630-858138D889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2D5BE-5AAD-419C-A5E6-1E743B77A8B8}"/>
              </a:ext>
            </a:extLst>
          </p:cNvPr>
          <p:cNvSpPr>
            <a:spLocks noGrp="1"/>
          </p:cNvSpPr>
          <p:nvPr>
            <p:ph type="sldNum" sz="quarter" idx="12"/>
          </p:nvPr>
        </p:nvSpPr>
        <p:spPr/>
        <p:txBody>
          <a:bodyPr/>
          <a:lstStyle/>
          <a:p>
            <a:fld id="{4B9402A6-FCAC-49EF-B1B0-17FFE3A3CD31}" type="slidenum">
              <a:rPr lang="en-IN" smtClean="0"/>
              <a:t>‹#›</a:t>
            </a:fld>
            <a:endParaRPr lang="en-IN"/>
          </a:p>
        </p:txBody>
      </p:sp>
    </p:spTree>
    <p:extLst>
      <p:ext uri="{BB962C8B-B14F-4D97-AF65-F5344CB8AC3E}">
        <p14:creationId xmlns:p14="http://schemas.microsoft.com/office/powerpoint/2010/main" val="51103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31FAC0-34BC-4A88-B9A4-AD441D508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5B06EF6-0BB4-45C5-92E9-8CC5E1DD1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9D2A910-4A23-4EFA-AE8A-9BDE995F4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57E2C-CAB5-4F16-840E-3B01D8065F7A}" type="datetimeFigureOut">
              <a:rPr lang="en-IN" smtClean="0"/>
              <a:t>15-04-2023</a:t>
            </a:fld>
            <a:endParaRPr lang="en-IN"/>
          </a:p>
        </p:txBody>
      </p:sp>
      <p:sp>
        <p:nvSpPr>
          <p:cNvPr id="5" name="Footer Placeholder 4">
            <a:extLst>
              <a:ext uri="{FF2B5EF4-FFF2-40B4-BE49-F238E27FC236}">
                <a16:creationId xmlns:a16="http://schemas.microsoft.com/office/drawing/2014/main" id="{13076C54-90B6-499D-AE2E-96B080D9D6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A020D8-3374-45E4-BBAE-575F4B371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402A6-FCAC-49EF-B1B0-17FFE3A3CD31}" type="slidenum">
              <a:rPr lang="en-IN" smtClean="0"/>
              <a:t>‹#›</a:t>
            </a:fld>
            <a:endParaRPr lang="en-IN"/>
          </a:p>
        </p:txBody>
      </p:sp>
    </p:spTree>
    <p:extLst>
      <p:ext uri="{BB962C8B-B14F-4D97-AF65-F5344CB8AC3E}">
        <p14:creationId xmlns:p14="http://schemas.microsoft.com/office/powerpoint/2010/main" val="247159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1E328D-7301-46EB-8B5E-642DE392DE98}"/>
              </a:ext>
            </a:extLst>
          </p:cNvPr>
          <p:cNvSpPr txBox="1"/>
          <p:nvPr/>
        </p:nvSpPr>
        <p:spPr>
          <a:xfrm>
            <a:off x="4090258" y="866207"/>
            <a:ext cx="4011484" cy="831253"/>
          </a:xfrm>
          <a:prstGeom prst="rect">
            <a:avLst/>
          </a:prstGeom>
          <a:noFill/>
        </p:spPr>
        <p:txBody>
          <a:bodyPr wrap="square">
            <a:spAutoFit/>
          </a:bodyPr>
          <a:lstStyle/>
          <a:p>
            <a:pPr algn="ctr"/>
            <a:r>
              <a:rPr lang="en-US" sz="2401" b="1" dirty="0">
                <a:latin typeface="Times New Roman" panose="02020603050405020304" pitchFamily="18" charset="0"/>
                <a:cs typeface="Times New Roman" panose="02020603050405020304" pitchFamily="18" charset="0"/>
              </a:rPr>
              <a:t>EXISTING SYSTEM AND DISADVANTAGES</a:t>
            </a:r>
            <a:endParaRPr lang="en-IN" sz="2401"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12CDC5B0-8716-41D8-92F6-68BA24B17BF7}"/>
              </a:ext>
            </a:extLst>
          </p:cNvPr>
          <p:cNvSpPr>
            <a:spLocks noGrp="1" noChangeArrowheads="1"/>
          </p:cNvSpPr>
          <p:nvPr>
            <p:ph type="title"/>
          </p:nvPr>
        </p:nvSpPr>
        <p:spPr>
          <a:xfrm>
            <a:off x="1524000" y="-662782"/>
            <a:ext cx="7886700" cy="1325563"/>
          </a:xfrm>
        </p:spPr>
        <p:txBody>
          <a:bodyPr/>
          <a:lstStyle/>
          <a:p>
            <a:pPr eaLnBrk="1" hangingPunct="1"/>
            <a:r>
              <a:rPr lang="en-US" altLang="en-US" sz="3200" dirty="0">
                <a:latin typeface="Times New Roman" panose="02020603050405020304" pitchFamily="18" charset="0"/>
                <a:cs typeface="Times New Roman" panose="02020603050405020304" pitchFamily="18" charset="0"/>
              </a:rPr>
              <a:t>Proposed System/Work</a:t>
            </a:r>
          </a:p>
        </p:txBody>
      </p:sp>
      <p:pic>
        <p:nvPicPr>
          <p:cNvPr id="7" name="image1.jpg" descr="A drawing of a face&#10;&#10;Description automatically generated">
            <a:extLst>
              <a:ext uri="{FF2B5EF4-FFF2-40B4-BE49-F238E27FC236}">
                <a16:creationId xmlns:a16="http://schemas.microsoft.com/office/drawing/2014/main" id="{235E1F16-B46C-4EBF-B0B6-0EAF71B8D7BF}"/>
              </a:ext>
            </a:extLst>
          </p:cNvPr>
          <p:cNvPicPr/>
          <p:nvPr/>
        </p:nvPicPr>
        <p:blipFill>
          <a:blip r:embed="rId2" cstate="print"/>
          <a:srcRect/>
          <a:stretch>
            <a:fillRect/>
          </a:stretch>
        </p:blipFill>
        <p:spPr>
          <a:xfrm>
            <a:off x="7924801" y="228600"/>
            <a:ext cx="2533319" cy="659958"/>
          </a:xfrm>
          <a:prstGeom prst="rect">
            <a:avLst/>
          </a:prstGeom>
          <a:ln/>
        </p:spPr>
      </p:pic>
      <p:sp>
        <p:nvSpPr>
          <p:cNvPr id="3" name="TextBox 2">
            <a:extLst>
              <a:ext uri="{FF2B5EF4-FFF2-40B4-BE49-F238E27FC236}">
                <a16:creationId xmlns:a16="http://schemas.microsoft.com/office/drawing/2014/main" id="{624FBEE0-A3C8-49B5-91A4-D6C4C9441112}"/>
              </a:ext>
            </a:extLst>
          </p:cNvPr>
          <p:cNvSpPr txBox="1"/>
          <p:nvPr/>
        </p:nvSpPr>
        <p:spPr>
          <a:xfrm>
            <a:off x="1676401" y="1981200"/>
            <a:ext cx="8781719" cy="46482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Existing Systems:</a:t>
            </a:r>
          </a:p>
          <a:p>
            <a:r>
              <a:rPr lang="en-US" dirty="0">
                <a:latin typeface="Times New Roman" panose="02020603050405020304" pitchFamily="18" charset="0"/>
                <a:cs typeface="Times New Roman" panose="02020603050405020304" pitchFamily="18" charset="0"/>
              </a:rPr>
              <a:t>Traditional Table Tennis games that are controlled using traditional input devices such as keyboard and mouse. These games lack the level of immersion and interaction that hand gesture recognition technology can provide.</a:t>
            </a:r>
          </a:p>
          <a:p>
            <a:r>
              <a:rPr lang="en-US" dirty="0">
                <a:latin typeface="Times New Roman" panose="02020603050405020304" pitchFamily="18" charset="0"/>
                <a:cs typeface="Times New Roman" panose="02020603050405020304" pitchFamily="18" charset="0"/>
              </a:rPr>
              <a:t>Some existing games in the market that uses AI to play with player one side ai and one side player</a:t>
            </a:r>
          </a:p>
          <a:p>
            <a:r>
              <a:rPr lang="en-US" dirty="0">
                <a:latin typeface="Times New Roman" panose="02020603050405020304" pitchFamily="18" charset="0"/>
                <a:cs typeface="Times New Roman" panose="02020603050405020304" pitchFamily="18" charset="0"/>
              </a:rPr>
              <a:t>And AI plays on both sides too.</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Disadvantages:</a:t>
            </a:r>
          </a:p>
          <a:p>
            <a:r>
              <a:rPr lang="en-US" dirty="0">
                <a:latin typeface="Times New Roman" panose="02020603050405020304" pitchFamily="18" charset="0"/>
                <a:cs typeface="Times New Roman" panose="02020603050405020304" pitchFamily="18" charset="0"/>
              </a:rPr>
              <a:t>Limited level of immersion and interaction for the users.</a:t>
            </a:r>
          </a:p>
          <a:p>
            <a:r>
              <a:rPr lang="en-US" dirty="0">
                <a:latin typeface="Times New Roman" panose="02020603050405020304" pitchFamily="18" charset="0"/>
                <a:cs typeface="Times New Roman" panose="02020603050405020304" pitchFamily="18" charset="0"/>
              </a:rPr>
              <a:t>The use of traditional input devices can be tiring and may not provide a natural gaming experience.</a:t>
            </a:r>
          </a:p>
          <a:p>
            <a:r>
              <a:rPr lang="en-US" dirty="0">
                <a:latin typeface="Times New Roman" panose="02020603050405020304" pitchFamily="18" charset="0"/>
                <a:cs typeface="Times New Roman" panose="02020603050405020304" pitchFamily="18" charset="0"/>
              </a:rPr>
              <a:t>Limited use of hand gesture recognition technology in the field of gaming.</a:t>
            </a:r>
          </a:p>
          <a:p>
            <a:r>
              <a:rPr lang="en-US" dirty="0">
                <a:latin typeface="Times New Roman" panose="02020603050405020304" pitchFamily="18" charset="0"/>
                <a:cs typeface="Times New Roman" panose="02020603050405020304" pitchFamily="18" charset="0"/>
              </a:rPr>
              <a:t>Some existing hand gesture based table tennis games in the market may not provide the level of accuracy and precision required for a realistic gaming experience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16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FF0A5A-A1BA-4D2D-8637-EFC44F4AAC19}"/>
              </a:ext>
            </a:extLst>
          </p:cNvPr>
          <p:cNvSpPr txBox="1"/>
          <p:nvPr/>
        </p:nvSpPr>
        <p:spPr>
          <a:xfrm>
            <a:off x="4090258" y="856582"/>
            <a:ext cx="4011484" cy="831253"/>
          </a:xfrm>
          <a:prstGeom prst="rect">
            <a:avLst/>
          </a:prstGeom>
          <a:noFill/>
        </p:spPr>
        <p:txBody>
          <a:bodyPr wrap="square">
            <a:spAutoFit/>
          </a:bodyPr>
          <a:lstStyle/>
          <a:p>
            <a:pPr algn="ctr"/>
            <a:r>
              <a:rPr lang="en-US" sz="2401" b="1" dirty="0">
                <a:latin typeface="Times New Roman" panose="02020603050405020304" pitchFamily="18" charset="0"/>
                <a:cs typeface="Times New Roman" panose="02020603050405020304" pitchFamily="18" charset="0"/>
              </a:rPr>
              <a:t>PROPOSED SYSTEM AND ADVANTAGES</a:t>
            </a:r>
            <a:endParaRPr lang="en-IN" sz="2401"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2F5B84-47BC-4674-B68C-5CD851E5E62C}"/>
              </a:ext>
            </a:extLst>
          </p:cNvPr>
          <p:cNvSpPr txBox="1"/>
          <p:nvPr/>
        </p:nvSpPr>
        <p:spPr>
          <a:xfrm>
            <a:off x="1612335" y="1808398"/>
            <a:ext cx="8211050" cy="3970318"/>
          </a:xfrm>
          <a:prstGeom prst="rect">
            <a:avLst/>
          </a:prstGeom>
          <a:noFill/>
        </p:spPr>
        <p:txBody>
          <a:bodyPr wrap="square" rtlCol="0">
            <a:spAutoFit/>
          </a:bodyPr>
          <a:lstStyle/>
          <a:p>
            <a:pPr algn="l"/>
            <a:r>
              <a:rPr lang="en-US" b="1" dirty="0">
                <a:solidFill>
                  <a:sysClr val="windowText" lastClr="000000"/>
                </a:solidFill>
                <a:latin typeface="Times New Roman" panose="02020603050405020304" pitchFamily="18" charset="0"/>
                <a:cs typeface="Times New Roman" panose="02020603050405020304" pitchFamily="18" charset="0"/>
              </a:rPr>
              <a:t>Proposed system:</a:t>
            </a:r>
          </a:p>
          <a:p>
            <a:pPr algn="l">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The game incorporates the OpenCV library for image processing and the cvzone library for hand tracking.</a:t>
            </a:r>
          </a:p>
          <a:p>
            <a:pPr algn="l">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The game includes a game over state, a score system and uses 2D textures such as background and gameover images, ball and racket images, to display on the webcam window.</a:t>
            </a:r>
          </a:p>
          <a:p>
            <a:pPr algn="l">
              <a:buFont typeface="Arial" panose="020B0604020202020204" pitchFamily="34" charset="0"/>
              <a:buChar char="•"/>
            </a:pPr>
            <a:endParaRPr lang="en-US" dirty="0">
              <a:solidFill>
                <a:sysClr val="windowText" lastClr="000000"/>
              </a:solidFill>
              <a:latin typeface="Times New Roman" panose="02020603050405020304" pitchFamily="18" charset="0"/>
              <a:cs typeface="Times New Roman" panose="02020603050405020304" pitchFamily="18" charset="0"/>
            </a:endParaRPr>
          </a:p>
          <a:p>
            <a:pPr algn="l"/>
            <a:r>
              <a:rPr lang="en-US" b="1" dirty="0">
                <a:solidFill>
                  <a:sysClr val="windowText" lastClr="000000"/>
                </a:solidFill>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Enhances player engagement and interactivity.</a:t>
            </a:r>
          </a:p>
          <a:p>
            <a:pPr algn="l">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Allows players to control the racket movement in a more natural and intuitive way.</a:t>
            </a:r>
          </a:p>
          <a:p>
            <a:pPr algn="l">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Utilizes hand gesture recognition technology to ensure accurate and precise racket control.</a:t>
            </a:r>
          </a:p>
          <a:p>
            <a:pPr algn="l">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Improves frame rate per second</a:t>
            </a:r>
          </a:p>
          <a:p>
            <a:pPr algn="l">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Introduces a new and novel way of interacting with games.</a:t>
            </a:r>
          </a:p>
        </p:txBody>
      </p:sp>
      <p:pic>
        <p:nvPicPr>
          <p:cNvPr id="6" name="image1.jpg" descr="A drawing of a face&#10;&#10;Description automatically generated">
            <a:extLst>
              <a:ext uri="{FF2B5EF4-FFF2-40B4-BE49-F238E27FC236}">
                <a16:creationId xmlns:a16="http://schemas.microsoft.com/office/drawing/2014/main" id="{79EAAE98-7F41-43A7-BEA0-9043D972A428}"/>
              </a:ext>
            </a:extLst>
          </p:cNvPr>
          <p:cNvPicPr/>
          <p:nvPr/>
        </p:nvPicPr>
        <p:blipFill>
          <a:blip r:embed="rId2" cstate="print"/>
          <a:srcRect/>
          <a:stretch>
            <a:fillRect/>
          </a:stretch>
        </p:blipFill>
        <p:spPr>
          <a:xfrm>
            <a:off x="7924801" y="228600"/>
            <a:ext cx="2533319" cy="659958"/>
          </a:xfrm>
          <a:prstGeom prst="rect">
            <a:avLst/>
          </a:prstGeom>
          <a:ln/>
        </p:spPr>
      </p:pic>
    </p:spTree>
    <p:extLst>
      <p:ext uri="{BB962C8B-B14F-4D97-AF65-F5344CB8AC3E}">
        <p14:creationId xmlns:p14="http://schemas.microsoft.com/office/powerpoint/2010/main" val="109189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87A128-612F-46BB-88DA-1EC9E4F3802E}"/>
              </a:ext>
            </a:extLst>
          </p:cNvPr>
          <p:cNvSpPr txBox="1"/>
          <p:nvPr/>
        </p:nvSpPr>
        <p:spPr>
          <a:xfrm>
            <a:off x="4090258" y="457201"/>
            <a:ext cx="4011484" cy="831253"/>
          </a:xfrm>
          <a:prstGeom prst="rect">
            <a:avLst/>
          </a:prstGeom>
          <a:noFill/>
        </p:spPr>
        <p:txBody>
          <a:bodyPr wrap="square">
            <a:spAutoFit/>
          </a:bodyPr>
          <a:lstStyle/>
          <a:p>
            <a:pPr algn="ctr"/>
            <a:r>
              <a:rPr lang="en-US" sz="2401" b="1" dirty="0">
                <a:latin typeface="Times New Roman" panose="02020603050405020304" pitchFamily="18" charset="0"/>
                <a:cs typeface="Times New Roman" panose="02020603050405020304" pitchFamily="18" charset="0"/>
              </a:rPr>
              <a:t>SYSTEM REQUIREMENTS</a:t>
            </a:r>
            <a:endParaRPr lang="en-IN" sz="2401"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27149E-2A61-4DF7-BB9C-F5934CD13B22}"/>
              </a:ext>
            </a:extLst>
          </p:cNvPr>
          <p:cNvSpPr txBox="1"/>
          <p:nvPr/>
        </p:nvSpPr>
        <p:spPr>
          <a:xfrm>
            <a:off x="2438400" y="2057400"/>
            <a:ext cx="762000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1.OPERATING SYSTEMS:</a:t>
            </a:r>
          </a:p>
          <a:p>
            <a:r>
              <a:rPr lang="en-US" dirty="0">
                <a:latin typeface="Times New Roman" panose="02020603050405020304" pitchFamily="18" charset="0"/>
                <a:cs typeface="Times New Roman" panose="02020603050405020304" pitchFamily="18" charset="0"/>
              </a:rPr>
              <a:t>   Windows</a:t>
            </a:r>
          </a:p>
          <a:p>
            <a:r>
              <a:rPr lang="en-US" dirty="0">
                <a:latin typeface="Times New Roman" panose="02020603050405020304" pitchFamily="18" charset="0"/>
                <a:cs typeface="Times New Roman" panose="02020603050405020304" pitchFamily="18" charset="0"/>
              </a:rPr>
              <a:t>   Mac</a:t>
            </a:r>
          </a:p>
          <a:p>
            <a:r>
              <a:rPr lang="en-US" b="1" dirty="0">
                <a:latin typeface="Times New Roman" panose="02020603050405020304" pitchFamily="18" charset="0"/>
                <a:cs typeface="Times New Roman" panose="02020603050405020304" pitchFamily="18" charset="0"/>
              </a:rPr>
              <a:t>2.SOFTWARE</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Python</a:t>
            </a:r>
          </a:p>
          <a:p>
            <a:r>
              <a:rPr lang="en-US" b="1" dirty="0">
                <a:latin typeface="Times New Roman" panose="02020603050405020304" pitchFamily="18" charset="0"/>
                <a:cs typeface="Times New Roman" panose="02020603050405020304" pitchFamily="18" charset="0"/>
              </a:rPr>
              <a:t>3.HARDWARE:</a:t>
            </a:r>
          </a:p>
          <a:p>
            <a:r>
              <a:rPr lang="en-US" dirty="0">
                <a:latin typeface="Times New Roman" panose="02020603050405020304" pitchFamily="18" charset="0"/>
                <a:cs typeface="Times New Roman" panose="02020603050405020304" pitchFamily="18" charset="0"/>
              </a:rPr>
              <a:t>  USB webcam or in-build webcam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74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66873-8616-4325-A533-6696104AB2A6}"/>
              </a:ext>
            </a:extLst>
          </p:cNvPr>
          <p:cNvSpPr txBox="1"/>
          <p:nvPr/>
        </p:nvSpPr>
        <p:spPr>
          <a:xfrm>
            <a:off x="4090258" y="1626078"/>
            <a:ext cx="4011484" cy="461793"/>
          </a:xfrm>
          <a:prstGeom prst="rect">
            <a:avLst/>
          </a:prstGeom>
          <a:noFill/>
        </p:spPr>
        <p:txBody>
          <a:bodyPr wrap="square">
            <a:spAutoFit/>
          </a:bodyPr>
          <a:lstStyle/>
          <a:p>
            <a:pPr algn="ctr"/>
            <a:r>
              <a:rPr lang="en-US" sz="2401" b="1" dirty="0">
                <a:latin typeface="Times New Roman" panose="02020603050405020304" pitchFamily="18" charset="0"/>
                <a:cs typeface="Times New Roman" panose="02020603050405020304" pitchFamily="18" charset="0"/>
              </a:rPr>
              <a:t>MODULE LIST</a:t>
            </a:r>
            <a:endParaRPr lang="en-IN" sz="2401"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654752-DEC8-4141-BE25-43A9EE4B1B74}"/>
              </a:ext>
            </a:extLst>
          </p:cNvPr>
          <p:cNvSpPr txBox="1"/>
          <p:nvPr/>
        </p:nvSpPr>
        <p:spPr>
          <a:xfrm>
            <a:off x="2014977" y="2240558"/>
            <a:ext cx="7538309" cy="1754326"/>
          </a:xfrm>
          <a:prstGeom prst="rect">
            <a:avLst/>
          </a:prstGeom>
          <a:noFill/>
        </p:spPr>
        <p:txBody>
          <a:bodyPr wrap="square" rtlCol="0">
            <a:spAutoFit/>
          </a:bodyPr>
          <a:lstStyle/>
          <a:p>
            <a:pPr>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Pygame Module</a:t>
            </a:r>
          </a:p>
          <a:p>
            <a:pPr>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Pygame.locals modules</a:t>
            </a:r>
          </a:p>
          <a:p>
            <a:pPr>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Mediapipe module or cvzone module</a:t>
            </a:r>
          </a:p>
          <a:p>
            <a:pPr>
              <a:buFont typeface="Arial" panose="020B0604020202020204" pitchFamily="34" charset="0"/>
              <a:buChar char="•"/>
            </a:pPr>
            <a:r>
              <a:rPr lang="en-US" dirty="0">
                <a:solidFill>
                  <a:sysClr val="windowText" lastClr="000000"/>
                </a:solidFill>
                <a:latin typeface="Times New Roman" panose="02020603050405020304" pitchFamily="18" charset="0"/>
                <a:cs typeface="Times New Roman" panose="02020603050405020304" pitchFamily="18" charset="0"/>
              </a:rPr>
              <a:t>Cv2 module</a:t>
            </a:r>
          </a:p>
          <a:p>
            <a:pPr>
              <a:buFont typeface="Arial" panose="020B0604020202020204" pitchFamily="34" charset="0"/>
              <a:buChar char="•"/>
            </a:pPr>
            <a:r>
              <a:rPr lang="en-IN" dirty="0">
                <a:solidFill>
                  <a:sysClr val="windowText" lastClr="000000"/>
                </a:solidFill>
                <a:latin typeface="Times New Roman" panose="02020603050405020304" pitchFamily="18" charset="0"/>
                <a:cs typeface="Times New Roman" panose="02020603050405020304" pitchFamily="18" charset="0"/>
              </a:rPr>
              <a:t>Numpy</a:t>
            </a:r>
            <a:endParaRPr lang="en-US" dirty="0">
              <a:solidFill>
                <a:sysClr val="windowText" lastClr="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08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4A57E-0555-4DD0-B917-4E1973AE75F3}"/>
              </a:ext>
            </a:extLst>
          </p:cNvPr>
          <p:cNvSpPr txBox="1"/>
          <p:nvPr/>
        </p:nvSpPr>
        <p:spPr>
          <a:xfrm>
            <a:off x="4090258" y="381001"/>
            <a:ext cx="4011484" cy="461793"/>
          </a:xfrm>
          <a:prstGeom prst="rect">
            <a:avLst/>
          </a:prstGeom>
          <a:noFill/>
        </p:spPr>
        <p:txBody>
          <a:bodyPr wrap="square">
            <a:spAutoFit/>
          </a:bodyPr>
          <a:lstStyle/>
          <a:p>
            <a:pPr algn="ctr"/>
            <a:r>
              <a:rPr lang="en-US" sz="2401" b="1" dirty="0">
                <a:latin typeface="Times New Roman" panose="02020603050405020304" pitchFamily="18" charset="0"/>
                <a:cs typeface="Times New Roman" panose="02020603050405020304" pitchFamily="18" charset="0"/>
              </a:rPr>
              <a:t>MODULAR DESCRIPTION</a:t>
            </a:r>
            <a:endParaRPr lang="en-IN" sz="2401"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40972A-D29E-485C-96B5-F286C8019E33}"/>
              </a:ext>
            </a:extLst>
          </p:cNvPr>
          <p:cNvSpPr txBox="1"/>
          <p:nvPr/>
        </p:nvSpPr>
        <p:spPr>
          <a:xfrm>
            <a:off x="2057400" y="1305342"/>
            <a:ext cx="7696200" cy="4247317"/>
          </a:xfrm>
          <a:prstGeom prst="rect">
            <a:avLst/>
          </a:prstGeom>
          <a:noFill/>
        </p:spPr>
        <p:txBody>
          <a:bodyPr wrap="square" rtlCol="0">
            <a:spAutoFit/>
          </a:bodyPr>
          <a:lstStyle/>
          <a:p>
            <a:pPr algn="l">
              <a:buFont typeface="Arial" panose="020B0604020202020204" pitchFamily="34" charset="0"/>
              <a:buChar char="•"/>
            </a:pPr>
            <a:r>
              <a:rPr lang="en-US" b="1" dirty="0">
                <a:solidFill>
                  <a:sysClr val="windowText" lastClr="000000"/>
                </a:solidFill>
                <a:latin typeface="Times New Roman" panose="02020603050405020304" pitchFamily="18" charset="0"/>
                <a:cs typeface="Times New Roman" panose="02020603050405020304" pitchFamily="18" charset="0"/>
              </a:rPr>
              <a:t>Pygame module</a:t>
            </a:r>
            <a:r>
              <a:rPr lang="en-US" dirty="0">
                <a:solidFill>
                  <a:sysClr val="windowText" lastClr="000000"/>
                </a:solidFill>
                <a:latin typeface="Times New Roman" panose="02020603050405020304" pitchFamily="18" charset="0"/>
                <a:cs typeface="Times New Roman" panose="02020603050405020304" pitchFamily="18" charset="0"/>
              </a:rPr>
              <a:t>: Python library for creating video games, Handles graphics, sound, user input, and networking, Simple user interface, API and easy to learn</a:t>
            </a:r>
          </a:p>
          <a:p>
            <a:pPr algn="l">
              <a:buFont typeface="Arial" panose="020B0604020202020204" pitchFamily="34" charset="0"/>
              <a:buChar char="•"/>
            </a:pPr>
            <a:endParaRPr lang="en-US" dirty="0">
              <a:solidFill>
                <a:sysClr val="windowText" lastClr="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solidFill>
                  <a:sysClr val="windowText" lastClr="000000"/>
                </a:solidFill>
                <a:latin typeface="Times New Roman" panose="02020603050405020304" pitchFamily="18" charset="0"/>
                <a:cs typeface="Times New Roman" panose="02020603050405020304" pitchFamily="18" charset="0"/>
              </a:rPr>
              <a:t>Pygame.locals module</a:t>
            </a:r>
            <a:r>
              <a:rPr lang="en-IN" dirty="0">
                <a:solidFill>
                  <a:sysClr val="windowText" lastClr="000000"/>
                </a:solidFill>
                <a:latin typeface="Times New Roman" panose="02020603050405020304" pitchFamily="18" charset="0"/>
                <a:cs typeface="Times New Roman" panose="02020603050405020304" pitchFamily="18" charset="0"/>
              </a:rPr>
              <a:t>: </a:t>
            </a:r>
            <a:r>
              <a:rPr lang="en-US" dirty="0">
                <a:solidFill>
                  <a:sysClr val="windowText" lastClr="000000"/>
                </a:solidFill>
                <a:latin typeface="Times New Roman" panose="02020603050405020304" pitchFamily="18" charset="0"/>
                <a:cs typeface="Times New Roman" panose="02020603050405020304" pitchFamily="18" charset="0"/>
              </a:rPr>
              <a:t>Provides constants for common Pygame events, Improves code readability and maintainability</a:t>
            </a:r>
          </a:p>
          <a:p>
            <a:pPr>
              <a:buFont typeface="Arial" panose="020B0604020202020204" pitchFamily="34" charset="0"/>
              <a:buChar char="•"/>
            </a:pPr>
            <a:endParaRPr lang="en-US" dirty="0">
              <a:solidFill>
                <a:sysClr val="windowText" lastClr="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ysClr val="windowText" lastClr="000000"/>
                </a:solidFill>
                <a:latin typeface="Times New Roman" panose="02020603050405020304" pitchFamily="18" charset="0"/>
                <a:cs typeface="Times New Roman" panose="02020603050405020304" pitchFamily="18" charset="0"/>
              </a:rPr>
              <a:t>Mediapipe module or cvzone module</a:t>
            </a:r>
            <a:r>
              <a:rPr lang="en-US" dirty="0">
                <a:solidFill>
                  <a:sysClr val="windowText" lastClr="000000"/>
                </a:solidFill>
                <a:latin typeface="Times New Roman" panose="02020603050405020304" pitchFamily="18" charset="0"/>
                <a:cs typeface="Times New Roman" panose="02020603050405020304" pitchFamily="18" charset="0"/>
              </a:rPr>
              <a:t>: A computer vision library for Python that includes functions for hand tracking, image overlaying, and more</a:t>
            </a:r>
          </a:p>
          <a:p>
            <a:pPr>
              <a:buFont typeface="Arial" panose="020B0604020202020204" pitchFamily="34" charset="0"/>
              <a:buChar char="•"/>
            </a:pPr>
            <a:endParaRPr lang="en-US" dirty="0">
              <a:solidFill>
                <a:sysClr val="windowText" lastClr="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solidFill>
                  <a:sysClr val="windowText" lastClr="000000"/>
                </a:solidFill>
                <a:latin typeface="Times New Roman" panose="02020603050405020304" pitchFamily="18" charset="0"/>
                <a:cs typeface="Times New Roman" panose="02020603050405020304" pitchFamily="18" charset="0"/>
              </a:rPr>
              <a:t>Cv2 module</a:t>
            </a:r>
            <a:r>
              <a:rPr lang="en-IN" dirty="0">
                <a:solidFill>
                  <a:sysClr val="windowText" lastClr="000000"/>
                </a:solidFill>
                <a:latin typeface="Times New Roman" panose="02020603050405020304" pitchFamily="18" charset="0"/>
                <a:cs typeface="Times New Roman" panose="02020603050405020304" pitchFamily="18" charset="0"/>
              </a:rPr>
              <a:t>: </a:t>
            </a:r>
            <a:r>
              <a:rPr lang="en-US" dirty="0">
                <a:solidFill>
                  <a:sysClr val="windowText" lastClr="000000"/>
                </a:solidFill>
                <a:latin typeface="Times New Roman" panose="02020603050405020304" pitchFamily="18" charset="0"/>
                <a:cs typeface="Times New Roman" panose="02020603050405020304" pitchFamily="18" charset="0"/>
              </a:rPr>
              <a:t>The cv2 module is part of the OpenCV library, which is a popular computer vision library used for image and video processing.</a:t>
            </a:r>
          </a:p>
          <a:p>
            <a:endParaRPr lang="en-US" dirty="0">
              <a:solidFill>
                <a:sysClr val="windowText" lastClr="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ysClr val="windowText" lastClr="000000"/>
                </a:solidFill>
                <a:latin typeface="Times New Roman" panose="02020603050405020304" pitchFamily="18" charset="0"/>
                <a:cs typeface="Times New Roman" panose="02020603050405020304" pitchFamily="18" charset="0"/>
              </a:rPr>
              <a:t>Numpy module: </a:t>
            </a:r>
            <a:r>
              <a:rPr lang="en-US" dirty="0">
                <a:solidFill>
                  <a:sysClr val="windowText" lastClr="000000"/>
                </a:solidFill>
                <a:latin typeface="Times New Roman" panose="02020603050405020304" pitchFamily="18" charset="0"/>
                <a:cs typeface="Times New Roman" panose="02020603050405020304" pitchFamily="18" charset="0"/>
              </a:rPr>
              <a:t>NumPy is a Python library for numerical computing. It provides a powerful array object, which can be used to represent and manipulate arrays of any dimension.</a:t>
            </a:r>
          </a:p>
        </p:txBody>
      </p:sp>
    </p:spTree>
    <p:extLst>
      <p:ext uri="{BB962C8B-B14F-4D97-AF65-F5344CB8AC3E}">
        <p14:creationId xmlns:p14="http://schemas.microsoft.com/office/powerpoint/2010/main" val="29422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426</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Proposed System/Work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System/Work</dc:title>
  <dc:creator>Dharshan Rithvik</dc:creator>
  <cp:lastModifiedBy>Dharshan Rithvik</cp:lastModifiedBy>
  <cp:revision>2</cp:revision>
  <dcterms:created xsi:type="dcterms:W3CDTF">2023-04-15T11:30:09Z</dcterms:created>
  <dcterms:modified xsi:type="dcterms:W3CDTF">2023-04-15T12:05:14Z</dcterms:modified>
</cp:coreProperties>
</file>