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6" r:id="rId8"/>
    <p:sldId id="261" r:id="rId9"/>
    <p:sldId id="262" r:id="rId10"/>
    <p:sldId id="263" r:id="rId11"/>
    <p:sldId id="272" r:id="rId12"/>
    <p:sldId id="273" r:id="rId13"/>
    <p:sldId id="275" r:id="rId14"/>
    <p:sldId id="264" r:id="rId15"/>
    <p:sldId id="271" r:id="rId16"/>
    <p:sldId id="265" r:id="rId17"/>
    <p:sldId id="268" r:id="rId18"/>
    <p:sldId id="269" r:id="rId19"/>
    <p:sldId id="270" r:id="rId20"/>
    <p:sldId id="267"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678" y="108"/>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5715000" y="1676400"/>
            <a:ext cx="5247640" cy="2701925"/>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panose="020B0603020202020204"/>
                <a:cs typeface="Trebuchet MS" panose="020B0603020202020204"/>
              </a:rPr>
              <a:t>Dharshan</a:t>
            </a:r>
            <a:r>
              <a:rPr lang="en-US" sz="3200" dirty="0" smtClean="0">
                <a:latin typeface="Trebuchet MS" panose="020B0603020202020204"/>
                <a:cs typeface="Trebuchet MS" panose="020B0603020202020204"/>
              </a:rPr>
              <a:t> S</a:t>
            </a:r>
            <a:endParaRPr lang="en-US" sz="3200" dirty="0" smtClean="0">
              <a:latin typeface="Trebuchet MS" panose="020B0603020202020204"/>
              <a:cs typeface="Trebuchet MS" panose="020B0603020202020204"/>
            </a:endParaRPr>
          </a:p>
          <a:p>
            <a:pPr marL="12700">
              <a:lnSpc>
                <a:spcPct val="100000"/>
              </a:lnSpc>
              <a:spcBef>
                <a:spcPts val="130"/>
              </a:spcBef>
            </a:pPr>
            <a:r>
              <a:rPr lang="en-US" sz="2400" dirty="0" smtClean="0">
                <a:latin typeface="Trebuchet MS" panose="020B0603020202020204"/>
                <a:cs typeface="Trebuchet MS" panose="020B0603020202020204"/>
              </a:rPr>
              <a:t>2021506018</a:t>
            </a:r>
            <a:endParaRPr lang="en-US" sz="2400" dirty="0" smtClean="0">
              <a:latin typeface="Trebuchet MS" panose="020B0603020202020204"/>
              <a:cs typeface="Trebuchet MS" panose="020B0603020202020204"/>
            </a:endParaRPr>
          </a:p>
          <a:p>
            <a:pPr marL="12700">
              <a:lnSpc>
                <a:spcPct val="100000"/>
              </a:lnSpc>
              <a:spcBef>
                <a:spcPts val="130"/>
              </a:spcBef>
            </a:pPr>
            <a:r>
              <a:rPr lang="en-US" sz="2000" dirty="0" err="1" smtClean="0">
                <a:latin typeface="Trebuchet MS" panose="020B0603020202020204"/>
                <a:cs typeface="Trebuchet MS" panose="020B0603020202020204"/>
              </a:rPr>
              <a:t>B.Tech</a:t>
            </a:r>
            <a:r>
              <a:rPr lang="en-US" sz="2000" dirty="0" smtClean="0">
                <a:latin typeface="Trebuchet MS" panose="020B0603020202020204"/>
                <a:cs typeface="Trebuchet MS" panose="020B0603020202020204"/>
              </a:rPr>
              <a:t> Information Technology</a:t>
            </a:r>
            <a:endParaRPr lang="en-US" sz="2000" dirty="0" smtClean="0">
              <a:latin typeface="Trebuchet MS" panose="020B0603020202020204"/>
              <a:cs typeface="Trebuchet MS" panose="020B0603020202020204"/>
            </a:endParaRPr>
          </a:p>
          <a:p>
            <a:pPr marL="12700">
              <a:lnSpc>
                <a:spcPct val="100000"/>
              </a:lnSpc>
              <a:spcBef>
                <a:spcPts val="130"/>
              </a:spcBef>
            </a:pPr>
            <a:r>
              <a:rPr lang="en-US" sz="2000" dirty="0" smtClean="0">
                <a:latin typeface="Trebuchet MS" panose="020B0603020202020204"/>
                <a:cs typeface="Trebuchet MS" panose="020B0603020202020204"/>
              </a:rPr>
              <a:t>Madras Institute of Technology</a:t>
            </a:r>
            <a:endParaRPr lang="en-US" sz="2000" dirty="0" smtClean="0">
              <a:latin typeface="Trebuchet MS" panose="020B0603020202020204"/>
              <a:cs typeface="Trebuchet MS" panose="020B0603020202020204"/>
            </a:endParaRPr>
          </a:p>
          <a:p>
            <a:pPr marL="12700">
              <a:lnSpc>
                <a:spcPct val="100000"/>
              </a:lnSpc>
              <a:spcBef>
                <a:spcPts val="130"/>
              </a:spcBef>
            </a:pPr>
            <a:r>
              <a:rPr lang="en-US" sz="2000" dirty="0" smtClean="0">
                <a:latin typeface="Trebuchet MS" panose="020B0603020202020204"/>
                <a:cs typeface="Trebuchet MS" panose="020B0603020202020204"/>
              </a:rPr>
              <a:t>TNSDC - Machine Learning to </a:t>
            </a:r>
            <a:endParaRPr lang="en-US" sz="2000" dirty="0" smtClean="0">
              <a:latin typeface="Trebuchet MS" panose="020B0603020202020204"/>
              <a:cs typeface="Trebuchet MS" panose="020B0603020202020204"/>
            </a:endParaRPr>
          </a:p>
          <a:p>
            <a:pPr marL="12700">
              <a:lnSpc>
                <a:spcPct val="100000"/>
              </a:lnSpc>
              <a:spcBef>
                <a:spcPts val="130"/>
              </a:spcBef>
            </a:pPr>
            <a:r>
              <a:rPr lang="en-US" sz="2000" dirty="0" smtClean="0">
                <a:latin typeface="Trebuchet MS" panose="020B0603020202020204"/>
                <a:cs typeface="Trebuchet MS" panose="020B0603020202020204"/>
              </a:rPr>
              <a:t>Generative AI</a:t>
            </a:r>
            <a:endParaRPr lang="en-US" sz="2000" dirty="0" smtClean="0">
              <a:latin typeface="Trebuchet MS" panose="020B0603020202020204"/>
              <a:cs typeface="Trebuchet MS" panose="020B0603020202020204"/>
            </a:endParaRPr>
          </a:p>
          <a:p>
            <a:pPr marL="12700">
              <a:lnSpc>
                <a:spcPct val="100000"/>
              </a:lnSpc>
              <a:spcBef>
                <a:spcPts val="130"/>
              </a:spcBef>
            </a:pPr>
            <a:endParaRPr sz="3200" dirty="0">
              <a:latin typeface="Trebuchet MS" panose="020B0603020202020204"/>
              <a:cs typeface="Trebuchet MS" panose="020B0603020202020204"/>
            </a:endParaRPr>
          </a:p>
        </p:txBody>
      </p:sp>
      <p:sp>
        <p:nvSpPr>
          <p:cNvPr id="8" name="object 8"/>
          <p:cNvSpPr txBox="1"/>
          <p:nvPr/>
        </p:nvSpPr>
        <p:spPr>
          <a:xfrm>
            <a:off x="6400929"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 Box 11"/>
          <p:cNvSpPr txBox="1"/>
          <p:nvPr/>
        </p:nvSpPr>
        <p:spPr>
          <a:xfrm>
            <a:off x="609600" y="5848350"/>
            <a:ext cx="2962275" cy="460375"/>
          </a:xfrm>
          <a:prstGeom prst="rect">
            <a:avLst/>
          </a:prstGeom>
          <a:noFill/>
        </p:spPr>
        <p:txBody>
          <a:bodyPr wrap="square" rtlCol="0">
            <a:spAutoFit/>
          </a:bodyPr>
          <a:p>
            <a:r>
              <a:rPr lang="en-US" sz="2400" b="1"/>
              <a:t>DATE:02/04/2024</a:t>
            </a:r>
            <a:endParaRPr lang="en-US"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8722360" cy="738505"/>
          </a:xfrm>
        </p:spPr>
        <p:txBody>
          <a:bodyPr wrap="square"/>
          <a:p>
            <a:r>
              <a:rPr lang="en-US"/>
              <a:t>SYSTEM REQUIREMENTS</a:t>
            </a:r>
            <a:endParaRPr lang="en-US"/>
          </a:p>
        </p:txBody>
      </p:sp>
      <p:sp>
        <p:nvSpPr>
          <p:cNvPr id="3" name="Subtitle 2"/>
          <p:cNvSpPr>
            <a:spLocks noGrp="1"/>
          </p:cNvSpPr>
          <p:nvPr>
            <p:ph type="subTitle" idx="4"/>
          </p:nvPr>
        </p:nvSpPr>
        <p:spPr>
          <a:xfrm>
            <a:off x="981710" y="1339850"/>
            <a:ext cx="9381490" cy="4215130"/>
          </a:xfrm>
        </p:spPr>
        <p:txBody>
          <a:bodyPr>
            <a:noAutofit/>
          </a:bodyPr>
          <a:p>
            <a:r>
              <a:rPr lang="en-US" sz="2400" b="1"/>
              <a:t>HARDWARE REQUIREMENTS</a:t>
            </a:r>
            <a:endParaRPr lang="en-US" sz="2400" b="1"/>
          </a:p>
          <a:p>
            <a:endParaRPr lang="en-US" sz="2400" b="1"/>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CPU: A multi-core processor (such as Intel Core i5 or higher) is recommended for efficient training and inference.</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GPU (Optional): A dedicated graphics processing unit (GPU) from NVIDIA (such as GeForce GTX 1060 or higher) can significantly accelerate deep learning tasks, especially training large models like CNNs.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RAM: At least 8 GB of RAM is recommended for running deep learning frameworks and handling large datasets.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Storage: Sufficient disk space to store the dataset, trained models, and related files. SSDs are preferable for faster data access.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10026650" cy="738505"/>
          </a:xfrm>
        </p:spPr>
        <p:txBody>
          <a:bodyPr wrap="square"/>
          <a:p>
            <a:r>
              <a:rPr lang="en-US">
                <a:sym typeface="+mn-ea"/>
              </a:rPr>
              <a:t>SYSTEM REQUIREMENTS</a:t>
            </a:r>
            <a:endParaRPr lang="en-US"/>
          </a:p>
        </p:txBody>
      </p:sp>
      <p:sp>
        <p:nvSpPr>
          <p:cNvPr id="3" name="Subtitle 2"/>
          <p:cNvSpPr>
            <a:spLocks noGrp="1"/>
          </p:cNvSpPr>
          <p:nvPr>
            <p:ph type="subTitle" idx="4"/>
          </p:nvPr>
        </p:nvSpPr>
        <p:spPr>
          <a:xfrm>
            <a:off x="963930" y="1214120"/>
            <a:ext cx="9399270" cy="4491355"/>
          </a:xfrm>
        </p:spPr>
        <p:txBody>
          <a:bodyPr>
            <a:noAutofit/>
          </a:bodyPr>
          <a:p>
            <a:r>
              <a:rPr lang="en-US" sz="2400" b="1">
                <a:sym typeface="+mn-ea"/>
              </a:rPr>
              <a:t>SOFTWARE REQUIREMENTS</a:t>
            </a:r>
            <a:endParaRPr lang="en-US" sz="2400" b="1">
              <a:sym typeface="+mn-ea"/>
            </a:endParaRPr>
          </a:p>
          <a:p>
            <a:pPr marL="342900" indent="-342900">
              <a:buFont typeface="Arial" panose="020B0604020202020204" pitchFamily="34" charset="0"/>
              <a:buChar char="•"/>
            </a:pPr>
            <a:endParaRPr lang="en-US" sz="2400" b="1">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.Python: Python 3.x installed with essential libraries such as NumPy, pandas, and Matplotlib.</a:t>
            </a:r>
            <a:endParaRPr lang="en-US" sz="20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Deep Learning Framework: TensorFlow or PyTorch for building and training the CNN model. The code provided in the project uses TensorFlow.</a:t>
            </a:r>
            <a:endParaRPr lang="en-US" sz="20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Image Processing Libraries: Libraries like OpenCV and PIL (Python Imaging Library) for image pre-processing and augmentation.</a:t>
            </a:r>
            <a:endParaRPr lang="en-US" sz="20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Development Environment: An integrated development environment (IDE) like Jupyter Notebook or PyCharm for coding and experimentation.</a:t>
            </a:r>
            <a:endParaRPr lang="en-US" sz="20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Additional Dependencies: Libraries such as scikit-learn, seaborn, and h5py may be required for data analysis, visualization, and model serialization</a:t>
            </a:r>
            <a:endParaRPr lang="en-US" sz="2000">
              <a:latin typeface="Times New Roman" panose="02020603050405020304" charset="0"/>
              <a:cs typeface="Times New Roman" panose="020206030504050203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286385" y="153670"/>
            <a:ext cx="10487660" cy="6057900"/>
          </a:xfrm>
        </p:spPr>
        <p:txBody>
          <a:bodyPr>
            <a:noAutofit/>
          </a:bodyPr>
          <a:p>
            <a:r>
              <a:rPr lang="en-US" sz="2400" b="1">
                <a:latin typeface="Times New Roman" panose="02020603050405020304" charset="0"/>
                <a:cs typeface="Times New Roman" panose="02020603050405020304" charset="0"/>
              </a:rPr>
              <a:t>Algorithm:</a:t>
            </a:r>
            <a:endParaRPr lang="en-US" sz="2400"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project employs an InceptionV3 CNN model, adept at hierarchical feature extraction from images, ideal for image classification tasks.</a:t>
            </a:r>
            <a:endParaRPr lang="en-US" sz="18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Deployment</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The trained CNN model can be deployed across diverse environments like local machines, cloud platforms (Google Cloud, AWS, Azure), and edge devices (Raspberry Pi, NVIDIA Jetson), serialized in HDF5 format for easy sharing and storage.</a:t>
            </a:r>
            <a:endParaRPr lang="en-US" sz="20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Evaluation:</a:t>
            </a:r>
            <a:endParaRPr lang="en-US" sz="24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Utilizing split datasets for training, validation, and testing, the project evaluates the CNN model's performance using metrics like accuracy, precision, recall, and F1-score, offering insights into its classification capabilities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Prediction:</a:t>
            </a:r>
            <a:endParaRPr lang="en-US" sz="24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After training and evaluation, the project enables real-time prediction of Indian dishes from images, providing users with instant classification results along with confidence scores for each prediction.</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endParaRPr sz="3600" spc="-10" dirty="0"/>
          </a:p>
        </p:txBody>
      </p:sp>
      <p:sp>
        <p:nvSpPr>
          <p:cNvPr id="12" name="Text Box 11"/>
          <p:cNvSpPr txBox="1"/>
          <p:nvPr/>
        </p:nvSpPr>
        <p:spPr>
          <a:xfrm>
            <a:off x="330200" y="1081405"/>
            <a:ext cx="9115425" cy="5632450"/>
          </a:xfrm>
          <a:prstGeom prst="rect">
            <a:avLst/>
          </a:prstGeom>
          <a:noFill/>
        </p:spPr>
        <p:txBody>
          <a:bodyPr wrap="square" rtlCol="0" anchor="t">
            <a:noAutofit/>
          </a:bodyPr>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Convolutional Neural Networks (CNNs) are a specialized class of deep neural networks designed to process visual data efficiently.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At the core of a CNN's architecture are convolutional layers, which apply convolution operations to input images to extract meaningful features like edges, textures, and shapes.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These layers are followed by pooling layers, which downsample the feature maps to reduce dimensionality while preserving important information.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The final layers of a CNN typically consist of fully connected layers, which perform classification based on the extracted features.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CNNs are particularly effective for tasks such as image classification, object detection, and segmentation due to their ability to automatically learn hierarchical representations of visual data.</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1147"/>
            <a:ext cx="3304540" cy="738505"/>
          </a:xfrm>
        </p:spPr>
        <p:txBody>
          <a:bodyPr/>
          <a:p>
            <a:r>
              <a:rPr spc="-10" dirty="0">
                <a:sym typeface="+mn-ea"/>
              </a:rPr>
              <a:t>MODELLING</a:t>
            </a:r>
            <a:endParaRPr lang="en-US"/>
          </a:p>
        </p:txBody>
      </p:sp>
      <p:sp>
        <p:nvSpPr>
          <p:cNvPr id="4" name="Text Box 3"/>
          <p:cNvSpPr txBox="1"/>
          <p:nvPr/>
        </p:nvSpPr>
        <p:spPr>
          <a:xfrm>
            <a:off x="727075" y="1392555"/>
            <a:ext cx="8416925" cy="4882515"/>
          </a:xfrm>
          <a:prstGeom prst="rect">
            <a:avLst/>
          </a:prstGeom>
          <a:noFill/>
        </p:spPr>
        <p:txBody>
          <a:bodyPr wrap="square" rtlCol="0" anchor="t">
            <a:noAutofit/>
          </a:bodyPr>
          <a:p>
            <a:pPr marL="457200" indent="-457200">
              <a:buFont typeface="Arial" panose="020B0604020202020204" pitchFamily="34" charset="0"/>
              <a:buChar char="•"/>
            </a:pPr>
            <a:r>
              <a:rPr lang="en-US" sz="2800">
                <a:latin typeface="Times New Roman" panose="02020603050405020304" charset="0"/>
                <a:cs typeface="Times New Roman" panose="02020603050405020304" charset="0"/>
                <a:sym typeface="+mn-ea"/>
              </a:rPr>
              <a:t>This Project utilizes the InceptionV3 architecture, a pre-trained deep learning model known for its exceptional performance in image recognition tasks. </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sym typeface="+mn-ea"/>
              </a:rPr>
              <a:t>InceptionV3 is capable of extracting intricate features from images, enabling accurate classification of complex objects such as Indian dishes. </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sym typeface="+mn-ea"/>
              </a:rPr>
              <a:t>The model is fine-tuned on a dataset comprising various types of Indian food items to adapt it specifically to the task of Indian food classification.</a:t>
            </a:r>
            <a:endParaRPr lang="en-US" sz="2800">
              <a:latin typeface="Times New Roman" panose="02020603050405020304" charset="0"/>
              <a:cs typeface="Times New Roman" panose="020206030504050203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0" name="Text Box 9"/>
          <p:cNvSpPr txBox="1"/>
          <p:nvPr/>
        </p:nvSpPr>
        <p:spPr>
          <a:xfrm>
            <a:off x="533400" y="1800225"/>
            <a:ext cx="6805295" cy="4476115"/>
          </a:xfrm>
          <a:prstGeom prst="rect">
            <a:avLst/>
          </a:prstGeom>
          <a:noFill/>
        </p:spPr>
        <p:txBody>
          <a:bodyPr wrap="square" rtlCol="0" anchor="t">
            <a:noAutofit/>
          </a:bodyPr>
          <a:p>
            <a:endParaRPr lang="en-US"/>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Achieved a validation accuracy of 93% after 20 epochs of training.</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Successfully classified a diverse range of Indian dishes with high accuracy.</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Demonstrated robustness and generalization capabilities across different food presentations and variations.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pic>
        <p:nvPicPr>
          <p:cNvPr id="15" name="Content Placeholder 14"/>
          <p:cNvPicPr>
            <a:picLocks noChangeAspect="1"/>
          </p:cNvPicPr>
          <p:nvPr>
            <p:ph sz="half" idx="2"/>
          </p:nvPr>
        </p:nvPicPr>
        <p:blipFill>
          <a:blip r:embed="rId2"/>
          <a:stretch>
            <a:fillRect/>
          </a:stretch>
        </p:blipFill>
        <p:spPr>
          <a:xfrm>
            <a:off x="609600" y="1276350"/>
            <a:ext cx="5303520" cy="4981575"/>
          </a:xfrm>
          <a:prstGeom prst="rect">
            <a:avLst/>
          </a:prstGeom>
        </p:spPr>
      </p:pic>
      <p:pic>
        <p:nvPicPr>
          <p:cNvPr id="16" name="Content Placeholder 15"/>
          <p:cNvPicPr>
            <a:picLocks noChangeAspect="1"/>
          </p:cNvPicPr>
          <p:nvPr>
            <p:ph sz="half" idx="3"/>
          </p:nvPr>
        </p:nvPicPr>
        <p:blipFill>
          <a:blip r:embed="rId3"/>
          <a:stretch>
            <a:fillRect/>
          </a:stretch>
        </p:blipFill>
        <p:spPr>
          <a:xfrm>
            <a:off x="6278880" y="1243330"/>
            <a:ext cx="5303520" cy="50145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18" name="object 6"/>
          <p:cNvPicPr/>
          <p:nvPr/>
        </p:nvPicPr>
        <p:blipFill>
          <a:blip r:embed="rId1" cstate="print"/>
          <a:stretch>
            <a:fillRect/>
          </a:stretch>
        </p:blipFill>
        <p:spPr>
          <a:xfrm>
            <a:off x="1666875" y="6467475"/>
            <a:ext cx="76200" cy="177800"/>
          </a:xfrm>
          <a:prstGeom prst="rect">
            <a:avLst/>
          </a:prstGeom>
        </p:spPr>
      </p:pic>
      <p:sp>
        <p:nvSpPr>
          <p:cNvPr id="19" name="object 7"/>
          <p:cNvSpPr txBox="1">
            <a:spLocks noGrp="1"/>
          </p:cNvSpPr>
          <p:nvPr>
            <p:ph type="title"/>
          </p:nvPr>
        </p:nvSpPr>
        <p:spPr>
          <a:xfrm>
            <a:off x="558165" y="385444"/>
            <a:ext cx="9764395" cy="567055"/>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endParaRPr sz="3600" spc="-60" dirty="0"/>
          </a:p>
        </p:txBody>
      </p:sp>
      <p:sp>
        <p:nvSpPr>
          <p:cNvPr id="2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pic>
        <p:nvPicPr>
          <p:cNvPr id="25" name="Picture 24"/>
          <p:cNvPicPr>
            <a:picLocks noChangeAspect="1"/>
          </p:cNvPicPr>
          <p:nvPr/>
        </p:nvPicPr>
        <p:blipFill>
          <a:blip r:embed="rId2"/>
          <a:stretch>
            <a:fillRect/>
          </a:stretch>
        </p:blipFill>
        <p:spPr>
          <a:xfrm>
            <a:off x="1666875" y="952500"/>
            <a:ext cx="3820795" cy="5673725"/>
          </a:xfrm>
          <a:prstGeom prst="rect">
            <a:avLst/>
          </a:prstGeom>
        </p:spPr>
      </p:pic>
      <p:pic>
        <p:nvPicPr>
          <p:cNvPr id="27" name="Content Placeholder 26"/>
          <p:cNvPicPr>
            <a:picLocks noChangeAspect="1"/>
          </p:cNvPicPr>
          <p:nvPr>
            <p:ph sz="half" idx="2"/>
          </p:nvPr>
        </p:nvPicPr>
        <p:blipFill>
          <a:blip r:embed="rId3"/>
          <a:stretch>
            <a:fillRect/>
          </a:stretch>
        </p:blipFill>
        <p:spPr>
          <a:xfrm>
            <a:off x="5943600" y="381000"/>
            <a:ext cx="4161790" cy="2604770"/>
          </a:xfrm>
          <a:prstGeom prst="rect">
            <a:avLst/>
          </a:prstGeom>
        </p:spPr>
      </p:pic>
      <p:pic>
        <p:nvPicPr>
          <p:cNvPr id="29" name="Content Placeholder 28"/>
          <p:cNvPicPr>
            <a:picLocks noChangeAspect="1"/>
          </p:cNvPicPr>
          <p:nvPr>
            <p:ph sz="half" idx="3"/>
          </p:nvPr>
        </p:nvPicPr>
        <p:blipFill>
          <a:blip r:embed="rId4"/>
          <a:stretch>
            <a:fillRect/>
          </a:stretch>
        </p:blipFill>
        <p:spPr>
          <a:xfrm>
            <a:off x="6096000" y="3200400"/>
            <a:ext cx="4037965" cy="3425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600"/>
              <a:t>RESULTS</a:t>
            </a:r>
            <a:endParaRPr lang="en-US" sz="3600"/>
          </a:p>
        </p:txBody>
      </p:sp>
      <p:pic>
        <p:nvPicPr>
          <p:cNvPr id="8" name="Content Placeholder 7" descr="confusion_matrix"/>
          <p:cNvPicPr>
            <a:picLocks noChangeAspect="1"/>
          </p:cNvPicPr>
          <p:nvPr>
            <p:ph sz="half" idx="2"/>
          </p:nvPr>
        </p:nvPicPr>
        <p:blipFill>
          <a:blip r:embed="rId1"/>
          <a:stretch>
            <a:fillRect/>
          </a:stretch>
        </p:blipFill>
        <p:spPr>
          <a:xfrm>
            <a:off x="609600" y="1050290"/>
            <a:ext cx="5303520" cy="5031740"/>
          </a:xfrm>
          <a:prstGeom prst="rect">
            <a:avLst/>
          </a:prstGeom>
        </p:spPr>
      </p:pic>
      <p:sp>
        <p:nvSpPr>
          <p:cNvPr id="10" name="Text Box 9"/>
          <p:cNvSpPr txBox="1"/>
          <p:nvPr/>
        </p:nvSpPr>
        <p:spPr>
          <a:xfrm>
            <a:off x="4996180" y="6871970"/>
            <a:ext cx="4064000" cy="368300"/>
          </a:xfrm>
          <a:prstGeom prst="rect">
            <a:avLst/>
          </a:prstGeom>
          <a:noFill/>
        </p:spPr>
        <p:txBody>
          <a:bodyPr wrap="square" rtlCol="0">
            <a:spAutoFit/>
          </a:bodyPr>
          <a:p>
            <a:endParaRPr lang="en-US"/>
          </a:p>
        </p:txBody>
      </p:sp>
      <p:pic>
        <p:nvPicPr>
          <p:cNvPr id="12" name="Content Placeholder 11"/>
          <p:cNvPicPr>
            <a:picLocks noChangeAspect="1"/>
          </p:cNvPicPr>
          <p:nvPr>
            <p:ph sz="half" idx="3"/>
          </p:nvPr>
        </p:nvPicPr>
        <p:blipFill>
          <a:blip r:embed="rId2"/>
          <a:stretch>
            <a:fillRect/>
          </a:stretch>
        </p:blipFill>
        <p:spPr>
          <a:xfrm>
            <a:off x="5989320" y="287655"/>
            <a:ext cx="5549265" cy="63404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lang="en-US" spc="-60" dirty="0"/>
              <a:t>CONCLUSION</a:t>
            </a:r>
            <a:endParaRPr lang="en-US"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0" name="Text Box 9"/>
          <p:cNvSpPr txBox="1"/>
          <p:nvPr/>
        </p:nvSpPr>
        <p:spPr>
          <a:xfrm>
            <a:off x="762000" y="1219200"/>
            <a:ext cx="7245985" cy="3857625"/>
          </a:xfrm>
          <a:prstGeom prst="rect">
            <a:avLst/>
          </a:prstGeom>
          <a:noFill/>
        </p:spPr>
        <p:txBody>
          <a:bodyPr wrap="square" rtlCol="0" anchor="t">
            <a:noAutofit/>
          </a:bodyPr>
          <a:p>
            <a:r>
              <a:rPr lang="en-US" sz="2400"/>
              <a:t>This project demonstrates the effectiveness of deep learning algorithms, particularly CNNs, in addressing real-world challenges such as food classification. By automating the process of Indian food identification, the project enhances user experience and unlocks opportunities for innovation in culinary domains. This Project represents a step towards leveraging AI-driven solutions to enrich cultural experiences and streamline food-related tasks in diverse contexts.</a:t>
            </a:r>
            <a:endParaRPr lang="en-US" sz="2400"/>
          </a:p>
          <a:p>
            <a:endParaRPr lang="en-US" sz="2400"/>
          </a:p>
        </p:txBody>
      </p:sp>
      <p:sp>
        <p:nvSpPr>
          <p:cNvPr id="2" name="Text Box 1"/>
          <p:cNvSpPr txBox="1"/>
          <p:nvPr/>
        </p:nvSpPr>
        <p:spPr>
          <a:xfrm>
            <a:off x="914400" y="5410200"/>
            <a:ext cx="8047355" cy="1198880"/>
          </a:xfrm>
          <a:prstGeom prst="rect">
            <a:avLst/>
          </a:prstGeom>
          <a:noFill/>
        </p:spPr>
        <p:txBody>
          <a:bodyPr wrap="square" rtlCol="0">
            <a:spAutoFit/>
          </a:bodyPr>
          <a:p>
            <a:r>
              <a:rPr lang="en-US"/>
              <a:t>Reference:</a:t>
            </a:r>
            <a:endParaRPr lang="en-US"/>
          </a:p>
          <a:p>
            <a:endParaRPr lang="en-US"/>
          </a:p>
          <a:p>
            <a:r>
              <a:rPr lang="en-US" b="1">
                <a:sym typeface="+mn-ea"/>
              </a:rPr>
              <a:t>GITHUB LINK:</a:t>
            </a:r>
            <a:r>
              <a:rPr lang="en-US" b="0">
                <a:sym typeface="+mn-ea"/>
              </a:rPr>
              <a:t>https://github.com/Dharshan465/TNSDC-Generative-AI.git</a:t>
            </a:r>
            <a:endParaRPr lang="en-US" b="0"/>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4361" y="-1079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66675" y="400431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420225" y="53568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762750" y="168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420225" y="58902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624840" y="379729"/>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533400" y="6404610"/>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43893" y="646762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1219200" y="2286000"/>
            <a:ext cx="6119495" cy="2359660"/>
          </a:xfrm>
          <a:prstGeom prst="rect">
            <a:avLst/>
          </a:prstGeom>
          <a:noFill/>
        </p:spPr>
        <p:txBody>
          <a:bodyPr wrap="square" rtlCol="0" anchor="t">
            <a:noAutofit/>
          </a:bodyPr>
          <a:p>
            <a:r>
              <a:rPr lang="en-US" sz="3600" b="1">
                <a:sym typeface="+mn-ea"/>
              </a:rPr>
              <a:t>Indian Food Classification Using </a:t>
            </a:r>
            <a:r>
              <a:rPr lang="en-US" sz="3600" b="1">
                <a:sym typeface="+mn-ea"/>
              </a:rPr>
              <a:t>CNN ( </a:t>
            </a:r>
            <a:r>
              <a:rPr lang="en-US" sz="3600" b="1">
                <a:sym typeface="+mn-ea"/>
              </a:rPr>
              <a:t>Deep Learning Algorithm )</a:t>
            </a:r>
            <a:endParaRPr lang="en-US" sz="3600" b="1"/>
          </a:p>
        </p:txBody>
      </p:sp>
      <p:sp>
        <p:nvSpPr>
          <p:cNvPr id="2" name="Text Box 1"/>
          <p:cNvSpPr txBox="1"/>
          <p:nvPr/>
        </p:nvSpPr>
        <p:spPr>
          <a:xfrm>
            <a:off x="1118870" y="4572000"/>
            <a:ext cx="7745095" cy="645160"/>
          </a:xfrm>
          <a:prstGeom prst="rect">
            <a:avLst/>
          </a:prstGeom>
          <a:noFill/>
        </p:spPr>
        <p:txBody>
          <a:bodyPr wrap="square" rtlCol="0">
            <a:spAutoFit/>
          </a:bodyPr>
          <a:p>
            <a:r>
              <a:rPr lang="en-US" b="1">
                <a:sym typeface="+mn-ea"/>
              </a:rPr>
              <a:t>GITHUB LINK:</a:t>
            </a:r>
            <a:r>
              <a:rPr lang="en-US" b="0">
                <a:sym typeface="+mn-ea"/>
              </a:rPr>
              <a:t>https://github.com/Dharshan465/TNSDC-Generative-AI.git</a:t>
            </a:r>
            <a:endParaRPr lang="en-US" b="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4" name="Text Box 23"/>
          <p:cNvSpPr txBox="1"/>
          <p:nvPr/>
        </p:nvSpPr>
        <p:spPr>
          <a:xfrm>
            <a:off x="1981200" y="1507490"/>
            <a:ext cx="7744460" cy="4332605"/>
          </a:xfrm>
          <a:prstGeom prst="rect">
            <a:avLst/>
          </a:prstGeom>
          <a:noFill/>
        </p:spPr>
        <p:txBody>
          <a:bodyPr wrap="square" rtlCol="0" anchor="t">
            <a:noAutofit/>
          </a:bodyPr>
          <a:p>
            <a:endParaRPr lang="en-US" sz="2400" b="1"/>
          </a:p>
          <a:p>
            <a:r>
              <a:rPr lang="en-US" sz="2400" b="1"/>
              <a:t>Problem Statement</a:t>
            </a:r>
            <a:endParaRPr lang="en-US" sz="2400" b="1"/>
          </a:p>
          <a:p>
            <a:r>
              <a:rPr lang="en-US" sz="2400" b="1"/>
              <a:t>Project Overview</a:t>
            </a:r>
            <a:endParaRPr lang="en-US" sz="2400" b="1"/>
          </a:p>
          <a:p>
            <a:r>
              <a:rPr lang="en-US" sz="2400" b="1"/>
              <a:t>Objectives</a:t>
            </a:r>
            <a:endParaRPr lang="en-US" sz="2400" b="1"/>
          </a:p>
          <a:p>
            <a:r>
              <a:rPr lang="en-US" sz="2400" b="1"/>
              <a:t>End Users</a:t>
            </a:r>
            <a:endParaRPr lang="en-US" sz="2400" b="1"/>
          </a:p>
          <a:p>
            <a:r>
              <a:rPr lang="en-US" sz="2400" b="1"/>
              <a:t>Solution and Value Proposition</a:t>
            </a:r>
            <a:endParaRPr lang="en-US" sz="2400" b="1"/>
          </a:p>
          <a:p>
            <a:r>
              <a:rPr lang="en-US" sz="2400" b="1"/>
              <a:t>Model Explanation</a:t>
            </a:r>
            <a:endParaRPr lang="en-US" sz="2400" b="1"/>
          </a:p>
          <a:p>
            <a:r>
              <a:rPr lang="en-US" sz="2400" b="1"/>
              <a:t>Results</a:t>
            </a:r>
            <a:endParaRPr lang="en-US" sz="2400" b="1"/>
          </a:p>
          <a:p>
            <a:r>
              <a:rPr lang="en-US" sz="2400" b="1"/>
              <a:t>Conclusion</a:t>
            </a:r>
            <a:endParaRPr lang="en-US" sz="2400" b="1"/>
          </a:p>
          <a:p>
            <a:endParaRPr 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676275" y="1981200"/>
            <a:ext cx="7010400" cy="2378075"/>
          </a:xfrm>
          <a:prstGeom prst="rect">
            <a:avLst/>
          </a:prstGeom>
          <a:noFill/>
        </p:spPr>
        <p:txBody>
          <a:bodyPr wrap="square" rtlCol="0" anchor="t">
            <a:noAutofit/>
          </a:bodyPr>
          <a:p>
            <a:r>
              <a:rPr lang="en-US" sz="2800">
                <a:latin typeface="Times New Roman" panose="02020603050405020304" charset="0"/>
                <a:cs typeface="Times New Roman" panose="02020603050405020304" charset="0"/>
              </a:rPr>
              <a:t>Identifying and categorizing Indian dishes from images can be challenging due to the diversity and complexity of Indian cuisine. Manual classification of food items is time-consuming and prone to errors, hindering the efficiency of tasks such as menu management, food blogging, and culinary education.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676275" y="1967865"/>
            <a:ext cx="6924675" cy="2921635"/>
          </a:xfrm>
          <a:prstGeom prst="rect">
            <a:avLst/>
          </a:prstGeom>
          <a:noFill/>
        </p:spPr>
        <p:txBody>
          <a:bodyPr wrap="square" rtlCol="0" anchor="t">
            <a:noAutofit/>
          </a:bodyPr>
          <a:p>
            <a:r>
              <a:rPr lang="en-US" sz="2800">
                <a:latin typeface="Times New Roman" panose="02020603050405020304" charset="0"/>
                <a:cs typeface="Times New Roman" panose="02020603050405020304" charset="0"/>
              </a:rPr>
              <a:t>This project aims to address the challenge of Indian food classification using deep learning techniques. By leveraging Convolutional Neural Networks (CNNs), the project automates the process of identifying and categorizing various Indian dishes from images. This enhances user experience and facilitates tasks such as menu organization, food blogging, and restaurant management.</a:t>
            </a:r>
            <a:endParaRPr 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3696970" cy="738505"/>
          </a:xfrm>
        </p:spPr>
        <p:txBody>
          <a:bodyPr wrap="square"/>
          <a:p>
            <a:r>
              <a:rPr lang="en-US"/>
              <a:t>OBJECTIVES</a:t>
            </a:r>
            <a:endParaRPr lang="en-US"/>
          </a:p>
        </p:txBody>
      </p:sp>
      <p:sp>
        <p:nvSpPr>
          <p:cNvPr id="3" name="Subtitle 2"/>
          <p:cNvSpPr>
            <a:spLocks noGrp="1"/>
          </p:cNvSpPr>
          <p:nvPr>
            <p:ph type="subTitle" idx="4"/>
          </p:nvPr>
        </p:nvSpPr>
        <p:spPr>
          <a:xfrm>
            <a:off x="1066800" y="1524000"/>
            <a:ext cx="6865620" cy="3569335"/>
          </a:xfrm>
        </p:spPr>
        <p:txBody>
          <a:bodyPr>
            <a:noAutofit/>
          </a:bodyPr>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Develop a deep learning model capable of accurately classifying images of Indian dishes.</a:t>
            </a:r>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Train the model on a dataset consisting of diverse Indian food items.</a:t>
            </a:r>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Evaluate the model's performance using metrics such as accuracy and loss.</a:t>
            </a:r>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Implement the model in a user-friendly interface to enable easy access and utilization by end users.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1143000" y="2438400"/>
            <a:ext cx="6332220" cy="2565400"/>
          </a:xfrm>
          <a:prstGeom prst="rect">
            <a:avLst/>
          </a:prstGeom>
          <a:noFill/>
        </p:spPr>
        <p:txBody>
          <a:bodyPr wrap="square" rtlCol="0" anchor="t">
            <a:noAutofit/>
          </a:bodyPr>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Food enthusiasts</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Food bloggers and social media influencers</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Restaurant owners and managers</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Culinary educators and students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3048000" y="1859915"/>
            <a:ext cx="6687820" cy="4457700"/>
          </a:xfrm>
          <a:prstGeom prst="rect">
            <a:avLst/>
          </a:prstGeom>
          <a:noFill/>
        </p:spPr>
        <p:txBody>
          <a:bodyPr wrap="square" rtlCol="0" anchor="t">
            <a:noAutofit/>
          </a:bodyPr>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Automated and accurate classification of Indian dishes from images</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Time-saving and efficient menu management for restaurants</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Streamlined content creation for food bloggers and influencers</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Enhanced culinary education through visual recognition of dishes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2895600" y="1850390"/>
            <a:ext cx="6096000" cy="3969385"/>
          </a:xfrm>
          <a:prstGeom prst="rect">
            <a:avLst/>
          </a:prstGeom>
          <a:noFill/>
        </p:spPr>
        <p:txBody>
          <a:bodyPr wrap="square" rtlCol="0" anchor="t">
            <a:spAutoFit/>
          </a:bodyPr>
          <a:p>
            <a:r>
              <a:rPr lang="en-US" sz="2800">
                <a:latin typeface="Times New Roman" panose="02020603050405020304" charset="0"/>
                <a:cs typeface="Times New Roman" panose="02020603050405020304" charset="0"/>
              </a:rPr>
              <a:t>The wow factor of this project lies in its ability to accurately identify and categorize a wide range of Indian dishes, irrespective of variations in presentation or ingredients. The solution provides users with a seamless and intuitive experience, empowering them to efficiently manage, share, and explore Indian cuisine.</a:t>
            </a:r>
            <a:endParaRPr lang="en-US" sz="28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6494</Words>
  <Application>WPS Presentation</Application>
  <PresentationFormat>Widescreen</PresentationFormat>
  <Paragraphs>162</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Trebuchet MS</vt:lpstr>
      <vt:lpstr>Times New Roman</vt:lpstr>
      <vt:lpstr>Microsoft YaHei</vt:lpstr>
      <vt:lpstr>Arial Unicode MS</vt:lpstr>
      <vt:lpstr>Calibri</vt:lpstr>
      <vt:lpstr>Office Theme</vt:lpstr>
      <vt:lpstr>PowerPoint 演示文稿</vt:lpstr>
      <vt:lpstr>PROJECT TITLE</vt:lpstr>
      <vt:lpstr>AGENDA</vt:lpstr>
      <vt:lpstr>PROBLEM	STATEMENT</vt:lpstr>
      <vt:lpstr>PROJECT	OVERVIEW</vt:lpstr>
      <vt:lpstr>OBJECTIVES</vt:lpstr>
      <vt:lpstr>WHO ARE THE END USERS?</vt:lpstr>
      <vt:lpstr>YOUR SOLUTION AND ITS VALUE PROPOSITION</vt:lpstr>
      <vt:lpstr>THE WOW IN YOUR SOLUTION</vt:lpstr>
      <vt:lpstr>SYSTEM REQUIREMENTS</vt:lpstr>
      <vt:lpstr>SYSTEM REQUIREMENTS</vt:lpstr>
      <vt:lpstr>PowerPoint 演示文稿</vt:lpstr>
      <vt:lpstr>MODELLING</vt:lpstr>
      <vt:lpstr>MODELLING</vt:lpstr>
      <vt:lpstr>RESULTS</vt:lpstr>
      <vt:lpstr>RESULTS</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Dharshan.S</cp:lastModifiedBy>
  <cp:revision>6</cp:revision>
  <dcterms:created xsi:type="dcterms:W3CDTF">2024-04-01T04:29:00Z</dcterms:created>
  <dcterms:modified xsi:type="dcterms:W3CDTF">2024-04-02T10:29:06Z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2024-04-01T11:00:00Z</vt:filetime>
  </property>
  <property fmtid="{D5CDD505-2E9C-101B-9397-08002B2CF9AE}" pid="4" name="ICV">
    <vt:lpwstr>E2FF5F0B90A748C3BA5CBB8B240BD778_13</vt:lpwstr>
  </property>
  <property fmtid="{D5CDD505-2E9C-101B-9397-08002B2CF9AE}" pid="5" name="KSOProductBuildVer">
    <vt:lpwstr>1033-12.2.0.13489</vt:lpwstr>
  </property>
</Properties>
</file>