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6" d="100"/>
          <a:sy n="86"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3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21" y="0"/>
            <a:ext cx="14677392" cy="8227457"/>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39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87024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4162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1552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040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873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15143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8360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17569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01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0427483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3635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679396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4"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4"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6157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422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357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34802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7040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8883" y="0"/>
            <a:ext cx="14675954" cy="8227457"/>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smtClean="0"/>
              <a:pPr/>
              <a:t>7/6/2024</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84001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2"/>
          <p:cNvSpPr/>
          <p:nvPr/>
        </p:nvSpPr>
        <p:spPr>
          <a:xfrm>
            <a:off x="1764599" y="1255648"/>
            <a:ext cx="10788968" cy="1703308"/>
          </a:xfrm>
          <a:prstGeom prst="rect">
            <a:avLst/>
          </a:prstGeom>
          <a:noFill/>
          <a:ln/>
        </p:spPr>
        <p:txBody>
          <a:bodyPr wrap="square" rtlCol="0" anchor="t"/>
          <a:lstStyle/>
          <a:p>
            <a:pPr marL="0" indent="0">
              <a:lnSpc>
                <a:spcPts val="6707"/>
              </a:lnSpc>
              <a:buNone/>
            </a:pPr>
            <a:r>
              <a:rPr lang="en-US" sz="5365" dirty="0">
                <a:solidFill>
                  <a:srgbClr val="383838"/>
                </a:solidFill>
                <a:ea typeface="Patrick Hand" pitchFamily="34" charset="-122"/>
                <a:cs typeface="Patrick Hand" pitchFamily="34" charset="-120"/>
              </a:rPr>
              <a:t>Blockchain-Based Certificate Generation and Validation Government Office, Student, Industry, Institutes</a:t>
            </a:r>
            <a:endParaRPr lang="en-US" sz="5365" dirty="0"/>
          </a:p>
        </p:txBody>
      </p:sp>
      <p:sp>
        <p:nvSpPr>
          <p:cNvPr id="5" name="Text 3"/>
          <p:cNvSpPr/>
          <p:nvPr/>
        </p:nvSpPr>
        <p:spPr>
          <a:xfrm>
            <a:off x="1920716" y="4410908"/>
            <a:ext cx="10788968" cy="1481257"/>
          </a:xfrm>
          <a:prstGeom prst="rect">
            <a:avLst/>
          </a:prstGeom>
          <a:noFill/>
          <a:ln/>
        </p:spPr>
        <p:txBody>
          <a:bodyPr wrap="square" rtlCol="0" anchor="t"/>
          <a:lstStyle/>
          <a:p>
            <a:pPr marL="0" indent="0">
              <a:lnSpc>
                <a:spcPts val="3888"/>
              </a:lnSpc>
              <a:buNone/>
            </a:pPr>
            <a:r>
              <a:rPr lang="en-US" sz="2430" dirty="0">
                <a:solidFill>
                  <a:srgbClr val="383838"/>
                </a:solidFill>
                <a:ea typeface="Patrick Hand" pitchFamily="34" charset="-122"/>
                <a:cs typeface="Patrick Hand" pitchFamily="34" charset="-120"/>
              </a:rPr>
              <a:t>This presentation explores the benefits and applications of blockchain technology in certificate management, focusing on its potential to revolutionize the way certificates are issued, stored, and verified.</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2"/>
          <p:cNvSpPr/>
          <p:nvPr/>
        </p:nvSpPr>
        <p:spPr>
          <a:xfrm>
            <a:off x="1920716" y="1503998"/>
            <a:ext cx="6810375" cy="617101"/>
          </a:xfrm>
          <a:prstGeom prst="rect">
            <a:avLst/>
          </a:prstGeom>
          <a:noFill/>
          <a:ln/>
        </p:spPr>
        <p:txBody>
          <a:bodyPr wrap="none" rtlCol="0" anchor="t"/>
          <a:lstStyle/>
          <a:p>
            <a:pPr marL="0" indent="0">
              <a:lnSpc>
                <a:spcPts val="4860"/>
              </a:lnSpc>
              <a:buNone/>
            </a:pPr>
            <a:r>
              <a:rPr lang="en-US" sz="3888" b="1" u="sng" dirty="0">
                <a:solidFill>
                  <a:srgbClr val="383838"/>
                </a:solidFill>
                <a:ea typeface="Patrick Hand" pitchFamily="34" charset="-122"/>
                <a:cs typeface="Patrick Hand" pitchFamily="34" charset="-120"/>
              </a:rPr>
              <a:t>Use Cases for Educational Institutions</a:t>
            </a:r>
            <a:endParaRPr lang="en-US" sz="3888" b="1" u="sng" dirty="0"/>
          </a:p>
        </p:txBody>
      </p:sp>
      <p:sp>
        <p:nvSpPr>
          <p:cNvPr id="5" name="Text 3"/>
          <p:cNvSpPr/>
          <p:nvPr/>
        </p:nvSpPr>
        <p:spPr>
          <a:xfrm>
            <a:off x="1920716" y="2614851"/>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Blockchain technology offers numerous benefits for educational institutions when it comes to issuing and managing academic credentials. By leveraging the decentralized and tamper-resistant nature of the blockchain, institutions can securely issue diplomas and transcripts, reducing the risk of fraud and counterfeiting.</a:t>
            </a:r>
            <a:endParaRPr lang="en-US" sz="1944" dirty="0"/>
          </a:p>
        </p:txBody>
      </p:sp>
      <p:sp>
        <p:nvSpPr>
          <p:cNvPr id="6" name="Text 4"/>
          <p:cNvSpPr/>
          <p:nvPr/>
        </p:nvSpPr>
        <p:spPr>
          <a:xfrm>
            <a:off x="1920716" y="4077653"/>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The secure storage and verification of academic records on the blockchain allows for efficient and transparent management of student data. This not only enhances the integrity of academic credentials, but also streamlines the process of sharing and validating transcripts with potential employers or other educational institutions.</a:t>
            </a:r>
            <a:endParaRPr lang="en-US" sz="1944" dirty="0"/>
          </a:p>
        </p:txBody>
      </p:sp>
      <p:sp>
        <p:nvSpPr>
          <p:cNvPr id="7" name="Text 5"/>
          <p:cNvSpPr/>
          <p:nvPr/>
        </p:nvSpPr>
        <p:spPr>
          <a:xfrm>
            <a:off x="1920716" y="5540454"/>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Furthermore, the integration of blockchain-based certificates with a digital locker system provides students and alumni with a secure and convenient way to access and present their credentials. This empowers individuals to take control of their academic achievements and showcase their qualifications with confidence, both locally and globally.</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4" name="Text 2"/>
          <p:cNvSpPr/>
          <p:nvPr/>
        </p:nvSpPr>
        <p:spPr>
          <a:xfrm>
            <a:off x="749837" y="792689"/>
            <a:ext cx="4937760" cy="617101"/>
          </a:xfrm>
          <a:prstGeom prst="rect">
            <a:avLst/>
          </a:prstGeom>
          <a:noFill/>
          <a:ln/>
        </p:spPr>
        <p:txBody>
          <a:bodyPr wrap="none" rtlCol="0" anchor="t"/>
          <a:lstStyle/>
          <a:p>
            <a:pPr marL="0" indent="0">
              <a:lnSpc>
                <a:spcPts val="4860"/>
              </a:lnSpc>
              <a:buNone/>
            </a:pPr>
            <a:r>
              <a:rPr lang="en-US" sz="3888" dirty="0">
                <a:solidFill>
                  <a:srgbClr val="383838"/>
                </a:solidFill>
                <a:ea typeface="Patrick Hand" pitchFamily="34" charset="-122"/>
                <a:cs typeface="Patrick Hand" pitchFamily="34" charset="-120"/>
              </a:rPr>
              <a:t>literature review</a:t>
            </a:r>
            <a:endParaRPr lang="en-US" sz="3888" dirty="0"/>
          </a:p>
        </p:txBody>
      </p:sp>
      <p:sp>
        <p:nvSpPr>
          <p:cNvPr id="5" name="Text 3"/>
          <p:cNvSpPr/>
          <p:nvPr/>
        </p:nvSpPr>
        <p:spPr>
          <a:xfrm>
            <a:off x="1920716" y="4410908"/>
            <a:ext cx="5093375" cy="395049"/>
          </a:xfrm>
          <a:prstGeom prst="rect">
            <a:avLst/>
          </a:prstGeom>
          <a:noFill/>
          <a:ln/>
        </p:spPr>
        <p:txBody>
          <a:bodyPr wrap="none" rtlCol="0" anchor="t"/>
          <a:lstStyle/>
          <a:p>
            <a:pPr marL="0" indent="0">
              <a:lnSpc>
                <a:spcPts val="3110"/>
              </a:lnSpc>
              <a:buNone/>
            </a:pPr>
            <a:endParaRPr lang="en-US" sz="1944" dirty="0"/>
          </a:p>
        </p:txBody>
      </p:sp>
      <p:sp>
        <p:nvSpPr>
          <p:cNvPr id="6" name="Text 4"/>
          <p:cNvSpPr/>
          <p:nvPr/>
        </p:nvSpPr>
        <p:spPr>
          <a:xfrm>
            <a:off x="7623929" y="4410908"/>
            <a:ext cx="5093375"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2"/>
          <p:cNvSpPr/>
          <p:nvPr/>
        </p:nvSpPr>
        <p:spPr>
          <a:xfrm>
            <a:off x="1920716" y="1973223"/>
            <a:ext cx="9150787" cy="617101"/>
          </a:xfrm>
          <a:prstGeom prst="rect">
            <a:avLst/>
          </a:prstGeom>
          <a:noFill/>
          <a:ln/>
        </p:spPr>
        <p:txBody>
          <a:bodyPr wrap="none" rtlCol="0" anchor="t"/>
          <a:lstStyle/>
          <a:p>
            <a:pPr marL="0" indent="0">
              <a:lnSpc>
                <a:spcPts val="4860"/>
              </a:lnSpc>
              <a:buNone/>
            </a:pPr>
            <a:r>
              <a:rPr lang="en-US" sz="3888" dirty="0">
                <a:solidFill>
                  <a:srgbClr val="383838"/>
                </a:solidFill>
                <a:ea typeface="Patrick Hand" pitchFamily="34" charset="-122"/>
                <a:cs typeface="Patrick Hand" pitchFamily="34" charset="-120"/>
              </a:rPr>
              <a:t>Benefits of Blockchain for Certificate Management</a:t>
            </a:r>
            <a:endParaRPr lang="en-US" sz="3888" dirty="0"/>
          </a:p>
        </p:txBody>
      </p:sp>
      <p:sp>
        <p:nvSpPr>
          <p:cNvPr id="5" name="Shape 3"/>
          <p:cNvSpPr/>
          <p:nvPr/>
        </p:nvSpPr>
        <p:spPr>
          <a:xfrm>
            <a:off x="1920716" y="3238262"/>
            <a:ext cx="555427" cy="555427"/>
          </a:xfrm>
          <a:prstGeom prst="roundRect">
            <a:avLst>
              <a:gd name="adj" fmla="val 20003"/>
            </a:avLst>
          </a:prstGeom>
          <a:solidFill>
            <a:srgbClr val="E6E6E6"/>
          </a:solidFill>
          <a:ln w="15240">
            <a:solidFill>
              <a:srgbClr val="CCCCCC"/>
            </a:solidFill>
            <a:prstDash val="solid"/>
          </a:ln>
        </p:spPr>
      </p:sp>
      <p:sp>
        <p:nvSpPr>
          <p:cNvPr id="6" name="Text 4"/>
          <p:cNvSpPr/>
          <p:nvPr/>
        </p:nvSpPr>
        <p:spPr>
          <a:xfrm>
            <a:off x="2144554" y="3367802"/>
            <a:ext cx="107633"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1</a:t>
            </a:r>
            <a:endParaRPr lang="en-US" sz="2333" dirty="0"/>
          </a:p>
        </p:txBody>
      </p:sp>
      <p:sp>
        <p:nvSpPr>
          <p:cNvPr id="7" name="Text 5"/>
          <p:cNvSpPr/>
          <p:nvPr/>
        </p:nvSpPr>
        <p:spPr>
          <a:xfrm>
            <a:off x="2722959" y="3238262"/>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Unalterable Record</a:t>
            </a:r>
            <a:endParaRPr lang="en-US" sz="1944" dirty="0"/>
          </a:p>
        </p:txBody>
      </p:sp>
      <p:sp>
        <p:nvSpPr>
          <p:cNvPr id="8" name="Text 6"/>
          <p:cNvSpPr/>
          <p:nvPr/>
        </p:nvSpPr>
        <p:spPr>
          <a:xfrm>
            <a:off x="2722959" y="3694986"/>
            <a:ext cx="4468892" cy="790099"/>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Blockchain ensures the immutability of certificates, preventing tampering and fraud.</a:t>
            </a:r>
            <a:endParaRPr lang="en-US" sz="1944" dirty="0"/>
          </a:p>
        </p:txBody>
      </p:sp>
      <p:sp>
        <p:nvSpPr>
          <p:cNvPr id="9" name="Shape 7"/>
          <p:cNvSpPr/>
          <p:nvPr/>
        </p:nvSpPr>
        <p:spPr>
          <a:xfrm>
            <a:off x="7438668" y="3238262"/>
            <a:ext cx="555427" cy="555427"/>
          </a:xfrm>
          <a:prstGeom prst="roundRect">
            <a:avLst>
              <a:gd name="adj" fmla="val 20003"/>
            </a:avLst>
          </a:prstGeom>
          <a:solidFill>
            <a:srgbClr val="E6E6E6"/>
          </a:solidFill>
          <a:ln w="15240">
            <a:solidFill>
              <a:srgbClr val="CCCCCC"/>
            </a:solidFill>
            <a:prstDash val="solid"/>
          </a:ln>
        </p:spPr>
      </p:sp>
      <p:sp>
        <p:nvSpPr>
          <p:cNvPr id="10" name="Text 8"/>
          <p:cNvSpPr/>
          <p:nvPr/>
        </p:nvSpPr>
        <p:spPr>
          <a:xfrm>
            <a:off x="7647027" y="3367802"/>
            <a:ext cx="138708"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2</a:t>
            </a:r>
            <a:endParaRPr lang="en-US" sz="2333" dirty="0"/>
          </a:p>
        </p:txBody>
      </p:sp>
      <p:sp>
        <p:nvSpPr>
          <p:cNvPr id="11" name="Text 9"/>
          <p:cNvSpPr/>
          <p:nvPr/>
        </p:nvSpPr>
        <p:spPr>
          <a:xfrm>
            <a:off x="8240911" y="3238262"/>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Enhanced Trust</a:t>
            </a:r>
            <a:endParaRPr lang="en-US" sz="1944" dirty="0"/>
          </a:p>
        </p:txBody>
      </p:sp>
      <p:sp>
        <p:nvSpPr>
          <p:cNvPr id="12" name="Text 10"/>
          <p:cNvSpPr/>
          <p:nvPr/>
        </p:nvSpPr>
        <p:spPr>
          <a:xfrm>
            <a:off x="8240911" y="3694986"/>
            <a:ext cx="4468892" cy="790099"/>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Certificates stored on a distributed ledger provide verifiable proof of authenticity.</a:t>
            </a:r>
            <a:endParaRPr lang="en-US" sz="1944" dirty="0"/>
          </a:p>
        </p:txBody>
      </p:sp>
      <p:sp>
        <p:nvSpPr>
          <p:cNvPr id="13" name="Shape 11"/>
          <p:cNvSpPr/>
          <p:nvPr/>
        </p:nvSpPr>
        <p:spPr>
          <a:xfrm>
            <a:off x="1920716" y="5009555"/>
            <a:ext cx="555427" cy="555427"/>
          </a:xfrm>
          <a:prstGeom prst="roundRect">
            <a:avLst>
              <a:gd name="adj" fmla="val 20003"/>
            </a:avLst>
          </a:prstGeom>
          <a:solidFill>
            <a:srgbClr val="E6E6E6"/>
          </a:solidFill>
          <a:ln w="15240">
            <a:solidFill>
              <a:srgbClr val="CCCCCC"/>
            </a:solidFill>
            <a:prstDash val="solid"/>
          </a:ln>
        </p:spPr>
      </p:sp>
      <p:sp>
        <p:nvSpPr>
          <p:cNvPr id="14" name="Text 12"/>
          <p:cNvSpPr/>
          <p:nvPr/>
        </p:nvSpPr>
        <p:spPr>
          <a:xfrm>
            <a:off x="2132052" y="5139095"/>
            <a:ext cx="132755"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3</a:t>
            </a:r>
            <a:endParaRPr lang="en-US" sz="2333" dirty="0"/>
          </a:p>
        </p:txBody>
      </p:sp>
      <p:sp>
        <p:nvSpPr>
          <p:cNvPr id="15" name="Text 13"/>
          <p:cNvSpPr/>
          <p:nvPr/>
        </p:nvSpPr>
        <p:spPr>
          <a:xfrm>
            <a:off x="2722959" y="5009555"/>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Reduced Costs</a:t>
            </a:r>
            <a:endParaRPr lang="en-US" sz="1944" dirty="0"/>
          </a:p>
        </p:txBody>
      </p:sp>
      <p:sp>
        <p:nvSpPr>
          <p:cNvPr id="16" name="Text 14"/>
          <p:cNvSpPr/>
          <p:nvPr/>
        </p:nvSpPr>
        <p:spPr>
          <a:xfrm>
            <a:off x="2722959" y="5466278"/>
            <a:ext cx="4468892" cy="790099"/>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Eliminates the need for centralized authorities, streamlining certificate management processes.</a:t>
            </a:r>
            <a:endParaRPr lang="en-US" sz="1944" dirty="0"/>
          </a:p>
        </p:txBody>
      </p:sp>
      <p:sp>
        <p:nvSpPr>
          <p:cNvPr id="17" name="Shape 15"/>
          <p:cNvSpPr/>
          <p:nvPr/>
        </p:nvSpPr>
        <p:spPr>
          <a:xfrm>
            <a:off x="7438668" y="5009555"/>
            <a:ext cx="555427" cy="555427"/>
          </a:xfrm>
          <a:prstGeom prst="roundRect">
            <a:avLst>
              <a:gd name="adj" fmla="val 20003"/>
            </a:avLst>
          </a:prstGeom>
          <a:solidFill>
            <a:srgbClr val="E6E6E6"/>
          </a:solidFill>
          <a:ln w="15240">
            <a:solidFill>
              <a:srgbClr val="CCCCCC"/>
            </a:solidFill>
            <a:prstDash val="solid"/>
          </a:ln>
        </p:spPr>
      </p:sp>
      <p:sp>
        <p:nvSpPr>
          <p:cNvPr id="18" name="Text 16"/>
          <p:cNvSpPr/>
          <p:nvPr/>
        </p:nvSpPr>
        <p:spPr>
          <a:xfrm>
            <a:off x="7660719" y="5139095"/>
            <a:ext cx="111204"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4</a:t>
            </a:r>
            <a:endParaRPr lang="en-US" sz="2333" dirty="0"/>
          </a:p>
        </p:txBody>
      </p:sp>
      <p:sp>
        <p:nvSpPr>
          <p:cNvPr id="19" name="Text 17"/>
          <p:cNvSpPr/>
          <p:nvPr/>
        </p:nvSpPr>
        <p:spPr>
          <a:xfrm>
            <a:off x="8240911" y="5009555"/>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Improved Efficiency</a:t>
            </a:r>
            <a:endParaRPr lang="en-US" sz="1944" dirty="0"/>
          </a:p>
        </p:txBody>
      </p:sp>
      <p:sp>
        <p:nvSpPr>
          <p:cNvPr id="20" name="Text 18"/>
          <p:cNvSpPr/>
          <p:nvPr/>
        </p:nvSpPr>
        <p:spPr>
          <a:xfrm>
            <a:off x="8240911" y="5466278"/>
            <a:ext cx="4468892" cy="790099"/>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Automates certificate issuance and verification, simplifying and speeding up the process.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2"/>
          <p:cNvSpPr/>
          <p:nvPr/>
        </p:nvSpPr>
        <p:spPr>
          <a:xfrm>
            <a:off x="1920716" y="2318742"/>
            <a:ext cx="6140887" cy="617101"/>
          </a:xfrm>
          <a:prstGeom prst="rect">
            <a:avLst/>
          </a:prstGeom>
          <a:noFill/>
          <a:ln/>
        </p:spPr>
        <p:txBody>
          <a:bodyPr wrap="none" rtlCol="0" anchor="t"/>
          <a:lstStyle/>
          <a:p>
            <a:pPr marL="0" indent="0">
              <a:lnSpc>
                <a:spcPts val="4860"/>
              </a:lnSpc>
              <a:buNone/>
            </a:pPr>
            <a:r>
              <a:rPr lang="en-US" sz="4400" dirty="0">
                <a:solidFill>
                  <a:srgbClr val="383838"/>
                </a:solidFill>
                <a:ea typeface="Patrick Hand" pitchFamily="34" charset="-122"/>
                <a:cs typeface="Patrick Hand" pitchFamily="34" charset="-120"/>
              </a:rPr>
              <a:t>Decentralized Certificate Issuance</a:t>
            </a:r>
            <a:endParaRPr lang="en-US" sz="4400" dirty="0"/>
          </a:p>
        </p:txBody>
      </p:sp>
      <p:sp>
        <p:nvSpPr>
          <p:cNvPr id="5" name="Text 3"/>
          <p:cNvSpPr/>
          <p:nvPr/>
        </p:nvSpPr>
        <p:spPr>
          <a:xfrm>
            <a:off x="1920716" y="3552944"/>
            <a:ext cx="2468880" cy="308610"/>
          </a:xfrm>
          <a:prstGeom prst="rect">
            <a:avLst/>
          </a:prstGeom>
          <a:noFill/>
          <a:ln/>
        </p:spPr>
        <p:txBody>
          <a:bodyPr wrap="none" rtlCol="0" anchor="t"/>
          <a:lstStyle/>
          <a:p>
            <a:pPr marL="0" indent="0">
              <a:lnSpc>
                <a:spcPts val="2430"/>
              </a:lnSpc>
              <a:buNone/>
            </a:pPr>
            <a:r>
              <a:rPr lang="en-US" sz="2400" dirty="0">
                <a:solidFill>
                  <a:srgbClr val="383838"/>
                </a:solidFill>
                <a:ea typeface="Patrick Hand" pitchFamily="34" charset="-122"/>
                <a:cs typeface="Patrick Hand" pitchFamily="34" charset="-120"/>
              </a:rPr>
              <a:t>Issuance Process</a:t>
            </a:r>
            <a:endParaRPr lang="en-US" sz="2400" dirty="0"/>
          </a:p>
        </p:txBody>
      </p:sp>
      <p:sp>
        <p:nvSpPr>
          <p:cNvPr id="6" name="Text 4"/>
          <p:cNvSpPr/>
          <p:nvPr/>
        </p:nvSpPr>
        <p:spPr>
          <a:xfrm>
            <a:off x="1920716" y="4108371"/>
            <a:ext cx="3194447" cy="1580198"/>
          </a:xfrm>
          <a:prstGeom prst="rect">
            <a:avLst/>
          </a:prstGeom>
          <a:noFill/>
          <a:ln/>
        </p:spPr>
        <p:txBody>
          <a:bodyPr wrap="square" rtlCol="0" anchor="t"/>
          <a:lstStyle/>
          <a:p>
            <a:pPr marL="0" indent="0">
              <a:lnSpc>
                <a:spcPts val="3110"/>
              </a:lnSpc>
              <a:buNone/>
            </a:pPr>
            <a:r>
              <a:rPr lang="en-US" sz="2400" dirty="0">
                <a:solidFill>
                  <a:srgbClr val="383838"/>
                </a:solidFill>
                <a:ea typeface="Patrick Hand" pitchFamily="34" charset="-122"/>
                <a:cs typeface="Patrick Hand" pitchFamily="34" charset="-120"/>
              </a:rPr>
              <a:t>Issuers can securely issue certificates directly to recipients, without the need for intermediaries.</a:t>
            </a:r>
            <a:endParaRPr lang="en-US" sz="2400" dirty="0"/>
          </a:p>
        </p:txBody>
      </p:sp>
      <p:sp>
        <p:nvSpPr>
          <p:cNvPr id="7" name="Text 5"/>
          <p:cNvSpPr/>
          <p:nvPr/>
        </p:nvSpPr>
        <p:spPr>
          <a:xfrm>
            <a:off x="5725001" y="3552944"/>
            <a:ext cx="2468880" cy="308610"/>
          </a:xfrm>
          <a:prstGeom prst="rect">
            <a:avLst/>
          </a:prstGeom>
          <a:noFill/>
          <a:ln/>
        </p:spPr>
        <p:txBody>
          <a:bodyPr wrap="none" rtlCol="0" anchor="t"/>
          <a:lstStyle/>
          <a:p>
            <a:pPr marL="0" indent="0">
              <a:lnSpc>
                <a:spcPts val="2430"/>
              </a:lnSpc>
              <a:buNone/>
            </a:pPr>
            <a:r>
              <a:rPr lang="en-US" sz="2400" dirty="0">
                <a:solidFill>
                  <a:srgbClr val="383838"/>
                </a:solidFill>
                <a:ea typeface="Patrick Hand" pitchFamily="34" charset="-122"/>
                <a:cs typeface="Patrick Hand" pitchFamily="34" charset="-120"/>
              </a:rPr>
              <a:t>Transparency</a:t>
            </a:r>
            <a:endParaRPr lang="en-US" sz="2400" dirty="0"/>
          </a:p>
        </p:txBody>
      </p:sp>
      <p:sp>
        <p:nvSpPr>
          <p:cNvPr id="8" name="Text 6"/>
          <p:cNvSpPr/>
          <p:nvPr/>
        </p:nvSpPr>
        <p:spPr>
          <a:xfrm>
            <a:off x="5725001" y="4108371"/>
            <a:ext cx="3194447" cy="1185148"/>
          </a:xfrm>
          <a:prstGeom prst="rect">
            <a:avLst/>
          </a:prstGeom>
          <a:noFill/>
          <a:ln/>
        </p:spPr>
        <p:txBody>
          <a:bodyPr wrap="square" rtlCol="0" anchor="t"/>
          <a:lstStyle/>
          <a:p>
            <a:pPr marL="0" indent="0">
              <a:lnSpc>
                <a:spcPts val="3110"/>
              </a:lnSpc>
              <a:buNone/>
            </a:pPr>
            <a:r>
              <a:rPr lang="en-US" sz="2400" dirty="0">
                <a:solidFill>
                  <a:srgbClr val="383838"/>
                </a:solidFill>
                <a:ea typeface="Patrick Hand" pitchFamily="34" charset="-122"/>
                <a:cs typeface="Patrick Hand" pitchFamily="34" charset="-120"/>
              </a:rPr>
              <a:t>Transactions on the blockchain are public and auditable, providing transparency and accountability.</a:t>
            </a:r>
            <a:endParaRPr lang="en-US" sz="2400" dirty="0"/>
          </a:p>
        </p:txBody>
      </p:sp>
      <p:sp>
        <p:nvSpPr>
          <p:cNvPr id="9" name="Text 7"/>
          <p:cNvSpPr/>
          <p:nvPr/>
        </p:nvSpPr>
        <p:spPr>
          <a:xfrm>
            <a:off x="9529286" y="3552944"/>
            <a:ext cx="2468880" cy="308610"/>
          </a:xfrm>
          <a:prstGeom prst="rect">
            <a:avLst/>
          </a:prstGeom>
          <a:noFill/>
          <a:ln/>
        </p:spPr>
        <p:txBody>
          <a:bodyPr wrap="none" rtlCol="0" anchor="t"/>
          <a:lstStyle/>
          <a:p>
            <a:pPr marL="0" indent="0">
              <a:lnSpc>
                <a:spcPts val="2430"/>
              </a:lnSpc>
              <a:buNone/>
            </a:pPr>
            <a:r>
              <a:rPr lang="en-US" sz="2400" dirty="0">
                <a:solidFill>
                  <a:srgbClr val="383838"/>
                </a:solidFill>
                <a:ea typeface="Patrick Hand" pitchFamily="34" charset="-122"/>
                <a:cs typeface="Patrick Hand" pitchFamily="34" charset="-120"/>
              </a:rPr>
              <a:t>Decentralized Control</a:t>
            </a:r>
            <a:endParaRPr lang="en-US" sz="2400" dirty="0"/>
          </a:p>
        </p:txBody>
      </p:sp>
      <p:sp>
        <p:nvSpPr>
          <p:cNvPr id="10" name="Text 8"/>
          <p:cNvSpPr/>
          <p:nvPr/>
        </p:nvSpPr>
        <p:spPr>
          <a:xfrm>
            <a:off x="9529286" y="4108371"/>
            <a:ext cx="3194447" cy="1185148"/>
          </a:xfrm>
          <a:prstGeom prst="rect">
            <a:avLst/>
          </a:prstGeom>
          <a:noFill/>
          <a:ln/>
        </p:spPr>
        <p:txBody>
          <a:bodyPr wrap="square" rtlCol="0" anchor="t"/>
          <a:lstStyle/>
          <a:p>
            <a:pPr marL="0" indent="0">
              <a:lnSpc>
                <a:spcPts val="3110"/>
              </a:lnSpc>
              <a:buNone/>
            </a:pPr>
            <a:r>
              <a:rPr lang="en-US" sz="2400" dirty="0">
                <a:solidFill>
                  <a:srgbClr val="383838"/>
                </a:solidFill>
                <a:ea typeface="Patrick Hand" pitchFamily="34" charset="-122"/>
                <a:cs typeface="Patrick Hand" pitchFamily="34" charset="-120"/>
              </a:rPr>
              <a:t>No single entity controls the issuance process, promoting fairness and decentralization.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2"/>
          <p:cNvSpPr/>
          <p:nvPr/>
        </p:nvSpPr>
        <p:spPr>
          <a:xfrm>
            <a:off x="573643" y="1005892"/>
            <a:ext cx="8195310" cy="617101"/>
          </a:xfrm>
          <a:prstGeom prst="rect">
            <a:avLst/>
          </a:prstGeom>
          <a:noFill/>
          <a:ln/>
        </p:spPr>
        <p:txBody>
          <a:bodyPr wrap="none" rtlCol="0" anchor="t"/>
          <a:lstStyle/>
          <a:p>
            <a:pPr marL="0" indent="0">
              <a:lnSpc>
                <a:spcPts val="4860"/>
              </a:lnSpc>
              <a:buNone/>
            </a:pPr>
            <a:r>
              <a:rPr lang="en-US" sz="3888" dirty="0">
                <a:solidFill>
                  <a:srgbClr val="383838"/>
                </a:solidFill>
                <a:ea typeface="Patrick Hand" pitchFamily="34" charset="-122"/>
                <a:cs typeface="Patrick Hand" pitchFamily="34" charset="-120"/>
              </a:rPr>
              <a:t>Secure and Tamper-Proof Certificate Storage</a:t>
            </a:r>
            <a:endParaRPr lang="en-US" sz="3888" dirty="0"/>
          </a:p>
        </p:txBody>
      </p:sp>
      <p:sp>
        <p:nvSpPr>
          <p:cNvPr id="5" name="Shape 3"/>
          <p:cNvSpPr/>
          <p:nvPr/>
        </p:nvSpPr>
        <p:spPr>
          <a:xfrm>
            <a:off x="903209" y="1871869"/>
            <a:ext cx="3431738" cy="2817631"/>
          </a:xfrm>
          <a:prstGeom prst="roundRect">
            <a:avLst>
              <a:gd name="adj" fmla="val 4338"/>
            </a:avLst>
          </a:prstGeom>
          <a:solidFill>
            <a:srgbClr val="E6E6E6"/>
          </a:solidFill>
          <a:ln w="15240">
            <a:solidFill>
              <a:srgbClr val="CCCCCC"/>
            </a:solidFill>
            <a:prstDash val="solid"/>
          </a:ln>
        </p:spPr>
      </p:sp>
      <p:sp>
        <p:nvSpPr>
          <p:cNvPr id="6" name="Text 4"/>
          <p:cNvSpPr/>
          <p:nvPr/>
        </p:nvSpPr>
        <p:spPr>
          <a:xfrm>
            <a:off x="948333" y="1947923"/>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Immutability</a:t>
            </a:r>
            <a:endParaRPr lang="en-US" sz="1944" dirty="0"/>
          </a:p>
        </p:txBody>
      </p:sp>
      <p:sp>
        <p:nvSpPr>
          <p:cNvPr id="7" name="Text 5"/>
          <p:cNvSpPr/>
          <p:nvPr/>
        </p:nvSpPr>
        <p:spPr>
          <a:xfrm>
            <a:off x="1106805" y="2456923"/>
            <a:ext cx="2907625" cy="1580198"/>
          </a:xfrm>
          <a:prstGeom prst="rect">
            <a:avLst/>
          </a:prstGeom>
          <a:noFill/>
          <a:ln/>
        </p:spPr>
        <p:txBody>
          <a:bodyPr wrap="square" rtlCol="0" anchor="t"/>
          <a:lstStyle/>
          <a:p>
            <a:pPr marL="0" indent="0">
              <a:lnSpc>
                <a:spcPct val="150000"/>
              </a:lnSpc>
              <a:buNone/>
            </a:pPr>
            <a:r>
              <a:rPr lang="en-US" sz="1944" dirty="0">
                <a:solidFill>
                  <a:srgbClr val="383838"/>
                </a:solidFill>
                <a:ea typeface="Patrick Hand" pitchFamily="34" charset="-122"/>
                <a:cs typeface="Patrick Hand" pitchFamily="34" charset="-120"/>
              </a:rPr>
              <a:t>Data stored on the blockchain cannot be altered or deleted, providing a permanent and tamper-proof record.</a:t>
            </a:r>
            <a:endParaRPr lang="en-US" sz="1944" dirty="0"/>
          </a:p>
        </p:txBody>
      </p:sp>
      <p:sp>
        <p:nvSpPr>
          <p:cNvPr id="8" name="Shape 6"/>
          <p:cNvSpPr/>
          <p:nvPr/>
        </p:nvSpPr>
        <p:spPr>
          <a:xfrm>
            <a:off x="4876631" y="3829605"/>
            <a:ext cx="3431738" cy="2561034"/>
          </a:xfrm>
          <a:prstGeom prst="roundRect">
            <a:avLst>
              <a:gd name="adj" fmla="val 4338"/>
            </a:avLst>
          </a:prstGeom>
          <a:solidFill>
            <a:srgbClr val="E6E6E6"/>
          </a:solidFill>
          <a:ln w="15240">
            <a:solidFill>
              <a:srgbClr val="CCCCCC"/>
            </a:solidFill>
            <a:prstDash val="solid"/>
          </a:ln>
        </p:spPr>
      </p:sp>
      <p:sp>
        <p:nvSpPr>
          <p:cNvPr id="9" name="Text 7"/>
          <p:cNvSpPr/>
          <p:nvPr/>
        </p:nvSpPr>
        <p:spPr>
          <a:xfrm>
            <a:off x="5026149" y="3913468"/>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Distributed Storage</a:t>
            </a:r>
            <a:endParaRPr lang="en-US" sz="1944" dirty="0"/>
          </a:p>
        </p:txBody>
      </p:sp>
      <p:sp>
        <p:nvSpPr>
          <p:cNvPr id="10" name="Text 8"/>
          <p:cNvSpPr/>
          <p:nvPr/>
        </p:nvSpPr>
        <p:spPr>
          <a:xfrm>
            <a:off x="5121236" y="4314434"/>
            <a:ext cx="2907625" cy="158019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Certificates are stored across multiple nodes on the network, making them resilient to data loss or tampering.</a:t>
            </a:r>
            <a:endParaRPr lang="en-US" sz="1944" dirty="0"/>
          </a:p>
        </p:txBody>
      </p:sp>
      <p:sp>
        <p:nvSpPr>
          <p:cNvPr id="11" name="Shape 9"/>
          <p:cNvSpPr/>
          <p:nvPr/>
        </p:nvSpPr>
        <p:spPr>
          <a:xfrm>
            <a:off x="9277826" y="5534632"/>
            <a:ext cx="3431738" cy="2561034"/>
          </a:xfrm>
          <a:prstGeom prst="roundRect">
            <a:avLst>
              <a:gd name="adj" fmla="val 4338"/>
            </a:avLst>
          </a:prstGeom>
          <a:solidFill>
            <a:srgbClr val="E6E6E6"/>
          </a:solidFill>
          <a:ln w="15240">
            <a:solidFill>
              <a:srgbClr val="CCCCCC"/>
            </a:solidFill>
            <a:prstDash val="solid"/>
          </a:ln>
        </p:spPr>
        <p:txBody>
          <a:bodyPr/>
          <a:lstStyle/>
          <a:p>
            <a:endParaRPr lang="en-IN" dirty="0"/>
          </a:p>
        </p:txBody>
      </p:sp>
      <p:sp>
        <p:nvSpPr>
          <p:cNvPr id="12" name="Text 10"/>
          <p:cNvSpPr/>
          <p:nvPr/>
        </p:nvSpPr>
        <p:spPr>
          <a:xfrm>
            <a:off x="9277826" y="5584077"/>
            <a:ext cx="2468880" cy="308610"/>
          </a:xfrm>
          <a:prstGeom prst="rect">
            <a:avLst/>
          </a:prstGeom>
          <a:noFill/>
          <a:ln/>
        </p:spPr>
        <p:txBody>
          <a:bodyPr wrap="none" rtlCol="0" anchor="t"/>
          <a:lstStyle/>
          <a:p>
            <a:pPr marL="0" indent="0">
              <a:lnSpc>
                <a:spcPts val="2430"/>
              </a:lnSpc>
              <a:buNone/>
            </a:pPr>
            <a:r>
              <a:rPr lang="en-US" sz="1944" dirty="0">
                <a:solidFill>
                  <a:srgbClr val="383838"/>
                </a:solidFill>
                <a:ea typeface="Patrick Hand" pitchFamily="34" charset="-122"/>
                <a:cs typeface="Patrick Hand" pitchFamily="34" charset="-120"/>
              </a:rPr>
              <a:t>Encryption</a:t>
            </a:r>
            <a:endParaRPr lang="en-US" sz="1944" dirty="0"/>
          </a:p>
        </p:txBody>
      </p:sp>
      <p:sp>
        <p:nvSpPr>
          <p:cNvPr id="13" name="Text 11"/>
          <p:cNvSpPr/>
          <p:nvPr/>
        </p:nvSpPr>
        <p:spPr>
          <a:xfrm>
            <a:off x="9394916" y="6204077"/>
            <a:ext cx="2907625" cy="158019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Data on the blockchain is encrypted, protecting sensitive information from unauthorized access.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1945600" y="675799"/>
            <a:ext cx="5376029" cy="614363"/>
          </a:xfrm>
          <a:prstGeom prst="rect">
            <a:avLst/>
          </a:prstGeom>
          <a:noFill/>
          <a:ln/>
        </p:spPr>
        <p:txBody>
          <a:bodyPr wrap="none" rtlCol="0" anchor="t"/>
          <a:lstStyle/>
          <a:p>
            <a:pPr marL="0" indent="0">
              <a:lnSpc>
                <a:spcPts val="4838"/>
              </a:lnSpc>
              <a:buNone/>
            </a:pPr>
            <a:r>
              <a:rPr lang="en-US" sz="3870" dirty="0">
                <a:solidFill>
                  <a:srgbClr val="383838"/>
                </a:solidFill>
                <a:ea typeface="Patrick Hand" pitchFamily="34" charset="-122"/>
                <a:cs typeface="Patrick Hand" pitchFamily="34" charset="-120"/>
              </a:rPr>
              <a:t>Certificate Validation Process</a:t>
            </a:r>
            <a:endParaRPr lang="en-US" sz="3870" dirty="0"/>
          </a:p>
        </p:txBody>
      </p:sp>
      <p:pic>
        <p:nvPicPr>
          <p:cNvPr id="5" name="Image 0" descr="preencoded.png"/>
          <p:cNvPicPr>
            <a:picLocks noChangeAspect="1"/>
          </p:cNvPicPr>
          <p:nvPr/>
        </p:nvPicPr>
        <p:blipFill>
          <a:blip r:embed="rId3"/>
          <a:stretch>
            <a:fillRect/>
          </a:stretch>
        </p:blipFill>
        <p:spPr>
          <a:xfrm>
            <a:off x="1945600" y="1658779"/>
            <a:ext cx="1228725" cy="1965960"/>
          </a:xfrm>
          <a:prstGeom prst="rect">
            <a:avLst/>
          </a:prstGeom>
        </p:spPr>
      </p:pic>
      <p:sp>
        <p:nvSpPr>
          <p:cNvPr id="6" name="Text 3"/>
          <p:cNvSpPr/>
          <p:nvPr/>
        </p:nvSpPr>
        <p:spPr>
          <a:xfrm>
            <a:off x="3542943" y="1904524"/>
            <a:ext cx="2457450" cy="307181"/>
          </a:xfrm>
          <a:prstGeom prst="rect">
            <a:avLst/>
          </a:prstGeom>
          <a:noFill/>
          <a:ln/>
        </p:spPr>
        <p:txBody>
          <a:bodyPr wrap="none" rtlCol="0" anchor="t"/>
          <a:lstStyle/>
          <a:p>
            <a:pPr marL="0" indent="0" algn="l">
              <a:lnSpc>
                <a:spcPts val="2419"/>
              </a:lnSpc>
              <a:buNone/>
            </a:pPr>
            <a:r>
              <a:rPr lang="en-US" sz="1935" dirty="0">
                <a:solidFill>
                  <a:srgbClr val="383838"/>
                </a:solidFill>
                <a:ea typeface="Patrick Hand" pitchFamily="34" charset="-122"/>
                <a:cs typeface="Patrick Hand" pitchFamily="34" charset="-120"/>
              </a:rPr>
              <a:t>Verification Request</a:t>
            </a:r>
            <a:endParaRPr lang="en-US" sz="1935" dirty="0"/>
          </a:p>
        </p:txBody>
      </p:sp>
      <p:sp>
        <p:nvSpPr>
          <p:cNvPr id="7" name="Text 4"/>
          <p:cNvSpPr/>
          <p:nvPr/>
        </p:nvSpPr>
        <p:spPr>
          <a:xfrm>
            <a:off x="3542943" y="2359104"/>
            <a:ext cx="9141857" cy="393144"/>
          </a:xfrm>
          <a:prstGeom prst="rect">
            <a:avLst/>
          </a:prstGeom>
          <a:noFill/>
          <a:ln/>
        </p:spPr>
        <p:txBody>
          <a:bodyPr wrap="none" rtlCol="0" anchor="t"/>
          <a:lstStyle/>
          <a:p>
            <a:pPr marL="0" indent="0" algn="l">
              <a:lnSpc>
                <a:spcPts val="3096"/>
              </a:lnSpc>
              <a:buNone/>
            </a:pPr>
            <a:r>
              <a:rPr lang="en-US" sz="1935" dirty="0">
                <a:solidFill>
                  <a:srgbClr val="383838"/>
                </a:solidFill>
                <a:ea typeface="Patrick Hand" pitchFamily="34" charset="-122"/>
                <a:cs typeface="Patrick Hand" pitchFamily="34" charset="-120"/>
              </a:rPr>
              <a:t>The recipient requests verification of their certificate.</a:t>
            </a:r>
            <a:endParaRPr lang="en-US" sz="1935" dirty="0"/>
          </a:p>
        </p:txBody>
      </p:sp>
      <p:pic>
        <p:nvPicPr>
          <p:cNvPr id="8" name="Image 1" descr="preencoded.png"/>
          <p:cNvPicPr>
            <a:picLocks noChangeAspect="1"/>
          </p:cNvPicPr>
          <p:nvPr/>
        </p:nvPicPr>
        <p:blipFill>
          <a:blip r:embed="rId4"/>
          <a:stretch>
            <a:fillRect/>
          </a:stretch>
        </p:blipFill>
        <p:spPr>
          <a:xfrm>
            <a:off x="1945600" y="3624739"/>
            <a:ext cx="1228725" cy="1965960"/>
          </a:xfrm>
          <a:prstGeom prst="rect">
            <a:avLst/>
          </a:prstGeom>
        </p:spPr>
      </p:pic>
      <p:sp>
        <p:nvSpPr>
          <p:cNvPr id="9" name="Text 5"/>
          <p:cNvSpPr/>
          <p:nvPr/>
        </p:nvSpPr>
        <p:spPr>
          <a:xfrm>
            <a:off x="3542943" y="3870484"/>
            <a:ext cx="2457450" cy="307181"/>
          </a:xfrm>
          <a:prstGeom prst="rect">
            <a:avLst/>
          </a:prstGeom>
          <a:noFill/>
          <a:ln/>
        </p:spPr>
        <p:txBody>
          <a:bodyPr wrap="none" rtlCol="0" anchor="t"/>
          <a:lstStyle/>
          <a:p>
            <a:pPr marL="0" indent="0" algn="l">
              <a:lnSpc>
                <a:spcPts val="2419"/>
              </a:lnSpc>
              <a:buNone/>
            </a:pPr>
            <a:r>
              <a:rPr lang="en-US" sz="1935" dirty="0">
                <a:solidFill>
                  <a:srgbClr val="383838"/>
                </a:solidFill>
                <a:ea typeface="Patrick Hand" pitchFamily="34" charset="-122"/>
                <a:cs typeface="Patrick Hand" pitchFamily="34" charset="-120"/>
              </a:rPr>
              <a:t>Blockchain Query</a:t>
            </a:r>
            <a:endParaRPr lang="en-US" sz="1935" dirty="0"/>
          </a:p>
        </p:txBody>
      </p:sp>
      <p:sp>
        <p:nvSpPr>
          <p:cNvPr id="10" name="Text 6"/>
          <p:cNvSpPr/>
          <p:nvPr/>
        </p:nvSpPr>
        <p:spPr>
          <a:xfrm>
            <a:off x="3542943" y="4325064"/>
            <a:ext cx="9141857" cy="393144"/>
          </a:xfrm>
          <a:prstGeom prst="rect">
            <a:avLst/>
          </a:prstGeom>
          <a:noFill/>
          <a:ln/>
        </p:spPr>
        <p:txBody>
          <a:bodyPr wrap="none" rtlCol="0" anchor="t"/>
          <a:lstStyle/>
          <a:p>
            <a:pPr marL="0" indent="0" algn="l">
              <a:lnSpc>
                <a:spcPts val="3096"/>
              </a:lnSpc>
              <a:buNone/>
            </a:pPr>
            <a:r>
              <a:rPr lang="en-US" sz="1935" dirty="0">
                <a:solidFill>
                  <a:srgbClr val="383838"/>
                </a:solidFill>
                <a:ea typeface="Patrick Hand" pitchFamily="34" charset="-122"/>
                <a:cs typeface="Patrick Hand" pitchFamily="34" charset="-120"/>
              </a:rPr>
              <a:t>The system queries the blockchain to retrieve the certificate's details.</a:t>
            </a:r>
            <a:endParaRPr lang="en-US" sz="1935" dirty="0"/>
          </a:p>
        </p:txBody>
      </p:sp>
      <p:pic>
        <p:nvPicPr>
          <p:cNvPr id="11" name="Image 2" descr="preencoded.png"/>
          <p:cNvPicPr>
            <a:picLocks noChangeAspect="1"/>
          </p:cNvPicPr>
          <p:nvPr/>
        </p:nvPicPr>
        <p:blipFill>
          <a:blip r:embed="rId5"/>
          <a:stretch>
            <a:fillRect/>
          </a:stretch>
        </p:blipFill>
        <p:spPr>
          <a:xfrm>
            <a:off x="1945600" y="5590699"/>
            <a:ext cx="1228725" cy="1965960"/>
          </a:xfrm>
          <a:prstGeom prst="rect">
            <a:avLst/>
          </a:prstGeom>
        </p:spPr>
      </p:pic>
      <p:sp>
        <p:nvSpPr>
          <p:cNvPr id="12" name="Text 7"/>
          <p:cNvSpPr/>
          <p:nvPr/>
        </p:nvSpPr>
        <p:spPr>
          <a:xfrm>
            <a:off x="3542943" y="5836444"/>
            <a:ext cx="2457450" cy="307181"/>
          </a:xfrm>
          <a:prstGeom prst="rect">
            <a:avLst/>
          </a:prstGeom>
          <a:noFill/>
          <a:ln/>
        </p:spPr>
        <p:txBody>
          <a:bodyPr wrap="none" rtlCol="0" anchor="t"/>
          <a:lstStyle/>
          <a:p>
            <a:pPr marL="0" indent="0" algn="l">
              <a:lnSpc>
                <a:spcPts val="2419"/>
              </a:lnSpc>
              <a:buNone/>
            </a:pPr>
            <a:r>
              <a:rPr lang="en-US" sz="1935" dirty="0">
                <a:solidFill>
                  <a:srgbClr val="383838"/>
                </a:solidFill>
                <a:ea typeface="Patrick Hand" pitchFamily="34" charset="-122"/>
                <a:cs typeface="Patrick Hand" pitchFamily="34" charset="-120"/>
              </a:rPr>
              <a:t>Verification Result</a:t>
            </a:r>
            <a:endParaRPr lang="en-US" sz="1935" dirty="0"/>
          </a:p>
        </p:txBody>
      </p:sp>
      <p:sp>
        <p:nvSpPr>
          <p:cNvPr id="13" name="Text 8"/>
          <p:cNvSpPr/>
          <p:nvPr/>
        </p:nvSpPr>
        <p:spPr>
          <a:xfrm>
            <a:off x="3542943" y="6291024"/>
            <a:ext cx="9141857" cy="393144"/>
          </a:xfrm>
          <a:prstGeom prst="rect">
            <a:avLst/>
          </a:prstGeom>
          <a:noFill/>
          <a:ln/>
        </p:spPr>
        <p:txBody>
          <a:bodyPr wrap="none" rtlCol="0" anchor="t"/>
          <a:lstStyle/>
          <a:p>
            <a:pPr marL="0" indent="0" algn="l">
              <a:lnSpc>
                <a:spcPts val="3096"/>
              </a:lnSpc>
              <a:buNone/>
            </a:pPr>
            <a:r>
              <a:rPr lang="en-US" sz="1935" dirty="0">
                <a:solidFill>
                  <a:srgbClr val="383838"/>
                </a:solidFill>
                <a:ea typeface="Patrick Hand" pitchFamily="34" charset="-122"/>
                <a:cs typeface="Patrick Hand" pitchFamily="34" charset="-120"/>
              </a:rPr>
              <a:t>The system verifies the certificate's authenticity and presents the results.</a:t>
            </a:r>
            <a:endParaRPr lang="en-US" sz="19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
        <p:nvSpPr>
          <p:cNvPr id="4" name="Text 2"/>
          <p:cNvSpPr/>
          <p:nvPr/>
        </p:nvSpPr>
        <p:spPr>
          <a:xfrm>
            <a:off x="1920716" y="942380"/>
            <a:ext cx="6845975" cy="617101"/>
          </a:xfrm>
          <a:prstGeom prst="rect">
            <a:avLst/>
          </a:prstGeom>
          <a:noFill/>
          <a:ln/>
        </p:spPr>
        <p:txBody>
          <a:bodyPr wrap="none" rtlCol="0" anchor="t"/>
          <a:lstStyle/>
          <a:p>
            <a:pPr marL="0" indent="0">
              <a:lnSpc>
                <a:spcPts val="4860"/>
              </a:lnSpc>
              <a:buNone/>
            </a:pPr>
            <a:r>
              <a:rPr lang="en-US" sz="3888" dirty="0">
                <a:solidFill>
                  <a:srgbClr val="383838"/>
                </a:solidFill>
                <a:latin typeface="Patrick Hand" pitchFamily="34" charset="0"/>
                <a:ea typeface="Patrick Hand" pitchFamily="34" charset="-122"/>
                <a:cs typeface="Patrick Hand" pitchFamily="34" charset="-120"/>
              </a:rPr>
              <a:t>Integration with Digital Locker System</a:t>
            </a:r>
            <a:endParaRPr lang="en-US" sz="3888" dirty="0"/>
          </a:p>
        </p:txBody>
      </p:sp>
      <p:pic>
        <p:nvPicPr>
          <p:cNvPr id="5" name="Image 0" descr="preencoded.png"/>
          <p:cNvPicPr>
            <a:picLocks noChangeAspect="1"/>
          </p:cNvPicPr>
          <p:nvPr/>
        </p:nvPicPr>
        <p:blipFill>
          <a:blip r:embed="rId3"/>
          <a:stretch>
            <a:fillRect/>
          </a:stretch>
        </p:blipFill>
        <p:spPr>
          <a:xfrm>
            <a:off x="1920716" y="1929765"/>
            <a:ext cx="617220" cy="617220"/>
          </a:xfrm>
          <a:prstGeom prst="rect">
            <a:avLst/>
          </a:prstGeom>
        </p:spPr>
      </p:pic>
      <p:sp>
        <p:nvSpPr>
          <p:cNvPr id="6" name="Text 3"/>
          <p:cNvSpPr/>
          <p:nvPr/>
        </p:nvSpPr>
        <p:spPr>
          <a:xfrm>
            <a:off x="1920716" y="2793802"/>
            <a:ext cx="2468880" cy="308610"/>
          </a:xfrm>
          <a:prstGeom prst="rect">
            <a:avLst/>
          </a:prstGeom>
          <a:noFill/>
          <a:ln/>
        </p:spPr>
        <p:txBody>
          <a:bodyPr wrap="none" rtlCol="0" anchor="t"/>
          <a:lstStyle/>
          <a:p>
            <a:pPr marL="0" indent="0" algn="l">
              <a:lnSpc>
                <a:spcPts val="2430"/>
              </a:lnSpc>
              <a:buNone/>
            </a:pPr>
            <a:r>
              <a:rPr lang="en-US" sz="1944" dirty="0">
                <a:solidFill>
                  <a:srgbClr val="383838"/>
                </a:solidFill>
                <a:latin typeface="Patrick Hand" pitchFamily="34" charset="0"/>
                <a:ea typeface="Patrick Hand" pitchFamily="34" charset="-122"/>
                <a:cs typeface="Patrick Hand" pitchFamily="34" charset="-120"/>
              </a:rPr>
              <a:t>Secure Storage</a:t>
            </a:r>
            <a:endParaRPr lang="en-US" sz="1944" dirty="0"/>
          </a:p>
        </p:txBody>
      </p:sp>
      <p:sp>
        <p:nvSpPr>
          <p:cNvPr id="7" name="Text 4"/>
          <p:cNvSpPr/>
          <p:nvPr/>
        </p:nvSpPr>
        <p:spPr>
          <a:xfrm>
            <a:off x="1920716" y="3250525"/>
            <a:ext cx="5209342" cy="790099"/>
          </a:xfrm>
          <a:prstGeom prst="rect">
            <a:avLst/>
          </a:prstGeom>
          <a:noFill/>
          <a:ln/>
        </p:spPr>
        <p:txBody>
          <a:bodyPr wrap="square" rtlCol="0" anchor="t"/>
          <a:lstStyle/>
          <a:p>
            <a:pPr marL="0" indent="0" algn="l">
              <a:lnSpc>
                <a:spcPts val="3110"/>
              </a:lnSpc>
              <a:buNone/>
            </a:pPr>
            <a:r>
              <a:rPr lang="en-US" sz="1944" dirty="0">
                <a:solidFill>
                  <a:srgbClr val="383838"/>
                </a:solidFill>
                <a:latin typeface="Patrick Hand" pitchFamily="34" charset="0"/>
                <a:ea typeface="Patrick Hand" pitchFamily="34" charset="-122"/>
                <a:cs typeface="Patrick Hand" pitchFamily="34" charset="-120"/>
              </a:rPr>
              <a:t>Certificates are stored securely within the digital locker, accessible only by authorized individuals.</a:t>
            </a:r>
            <a:endParaRPr lang="en-US" sz="1944" dirty="0"/>
          </a:p>
        </p:txBody>
      </p:sp>
      <p:pic>
        <p:nvPicPr>
          <p:cNvPr id="8" name="Image 1" descr="preencoded.png"/>
          <p:cNvPicPr>
            <a:picLocks noChangeAspect="1"/>
          </p:cNvPicPr>
          <p:nvPr/>
        </p:nvPicPr>
        <p:blipFill>
          <a:blip r:embed="rId4"/>
          <a:stretch>
            <a:fillRect/>
          </a:stretch>
        </p:blipFill>
        <p:spPr>
          <a:xfrm>
            <a:off x="7500342" y="1929765"/>
            <a:ext cx="617220" cy="617220"/>
          </a:xfrm>
          <a:prstGeom prst="rect">
            <a:avLst/>
          </a:prstGeom>
        </p:spPr>
      </p:pic>
      <p:sp>
        <p:nvSpPr>
          <p:cNvPr id="9" name="Text 5"/>
          <p:cNvSpPr/>
          <p:nvPr/>
        </p:nvSpPr>
        <p:spPr>
          <a:xfrm>
            <a:off x="7500342" y="2793802"/>
            <a:ext cx="2468880" cy="308610"/>
          </a:xfrm>
          <a:prstGeom prst="rect">
            <a:avLst/>
          </a:prstGeom>
          <a:noFill/>
          <a:ln/>
        </p:spPr>
        <p:txBody>
          <a:bodyPr wrap="none" rtlCol="0" anchor="t"/>
          <a:lstStyle/>
          <a:p>
            <a:pPr marL="0" indent="0" algn="l">
              <a:lnSpc>
                <a:spcPts val="2430"/>
              </a:lnSpc>
              <a:buNone/>
            </a:pPr>
            <a:r>
              <a:rPr lang="en-US" sz="1944" dirty="0">
                <a:solidFill>
                  <a:srgbClr val="383838"/>
                </a:solidFill>
                <a:latin typeface="Patrick Hand" pitchFamily="34" charset="0"/>
                <a:ea typeface="Patrick Hand" pitchFamily="34" charset="-122"/>
                <a:cs typeface="Patrick Hand" pitchFamily="34" charset="-120"/>
              </a:rPr>
              <a:t>Cloud-Based Access</a:t>
            </a:r>
            <a:endParaRPr lang="en-US" sz="1944" dirty="0"/>
          </a:p>
        </p:txBody>
      </p:sp>
      <p:sp>
        <p:nvSpPr>
          <p:cNvPr id="10" name="Text 6"/>
          <p:cNvSpPr/>
          <p:nvPr/>
        </p:nvSpPr>
        <p:spPr>
          <a:xfrm>
            <a:off x="7500342" y="3250525"/>
            <a:ext cx="5209342" cy="790099"/>
          </a:xfrm>
          <a:prstGeom prst="rect">
            <a:avLst/>
          </a:prstGeom>
          <a:noFill/>
          <a:ln/>
        </p:spPr>
        <p:txBody>
          <a:bodyPr wrap="square" rtlCol="0" anchor="t"/>
          <a:lstStyle/>
          <a:p>
            <a:pPr marL="0" indent="0" algn="l">
              <a:lnSpc>
                <a:spcPts val="3110"/>
              </a:lnSpc>
              <a:buNone/>
            </a:pPr>
            <a:r>
              <a:rPr lang="en-US" sz="1944" dirty="0">
                <a:solidFill>
                  <a:srgbClr val="383838"/>
                </a:solidFill>
                <a:latin typeface="Patrick Hand" pitchFamily="34" charset="0"/>
                <a:ea typeface="Patrick Hand" pitchFamily="34" charset="-122"/>
                <a:cs typeface="Patrick Hand" pitchFamily="34" charset="-120"/>
              </a:rPr>
              <a:t>Certificates can be accessed from any device with an internet connection, providing convenient accessibility.</a:t>
            </a:r>
            <a:endParaRPr lang="en-US" sz="1944" dirty="0"/>
          </a:p>
        </p:txBody>
      </p:sp>
      <p:pic>
        <p:nvPicPr>
          <p:cNvPr id="11" name="Image 2" descr="preencoded.png"/>
          <p:cNvPicPr>
            <a:picLocks noChangeAspect="1"/>
          </p:cNvPicPr>
          <p:nvPr/>
        </p:nvPicPr>
        <p:blipFill>
          <a:blip r:embed="rId5"/>
          <a:stretch>
            <a:fillRect/>
          </a:stretch>
        </p:blipFill>
        <p:spPr>
          <a:xfrm>
            <a:off x="1920716" y="4781193"/>
            <a:ext cx="617220" cy="617220"/>
          </a:xfrm>
          <a:prstGeom prst="rect">
            <a:avLst/>
          </a:prstGeom>
        </p:spPr>
      </p:pic>
      <p:sp>
        <p:nvSpPr>
          <p:cNvPr id="12" name="Text 7"/>
          <p:cNvSpPr/>
          <p:nvPr/>
        </p:nvSpPr>
        <p:spPr>
          <a:xfrm>
            <a:off x="1920716" y="5645229"/>
            <a:ext cx="2468880" cy="308610"/>
          </a:xfrm>
          <a:prstGeom prst="rect">
            <a:avLst/>
          </a:prstGeom>
          <a:noFill/>
          <a:ln/>
        </p:spPr>
        <p:txBody>
          <a:bodyPr wrap="none" rtlCol="0" anchor="t"/>
          <a:lstStyle/>
          <a:p>
            <a:pPr marL="0" indent="0" algn="l">
              <a:lnSpc>
                <a:spcPts val="2430"/>
              </a:lnSpc>
              <a:buNone/>
            </a:pPr>
            <a:r>
              <a:rPr lang="en-US" sz="1944" dirty="0">
                <a:solidFill>
                  <a:srgbClr val="383838"/>
                </a:solidFill>
                <a:latin typeface="Patrick Hand" pitchFamily="34" charset="0"/>
                <a:ea typeface="Patrick Hand" pitchFamily="34" charset="-122"/>
                <a:cs typeface="Patrick Hand" pitchFamily="34" charset="-120"/>
              </a:rPr>
              <a:t>Authentication</a:t>
            </a:r>
            <a:endParaRPr lang="en-US" sz="1944" dirty="0"/>
          </a:p>
        </p:txBody>
      </p:sp>
      <p:sp>
        <p:nvSpPr>
          <p:cNvPr id="13" name="Text 8"/>
          <p:cNvSpPr/>
          <p:nvPr/>
        </p:nvSpPr>
        <p:spPr>
          <a:xfrm>
            <a:off x="1920716" y="6101953"/>
            <a:ext cx="5209342" cy="1185148"/>
          </a:xfrm>
          <a:prstGeom prst="rect">
            <a:avLst/>
          </a:prstGeom>
          <a:noFill/>
          <a:ln/>
        </p:spPr>
        <p:txBody>
          <a:bodyPr wrap="square" rtlCol="0" anchor="t"/>
          <a:lstStyle/>
          <a:p>
            <a:pPr marL="0" indent="0" algn="l">
              <a:lnSpc>
                <a:spcPts val="3110"/>
              </a:lnSpc>
              <a:buNone/>
            </a:pPr>
            <a:r>
              <a:rPr lang="en-US" sz="1944" dirty="0">
                <a:solidFill>
                  <a:srgbClr val="383838"/>
                </a:solidFill>
                <a:latin typeface="Patrick Hand" pitchFamily="34" charset="0"/>
                <a:ea typeface="Patrick Hand" pitchFamily="34" charset="-122"/>
                <a:cs typeface="Patrick Hand" pitchFamily="34" charset="-120"/>
              </a:rPr>
              <a:t>The digital locker utilizes strong authentication mechanisms to protect certificates from unauthorized access.</a:t>
            </a:r>
            <a:endParaRPr lang="en-US" sz="1944" dirty="0"/>
          </a:p>
        </p:txBody>
      </p:sp>
      <p:pic>
        <p:nvPicPr>
          <p:cNvPr id="14" name="Image 3" descr="preencoded.png"/>
          <p:cNvPicPr>
            <a:picLocks noChangeAspect="1"/>
          </p:cNvPicPr>
          <p:nvPr/>
        </p:nvPicPr>
        <p:blipFill>
          <a:blip r:embed="rId6"/>
          <a:stretch>
            <a:fillRect/>
          </a:stretch>
        </p:blipFill>
        <p:spPr>
          <a:xfrm>
            <a:off x="7500342" y="4781193"/>
            <a:ext cx="617220" cy="617220"/>
          </a:xfrm>
          <a:prstGeom prst="rect">
            <a:avLst/>
          </a:prstGeom>
        </p:spPr>
      </p:pic>
      <p:sp>
        <p:nvSpPr>
          <p:cNvPr id="15" name="Text 9"/>
          <p:cNvSpPr/>
          <p:nvPr/>
        </p:nvSpPr>
        <p:spPr>
          <a:xfrm>
            <a:off x="7500342" y="5645229"/>
            <a:ext cx="2468880" cy="308610"/>
          </a:xfrm>
          <a:prstGeom prst="rect">
            <a:avLst/>
          </a:prstGeom>
          <a:noFill/>
          <a:ln/>
        </p:spPr>
        <p:txBody>
          <a:bodyPr wrap="none" rtlCol="0" anchor="t"/>
          <a:lstStyle/>
          <a:p>
            <a:pPr marL="0" indent="0" algn="l">
              <a:lnSpc>
                <a:spcPts val="2430"/>
              </a:lnSpc>
              <a:buNone/>
            </a:pPr>
            <a:r>
              <a:rPr lang="en-US" sz="1944" dirty="0">
                <a:solidFill>
                  <a:srgbClr val="383838"/>
                </a:solidFill>
                <a:latin typeface="Patrick Hand" pitchFamily="34" charset="0"/>
                <a:ea typeface="Patrick Hand" pitchFamily="34" charset="-122"/>
                <a:cs typeface="Patrick Hand" pitchFamily="34" charset="-120"/>
              </a:rPr>
              <a:t>Sharing and Verification</a:t>
            </a:r>
            <a:endParaRPr lang="en-US" sz="1944" dirty="0"/>
          </a:p>
        </p:txBody>
      </p:sp>
      <p:sp>
        <p:nvSpPr>
          <p:cNvPr id="16" name="Text 10"/>
          <p:cNvSpPr/>
          <p:nvPr/>
        </p:nvSpPr>
        <p:spPr>
          <a:xfrm>
            <a:off x="7500342" y="6101953"/>
            <a:ext cx="5209342" cy="790099"/>
          </a:xfrm>
          <a:prstGeom prst="rect">
            <a:avLst/>
          </a:prstGeom>
          <a:noFill/>
          <a:ln/>
        </p:spPr>
        <p:txBody>
          <a:bodyPr wrap="square" rtlCol="0" anchor="t"/>
          <a:lstStyle/>
          <a:p>
            <a:pPr marL="0" indent="0" algn="l">
              <a:lnSpc>
                <a:spcPts val="3110"/>
              </a:lnSpc>
              <a:buNone/>
            </a:pPr>
            <a:r>
              <a:rPr lang="en-US" sz="1944" dirty="0">
                <a:solidFill>
                  <a:srgbClr val="383838"/>
                </a:solidFill>
                <a:latin typeface="Patrick Hand" pitchFamily="34" charset="0"/>
                <a:ea typeface="Patrick Hand" pitchFamily="34" charset="-122"/>
                <a:cs typeface="Patrick Hand" pitchFamily="34" charset="-120"/>
              </a:rPr>
              <a:t>Certificates can be shared securely with third parties for verification purposes.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2"/>
          <p:cNvSpPr/>
          <p:nvPr/>
        </p:nvSpPr>
        <p:spPr>
          <a:xfrm>
            <a:off x="1920716" y="1263253"/>
            <a:ext cx="6206014" cy="617101"/>
          </a:xfrm>
          <a:prstGeom prst="rect">
            <a:avLst/>
          </a:prstGeom>
          <a:noFill/>
          <a:ln/>
        </p:spPr>
        <p:txBody>
          <a:bodyPr wrap="none" rtlCol="0" anchor="t"/>
          <a:lstStyle/>
          <a:p>
            <a:pPr marL="0" indent="0">
              <a:lnSpc>
                <a:spcPts val="4860"/>
              </a:lnSpc>
              <a:buNone/>
            </a:pPr>
            <a:r>
              <a:rPr lang="en-US" sz="3888" dirty="0">
                <a:solidFill>
                  <a:srgbClr val="383838"/>
                </a:solidFill>
                <a:ea typeface="Patrick Hand" pitchFamily="34" charset="-122"/>
                <a:cs typeface="Patrick Hand" pitchFamily="34" charset="-120"/>
              </a:rPr>
              <a:t>Use Cases for Government Offices</a:t>
            </a:r>
            <a:endParaRPr lang="en-US" sz="3888" dirty="0"/>
          </a:p>
        </p:txBody>
      </p:sp>
      <p:sp>
        <p:nvSpPr>
          <p:cNvPr id="5" name="Shape 3"/>
          <p:cNvSpPr/>
          <p:nvPr/>
        </p:nvSpPr>
        <p:spPr>
          <a:xfrm>
            <a:off x="1920716" y="4608433"/>
            <a:ext cx="10788968" cy="49292"/>
          </a:xfrm>
          <a:prstGeom prst="roundRect">
            <a:avLst>
              <a:gd name="adj" fmla="val 225391"/>
            </a:avLst>
          </a:prstGeom>
          <a:solidFill>
            <a:srgbClr val="CCCCCC"/>
          </a:solidFill>
          <a:ln/>
        </p:spPr>
      </p:sp>
      <p:sp>
        <p:nvSpPr>
          <p:cNvPr id="6" name="Shape 4"/>
          <p:cNvSpPr/>
          <p:nvPr/>
        </p:nvSpPr>
        <p:spPr>
          <a:xfrm>
            <a:off x="4531519" y="3744456"/>
            <a:ext cx="49292" cy="864037"/>
          </a:xfrm>
          <a:prstGeom prst="roundRect">
            <a:avLst>
              <a:gd name="adj" fmla="val 225391"/>
            </a:avLst>
          </a:prstGeom>
          <a:solidFill>
            <a:srgbClr val="CCCCCC"/>
          </a:solidFill>
          <a:ln/>
        </p:spPr>
      </p:sp>
      <p:sp>
        <p:nvSpPr>
          <p:cNvPr id="7" name="Shape 5"/>
          <p:cNvSpPr/>
          <p:nvPr/>
        </p:nvSpPr>
        <p:spPr>
          <a:xfrm>
            <a:off x="4278511" y="4330720"/>
            <a:ext cx="555427" cy="555427"/>
          </a:xfrm>
          <a:prstGeom prst="roundRect">
            <a:avLst>
              <a:gd name="adj" fmla="val 20003"/>
            </a:avLst>
          </a:prstGeom>
          <a:solidFill>
            <a:srgbClr val="E6E6E6"/>
          </a:solidFill>
          <a:ln w="15240">
            <a:solidFill>
              <a:srgbClr val="CCCCCC"/>
            </a:solidFill>
            <a:prstDash val="solid"/>
          </a:ln>
        </p:spPr>
      </p:sp>
      <p:sp>
        <p:nvSpPr>
          <p:cNvPr id="8" name="Text 6"/>
          <p:cNvSpPr/>
          <p:nvPr/>
        </p:nvSpPr>
        <p:spPr>
          <a:xfrm>
            <a:off x="4502348" y="4460260"/>
            <a:ext cx="107633"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1</a:t>
            </a:r>
            <a:endParaRPr lang="en-US" sz="2333" dirty="0"/>
          </a:p>
        </p:txBody>
      </p:sp>
      <p:sp>
        <p:nvSpPr>
          <p:cNvPr id="9" name="Text 7"/>
          <p:cNvSpPr/>
          <p:nvPr/>
        </p:nvSpPr>
        <p:spPr>
          <a:xfrm>
            <a:off x="3321725" y="2250638"/>
            <a:ext cx="2468880" cy="308610"/>
          </a:xfrm>
          <a:prstGeom prst="rect">
            <a:avLst/>
          </a:prstGeom>
          <a:noFill/>
          <a:ln/>
        </p:spPr>
        <p:txBody>
          <a:bodyPr wrap="none" rtlCol="0" anchor="t"/>
          <a:lstStyle/>
          <a:p>
            <a:pPr marL="0" indent="0" algn="ctr">
              <a:lnSpc>
                <a:spcPts val="2430"/>
              </a:lnSpc>
              <a:buNone/>
            </a:pPr>
            <a:r>
              <a:rPr lang="en-US" sz="1944" dirty="0">
                <a:solidFill>
                  <a:srgbClr val="383838"/>
                </a:solidFill>
                <a:ea typeface="Patrick Hand" pitchFamily="34" charset="-122"/>
                <a:cs typeface="Patrick Hand" pitchFamily="34" charset="-120"/>
              </a:rPr>
              <a:t>Citizen Identity</a:t>
            </a:r>
            <a:endParaRPr lang="en-US" sz="1944" dirty="0"/>
          </a:p>
        </p:txBody>
      </p:sp>
      <p:sp>
        <p:nvSpPr>
          <p:cNvPr id="10" name="Text 8"/>
          <p:cNvSpPr/>
          <p:nvPr/>
        </p:nvSpPr>
        <p:spPr>
          <a:xfrm>
            <a:off x="2167533" y="2707362"/>
            <a:ext cx="4777383" cy="790099"/>
          </a:xfrm>
          <a:prstGeom prst="rect">
            <a:avLst/>
          </a:prstGeom>
          <a:noFill/>
          <a:ln/>
        </p:spPr>
        <p:txBody>
          <a:bodyPr wrap="square" rtlCol="0" anchor="t"/>
          <a:lstStyle/>
          <a:p>
            <a:pPr marL="0" indent="0" algn="ctr">
              <a:lnSpc>
                <a:spcPts val="3110"/>
              </a:lnSpc>
              <a:buNone/>
            </a:pPr>
            <a:r>
              <a:rPr lang="en-US" sz="1944" dirty="0">
                <a:solidFill>
                  <a:srgbClr val="383838"/>
                </a:solidFill>
                <a:ea typeface="Patrick Hand" pitchFamily="34" charset="-122"/>
                <a:cs typeface="Patrick Hand" pitchFamily="34" charset="-120"/>
              </a:rPr>
              <a:t>Issuing and verifying digital identity documents, like national IDs and passports.</a:t>
            </a:r>
            <a:endParaRPr lang="en-US" sz="1944" dirty="0"/>
          </a:p>
        </p:txBody>
      </p:sp>
      <p:sp>
        <p:nvSpPr>
          <p:cNvPr id="11" name="Shape 9"/>
          <p:cNvSpPr/>
          <p:nvPr/>
        </p:nvSpPr>
        <p:spPr>
          <a:xfrm>
            <a:off x="7290435" y="4608374"/>
            <a:ext cx="49292" cy="864037"/>
          </a:xfrm>
          <a:prstGeom prst="roundRect">
            <a:avLst>
              <a:gd name="adj" fmla="val 225391"/>
            </a:avLst>
          </a:prstGeom>
          <a:solidFill>
            <a:srgbClr val="CCCCCC"/>
          </a:solidFill>
          <a:ln/>
        </p:spPr>
      </p:sp>
      <p:sp>
        <p:nvSpPr>
          <p:cNvPr id="12" name="Shape 10"/>
          <p:cNvSpPr/>
          <p:nvPr/>
        </p:nvSpPr>
        <p:spPr>
          <a:xfrm>
            <a:off x="7037427" y="4330720"/>
            <a:ext cx="555427" cy="555427"/>
          </a:xfrm>
          <a:prstGeom prst="roundRect">
            <a:avLst>
              <a:gd name="adj" fmla="val 20003"/>
            </a:avLst>
          </a:prstGeom>
          <a:solidFill>
            <a:srgbClr val="E6E6E6"/>
          </a:solidFill>
          <a:ln w="15240">
            <a:solidFill>
              <a:srgbClr val="CCCCCC"/>
            </a:solidFill>
            <a:prstDash val="solid"/>
          </a:ln>
        </p:spPr>
      </p:sp>
      <p:sp>
        <p:nvSpPr>
          <p:cNvPr id="13" name="Text 11"/>
          <p:cNvSpPr/>
          <p:nvPr/>
        </p:nvSpPr>
        <p:spPr>
          <a:xfrm>
            <a:off x="7245787" y="4460260"/>
            <a:ext cx="138708"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2</a:t>
            </a:r>
            <a:endParaRPr lang="en-US" sz="2333" dirty="0"/>
          </a:p>
        </p:txBody>
      </p:sp>
      <p:sp>
        <p:nvSpPr>
          <p:cNvPr id="14" name="Text 12"/>
          <p:cNvSpPr/>
          <p:nvPr/>
        </p:nvSpPr>
        <p:spPr>
          <a:xfrm>
            <a:off x="6080641" y="5719405"/>
            <a:ext cx="2468880" cy="308610"/>
          </a:xfrm>
          <a:prstGeom prst="rect">
            <a:avLst/>
          </a:prstGeom>
          <a:noFill/>
          <a:ln/>
        </p:spPr>
        <p:txBody>
          <a:bodyPr wrap="none" rtlCol="0" anchor="t"/>
          <a:lstStyle/>
          <a:p>
            <a:pPr marL="0" indent="0" algn="ctr">
              <a:lnSpc>
                <a:spcPts val="2430"/>
              </a:lnSpc>
              <a:buNone/>
            </a:pPr>
            <a:r>
              <a:rPr lang="en-US" sz="1944" dirty="0">
                <a:solidFill>
                  <a:srgbClr val="383838"/>
                </a:solidFill>
                <a:ea typeface="Patrick Hand" pitchFamily="34" charset="-122"/>
                <a:cs typeface="Patrick Hand" pitchFamily="34" charset="-120"/>
              </a:rPr>
              <a:t>Educational Certificates</a:t>
            </a:r>
            <a:endParaRPr lang="en-US" sz="1944" dirty="0"/>
          </a:p>
        </p:txBody>
      </p:sp>
      <p:sp>
        <p:nvSpPr>
          <p:cNvPr id="15" name="Text 13"/>
          <p:cNvSpPr/>
          <p:nvPr/>
        </p:nvSpPr>
        <p:spPr>
          <a:xfrm>
            <a:off x="4926449" y="6176129"/>
            <a:ext cx="4777383" cy="790099"/>
          </a:xfrm>
          <a:prstGeom prst="rect">
            <a:avLst/>
          </a:prstGeom>
          <a:noFill/>
          <a:ln/>
        </p:spPr>
        <p:txBody>
          <a:bodyPr wrap="square" rtlCol="0" anchor="t"/>
          <a:lstStyle/>
          <a:p>
            <a:pPr marL="0" indent="0" algn="ctr">
              <a:lnSpc>
                <a:spcPts val="3110"/>
              </a:lnSpc>
              <a:buNone/>
            </a:pPr>
            <a:r>
              <a:rPr lang="en-US" sz="1944" dirty="0">
                <a:solidFill>
                  <a:srgbClr val="383838"/>
                </a:solidFill>
                <a:ea typeface="Patrick Hand" pitchFamily="34" charset="-122"/>
                <a:cs typeface="Patrick Hand" pitchFamily="34" charset="-120"/>
              </a:rPr>
              <a:t>Issuing and validating educational certificates for citizens and residents.</a:t>
            </a:r>
            <a:endParaRPr lang="en-US" sz="1944" dirty="0"/>
          </a:p>
        </p:txBody>
      </p:sp>
      <p:sp>
        <p:nvSpPr>
          <p:cNvPr id="16" name="Shape 14"/>
          <p:cNvSpPr/>
          <p:nvPr/>
        </p:nvSpPr>
        <p:spPr>
          <a:xfrm>
            <a:off x="10049470" y="3744456"/>
            <a:ext cx="49292" cy="864037"/>
          </a:xfrm>
          <a:prstGeom prst="roundRect">
            <a:avLst>
              <a:gd name="adj" fmla="val 225391"/>
            </a:avLst>
          </a:prstGeom>
          <a:solidFill>
            <a:srgbClr val="CCCCCC"/>
          </a:solidFill>
          <a:ln/>
        </p:spPr>
      </p:sp>
      <p:sp>
        <p:nvSpPr>
          <p:cNvPr id="17" name="Shape 15"/>
          <p:cNvSpPr/>
          <p:nvPr/>
        </p:nvSpPr>
        <p:spPr>
          <a:xfrm>
            <a:off x="9796463" y="4330720"/>
            <a:ext cx="555427" cy="555427"/>
          </a:xfrm>
          <a:prstGeom prst="roundRect">
            <a:avLst>
              <a:gd name="adj" fmla="val 20003"/>
            </a:avLst>
          </a:prstGeom>
          <a:solidFill>
            <a:srgbClr val="E6E6E6"/>
          </a:solidFill>
          <a:ln w="15240">
            <a:solidFill>
              <a:srgbClr val="CCCCCC"/>
            </a:solidFill>
            <a:prstDash val="solid"/>
          </a:ln>
        </p:spPr>
      </p:sp>
      <p:sp>
        <p:nvSpPr>
          <p:cNvPr id="18" name="Text 16"/>
          <p:cNvSpPr/>
          <p:nvPr/>
        </p:nvSpPr>
        <p:spPr>
          <a:xfrm>
            <a:off x="10007798" y="4460260"/>
            <a:ext cx="132755"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3</a:t>
            </a:r>
            <a:endParaRPr lang="en-US" sz="2333" dirty="0"/>
          </a:p>
        </p:txBody>
      </p:sp>
      <p:sp>
        <p:nvSpPr>
          <p:cNvPr id="19" name="Text 17"/>
          <p:cNvSpPr/>
          <p:nvPr/>
        </p:nvSpPr>
        <p:spPr>
          <a:xfrm>
            <a:off x="8839676" y="2250638"/>
            <a:ext cx="2468880" cy="308610"/>
          </a:xfrm>
          <a:prstGeom prst="rect">
            <a:avLst/>
          </a:prstGeom>
          <a:noFill/>
          <a:ln/>
        </p:spPr>
        <p:txBody>
          <a:bodyPr wrap="none" rtlCol="0" anchor="t"/>
          <a:lstStyle/>
          <a:p>
            <a:pPr marL="0" indent="0" algn="ctr">
              <a:lnSpc>
                <a:spcPts val="2430"/>
              </a:lnSpc>
              <a:buNone/>
            </a:pPr>
            <a:r>
              <a:rPr lang="en-US" sz="1944" dirty="0">
                <a:solidFill>
                  <a:srgbClr val="383838"/>
                </a:solidFill>
                <a:ea typeface="Patrick Hand" pitchFamily="34" charset="-122"/>
                <a:cs typeface="Patrick Hand" pitchFamily="34" charset="-120"/>
              </a:rPr>
              <a:t>Employment Records</a:t>
            </a:r>
            <a:endParaRPr lang="en-US" sz="1944" dirty="0"/>
          </a:p>
        </p:txBody>
      </p:sp>
      <p:sp>
        <p:nvSpPr>
          <p:cNvPr id="20" name="Text 18"/>
          <p:cNvSpPr/>
          <p:nvPr/>
        </p:nvSpPr>
        <p:spPr>
          <a:xfrm>
            <a:off x="7685365" y="2707362"/>
            <a:ext cx="4777502" cy="790099"/>
          </a:xfrm>
          <a:prstGeom prst="rect">
            <a:avLst/>
          </a:prstGeom>
          <a:noFill/>
          <a:ln/>
        </p:spPr>
        <p:txBody>
          <a:bodyPr wrap="square" rtlCol="0" anchor="t"/>
          <a:lstStyle/>
          <a:p>
            <a:pPr marL="0" indent="0" algn="ctr">
              <a:lnSpc>
                <a:spcPts val="3110"/>
              </a:lnSpc>
              <a:buNone/>
            </a:pPr>
            <a:r>
              <a:rPr lang="en-US" sz="1944" dirty="0">
                <a:solidFill>
                  <a:srgbClr val="383838"/>
                </a:solidFill>
                <a:ea typeface="Patrick Hand" pitchFamily="34" charset="-122"/>
                <a:cs typeface="Patrick Hand" pitchFamily="34" charset="-120"/>
              </a:rPr>
              <a:t>Maintaining and verifying employment records for government employees and contractors.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1920716" y="1565672"/>
            <a:ext cx="4937760" cy="617101"/>
          </a:xfrm>
          <a:prstGeom prst="rect">
            <a:avLst/>
          </a:prstGeom>
          <a:noFill/>
          <a:ln/>
        </p:spPr>
        <p:txBody>
          <a:bodyPr wrap="none" rtlCol="0" anchor="t"/>
          <a:lstStyle/>
          <a:p>
            <a:pPr marL="0" indent="0">
              <a:lnSpc>
                <a:spcPts val="4860"/>
              </a:lnSpc>
              <a:buNone/>
            </a:pPr>
            <a:r>
              <a:rPr lang="en-US" sz="3888" b="1" u="sng" dirty="0">
                <a:solidFill>
                  <a:srgbClr val="383838"/>
                </a:solidFill>
                <a:ea typeface="Patrick Hand" pitchFamily="34" charset="-122"/>
                <a:cs typeface="Patrick Hand" pitchFamily="34" charset="-120"/>
              </a:rPr>
              <a:t>Use Cases for Students</a:t>
            </a:r>
            <a:endParaRPr lang="en-US" sz="3888" b="1" u="sng" dirty="0"/>
          </a:p>
        </p:txBody>
      </p:sp>
      <p:sp>
        <p:nvSpPr>
          <p:cNvPr id="5" name="Text 3"/>
          <p:cNvSpPr/>
          <p:nvPr/>
        </p:nvSpPr>
        <p:spPr>
          <a:xfrm>
            <a:off x="1920716" y="2553057"/>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Blockchain-based certificate management offers a range of benefits for students. Firstly, it provides secure storage for their credentials, protecting against the risk of lost or stolen certificates. This gives students peace of mind and ensures the integrity of their academic and professional achievements.</a:t>
            </a:r>
            <a:endParaRPr lang="en-US" sz="1944" dirty="0"/>
          </a:p>
        </p:txBody>
      </p:sp>
      <p:sp>
        <p:nvSpPr>
          <p:cNvPr id="6" name="Text 4"/>
          <p:cNvSpPr/>
          <p:nvPr/>
        </p:nvSpPr>
        <p:spPr>
          <a:xfrm>
            <a:off x="1920716" y="4015859"/>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Additionally, the verification process for these certificates becomes significantly easier. Employers, educational institutions, and other stakeholders can quickly and reliably validate the authenticity of a student's credentials, streamlining the assessment and hiring processes.</a:t>
            </a:r>
            <a:endParaRPr lang="en-US" sz="1944" dirty="0"/>
          </a:p>
        </p:txBody>
      </p:sp>
      <p:sp>
        <p:nvSpPr>
          <p:cNvPr id="7" name="Text 5"/>
          <p:cNvSpPr/>
          <p:nvPr/>
        </p:nvSpPr>
        <p:spPr>
          <a:xfrm>
            <a:off x="1920716" y="5478661"/>
            <a:ext cx="10788968"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Perhaps most importantly, blockchain-based certificates enjoy increased global recognition and acceptance. By leveraging the decentralized and tamper-proof nature of the blockchain, students can be confident that their achievements will be valued across borders, enhancing their career opportunities and mobility.</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2"/>
          <p:cNvSpPr/>
          <p:nvPr/>
        </p:nvSpPr>
        <p:spPr>
          <a:xfrm>
            <a:off x="537964" y="2080176"/>
            <a:ext cx="6636068" cy="617101"/>
          </a:xfrm>
          <a:prstGeom prst="rect">
            <a:avLst/>
          </a:prstGeom>
          <a:noFill/>
          <a:ln/>
        </p:spPr>
        <p:txBody>
          <a:bodyPr wrap="none" rtlCol="0" anchor="t"/>
          <a:lstStyle/>
          <a:p>
            <a:pPr marL="0" indent="0">
              <a:lnSpc>
                <a:spcPts val="4860"/>
              </a:lnSpc>
              <a:buNone/>
            </a:pPr>
            <a:r>
              <a:rPr lang="en-US" sz="3888" b="1" u="sng" dirty="0">
                <a:solidFill>
                  <a:srgbClr val="383838"/>
                </a:solidFill>
                <a:ea typeface="Patrick Hand" pitchFamily="34" charset="-122"/>
                <a:cs typeface="Patrick Hand" pitchFamily="34" charset="-120"/>
              </a:rPr>
              <a:t>Use Cases for Industry Professionals</a:t>
            </a:r>
            <a:endParaRPr lang="en-US" sz="3888" b="1" u="sng" dirty="0"/>
          </a:p>
        </p:txBody>
      </p:sp>
      <p:sp>
        <p:nvSpPr>
          <p:cNvPr id="5" name="Shape 3"/>
          <p:cNvSpPr/>
          <p:nvPr/>
        </p:nvSpPr>
        <p:spPr>
          <a:xfrm>
            <a:off x="1920716" y="3717648"/>
            <a:ext cx="555427" cy="555427"/>
          </a:xfrm>
          <a:prstGeom prst="roundRect">
            <a:avLst>
              <a:gd name="adj" fmla="val 20003"/>
            </a:avLst>
          </a:prstGeom>
          <a:solidFill>
            <a:srgbClr val="E6E6E6"/>
          </a:solidFill>
          <a:ln w="15240">
            <a:solidFill>
              <a:srgbClr val="CCCCCC"/>
            </a:solidFill>
            <a:prstDash val="solid"/>
          </a:ln>
        </p:spPr>
      </p:sp>
      <p:sp>
        <p:nvSpPr>
          <p:cNvPr id="6" name="Text 4"/>
          <p:cNvSpPr/>
          <p:nvPr/>
        </p:nvSpPr>
        <p:spPr>
          <a:xfrm>
            <a:off x="2144554" y="3847188"/>
            <a:ext cx="107633" cy="296228"/>
          </a:xfrm>
          <a:prstGeom prst="rect">
            <a:avLst/>
          </a:prstGeom>
          <a:noFill/>
          <a:ln/>
        </p:spPr>
        <p:txBody>
          <a:bodyPr wrap="none" rtlCol="0" anchor="t"/>
          <a:lstStyle/>
          <a:p>
            <a:pPr marL="0" indent="0" algn="ctr">
              <a:lnSpc>
                <a:spcPts val="2333"/>
              </a:lnSpc>
              <a:buNone/>
            </a:pPr>
            <a:r>
              <a:rPr lang="en-US" sz="2333" dirty="0">
                <a:solidFill>
                  <a:srgbClr val="383838"/>
                </a:solidFill>
                <a:ea typeface="Patrick Hand" pitchFamily="34" charset="-122"/>
                <a:cs typeface="Patrick Hand" pitchFamily="34" charset="-120"/>
              </a:rPr>
              <a:t>1</a:t>
            </a:r>
            <a:endParaRPr lang="en-US" sz="2333" dirty="0"/>
          </a:p>
        </p:txBody>
      </p:sp>
      <p:sp>
        <p:nvSpPr>
          <p:cNvPr id="7" name="Text 5"/>
          <p:cNvSpPr/>
          <p:nvPr/>
        </p:nvSpPr>
        <p:spPr>
          <a:xfrm>
            <a:off x="2722959" y="3717648"/>
            <a:ext cx="2468880" cy="308610"/>
          </a:xfrm>
          <a:prstGeom prst="rect">
            <a:avLst/>
          </a:prstGeom>
          <a:noFill/>
          <a:ln/>
        </p:spPr>
        <p:txBody>
          <a:bodyPr wrap="none" rtlCol="0" anchor="t"/>
          <a:lstStyle/>
          <a:p>
            <a:pPr marL="0" indent="0">
              <a:lnSpc>
                <a:spcPts val="2430"/>
              </a:lnSpc>
              <a:buNone/>
            </a:pPr>
            <a:r>
              <a:rPr lang="en-US" sz="2000" b="1" dirty="0">
                <a:solidFill>
                  <a:srgbClr val="383838"/>
                </a:solidFill>
                <a:ea typeface="Patrick Hand" pitchFamily="34" charset="-122"/>
                <a:cs typeface="Patrick Hand" pitchFamily="34" charset="-120"/>
              </a:rPr>
              <a:t>Verifying Certifications</a:t>
            </a:r>
            <a:endParaRPr lang="en-US" sz="2000" b="1" dirty="0"/>
          </a:p>
        </p:txBody>
      </p:sp>
      <p:sp>
        <p:nvSpPr>
          <p:cNvPr id="8" name="Text 6"/>
          <p:cNvSpPr/>
          <p:nvPr/>
        </p:nvSpPr>
        <p:spPr>
          <a:xfrm>
            <a:off x="2722959" y="4174372"/>
            <a:ext cx="2629495" cy="158019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Securely validate professional certifications and licenses to establish credibility.</a:t>
            </a:r>
            <a:endParaRPr lang="en-US" sz="1944" dirty="0"/>
          </a:p>
        </p:txBody>
      </p:sp>
      <p:sp>
        <p:nvSpPr>
          <p:cNvPr id="9" name="Shape 7"/>
          <p:cNvSpPr/>
          <p:nvPr/>
        </p:nvSpPr>
        <p:spPr>
          <a:xfrm>
            <a:off x="5599271" y="3717648"/>
            <a:ext cx="555427" cy="555427"/>
          </a:xfrm>
          <a:prstGeom prst="roundRect">
            <a:avLst>
              <a:gd name="adj" fmla="val 20003"/>
            </a:avLst>
          </a:prstGeom>
          <a:solidFill>
            <a:srgbClr val="E6E6E6"/>
          </a:solidFill>
          <a:ln w="15240">
            <a:solidFill>
              <a:srgbClr val="CCCCCC"/>
            </a:solidFill>
            <a:prstDash val="solid"/>
          </a:ln>
        </p:spPr>
      </p:sp>
      <p:sp>
        <p:nvSpPr>
          <p:cNvPr id="10" name="Text 8"/>
          <p:cNvSpPr/>
          <p:nvPr/>
        </p:nvSpPr>
        <p:spPr>
          <a:xfrm>
            <a:off x="5807631" y="3847188"/>
            <a:ext cx="138708" cy="296228"/>
          </a:xfrm>
          <a:prstGeom prst="rect">
            <a:avLst/>
          </a:prstGeom>
          <a:noFill/>
          <a:ln/>
        </p:spPr>
        <p:txBody>
          <a:bodyPr wrap="none" rtlCol="0" anchor="t"/>
          <a:lstStyle/>
          <a:p>
            <a:pPr marL="0" indent="0" algn="ctr">
              <a:lnSpc>
                <a:spcPts val="2333"/>
              </a:lnSpc>
              <a:buNone/>
            </a:pPr>
            <a:r>
              <a:rPr lang="en-US" sz="2333" b="1" dirty="0">
                <a:solidFill>
                  <a:srgbClr val="383838"/>
                </a:solidFill>
                <a:ea typeface="Patrick Hand" pitchFamily="34" charset="-122"/>
                <a:cs typeface="Patrick Hand" pitchFamily="34" charset="-120"/>
              </a:rPr>
              <a:t>2</a:t>
            </a:r>
            <a:endParaRPr lang="en-US" sz="2333" b="1" dirty="0"/>
          </a:p>
        </p:txBody>
      </p:sp>
      <p:sp>
        <p:nvSpPr>
          <p:cNvPr id="11" name="Text 9"/>
          <p:cNvSpPr/>
          <p:nvPr/>
        </p:nvSpPr>
        <p:spPr>
          <a:xfrm>
            <a:off x="6401514" y="3717648"/>
            <a:ext cx="2468880" cy="308610"/>
          </a:xfrm>
          <a:prstGeom prst="rect">
            <a:avLst/>
          </a:prstGeom>
          <a:noFill/>
          <a:ln/>
        </p:spPr>
        <p:txBody>
          <a:bodyPr wrap="none" rtlCol="0" anchor="t"/>
          <a:lstStyle/>
          <a:p>
            <a:pPr marL="0" indent="0">
              <a:lnSpc>
                <a:spcPts val="2430"/>
              </a:lnSpc>
              <a:buNone/>
            </a:pPr>
            <a:r>
              <a:rPr lang="en-US" sz="2000" b="1" dirty="0">
                <a:solidFill>
                  <a:srgbClr val="383838"/>
                </a:solidFill>
                <a:ea typeface="Patrick Hand" pitchFamily="34" charset="-122"/>
                <a:cs typeface="Patrick Hand" pitchFamily="34" charset="-120"/>
              </a:rPr>
              <a:t>Tracking Training</a:t>
            </a:r>
            <a:endParaRPr lang="en-US" sz="2000" b="1" dirty="0"/>
          </a:p>
        </p:txBody>
      </p:sp>
      <p:sp>
        <p:nvSpPr>
          <p:cNvPr id="12" name="Text 10"/>
          <p:cNvSpPr/>
          <p:nvPr/>
        </p:nvSpPr>
        <p:spPr>
          <a:xfrm>
            <a:off x="6401514" y="4174372"/>
            <a:ext cx="2629495" cy="158019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Maintain a tamper-proof record of completed professional development courses.</a:t>
            </a:r>
            <a:endParaRPr lang="en-US" sz="1944" dirty="0"/>
          </a:p>
        </p:txBody>
      </p:sp>
      <p:sp>
        <p:nvSpPr>
          <p:cNvPr id="13" name="Shape 11"/>
          <p:cNvSpPr/>
          <p:nvPr/>
        </p:nvSpPr>
        <p:spPr>
          <a:xfrm>
            <a:off x="9277826" y="3717648"/>
            <a:ext cx="555427" cy="555427"/>
          </a:xfrm>
          <a:prstGeom prst="roundRect">
            <a:avLst>
              <a:gd name="adj" fmla="val 20003"/>
            </a:avLst>
          </a:prstGeom>
          <a:solidFill>
            <a:srgbClr val="E6E6E6"/>
          </a:solidFill>
          <a:ln w="15240">
            <a:solidFill>
              <a:srgbClr val="CCCCCC"/>
            </a:solidFill>
            <a:prstDash val="solid"/>
          </a:ln>
        </p:spPr>
      </p:sp>
      <p:sp>
        <p:nvSpPr>
          <p:cNvPr id="14" name="Text 12"/>
          <p:cNvSpPr/>
          <p:nvPr/>
        </p:nvSpPr>
        <p:spPr>
          <a:xfrm>
            <a:off x="9489162" y="3847188"/>
            <a:ext cx="132755" cy="296228"/>
          </a:xfrm>
          <a:prstGeom prst="rect">
            <a:avLst/>
          </a:prstGeom>
          <a:noFill/>
          <a:ln/>
        </p:spPr>
        <p:txBody>
          <a:bodyPr wrap="none" rtlCol="0" anchor="t"/>
          <a:lstStyle/>
          <a:p>
            <a:pPr marL="0" indent="0" algn="ctr">
              <a:lnSpc>
                <a:spcPts val="2333"/>
              </a:lnSpc>
              <a:buNone/>
            </a:pPr>
            <a:r>
              <a:rPr lang="en-US" sz="2333" b="1" dirty="0">
                <a:solidFill>
                  <a:srgbClr val="383838"/>
                </a:solidFill>
                <a:ea typeface="Patrick Hand" pitchFamily="34" charset="-122"/>
                <a:cs typeface="Patrick Hand" pitchFamily="34" charset="-120"/>
              </a:rPr>
              <a:t>3</a:t>
            </a:r>
            <a:endParaRPr lang="en-US" sz="2333" b="1" dirty="0"/>
          </a:p>
        </p:txBody>
      </p:sp>
      <p:sp>
        <p:nvSpPr>
          <p:cNvPr id="15" name="Text 13"/>
          <p:cNvSpPr/>
          <p:nvPr/>
        </p:nvSpPr>
        <p:spPr>
          <a:xfrm>
            <a:off x="10080069" y="3717648"/>
            <a:ext cx="2468880" cy="308610"/>
          </a:xfrm>
          <a:prstGeom prst="rect">
            <a:avLst/>
          </a:prstGeom>
          <a:noFill/>
          <a:ln/>
        </p:spPr>
        <p:txBody>
          <a:bodyPr wrap="none" rtlCol="0" anchor="t"/>
          <a:lstStyle/>
          <a:p>
            <a:pPr marL="0" indent="0">
              <a:lnSpc>
                <a:spcPts val="2430"/>
              </a:lnSpc>
              <a:buNone/>
            </a:pPr>
            <a:r>
              <a:rPr lang="en-US" sz="2000" b="1" dirty="0">
                <a:solidFill>
                  <a:srgbClr val="383838"/>
                </a:solidFill>
                <a:ea typeface="Patrick Hand" pitchFamily="34" charset="-122"/>
                <a:cs typeface="Patrick Hand" pitchFamily="34" charset="-120"/>
              </a:rPr>
              <a:t>Streamlining Credentials</a:t>
            </a:r>
            <a:endParaRPr lang="en-US" sz="2000" b="1" dirty="0"/>
          </a:p>
        </p:txBody>
      </p:sp>
      <p:sp>
        <p:nvSpPr>
          <p:cNvPr id="16" name="Text 14"/>
          <p:cNvSpPr/>
          <p:nvPr/>
        </p:nvSpPr>
        <p:spPr>
          <a:xfrm>
            <a:off x="10080069" y="4174372"/>
            <a:ext cx="2629495" cy="1185148"/>
          </a:xfrm>
          <a:prstGeom prst="rect">
            <a:avLst/>
          </a:prstGeom>
          <a:noFill/>
          <a:ln/>
        </p:spPr>
        <p:txBody>
          <a:bodyPr wrap="square" rtlCol="0" anchor="t"/>
          <a:lstStyle/>
          <a:p>
            <a:pPr marL="0" indent="0">
              <a:lnSpc>
                <a:spcPts val="3110"/>
              </a:lnSpc>
              <a:buNone/>
            </a:pPr>
            <a:r>
              <a:rPr lang="en-US" sz="1944" dirty="0">
                <a:solidFill>
                  <a:srgbClr val="383838"/>
                </a:solidFill>
                <a:ea typeface="Patrick Hand" pitchFamily="34" charset="-122"/>
                <a:cs typeface="Patrick Hand" pitchFamily="34" charset="-120"/>
              </a:rPr>
              <a:t>Easily manage and share professional credentials with employers and clients.</a:t>
            </a:r>
            <a:endParaRPr lang="en-US" sz="1944"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TotalTime>
  <Words>721</Words>
  <Application>Microsoft Office PowerPoint</Application>
  <PresentationFormat>Custom</PresentationFormat>
  <Paragraphs>85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Patrick Hand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Dharshan R</cp:lastModifiedBy>
  <cp:revision>4</cp:revision>
  <dcterms:created xsi:type="dcterms:W3CDTF">2024-07-06T15:56:30Z</dcterms:created>
  <dcterms:modified xsi:type="dcterms:W3CDTF">2024-07-06T16:12:30Z</dcterms:modified>
</cp:coreProperties>
</file>