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sldIdLst>
    <p:sldId id="4778" r:id="rId2"/>
    <p:sldId id="1010" r:id="rId3"/>
    <p:sldId id="4780" r:id="rId4"/>
    <p:sldId id="4779" r:id="rId5"/>
    <p:sldId id="4781" r:id="rId6"/>
    <p:sldId id="4783" r:id="rId7"/>
    <p:sldId id="4790" r:id="rId8"/>
    <p:sldId id="4787" r:id="rId9"/>
    <p:sldId id="4782" r:id="rId10"/>
    <p:sldId id="4788" r:id="rId11"/>
    <p:sldId id="4784" r:id="rId12"/>
    <p:sldId id="4785" r:id="rId13"/>
    <p:sldId id="4786" r:id="rId14"/>
    <p:sldId id="4789" r:id="rId15"/>
    <p:sldId id="4791" r:id="rId16"/>
    <p:sldId id="275" r:id="rId17"/>
  </p:sldIdLst>
  <p:sldSz cx="12192000" cy="6858000"/>
  <p:notesSz cx="6858000" cy="9144000"/>
  <p:embeddedFontLst>
    <p:embeddedFont>
      <p:font typeface="Aptos Narrow" panose="020B0004020202020204" pitchFamily="34" charset="0"/>
      <p:regular r:id="rId19"/>
      <p:bold r:id="rId20"/>
      <p:italic r:id="rId21"/>
      <p:boldItalic r:id="rId22"/>
    </p:embeddedFont>
    <p:embeddedFont>
      <p:font typeface="Bahnschrift Condensed" panose="020B0502040204020203" pitchFamily="34" charset="0"/>
      <p:regular r:id="rId23"/>
      <p:bold r:id="rId24"/>
    </p:embeddedFont>
    <p:embeddedFont>
      <p:font typeface="Roboto" panose="02000000000000000000" pitchFamily="2" charset="0"/>
      <p:regular r:id="rId25"/>
      <p:bold r:id="rId26"/>
      <p:italic r:id="rId27"/>
      <p:boldItalic r:id="rId28"/>
    </p:embeddedFont>
    <p:embeddedFont>
      <p:font typeface="Roboto Light" panose="02000000000000000000" pitchFamily="2" charset="0"/>
      <p:regular r:id="rId29"/>
      <p:italic r:id="rId30"/>
    </p:embeddedFont>
    <p:embeddedFont>
      <p:font typeface="Roboto Medium" panose="02000000000000000000" pitchFamily="2"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3"/>
            <p14:sldId id="4790"/>
            <p14:sldId id="4787"/>
            <p14:sldId id="4782"/>
            <p14:sldId id="4788"/>
            <p14:sldId id="4784"/>
            <p14:sldId id="4785"/>
            <p14:sldId id="4786"/>
            <p14:sldId id="4789"/>
            <p14:sldId id="4791"/>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8" d="100"/>
          <a:sy n="78" d="100"/>
        </p:scale>
        <p:origin x="1171"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9/09/2024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16</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212852" y="1187355"/>
            <a:ext cx="4614742" cy="2737739"/>
          </a:xfrm>
        </p:spPr>
        <p:txBody>
          <a:bodyPr/>
          <a:lstStyle/>
          <a:p>
            <a:r>
              <a:rPr lang="en-AU" sz="2800" b="1"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a:xfrm>
            <a:off x="1212851" y="704389"/>
            <a:ext cx="2128838" cy="244475"/>
          </a:xfrm>
        </p:spPr>
        <p:txBody>
          <a:bodyPr/>
          <a:lstStyle/>
          <a:p>
            <a:r>
              <a:rPr lang="en-AU" dirty="0"/>
              <a:t>September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
        <p:nvSpPr>
          <p:cNvPr id="6" name="Text Placeholder 3">
            <a:extLst>
              <a:ext uri="{FF2B5EF4-FFF2-40B4-BE49-F238E27FC236}">
                <a16:creationId xmlns:a16="http://schemas.microsoft.com/office/drawing/2014/main" id="{32DD7630-C2DB-086D-3440-8E30F606F73E}"/>
              </a:ext>
            </a:extLst>
          </p:cNvPr>
          <p:cNvSpPr txBox="1">
            <a:spLocks/>
          </p:cNvSpPr>
          <p:nvPr/>
        </p:nvSpPr>
        <p:spPr>
          <a:xfrm>
            <a:off x="1212851" y="465392"/>
            <a:ext cx="2128838" cy="340852"/>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sz="1600" b="1" dirty="0">
                <a:latin typeface="Aptos Narrow" panose="020B0004020202020204" pitchFamily="34" charset="0"/>
                <a:ea typeface="MS Gothic" panose="020B0609070205080204" pitchFamily="49" charset="-128"/>
              </a:rPr>
              <a:t>Dharshan</a:t>
            </a:r>
            <a:r>
              <a:rPr lang="en-ID" sz="1400" b="1" dirty="0">
                <a:latin typeface="Aptos Narrow" panose="020B0004020202020204" pitchFamily="34" charset="0"/>
                <a:ea typeface="MS Gothic" panose="020B0609070205080204" pitchFamily="49" charset="-128"/>
              </a:rPr>
              <a:t> R</a:t>
            </a:r>
            <a:endParaRPr lang="en-ID" sz="1400" b="1" dirty="0">
              <a:latin typeface="Aptos Narrow" panose="020B0004020202020204" pitchFamily="34" charset="0"/>
            </a:endParaRP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DB89B5-2F26-2C0F-7704-7E71CE90E670}"/>
              </a:ext>
            </a:extLst>
          </p:cNvPr>
          <p:cNvSpPr>
            <a:spLocks noGrp="1"/>
          </p:cNvSpPr>
          <p:nvPr>
            <p:ph type="body" sz="quarter" idx="10"/>
          </p:nvPr>
        </p:nvSpPr>
        <p:spPr/>
        <p:txBody>
          <a:bodyPr/>
          <a:lstStyle/>
          <a:p>
            <a:r>
              <a:rPr lang="en-US" sz="2000" dirty="0">
                <a:latin typeface="Bahnschrift Condensed" panose="020B0502040204020203" pitchFamily="34" charset="0"/>
              </a:rPr>
              <a:t>Kettle is the most popular brand followed by Smiths, Doritos, and Pringles. Also, 175-gram packets are the most sold.</a:t>
            </a:r>
            <a:endParaRPr lang="en-ID" sz="2000" dirty="0">
              <a:latin typeface="Bahnschrift Condensed" panose="020B0502040204020203" pitchFamily="34" charset="0"/>
            </a:endParaRPr>
          </a:p>
        </p:txBody>
      </p:sp>
      <p:pic>
        <p:nvPicPr>
          <p:cNvPr id="5124" name="Picture 4">
            <a:extLst>
              <a:ext uri="{FF2B5EF4-FFF2-40B4-BE49-F238E27FC236}">
                <a16:creationId xmlns:a16="http://schemas.microsoft.com/office/drawing/2014/main" id="{464E67B6-F947-B0F0-0D3E-C47AC891E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926" y="1558184"/>
            <a:ext cx="5517194" cy="50665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F878F3B-41CA-2F65-1AC5-BE326A718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934" y="1558183"/>
            <a:ext cx="5585835" cy="446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5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D" sz="2000" b="1" dirty="0">
                <a:latin typeface="Aptos Display" panose="020B0004020202020204" pitchFamily="34" charset="0"/>
              </a:rPr>
              <a:t>Trial store 77 vs Control store 233</a:t>
            </a:r>
            <a:endParaRPr lang="en-AU" sz="2000" b="1" dirty="0">
              <a:latin typeface="Aptos Display" panose="020B0004020202020204" pitchFamily="34" charset="0"/>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146" name="Picture 2">
            <a:extLst>
              <a:ext uri="{FF2B5EF4-FFF2-40B4-BE49-F238E27FC236}">
                <a16:creationId xmlns:a16="http://schemas.microsoft.com/office/drawing/2014/main" id="{684ABFE5-4978-6942-1369-5FC2FD453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654" y="884509"/>
            <a:ext cx="5553121" cy="387337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0C73952-D881-9747-811B-14263B7C8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505" y="911431"/>
            <a:ext cx="5503391" cy="3873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F837EA-6A89-E517-31D5-74C694C98C51}"/>
              </a:ext>
            </a:extLst>
          </p:cNvPr>
          <p:cNvSpPr txBox="1"/>
          <p:nvPr/>
        </p:nvSpPr>
        <p:spPr>
          <a:xfrm>
            <a:off x="1125116" y="4941992"/>
            <a:ext cx="10864780" cy="584775"/>
          </a:xfrm>
          <a:prstGeom prst="rect">
            <a:avLst/>
          </a:prstGeom>
          <a:noFill/>
          <a:ln>
            <a:solidFill>
              <a:schemeClr val="accent1"/>
            </a:solidFill>
          </a:ln>
        </p:spPr>
        <p:txBody>
          <a:bodyPr wrap="square">
            <a:spAutoFit/>
          </a:bodyPr>
          <a:lstStyle/>
          <a:p>
            <a:r>
              <a:rPr lang="en-US" sz="1600" dirty="0">
                <a:latin typeface="Aptos Display" panose="020B0004020202020204" pitchFamily="34" charset="0"/>
              </a:rPr>
              <a:t>The results show that sales and number of customers the trial in store 77 is significantly different to its control store 233 in the trial period. The trial store performance lies outside the 5% and 95% confidence intervals in the two of the 3 trial months</a:t>
            </a:r>
            <a:endParaRPr lang="en-ID" sz="1600" dirty="0">
              <a:latin typeface="Aptos Display" panose="020B0004020202020204" pitchFamily="34"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170" name="Picture 2">
            <a:extLst>
              <a:ext uri="{FF2B5EF4-FFF2-40B4-BE49-F238E27FC236}">
                <a16:creationId xmlns:a16="http://schemas.microsoft.com/office/drawing/2014/main" id="{404F249C-61E9-7E92-DFAC-38DD9BCD1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11" y="1178256"/>
            <a:ext cx="5557486" cy="384201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52C76C3-9D42-9697-3B12-0BBD37573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4717" y="1178256"/>
            <a:ext cx="5508160" cy="384201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3">
            <a:extLst>
              <a:ext uri="{FF2B5EF4-FFF2-40B4-BE49-F238E27FC236}">
                <a16:creationId xmlns:a16="http://schemas.microsoft.com/office/drawing/2014/main" id="{5F11D453-B120-AE52-7EA8-B1A35B1FB55A}"/>
              </a:ext>
            </a:extLst>
          </p:cNvPr>
          <p:cNvSpPr txBox="1">
            <a:spLocks/>
          </p:cNvSpPr>
          <p:nvPr/>
        </p:nvSpPr>
        <p:spPr>
          <a:xfrm>
            <a:off x="1264917" y="589587"/>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sz="2000" b="1" dirty="0">
                <a:latin typeface="Aptos Display" panose="020B0004020202020204" pitchFamily="34" charset="0"/>
              </a:rPr>
              <a:t>Trial store 86 vs Control store 155</a:t>
            </a:r>
            <a:endParaRPr lang="en-AU" sz="2000" b="1" dirty="0">
              <a:latin typeface="Aptos Display" panose="020B0004020202020204" pitchFamily="34" charset="0"/>
            </a:endParaRPr>
          </a:p>
        </p:txBody>
      </p:sp>
      <p:sp>
        <p:nvSpPr>
          <p:cNvPr id="8" name="TextBox 7">
            <a:extLst>
              <a:ext uri="{FF2B5EF4-FFF2-40B4-BE49-F238E27FC236}">
                <a16:creationId xmlns:a16="http://schemas.microsoft.com/office/drawing/2014/main" id="{6C0E28C3-8B09-570E-8F03-821D9CA7524D}"/>
              </a:ext>
            </a:extLst>
          </p:cNvPr>
          <p:cNvSpPr txBox="1"/>
          <p:nvPr/>
        </p:nvSpPr>
        <p:spPr>
          <a:xfrm>
            <a:off x="1073304" y="5141791"/>
            <a:ext cx="10939573" cy="338554"/>
          </a:xfrm>
          <a:prstGeom prst="rect">
            <a:avLst/>
          </a:prstGeom>
          <a:noFill/>
          <a:ln>
            <a:solidFill>
              <a:schemeClr val="accent1"/>
            </a:solidFill>
          </a:ln>
        </p:spPr>
        <p:txBody>
          <a:bodyPr wrap="square">
            <a:spAutoFit/>
          </a:bodyPr>
          <a:lstStyle/>
          <a:p>
            <a:r>
              <a:rPr lang="en-US" sz="1600" dirty="0">
                <a:latin typeface="Aptos Display" panose="020B0004020202020204" pitchFamily="34" charset="0"/>
              </a:rPr>
              <a:t>Customers quantity for trial store 86 during the trial period show a significant difference in at least two of the three trial months. </a:t>
            </a:r>
            <a:endParaRPr lang="en-ID" sz="1600" dirty="0">
              <a:latin typeface="Aptos Display" panose="020B0004020202020204" pitchFamily="34"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8194" name="Picture 2">
            <a:extLst>
              <a:ext uri="{FF2B5EF4-FFF2-40B4-BE49-F238E27FC236}">
                <a16:creationId xmlns:a16="http://schemas.microsoft.com/office/drawing/2014/main" id="{A8114EC6-9FF8-4D21-0F2D-218088C1C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915" y="1242445"/>
            <a:ext cx="5586860" cy="386231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D7267-EF10-9D64-A5B6-386E0F75A8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3775" y="1242445"/>
            <a:ext cx="5537272" cy="386231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3">
            <a:extLst>
              <a:ext uri="{FF2B5EF4-FFF2-40B4-BE49-F238E27FC236}">
                <a16:creationId xmlns:a16="http://schemas.microsoft.com/office/drawing/2014/main" id="{F6D97B84-64EC-D99C-9D36-45E70CE104DC}"/>
              </a:ext>
            </a:extLst>
          </p:cNvPr>
          <p:cNvSpPr txBox="1">
            <a:spLocks/>
          </p:cNvSpPr>
          <p:nvPr/>
        </p:nvSpPr>
        <p:spPr>
          <a:xfrm>
            <a:off x="1213975" y="697908"/>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sz="2000" b="1" dirty="0">
                <a:latin typeface="Aptos Display" panose="020B0004020202020204" pitchFamily="34" charset="0"/>
              </a:rPr>
              <a:t>Trial store 88 vs Control store 237</a:t>
            </a:r>
            <a:endParaRPr lang="en-AU" sz="2000" b="1" dirty="0">
              <a:latin typeface="Aptos Display" panose="020B0004020202020204" pitchFamily="34" charset="0"/>
            </a:endParaRPr>
          </a:p>
        </p:txBody>
      </p:sp>
      <p:sp>
        <p:nvSpPr>
          <p:cNvPr id="8" name="TextBox 7">
            <a:extLst>
              <a:ext uri="{FF2B5EF4-FFF2-40B4-BE49-F238E27FC236}">
                <a16:creationId xmlns:a16="http://schemas.microsoft.com/office/drawing/2014/main" id="{56B84398-C7C3-A012-C02C-4ADF8928146B}"/>
              </a:ext>
            </a:extLst>
          </p:cNvPr>
          <p:cNvSpPr txBox="1"/>
          <p:nvPr/>
        </p:nvSpPr>
        <p:spPr>
          <a:xfrm>
            <a:off x="961792" y="5356910"/>
            <a:ext cx="11029255" cy="584775"/>
          </a:xfrm>
          <a:prstGeom prst="rect">
            <a:avLst/>
          </a:prstGeom>
          <a:noFill/>
          <a:ln>
            <a:solidFill>
              <a:schemeClr val="accent1"/>
            </a:solidFill>
          </a:ln>
        </p:spPr>
        <p:txBody>
          <a:bodyPr wrap="square">
            <a:spAutoFit/>
          </a:bodyPr>
          <a:lstStyle/>
          <a:p>
            <a:r>
              <a:rPr lang="en-US" sz="1600" dirty="0">
                <a:latin typeface="Aptos Display" panose="020B0004020202020204" pitchFamily="34" charset="0"/>
              </a:rPr>
              <a:t>The results show that sales and number of customers the trial in store 88 is significantly different to its control store 237 in the trial period. The trial store performance lies outside the 5% and 95% confidence intervals in the two of the 3 trial months.</a:t>
            </a:r>
            <a:endParaRPr lang="en-ID" sz="1600" dirty="0">
              <a:latin typeface="Aptos Display" panose="020B0004020202020204" pitchFamily="34" charset="0"/>
            </a:endParaRPr>
          </a:p>
        </p:txBody>
      </p:sp>
    </p:spTree>
    <p:extLst>
      <p:ext uri="{BB962C8B-B14F-4D97-AF65-F5344CB8AC3E}">
        <p14:creationId xmlns:p14="http://schemas.microsoft.com/office/powerpoint/2010/main" val="28604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C9CEB0-8DA3-322C-F1F4-3B20404A121C}"/>
              </a:ext>
            </a:extLst>
          </p:cNvPr>
          <p:cNvSpPr>
            <a:spLocks noGrp="1"/>
          </p:cNvSpPr>
          <p:nvPr>
            <p:ph type="body" sz="quarter" idx="10"/>
          </p:nvPr>
        </p:nvSpPr>
        <p:spPr/>
        <p:txBody>
          <a:bodyPr/>
          <a:lstStyle/>
          <a:p>
            <a:r>
              <a:rPr lang="en-US" sz="2800" dirty="0">
                <a:latin typeface="Bahnschrift Condensed" panose="020B0502040204020203" pitchFamily="34" charset="0"/>
                <a:cs typeface="Mongolian Baiti" panose="03000500000000000000" pitchFamily="66" charset="0"/>
              </a:rPr>
              <a:t>Recommendation :</a:t>
            </a:r>
            <a:endParaRPr lang="en-ID" sz="2800" dirty="0">
              <a:latin typeface="Bahnschrift Condensed" panose="020B0502040204020203" pitchFamily="34" charset="0"/>
              <a:cs typeface="Mongolian Baiti" panose="03000500000000000000" pitchFamily="66" charset="0"/>
            </a:endParaRPr>
          </a:p>
        </p:txBody>
      </p:sp>
      <p:sp>
        <p:nvSpPr>
          <p:cNvPr id="4" name="TextBox 3">
            <a:extLst>
              <a:ext uri="{FF2B5EF4-FFF2-40B4-BE49-F238E27FC236}">
                <a16:creationId xmlns:a16="http://schemas.microsoft.com/office/drawing/2014/main" id="{ABEC68E3-328F-876A-6C4A-8990CB5A9240}"/>
              </a:ext>
            </a:extLst>
          </p:cNvPr>
          <p:cNvSpPr txBox="1"/>
          <p:nvPr/>
        </p:nvSpPr>
        <p:spPr>
          <a:xfrm>
            <a:off x="1196975" y="1164171"/>
            <a:ext cx="10069552" cy="2641749"/>
          </a:xfrm>
          <a:prstGeom prst="rect">
            <a:avLst/>
          </a:prstGeom>
          <a:noFill/>
        </p:spPr>
        <p:txBody>
          <a:bodyPr wrap="square">
            <a:spAutoFit/>
          </a:bodyPr>
          <a:lstStyle/>
          <a:p>
            <a:pPr marL="342900" indent="-342900">
              <a:lnSpc>
                <a:spcPct val="150000"/>
              </a:lnSpc>
              <a:buFont typeface="+mj-lt"/>
              <a:buAutoNum type="arabicPeriod"/>
            </a:pPr>
            <a:r>
              <a:rPr lang="en-US" sz="1400" dirty="0"/>
              <a:t>Transaction increase before Christmas on December. So, it is a good opportunity to increase total sales or promotion at this moment and also stocks should be high in December before the Christmas.</a:t>
            </a:r>
          </a:p>
          <a:p>
            <a:pPr marL="342900" indent="-342900">
              <a:lnSpc>
                <a:spcPct val="150000"/>
              </a:lnSpc>
              <a:buFont typeface="+mj-lt"/>
              <a:buAutoNum type="arabicPeriod"/>
            </a:pPr>
            <a:r>
              <a:rPr lang="en-US" sz="1400" dirty="0"/>
              <a:t>Chips brand Kettle, Smiths, Doritos, and Pringles should be kept in stocks as they are the most sold </a:t>
            </a:r>
          </a:p>
          <a:p>
            <a:pPr marL="342900" indent="-342900">
              <a:lnSpc>
                <a:spcPct val="150000"/>
              </a:lnSpc>
              <a:buFont typeface="+mj-lt"/>
              <a:buAutoNum type="arabicPeriod"/>
            </a:pPr>
            <a:r>
              <a:rPr lang="en-US" sz="1400" dirty="0"/>
              <a:t>Mainstream young singles/couples, retirees are the account for a great share of chips sale so they need much attention</a:t>
            </a:r>
          </a:p>
          <a:p>
            <a:pPr marL="342900" indent="-342900">
              <a:lnSpc>
                <a:spcPct val="150000"/>
              </a:lnSpc>
              <a:buFont typeface="+mj-lt"/>
              <a:buAutoNum type="arabicPeriod"/>
            </a:pPr>
            <a:r>
              <a:rPr lang="en-US" sz="1400" dirty="0"/>
              <a:t>Despite Older Families not having the highest population, they have the highest frequency of purchase, which contributes to their high total sales.so, We can give promotions that encourage them to buy more quantity of chips per purchase. and increase the average unit purchase price per customer </a:t>
            </a:r>
          </a:p>
          <a:p>
            <a:pPr marL="342900" indent="-342900">
              <a:lnSpc>
                <a:spcPct val="150000"/>
              </a:lnSpc>
              <a:buFont typeface="+mj-lt"/>
              <a:buAutoNum type="arabicPeriod"/>
            </a:pPr>
            <a:r>
              <a:rPr lang="en-US" sz="1400" dirty="0"/>
              <a:t>Control stores 233, 155, 237 for trial stores 77, 86, and 88 respectively would be a good choice. </a:t>
            </a:r>
            <a:endParaRPr lang="en-ID" sz="1400" dirty="0"/>
          </a:p>
        </p:txBody>
      </p:sp>
    </p:spTree>
    <p:extLst>
      <p:ext uri="{BB962C8B-B14F-4D97-AF65-F5344CB8AC3E}">
        <p14:creationId xmlns:p14="http://schemas.microsoft.com/office/powerpoint/2010/main" val="203007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405855"/>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386148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420598"/>
            <a:ext cx="1896185" cy="1718741"/>
          </a:xfrm>
          <a:prstGeom prst="rect">
            <a:avLst/>
          </a:prstGeom>
          <a:noFill/>
        </p:spPr>
        <p:txBody>
          <a:bodyPr wrap="square" lIns="0" tIns="0" rIns="0" bIns="0" rtlCol="0" anchor="t">
            <a:noAutofit/>
          </a:bodyPr>
          <a:lstStyle/>
          <a:p>
            <a:pPr algn="l"/>
            <a:r>
              <a:rPr lang="en-AU" sz="1400" b="1"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861488"/>
            <a:ext cx="1896185" cy="1718741"/>
          </a:xfrm>
          <a:prstGeom prst="rect">
            <a:avLst/>
          </a:prstGeom>
          <a:noFill/>
        </p:spPr>
        <p:txBody>
          <a:bodyPr wrap="square" lIns="0" tIns="0" rIns="0" bIns="0" rtlCol="0" anchor="t">
            <a:noAutofit/>
          </a:bodyPr>
          <a:lstStyle/>
          <a:p>
            <a:pPr algn="l"/>
            <a:r>
              <a:rPr lang="en-AU" sz="1400" b="1" dirty="0">
                <a:latin typeface="Roboto" panose="02000000000000000000" pitchFamily="2" charset="0"/>
                <a:ea typeface="Roboto" panose="02000000000000000000" pitchFamily="2" charset="0"/>
                <a:cs typeface="Roboto" panose="02000000000000000000" pitchFamily="2" charset="0"/>
              </a:rPr>
              <a:t>Task 2</a:t>
            </a:r>
          </a:p>
        </p:txBody>
      </p:sp>
      <p:sp>
        <p:nvSpPr>
          <p:cNvPr id="9" name="TextBox 8">
            <a:extLst>
              <a:ext uri="{FF2B5EF4-FFF2-40B4-BE49-F238E27FC236}">
                <a16:creationId xmlns:a16="http://schemas.microsoft.com/office/drawing/2014/main" id="{FF9D96EA-4B80-4F92-A071-B09915E427CE}"/>
              </a:ext>
            </a:extLst>
          </p:cNvPr>
          <p:cNvSpPr txBox="1"/>
          <p:nvPr/>
        </p:nvSpPr>
        <p:spPr>
          <a:xfrm>
            <a:off x="3909829" y="384691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050" dirty="0">
                <a:latin typeface="+mj-lt"/>
              </a:rPr>
              <a:t>One control store was selected for each trial store and the values of metrics were compared in trial and pre trial period. </a:t>
            </a:r>
          </a:p>
          <a:p>
            <a:pPr marL="171450" indent="-171450">
              <a:buFont typeface="Arial" panose="020B0604020202020204" pitchFamily="34" charset="0"/>
              <a:buChar char="•"/>
            </a:pPr>
            <a:endParaRPr lang="en-US" sz="1050" dirty="0">
              <a:latin typeface="+mj-lt"/>
              <a:ea typeface="Roboto Light" panose="02000000000000000000" pitchFamily="2" charset="0"/>
            </a:endParaRPr>
          </a:p>
          <a:p>
            <a:pPr marL="171450" indent="-171450">
              <a:buFont typeface="Arial" panose="020B0604020202020204" pitchFamily="34" charset="0"/>
              <a:buChar char="•"/>
            </a:pPr>
            <a:r>
              <a:rPr lang="en-US" sz="1050" i="0" dirty="0">
                <a:solidFill>
                  <a:srgbClr val="000000"/>
                </a:solidFill>
                <a:effectLst/>
                <a:latin typeface="+mj-lt"/>
              </a:rPr>
              <a:t>The results for trial stores 77 and 88 during the trial period show a significant difference in at least two of the three trial months but this is not the case for trial store 86. </a:t>
            </a:r>
            <a:endParaRPr lang="en-AU" sz="1050" dirty="0">
              <a:latin typeface="+mj-lt"/>
              <a:ea typeface="Roboto Light" panose="02000000000000000000" pitchFamily="2" charset="0"/>
            </a:endParaRPr>
          </a:p>
          <a:p>
            <a:pPr>
              <a:lnSpc>
                <a:spcPct val="150000"/>
              </a:lnSpc>
            </a:pPr>
            <a:endParaRPr lang="en-AU" sz="1200" dirty="0">
              <a:latin typeface="+mj-lt"/>
              <a:ea typeface="Roboto Light" panose="02000000000000000000" pitchFamily="2" charset="0"/>
            </a:endParaRPr>
          </a:p>
        </p:txBody>
      </p:sp>
      <p:sp>
        <p:nvSpPr>
          <p:cNvPr id="10" name="TextBox 9">
            <a:extLst>
              <a:ext uri="{FF2B5EF4-FFF2-40B4-BE49-F238E27FC236}">
                <a16:creationId xmlns:a16="http://schemas.microsoft.com/office/drawing/2014/main" id="{63FC28AD-EB2F-DD76-7AC3-3AD4E8ED2A8D}"/>
              </a:ext>
            </a:extLst>
          </p:cNvPr>
          <p:cNvSpPr txBox="1"/>
          <p:nvPr/>
        </p:nvSpPr>
        <p:spPr>
          <a:xfrm>
            <a:off x="3831771" y="1277771"/>
            <a:ext cx="7256641" cy="2004395"/>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1050" b="0" i="0" dirty="0">
                <a:solidFill>
                  <a:srgbClr val="212121"/>
                </a:solidFill>
                <a:effectLst/>
                <a:latin typeface="+mj-lt"/>
              </a:rPr>
              <a:t>Generally, Sales increase significantly in December before </a:t>
            </a:r>
            <a:r>
              <a:rPr lang="en-US" sz="1050" b="0" i="0" dirty="0" err="1">
                <a:solidFill>
                  <a:srgbClr val="212121"/>
                </a:solidFill>
                <a:effectLst/>
                <a:latin typeface="+mj-lt"/>
              </a:rPr>
              <a:t>Cristmas</a:t>
            </a:r>
            <a:r>
              <a:rPr lang="en-US" sz="1050" b="0" i="0" dirty="0">
                <a:solidFill>
                  <a:srgbClr val="212121"/>
                </a:solidFill>
                <a:effectLst/>
                <a:latin typeface="+mj-lt"/>
              </a:rPr>
              <a:t> day on 25th December</a:t>
            </a:r>
          </a:p>
          <a:p>
            <a:pPr marL="342900" indent="-342900" algn="l">
              <a:lnSpc>
                <a:spcPct val="150000"/>
              </a:lnSpc>
              <a:buFont typeface="Arial" panose="020B0604020202020204" pitchFamily="34" charset="0"/>
              <a:buChar char="•"/>
            </a:pPr>
            <a:r>
              <a:rPr lang="en-US" sz="1050" b="0" i="0" dirty="0">
                <a:solidFill>
                  <a:srgbClr val="212121"/>
                </a:solidFill>
                <a:effectLst/>
                <a:latin typeface="+mj-lt"/>
              </a:rPr>
              <a:t>Top 3 highest sales:  Budget - Older </a:t>
            </a:r>
            <a:r>
              <a:rPr lang="en-US" sz="1050" b="0" i="0" dirty="0" err="1">
                <a:solidFill>
                  <a:srgbClr val="212121"/>
                </a:solidFill>
                <a:effectLst/>
                <a:latin typeface="+mj-lt"/>
              </a:rPr>
              <a:t>Familes</a:t>
            </a:r>
            <a:r>
              <a:rPr lang="en-US" sz="1050" dirty="0">
                <a:solidFill>
                  <a:srgbClr val="212121"/>
                </a:solidFill>
                <a:latin typeface="+mj-lt"/>
              </a:rPr>
              <a:t>, </a:t>
            </a:r>
            <a:r>
              <a:rPr lang="en-US" sz="1050" b="0" i="0" dirty="0">
                <a:solidFill>
                  <a:srgbClr val="212121"/>
                </a:solidFill>
                <a:effectLst/>
                <a:latin typeface="+mj-lt"/>
              </a:rPr>
              <a:t>Mainstream - Young Singles/Couples, Mainstream - Retirees</a:t>
            </a:r>
          </a:p>
          <a:p>
            <a:pPr marL="342900" indent="-342900" algn="l">
              <a:lnSpc>
                <a:spcPct val="150000"/>
              </a:lnSpc>
              <a:buFont typeface="Arial" panose="020B0604020202020204" pitchFamily="34" charset="0"/>
              <a:buChar char="•"/>
            </a:pPr>
            <a:r>
              <a:rPr lang="en-US" sz="1050" b="0" i="0" dirty="0">
                <a:solidFill>
                  <a:srgbClr val="212121"/>
                </a:solidFill>
                <a:effectLst/>
                <a:latin typeface="+mj-lt"/>
              </a:rPr>
              <a:t>We found that high spend for (Mainstream - Young Singles/Couples) and (Mainstream - Retirees) are mainly due to the fact that there are more customers in these segment compared to others buyers.</a:t>
            </a:r>
          </a:p>
          <a:p>
            <a:pPr marL="342900" indent="-342900" algn="l">
              <a:lnSpc>
                <a:spcPct val="150000"/>
              </a:lnSpc>
              <a:buFont typeface="Arial" panose="020B0604020202020204" pitchFamily="34" charset="0"/>
              <a:buChar char="•"/>
            </a:pPr>
            <a:r>
              <a:rPr lang="en-US" sz="1050" b="0" i="0" dirty="0">
                <a:solidFill>
                  <a:srgbClr val="212121"/>
                </a:solidFill>
                <a:effectLst/>
                <a:latin typeface="+mj-lt"/>
              </a:rPr>
              <a:t>Despite Older families not having highest customers, but they have the highest average units of purchase for each segment, which contributes to their high total sales.</a:t>
            </a:r>
          </a:p>
          <a:p>
            <a:pPr marL="342900" indent="-342900" algn="l">
              <a:lnSpc>
                <a:spcPct val="150000"/>
              </a:lnSpc>
              <a:buFont typeface="Arial" panose="020B0604020202020204" pitchFamily="34" charset="0"/>
              <a:buChar char="•"/>
            </a:pPr>
            <a:r>
              <a:rPr lang="en-US" sz="1050" b="0" i="0" dirty="0">
                <a:solidFill>
                  <a:srgbClr val="212121"/>
                </a:solidFill>
                <a:effectLst/>
                <a:latin typeface="+mj-lt"/>
              </a:rPr>
              <a:t>in general for all segments, brand chips kettle has the most frequently purchased brand and burger is the lowest.</a:t>
            </a:r>
          </a:p>
          <a:p>
            <a:pPr marL="342900" indent="-342900" algn="l">
              <a:lnSpc>
                <a:spcPct val="150000"/>
              </a:lnSpc>
              <a:buFont typeface="Arial" panose="020B0604020202020204" pitchFamily="34" charset="0"/>
              <a:buChar char="•"/>
            </a:pPr>
            <a:r>
              <a:rPr lang="en-US" sz="1050" b="0" i="0" dirty="0">
                <a:solidFill>
                  <a:srgbClr val="212121"/>
                </a:solidFill>
                <a:effectLst/>
                <a:latin typeface="+mj-lt"/>
              </a:rPr>
              <a:t>most frequent chips size purchased is 175g pack size.</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Customer Analysis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02126" cy="836339"/>
          </a:xfrm>
        </p:spPr>
        <p:txBody>
          <a:bodyPr/>
          <a:lstStyle/>
          <a:p>
            <a:r>
              <a:rPr lang="en-US" sz="2000" dirty="0">
                <a:latin typeface="Bahnschrift Condensed" panose="020B0502040204020203" pitchFamily="34" charset="0"/>
              </a:rPr>
              <a:t>Sales increased steadily closer to Christmas and return again to early December sales level during New Year Eve. There is no transaction on December 25 due to most retail stores are closed during Christmas.</a:t>
            </a:r>
            <a:endParaRPr lang="en-AU" sz="2000" dirty="0">
              <a:latin typeface="Bahnschrift Condensed" panose="020B0502040204020203" pitchFamily="34" charset="0"/>
            </a:endParaRP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1026" name="Picture 2">
            <a:extLst>
              <a:ext uri="{FF2B5EF4-FFF2-40B4-BE49-F238E27FC236}">
                <a16:creationId xmlns:a16="http://schemas.microsoft.com/office/drawing/2014/main" id="{335C74E8-4001-F741-9F4B-819E08DC7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064" y="1626496"/>
            <a:ext cx="9104236" cy="44767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or: Elbow 2">
            <a:extLst>
              <a:ext uri="{FF2B5EF4-FFF2-40B4-BE49-F238E27FC236}">
                <a16:creationId xmlns:a16="http://schemas.microsoft.com/office/drawing/2014/main" id="{BDA7E942-E479-715A-FC5A-50F44EEA84DB}"/>
              </a:ext>
            </a:extLst>
          </p:cNvPr>
          <p:cNvCxnSpPr>
            <a:cxnSpLocks/>
          </p:cNvCxnSpPr>
          <p:nvPr/>
        </p:nvCxnSpPr>
        <p:spPr>
          <a:xfrm rot="10800000">
            <a:off x="6919415" y="5104263"/>
            <a:ext cx="1596790" cy="464026"/>
          </a:xfrm>
          <a:prstGeom prst="bentConnector3">
            <a:avLst>
              <a:gd name="adj1" fmla="val 98718"/>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6060989A-B592-7C15-5409-51705054FCC4}"/>
              </a:ext>
            </a:extLst>
          </p:cNvPr>
          <p:cNvSpPr/>
          <p:nvPr/>
        </p:nvSpPr>
        <p:spPr>
          <a:xfrm>
            <a:off x="6919415" y="5070143"/>
            <a:ext cx="68239" cy="68239"/>
          </a:xfrm>
          <a:prstGeom prst="flowChartConnector">
            <a:avLst/>
          </a:prstGeom>
          <a:solidFill>
            <a:srgbClr val="00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dirty="0" err="1">
              <a:solidFill>
                <a:srgbClr val="000005"/>
              </a:solidFill>
              <a:latin typeface="Roboto Light" panose="02000000000000000000" pitchFamily="2" charset="0"/>
              <a:ea typeface="Roboto Light" panose="02000000000000000000" pitchFamily="2" charset="0"/>
            </a:endParaRPr>
          </a:p>
        </p:txBody>
      </p:sp>
      <p:sp>
        <p:nvSpPr>
          <p:cNvPr id="17" name="TextBox 16">
            <a:extLst>
              <a:ext uri="{FF2B5EF4-FFF2-40B4-BE49-F238E27FC236}">
                <a16:creationId xmlns:a16="http://schemas.microsoft.com/office/drawing/2014/main" id="{3100AEA1-84C4-6982-9989-D700FB6CC7AF}"/>
              </a:ext>
            </a:extLst>
          </p:cNvPr>
          <p:cNvSpPr txBox="1"/>
          <p:nvPr/>
        </p:nvSpPr>
        <p:spPr>
          <a:xfrm>
            <a:off x="6205182" y="4061392"/>
            <a:ext cx="1988815" cy="861774"/>
          </a:xfrm>
          <a:prstGeom prst="rect">
            <a:avLst/>
          </a:prstGeom>
          <a:noFill/>
        </p:spPr>
        <p:txBody>
          <a:bodyPr wrap="square">
            <a:spAutoFit/>
          </a:bodyPr>
          <a:lstStyle/>
          <a:p>
            <a:r>
              <a:rPr lang="en-US" sz="1000" dirty="0"/>
              <a:t>The total number of transactions in the week including Christmas was negatively affected by public holiday store closures</a:t>
            </a:r>
            <a:endParaRPr lang="en-ID" sz="10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32852" y="159039"/>
            <a:ext cx="9775825" cy="996011"/>
          </a:xfrm>
        </p:spPr>
        <p:txBody>
          <a:bodyPr/>
          <a:lstStyle/>
          <a:p>
            <a:r>
              <a:rPr lang="en-US" sz="2000" dirty="0">
                <a:latin typeface="Bahnschrift Condensed" panose="020B0502040204020203" pitchFamily="34" charset="0"/>
              </a:rPr>
              <a:t>Sales mainly came from </a:t>
            </a:r>
            <a:r>
              <a:rPr lang="en-US" sz="2000" u="sng" dirty="0">
                <a:latin typeface="Bahnschrift Condensed" panose="020B0502040204020203" pitchFamily="34" charset="0"/>
              </a:rPr>
              <a:t>Budget - older families</a:t>
            </a:r>
            <a:r>
              <a:rPr lang="en-US" sz="2000" dirty="0">
                <a:latin typeface="Bahnschrift Condensed" panose="020B0502040204020203" pitchFamily="34" charset="0"/>
              </a:rPr>
              <a:t>, </a:t>
            </a:r>
            <a:r>
              <a:rPr lang="en-US" sz="2000" u="sng" dirty="0">
                <a:latin typeface="Bahnschrift Condensed" panose="020B0502040204020203" pitchFamily="34" charset="0"/>
              </a:rPr>
              <a:t>Mainstream – young singles/couples</a:t>
            </a:r>
            <a:r>
              <a:rPr lang="en-US" sz="2000" dirty="0">
                <a:latin typeface="Bahnschrift Condensed" panose="020B0502040204020203" pitchFamily="34" charset="0"/>
              </a:rPr>
              <a:t>, and </a:t>
            </a:r>
            <a:r>
              <a:rPr lang="en-US" sz="2000" u="sng" dirty="0">
                <a:latin typeface="Bahnschrift Condensed" panose="020B0502040204020203" pitchFamily="34" charset="0"/>
              </a:rPr>
              <a:t>Mainstream – retirees.</a:t>
            </a:r>
            <a:endParaRPr lang="en-AU" sz="2000" u="sng" dirty="0">
              <a:latin typeface="Bahnschrift Condensed" panose="020B0502040204020203" pitchFamily="34"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3078" name="Picture 6">
            <a:extLst>
              <a:ext uri="{FF2B5EF4-FFF2-40B4-BE49-F238E27FC236}">
                <a16:creationId xmlns:a16="http://schemas.microsoft.com/office/drawing/2014/main" id="{FFC2B7E3-7B91-7709-5901-DC70402DF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423" y="657044"/>
            <a:ext cx="6614453" cy="589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32852" y="159039"/>
            <a:ext cx="9775825" cy="996011"/>
          </a:xfrm>
        </p:spPr>
        <p:txBody>
          <a:bodyPr/>
          <a:lstStyle/>
          <a:p>
            <a:r>
              <a:rPr lang="en-US" sz="2000" dirty="0">
                <a:latin typeface="Bahnschrift Condensed" panose="020B0502040204020203" pitchFamily="34" charset="0"/>
              </a:rPr>
              <a:t>In total, older customers buy more than younger customers</a:t>
            </a:r>
            <a:r>
              <a:rPr lang="en-AU" sz="2000" dirty="0">
                <a:latin typeface="Bahnschrift Condensed" panose="020B0502040204020203" pitchFamily="34" charset="0"/>
              </a:rPr>
              <a:t>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3076" name="Picture 4">
            <a:extLst>
              <a:ext uri="{FF2B5EF4-FFF2-40B4-BE49-F238E27FC236}">
                <a16:creationId xmlns:a16="http://schemas.microsoft.com/office/drawing/2014/main" id="{78D05C16-74A4-E168-D770-F658B7347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8" y="1010084"/>
            <a:ext cx="11159674" cy="503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68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12595" y="292389"/>
            <a:ext cx="10479600" cy="824400"/>
          </a:xfrm>
        </p:spPr>
        <p:txBody>
          <a:bodyPr/>
          <a:lstStyle/>
          <a:p>
            <a:r>
              <a:rPr lang="en-US" sz="2000" dirty="0">
                <a:latin typeface="Bahnschrift Condensed" panose="020B0502040204020203" pitchFamily="34" charset="0"/>
              </a:rPr>
              <a:t>Mainstream Young Singles &amp; Couples make up the largest proportion of Snacking Chips shoppers; Mainstream Retirees also have a significant share</a:t>
            </a:r>
            <a:endParaRPr lang="en-AU" sz="2000" dirty="0">
              <a:latin typeface="Bahnschrift Condensed" panose="020B0502040204020203" pitchFamily="34"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4098" name="Picture 2">
            <a:extLst>
              <a:ext uri="{FF2B5EF4-FFF2-40B4-BE49-F238E27FC236}">
                <a16:creationId xmlns:a16="http://schemas.microsoft.com/office/drawing/2014/main" id="{DD94AD43-B680-50C0-8663-7481FDB97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22" y="1277771"/>
            <a:ext cx="11066546" cy="4735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50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87793" y="453371"/>
            <a:ext cx="10621986" cy="824400"/>
          </a:xfrm>
        </p:spPr>
        <p:txBody>
          <a:bodyPr/>
          <a:lstStyle/>
          <a:p>
            <a:r>
              <a:rPr lang="en-US" dirty="0">
                <a:latin typeface="Bahnschrift Condensed" panose="020B0502040204020203" pitchFamily="34" charset="0"/>
              </a:rPr>
              <a:t>Older and Young Family segment have the highest average units per customer.</a:t>
            </a:r>
            <a:endParaRPr lang="en-AU" dirty="0">
              <a:latin typeface="Bahnschrift Condensed" panose="020B0502040204020203" pitchFamily="34" charset="0"/>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2052" name="Picture 4">
            <a:extLst>
              <a:ext uri="{FF2B5EF4-FFF2-40B4-BE49-F238E27FC236}">
                <a16:creationId xmlns:a16="http://schemas.microsoft.com/office/drawing/2014/main" id="{C486A6FB-CA8A-8FD1-F3C7-625F1BFDC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222" y="1000185"/>
            <a:ext cx="7928077" cy="586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6798</TotalTime>
  <Words>922</Words>
  <Application>Microsoft Office PowerPoint</Application>
  <PresentationFormat>Widescreen</PresentationFormat>
  <Paragraphs>60</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Narrow</vt:lpstr>
      <vt:lpstr>Roboto Medium</vt:lpstr>
      <vt:lpstr>Aptos Display</vt:lpstr>
      <vt:lpstr>Roboto Light</vt:lpstr>
      <vt:lpstr>Roboto</vt:lpstr>
      <vt:lpstr>Arial</vt:lpstr>
      <vt:lpstr>Bahnschrift Condensed</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Dharshan R</cp:lastModifiedBy>
  <cp:revision>467</cp:revision>
  <dcterms:created xsi:type="dcterms:W3CDTF">2018-02-07T23:23:24Z</dcterms:created>
  <dcterms:modified xsi:type="dcterms:W3CDTF">2024-09-09T11:31:59Z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