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r:embed="rId2">
            <a:alphaModFix amt="30000"/>
          </a:blip>
          <a:srcRect/>
          <a:stretch>
            <a:fillRect/>
          </a:stretch>
        </p:blipFill>
        <p:spPr bwMode="auto">
          <a:xfrm>
            <a:off x="0" y="-1"/>
            <a:ext cx="12192003" cy="6858001"/>
          </a:xfrm>
          <a:prstGeom prst="rect">
            <a:avLst/>
          </a:prstGeom>
          <a:noFill/>
        </p:spPr>
      </p:pic>
      <p:grpSp>
        <p:nvGrpSpPr>
          <p:cNvPr id="34"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18" name="Rectangle 5"/>
            <p:cNvSpPr>
              <a:spLocks noChangeArrowheads="1"/>
            </p:cNvSpPr>
            <p:nvPr/>
          </p:nvSpPr>
          <p:spPr bwMode="auto">
            <a:xfrm>
              <a:off x="1209675" y="4763"/>
              <a:ext cx="23813" cy="2181225"/>
            </a:xfrm>
            <a:prstGeom prst="rect">
              <a:avLst/>
            </a:prstGeom>
            <a:grpFill/>
            <a:ln>
              <a:noFill/>
            </a:ln>
          </p:spPr>
        </p:sp>
        <p:sp>
          <p:nvSpPr>
            <p:cNvPr id="1048619"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0"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1" name="Rectangle 8"/>
            <p:cNvSpPr>
              <a:spLocks noChangeArrowheads="1"/>
            </p:cNvSpPr>
            <p:nvPr/>
          </p:nvSpPr>
          <p:spPr bwMode="auto">
            <a:xfrm>
              <a:off x="414338" y="9525"/>
              <a:ext cx="28575" cy="4481513"/>
            </a:xfrm>
            <a:prstGeom prst="rect">
              <a:avLst/>
            </a:prstGeom>
            <a:grpFill/>
            <a:ln>
              <a:noFill/>
            </a:ln>
          </p:spPr>
        </p:sp>
        <p:sp>
          <p:nvSpPr>
            <p:cNvPr id="1048622"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3"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24"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25"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6"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27"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28"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9"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0"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31"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32"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33"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34"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35"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36"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37"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38"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39"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0"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41"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2"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43"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4"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45"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6" name="Rectangle 33"/>
            <p:cNvSpPr>
              <a:spLocks noChangeArrowheads="1"/>
            </p:cNvSpPr>
            <p:nvPr/>
          </p:nvSpPr>
          <p:spPr bwMode="auto">
            <a:xfrm>
              <a:off x="642938" y="6610350"/>
              <a:ext cx="23813" cy="242888"/>
            </a:xfrm>
            <a:prstGeom prst="rect">
              <a:avLst/>
            </a:prstGeom>
            <a:grpFill/>
            <a:ln>
              <a:noFill/>
            </a:ln>
          </p:spPr>
        </p:sp>
        <p:sp>
          <p:nvSpPr>
            <p:cNvPr id="1048647"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8"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49"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50"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51"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52"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53"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4"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55"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56"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57"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8" name="Rectangle 45"/>
            <p:cNvSpPr>
              <a:spLocks noChangeArrowheads="1"/>
            </p:cNvSpPr>
            <p:nvPr/>
          </p:nvSpPr>
          <p:spPr bwMode="auto">
            <a:xfrm>
              <a:off x="1228725" y="4662488"/>
              <a:ext cx="23813" cy="2181225"/>
            </a:xfrm>
            <a:prstGeom prst="rect">
              <a:avLst/>
            </a:prstGeom>
            <a:grpFill/>
            <a:ln>
              <a:noFill/>
            </a:ln>
          </p:spPr>
        </p:sp>
        <p:sp>
          <p:nvSpPr>
            <p:cNvPr id="1048659"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60"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1"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62"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3"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4"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65"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66"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7"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8"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69"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70"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71"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7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67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74" name="Date Placeholder 3"/>
          <p:cNvSpPr>
            <a:spLocks noGrp="1"/>
          </p:cNvSpPr>
          <p:nvPr>
            <p:ph type="dt" sz="half" idx="10"/>
          </p:nvPr>
        </p:nvSpPr>
        <p:spPr>
          <a:xfrm>
            <a:off x="7077511" y="5410201"/>
            <a:ext cx="2743200" cy="365125"/>
          </a:xfrm>
        </p:spPr>
        <p:txBody>
          <a:bodyPr/>
          <a:lstStyle/>
          <a:p>
            <a:fld id="{F0C0DC5B-9C5D-4783-97B0-22EEC115E96F}" type="datetimeFigureOut">
              <a:rPr lang="en-IN" smtClean="0"/>
              <a:t>20-11-2024</a:t>
            </a:fld>
            <a:endParaRPr lang="en-IN"/>
          </a:p>
        </p:txBody>
      </p:sp>
      <p:sp>
        <p:nvSpPr>
          <p:cNvPr id="1048675" name="Footer Placeholder 4"/>
          <p:cNvSpPr>
            <a:spLocks noGrp="1"/>
          </p:cNvSpPr>
          <p:nvPr>
            <p:ph type="ftr" sz="quarter" idx="11"/>
          </p:nvPr>
        </p:nvSpPr>
        <p:spPr>
          <a:xfrm>
            <a:off x="1876424" y="5410201"/>
            <a:ext cx="5124886" cy="365125"/>
          </a:xfrm>
        </p:spPr>
        <p:txBody>
          <a:bodyPr/>
          <a:lstStyle/>
          <a:p>
            <a:endParaRPr lang="en-IN"/>
          </a:p>
        </p:txBody>
      </p:sp>
      <p:sp>
        <p:nvSpPr>
          <p:cNvPr id="1048676" name="Slide Number Placeholder 5"/>
          <p:cNvSpPr>
            <a:spLocks noGrp="1"/>
          </p:cNvSpPr>
          <p:nvPr>
            <p:ph type="sldNum" sz="quarter" idx="12"/>
          </p:nvPr>
        </p:nvSpPr>
        <p:spPr>
          <a:xfrm>
            <a:off x="9896911" y="5410199"/>
            <a:ext cx="771089" cy="365125"/>
          </a:xfrm>
        </p:spPr>
        <p:txBody>
          <a:bodyPr/>
          <a:lstStyle/>
          <a:p>
            <a:fld id="{2173AEB5-35BD-444A-ABA5-55BA409AD48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67"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68"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9"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70" name="Footer Placeholder 5"/>
          <p:cNvSpPr>
            <a:spLocks noGrp="1"/>
          </p:cNvSpPr>
          <p:nvPr>
            <p:ph type="ftr" sz="quarter" idx="11"/>
          </p:nvPr>
        </p:nvSpPr>
        <p:spPr/>
        <p:txBody>
          <a:bodyPr/>
          <a:lstStyle/>
          <a:p>
            <a:endParaRPr lang="en-IN"/>
          </a:p>
        </p:txBody>
      </p:sp>
      <p:sp>
        <p:nvSpPr>
          <p:cNvPr id="1048771"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09"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0"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11" name="Footer Placeholder 5"/>
          <p:cNvSpPr>
            <a:spLocks noGrp="1"/>
          </p:cNvSpPr>
          <p:nvPr>
            <p:ph type="ftr" sz="quarter" idx="11"/>
          </p:nvPr>
        </p:nvSpPr>
        <p:spPr/>
        <p:txBody>
          <a:bodyPr/>
          <a:lstStyle/>
          <a:p>
            <a:endParaRPr lang="en-IN"/>
          </a:p>
        </p:txBody>
      </p:sp>
      <p:sp>
        <p:nvSpPr>
          <p:cNvPr id="1048712"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53"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54"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5"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6"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57" name="Footer Placeholder 5"/>
          <p:cNvSpPr>
            <a:spLocks noGrp="1"/>
          </p:cNvSpPr>
          <p:nvPr>
            <p:ph type="ftr" sz="quarter" idx="11"/>
          </p:nvPr>
        </p:nvSpPr>
        <p:spPr/>
        <p:txBody>
          <a:bodyPr/>
          <a:lstStyle/>
          <a:p>
            <a:endParaRPr lang="en-IN"/>
          </a:p>
        </p:txBody>
      </p:sp>
      <p:sp>
        <p:nvSpPr>
          <p:cNvPr id="1048758" name="Slide Number Placeholder 6"/>
          <p:cNvSpPr>
            <a:spLocks noGrp="1"/>
          </p:cNvSpPr>
          <p:nvPr>
            <p:ph type="sldNum" sz="quarter" idx="12"/>
          </p:nvPr>
        </p:nvSpPr>
        <p:spPr/>
        <p:txBody>
          <a:bodyPr/>
          <a:lstStyle/>
          <a:p>
            <a:fld id="{2173AEB5-35BD-444A-ABA5-55BA409AD482}" type="slidenum">
              <a:rPr lang="en-IN" smtClean="0"/>
              <a:t>‹#›</a:t>
            </a:fld>
            <a:endParaRPr lang="en-IN"/>
          </a:p>
        </p:txBody>
      </p:sp>
      <p:sp>
        <p:nvSpPr>
          <p:cNvPr id="1048759"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60"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3"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0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06" name="Footer Placeholder 5"/>
          <p:cNvSpPr>
            <a:spLocks noGrp="1"/>
          </p:cNvSpPr>
          <p:nvPr>
            <p:ph type="ftr" sz="quarter" idx="11"/>
          </p:nvPr>
        </p:nvSpPr>
        <p:spPr/>
        <p:txBody>
          <a:bodyPr/>
          <a:lstStyle/>
          <a:p>
            <a:endParaRPr lang="en-IN"/>
          </a:p>
        </p:txBody>
      </p:sp>
      <p:sp>
        <p:nvSpPr>
          <p:cNvPr id="1048707"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8"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779"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0"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1"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2"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3"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4"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5" name="Date Placeholder 2"/>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86" name="Footer Placeholder 3"/>
          <p:cNvSpPr>
            <a:spLocks noGrp="1"/>
          </p:cNvSpPr>
          <p:nvPr>
            <p:ph type="ftr" sz="quarter" idx="11"/>
          </p:nvPr>
        </p:nvSpPr>
        <p:spPr/>
        <p:txBody>
          <a:bodyPr/>
          <a:lstStyle/>
          <a:p>
            <a:endParaRPr lang="en-IN"/>
          </a:p>
        </p:txBody>
      </p:sp>
      <p:sp>
        <p:nvSpPr>
          <p:cNvPr id="1048787" name="Slide Number Placeholder 4"/>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19"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048720"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22"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3"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4"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25"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7"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28"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9" name="Date Placeholder 2"/>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30" name="Footer Placeholder 3"/>
          <p:cNvSpPr>
            <a:spLocks noGrp="1"/>
          </p:cNvSpPr>
          <p:nvPr>
            <p:ph type="ftr" sz="quarter" idx="11"/>
          </p:nvPr>
        </p:nvSpPr>
        <p:spPr/>
        <p:txBody>
          <a:bodyPr/>
          <a:lstStyle/>
          <a:p>
            <a:endParaRPr lang="en-IN"/>
          </a:p>
        </p:txBody>
      </p:sp>
      <p:sp>
        <p:nvSpPr>
          <p:cNvPr id="1048731" name="Slide Number Placeholder 4"/>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4" name="Title 1"/>
          <p:cNvSpPr>
            <a:spLocks noGrp="1"/>
          </p:cNvSpPr>
          <p:nvPr>
            <p:ph type="title"/>
          </p:nvPr>
        </p:nvSpPr>
        <p:spPr/>
        <p:txBody>
          <a:bodyPr/>
          <a:lstStyle/>
          <a:p>
            <a:r>
              <a:rPr lang="en-US"/>
              <a:t>Click to edit Master title style</a:t>
            </a:r>
            <a:endParaRPr lang="en-US" dirty="0"/>
          </a:p>
        </p:txBody>
      </p:sp>
      <p:sp>
        <p:nvSpPr>
          <p:cNvPr id="104879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6" name="Date Placeholder 3"/>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97" name="Footer Placeholder 4"/>
          <p:cNvSpPr>
            <a:spLocks noGrp="1"/>
          </p:cNvSpPr>
          <p:nvPr>
            <p:ph type="ftr" sz="quarter" idx="11"/>
          </p:nvPr>
        </p:nvSpPr>
        <p:spPr/>
        <p:txBody>
          <a:bodyPr/>
          <a:lstStyle/>
          <a:p>
            <a:endParaRPr lang="en-IN"/>
          </a:p>
        </p:txBody>
      </p:sp>
      <p:sp>
        <p:nvSpPr>
          <p:cNvPr id="1048798" name="Slide Number Placeholder 5"/>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8"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1048749"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0" name="Date Placeholder 3"/>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51" name="Footer Placeholder 4"/>
          <p:cNvSpPr>
            <a:spLocks noGrp="1"/>
          </p:cNvSpPr>
          <p:nvPr>
            <p:ph type="ftr" sz="quarter" idx="11"/>
          </p:nvPr>
        </p:nvSpPr>
        <p:spPr/>
        <p:txBody>
          <a:bodyPr/>
          <a:lstStyle/>
          <a:p>
            <a:endParaRPr lang="en-IN"/>
          </a:p>
        </p:txBody>
      </p:sp>
      <p:sp>
        <p:nvSpPr>
          <p:cNvPr id="1048752" name="Slide Number Placeholder 5"/>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a:t>Click to edit Master title style</a:t>
            </a:r>
            <a:endParaRPr lang="en-US" dirty="0"/>
          </a:p>
        </p:txBody>
      </p:sp>
      <p:sp>
        <p:nvSpPr>
          <p:cNvPr id="104876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3" name="Date Placeholder 3"/>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64" name="Footer Placeholder 4"/>
          <p:cNvSpPr>
            <a:spLocks noGrp="1"/>
          </p:cNvSpPr>
          <p:nvPr>
            <p:ph type="ftr" sz="quarter" idx="11"/>
          </p:nvPr>
        </p:nvSpPr>
        <p:spPr/>
        <p:txBody>
          <a:bodyPr/>
          <a:lstStyle/>
          <a:p>
            <a:endParaRPr lang="en-IN"/>
          </a:p>
        </p:txBody>
      </p:sp>
      <p:sp>
        <p:nvSpPr>
          <p:cNvPr id="1048765" name="Slide Number Placeholder 5"/>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73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34" name="Date Placeholder 3"/>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35" name="Footer Placeholder 4"/>
          <p:cNvSpPr>
            <a:spLocks noGrp="1"/>
          </p:cNvSpPr>
          <p:nvPr>
            <p:ph type="ftr" sz="quarter" idx="11"/>
          </p:nvPr>
        </p:nvSpPr>
        <p:spPr/>
        <p:txBody>
          <a:bodyPr/>
          <a:lstStyle/>
          <a:p>
            <a:endParaRPr lang="en-IN"/>
          </a:p>
        </p:txBody>
      </p:sp>
      <p:sp>
        <p:nvSpPr>
          <p:cNvPr id="1048736" name="Slide Number Placeholder 5"/>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2" name="Title 1"/>
          <p:cNvSpPr>
            <a:spLocks noGrp="1"/>
          </p:cNvSpPr>
          <p:nvPr>
            <p:ph type="title"/>
          </p:nvPr>
        </p:nvSpPr>
        <p:spPr/>
        <p:txBody>
          <a:bodyPr/>
          <a:lstStyle/>
          <a:p>
            <a:r>
              <a:rPr lang="en-US"/>
              <a:t>Click to edit Master title style</a:t>
            </a:r>
            <a:endParaRPr lang="en-US" dirty="0"/>
          </a:p>
        </p:txBody>
      </p:sp>
      <p:sp>
        <p:nvSpPr>
          <p:cNvPr id="104877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5"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76" name="Footer Placeholder 5"/>
          <p:cNvSpPr>
            <a:spLocks noGrp="1"/>
          </p:cNvSpPr>
          <p:nvPr>
            <p:ph type="ftr" sz="quarter" idx="11"/>
          </p:nvPr>
        </p:nvSpPr>
        <p:spPr/>
        <p:txBody>
          <a:bodyPr/>
          <a:lstStyle/>
          <a:p>
            <a:endParaRPr lang="en-IN"/>
          </a:p>
        </p:txBody>
      </p:sp>
      <p:sp>
        <p:nvSpPr>
          <p:cNvPr id="1048777"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7"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1048738"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9"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2" name="Date Placeholder 6"/>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43" name="Footer Placeholder 7"/>
          <p:cNvSpPr>
            <a:spLocks noGrp="1"/>
          </p:cNvSpPr>
          <p:nvPr>
            <p:ph type="ftr" sz="quarter" idx="11"/>
          </p:nvPr>
        </p:nvSpPr>
        <p:spPr/>
        <p:txBody>
          <a:bodyPr/>
          <a:lstStyle/>
          <a:p>
            <a:endParaRPr lang="en-IN"/>
          </a:p>
        </p:txBody>
      </p:sp>
      <p:sp>
        <p:nvSpPr>
          <p:cNvPr id="1048744" name="Slide Number Placeholder 8"/>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endParaRPr lang="en-US" dirty="0"/>
          </a:p>
        </p:txBody>
      </p:sp>
      <p:sp>
        <p:nvSpPr>
          <p:cNvPr id="1048700" name="Date Placeholder 2"/>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01" name="Footer Placeholder 3"/>
          <p:cNvSpPr>
            <a:spLocks noGrp="1"/>
          </p:cNvSpPr>
          <p:nvPr>
            <p:ph type="ftr" sz="quarter" idx="11"/>
          </p:nvPr>
        </p:nvSpPr>
        <p:spPr/>
        <p:txBody>
          <a:bodyPr/>
          <a:lstStyle/>
          <a:p>
            <a:endParaRPr lang="en-IN"/>
          </a:p>
        </p:txBody>
      </p:sp>
      <p:sp>
        <p:nvSpPr>
          <p:cNvPr id="1048702" name="Slide Number Placeholder 4"/>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5" name="Date Placeholder 1"/>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46" name="Footer Placeholder 2"/>
          <p:cNvSpPr>
            <a:spLocks noGrp="1"/>
          </p:cNvSpPr>
          <p:nvPr>
            <p:ph type="ftr" sz="quarter" idx="11"/>
          </p:nvPr>
        </p:nvSpPr>
        <p:spPr/>
        <p:txBody>
          <a:bodyPr/>
          <a:lstStyle/>
          <a:p>
            <a:endParaRPr lang="en-IN"/>
          </a:p>
        </p:txBody>
      </p:sp>
      <p:sp>
        <p:nvSpPr>
          <p:cNvPr id="1048747" name="Slide Number Placeholder 3"/>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8"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789"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0"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1"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92" name="Footer Placeholder 5"/>
          <p:cNvSpPr>
            <a:spLocks noGrp="1"/>
          </p:cNvSpPr>
          <p:nvPr>
            <p:ph type="ftr" sz="quarter" idx="11"/>
          </p:nvPr>
        </p:nvSpPr>
        <p:spPr/>
        <p:txBody>
          <a:bodyPr/>
          <a:lstStyle/>
          <a:p>
            <a:endParaRPr lang="en-IN"/>
          </a:p>
        </p:txBody>
      </p:sp>
      <p:sp>
        <p:nvSpPr>
          <p:cNvPr id="1048793"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14"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15"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6" name="Date Placeholder 4"/>
          <p:cNvSpPr>
            <a:spLocks noGrp="1"/>
          </p:cNvSpPr>
          <p:nvPr>
            <p:ph type="dt" sz="half" idx="10"/>
          </p:nvPr>
        </p:nvSpPr>
        <p:spPr/>
        <p:txBody>
          <a:bodyPr/>
          <a:lstStyle/>
          <a:p>
            <a:fld id="{F0C0DC5B-9C5D-4783-97B0-22EEC115E96F}" type="datetimeFigureOut">
              <a:rPr lang="en-IN" smtClean="0"/>
              <a:t>20-11-2024</a:t>
            </a:fld>
            <a:endParaRPr lang="en-IN"/>
          </a:p>
        </p:txBody>
      </p:sp>
      <p:sp>
        <p:nvSpPr>
          <p:cNvPr id="1048717" name="Footer Placeholder 5"/>
          <p:cNvSpPr>
            <a:spLocks noGrp="1"/>
          </p:cNvSpPr>
          <p:nvPr>
            <p:ph type="ftr" sz="quarter" idx="11"/>
          </p:nvPr>
        </p:nvSpPr>
        <p:spPr/>
        <p:txBody>
          <a:bodyPr/>
          <a:lstStyle/>
          <a:p>
            <a:endParaRPr lang="en-IN"/>
          </a:p>
        </p:txBody>
      </p:sp>
      <p:sp>
        <p:nvSpPr>
          <p:cNvPr id="1048718" name="Slide Number Placeholder 6"/>
          <p:cNvSpPr>
            <a:spLocks noGrp="1"/>
          </p:cNvSpPr>
          <p:nvPr>
            <p:ph type="sldNum" sz="quarter" idx="12"/>
          </p:nvPr>
        </p:nvSpPr>
        <p:spPr/>
        <p:txBody>
          <a:bodyPr/>
          <a:lstStyle/>
          <a:p>
            <a:fld id="{2173AEB5-35BD-444A-ABA5-55BA409AD48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blip>
          <a:srcRect/>
          <a:stretch>
            <a:fillRect/>
          </a:stretch>
        </p:blipFill>
        <p:spPr bwMode="auto">
          <a:xfrm>
            <a:off x="0" y="-1"/>
            <a:ext cx="12192003" cy="6858001"/>
          </a:xfrm>
          <a:prstGeom prst="rect">
            <a:avLst/>
          </a:prstGeom>
          <a:noFill/>
        </p:spPr>
      </p:pic>
      <p:grpSp>
        <p:nvGrpSpPr>
          <p:cNvPr id="13" name="Group 7"/>
          <p:cNvGrpSpPr/>
          <p:nvPr/>
        </p:nvGrpSpPr>
        <p:grpSpPr>
          <a:xfrm>
            <a:off x="-14288" y="0"/>
            <a:ext cx="12053888" cy="6858001"/>
            <a:chOff x="-14288" y="0"/>
            <a:chExt cx="12053888" cy="6858001"/>
          </a:xfrm>
        </p:grpSpPr>
        <p:grpSp>
          <p:nvGrpSpPr>
            <p:cNvPr id="14"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5"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C0DC5B-9C5D-4783-97B0-22EEC115E96F}" type="datetimeFigureOut">
              <a:rPr lang="en-IN" smtClean="0"/>
              <a:t>20-11-2024</a:t>
            </a:fld>
            <a:endParaRPr lang="en-IN"/>
          </a:p>
        </p:txBody>
      </p:sp>
      <p:sp>
        <p:nvSpPr>
          <p:cNvPr id="1048616"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73AEB5-35BD-444A-ABA5-55BA409AD48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extBox 1"/>
          <p:cNvSpPr txBox="1"/>
          <p:nvPr/>
        </p:nvSpPr>
        <p:spPr>
          <a:xfrm>
            <a:off x="2026920" y="1307592"/>
            <a:ext cx="8138160" cy="955040"/>
          </a:xfrm>
          <a:prstGeom prst="rect">
            <a:avLst/>
          </a:prstGeom>
          <a:noFill/>
        </p:spPr>
        <p:txBody>
          <a:bodyPr wrap="square" rtlCol="0">
            <a:spAutoFit/>
          </a:bodyPr>
          <a:lstStyle/>
          <a:p>
            <a:pPr algn="ctr"/>
            <a:r>
              <a:rPr lang="en-US" sz="6900" dirty="0">
                <a:effectLst>
                  <a:outerShdw blurRad="38100" dist="38100" dir="2700000" algn="tl">
                    <a:srgbClr val="000000">
                      <a:alpha val="43137"/>
                    </a:srgbClr>
                  </a:outerShdw>
                </a:effectLst>
              </a:rPr>
              <a:t>CONEXXA</a:t>
            </a:r>
            <a:endParaRPr lang="en-IN" sz="6900" dirty="0">
              <a:effectLst>
                <a:outerShdw blurRad="38100" dist="38100" dir="2700000" algn="tl">
                  <a:srgbClr val="000000">
                    <a:alpha val="43137"/>
                  </a:srgbClr>
                </a:outerShdw>
              </a:effectLst>
            </a:endParaRPr>
          </a:p>
        </p:txBody>
      </p:sp>
      <p:sp>
        <p:nvSpPr>
          <p:cNvPr id="1048692" name="TextBox 2"/>
          <p:cNvSpPr txBox="1"/>
          <p:nvPr/>
        </p:nvSpPr>
        <p:spPr>
          <a:xfrm>
            <a:off x="2026920" y="2529878"/>
            <a:ext cx="8138160" cy="459740"/>
          </a:xfrm>
          <a:prstGeom prst="rect">
            <a:avLst/>
          </a:prstGeom>
          <a:noFill/>
        </p:spPr>
        <p:txBody>
          <a:bodyPr wrap="square" rtlCol="0">
            <a:spAutoFit/>
          </a:bodyPr>
          <a:lstStyle/>
          <a:p>
            <a:pPr algn="ctr"/>
            <a:r>
              <a:rPr lang="en-US" sz="3000" dirty="0">
                <a:effectLst>
                  <a:outerShdw blurRad="38100" dist="38100" dir="2700000" algn="tl">
                    <a:srgbClr val="000000">
                      <a:alpha val="43137"/>
                    </a:srgbClr>
                  </a:outerShdw>
                </a:effectLst>
              </a:rPr>
              <a:t>A Student Company Recommendation System</a:t>
            </a:r>
            <a:endParaRPr lang="en-IN" sz="3000" dirty="0">
              <a:effectLst>
                <a:outerShdw blurRad="38100" dist="38100" dir="2700000" algn="tl">
                  <a:srgbClr val="000000">
                    <a:alpha val="43137"/>
                  </a:srgbClr>
                </a:outerShdw>
              </a:effectLst>
            </a:endParaRPr>
          </a:p>
        </p:txBody>
      </p:sp>
      <p:pic>
        <p:nvPicPr>
          <p:cNvPr id="2097157" name="Picture 2" descr="Introduction to IoD Mentor Connect -30 Jul 2024 | Business Events |  Institute of Directors"/>
          <p:cNvPicPr>
            <a:picLocks noChangeAspect="1" noChangeArrowheads="1"/>
          </p:cNvPicPr>
          <p:nvPr/>
        </p:nvPicPr>
        <p:blipFill>
          <a:blip r:embed="rId2">
            <a:duotone>
              <a:prstClr val="black"/>
              <a:schemeClr val="accent2">
                <a:tint val="45000"/>
                <a:satMod val="400000"/>
              </a:schemeClr>
            </a:duotone>
          </a:blip>
          <a:srcRect/>
          <a:stretch>
            <a:fillRect/>
          </a:stretch>
        </p:blipFill>
        <p:spPr bwMode="auto">
          <a:xfrm>
            <a:off x="4717018" y="3358527"/>
            <a:ext cx="2757964" cy="1716834"/>
          </a:xfrm>
          <a:prstGeom prst="rect">
            <a:avLst/>
          </a:prstGeom>
          <a:noFill/>
        </p:spPr>
      </p:pic>
      <p:sp>
        <p:nvSpPr>
          <p:cNvPr id="1048693" name="TextBox 4"/>
          <p:cNvSpPr txBox="1"/>
          <p:nvPr/>
        </p:nvSpPr>
        <p:spPr>
          <a:xfrm>
            <a:off x="7711440" y="4857910"/>
            <a:ext cx="4348480" cy="115824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Presentation By:	</a:t>
            </a:r>
          </a:p>
          <a:p>
            <a:pPr algn="ctr"/>
            <a:r>
              <a:rPr lang="en-US" sz="2800" dirty="0" err="1">
                <a:effectLst>
                  <a:outerShdw blurRad="38100" dist="38100" dir="2700000" algn="tl">
                    <a:srgbClr val="000000">
                      <a:alpha val="43137"/>
                    </a:srgbClr>
                  </a:outerShdw>
                </a:effectLst>
              </a:rPr>
              <a:t>Abhinavu</a:t>
            </a:r>
            <a:r>
              <a:rPr lang="en-US" sz="2800" dirty="0">
                <a:effectLst>
                  <a:outerShdw blurRad="38100" dist="38100" dir="2700000" algn="tl">
                    <a:srgbClr val="000000">
                      <a:alpha val="43137"/>
                    </a:srgbClr>
                  </a:outerShdw>
                </a:effectLst>
              </a:rPr>
              <a:t> Prasad</a:t>
            </a:r>
          </a:p>
          <a:p>
            <a:pPr algn="ctr"/>
            <a:r>
              <a:rPr lang="en-US" sz="2800" dirty="0" err="1">
                <a:effectLst>
                  <a:outerShdw blurRad="38100" dist="38100" dir="2700000" algn="tl">
                    <a:srgbClr val="000000">
                      <a:alpha val="43137"/>
                    </a:srgbClr>
                  </a:outerShdw>
                </a:effectLst>
              </a:rPr>
              <a:t>Dharshana.S</a:t>
            </a:r>
            <a:endParaRPr lang="en-IN" sz="2800" dirty="0">
              <a:effectLst>
                <a:outerShdw blurRad="38100" dist="38100" dir="2700000" algn="tl">
                  <a:srgbClr val="000000">
                    <a:alpha val="43137"/>
                  </a:srgbClr>
                </a:outerShdw>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extBox 1"/>
          <p:cNvSpPr txBox="1"/>
          <p:nvPr/>
        </p:nvSpPr>
        <p:spPr>
          <a:xfrm>
            <a:off x="3531885" y="374759"/>
            <a:ext cx="5128229"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Conclusion</a:t>
            </a:r>
            <a:endParaRPr lang="en-IN" sz="5000" dirty="0">
              <a:effectLst>
                <a:outerShdw blurRad="38100" dist="38100" dir="2700000" algn="tl">
                  <a:srgbClr val="000000">
                    <a:alpha val="43137"/>
                  </a:srgbClr>
                </a:outerShdw>
              </a:effectLst>
            </a:endParaRPr>
          </a:p>
        </p:txBody>
      </p:sp>
      <p:sp>
        <p:nvSpPr>
          <p:cNvPr id="1048685" name="TextBox 3"/>
          <p:cNvSpPr txBox="1"/>
          <p:nvPr/>
        </p:nvSpPr>
        <p:spPr>
          <a:xfrm>
            <a:off x="2128566" y="1659285"/>
            <a:ext cx="7934865" cy="3291840"/>
          </a:xfrm>
          <a:prstGeom prst="rect">
            <a:avLst/>
          </a:prstGeom>
          <a:noFill/>
        </p:spPr>
        <p:txBody>
          <a:bodyPr wrap="square">
            <a:spAutoFit/>
          </a:bodyPr>
          <a:lstStyle/>
          <a:p>
            <a:pPr algn="ctr"/>
            <a:r>
              <a:rPr lang="en-US" altLang="en-GB" sz="2800" dirty="0">
                <a:effectLst>
                  <a:outerShdw blurRad="38100" dist="38100" dir="2700000" algn="tl">
                    <a:srgbClr val="000000">
                      <a:alpha val="43137"/>
                    </a:srgbClr>
                  </a:outerShdw>
                </a:effectLst>
              </a:rPr>
              <a:t>Th</a:t>
            </a:r>
            <a:r>
              <a:rPr lang="en-US" sz="2800" dirty="0">
                <a:effectLst>
                  <a:outerShdw blurRad="38100" dist="38100" dir="2700000" algn="tl">
                    <a:srgbClr val="000000">
                      <a:alpha val="43137"/>
                    </a:srgbClr>
                  </a:outerShdw>
                </a:effectLst>
              </a:rPr>
              <a:t>is project aimed to bridge the gap between students seeking relevant opportunities and companies in need of specific skills and talent. Moving forward, continuous refinement, user engagement, and feedback integration will be essential to maximize the potential of this system, ultimately fostering a more efficient and supportive environment for both students and companies, ensuring successful matches that benefit both parties.</a:t>
            </a:r>
            <a:endParaRPr lang="en-IN" sz="2800" dirty="0">
              <a:effectLst>
                <a:outerShdw blurRad="38100" dist="38100" dir="2700000" algn="tl">
                  <a:srgbClr val="000000">
                    <a:alpha val="43137"/>
                  </a:srgbClr>
                </a:outerShdw>
              </a:effectLst>
            </a:endParaRPr>
          </a:p>
          <a:p>
            <a:pPr algn="ctr"/>
            <a:endParaRPr lang="en-IN" sz="2800" dirty="0">
              <a:effectLst>
                <a:outerShdw blurRad="38100" dist="38100" dir="2700000" algn="tl">
                  <a:srgbClr val="000000">
                    <a:alpha val="43137"/>
                  </a:srgbClr>
                </a:outerShdw>
              </a:effectLst>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extBox 5"/>
          <p:cNvSpPr txBox="1"/>
          <p:nvPr/>
        </p:nvSpPr>
        <p:spPr>
          <a:xfrm>
            <a:off x="2026920" y="2644170"/>
            <a:ext cx="8138160" cy="1285240"/>
          </a:xfrm>
          <a:prstGeom prst="rect">
            <a:avLst/>
          </a:prstGeom>
          <a:noFill/>
        </p:spPr>
        <p:txBody>
          <a:bodyPr wrap="square" rtlCol="0">
            <a:spAutoFit/>
          </a:bodyPr>
          <a:lstStyle/>
          <a:p>
            <a:pPr algn="ctr"/>
            <a:r>
              <a:rPr lang="en-US" sz="9600" dirty="0">
                <a:effectLst>
                  <a:outerShdw blurRad="38100" dist="38100" dir="2700000" algn="tl">
                    <a:srgbClr val="000000">
                      <a:alpha val="43137"/>
                    </a:srgbClr>
                  </a:outerShdw>
                </a:effectLst>
              </a:rPr>
              <a:t>Thank You</a:t>
            </a:r>
            <a:endParaRPr lang="en-IN" sz="9600" dirty="0">
              <a:effectLst>
                <a:outerShdw blurRad="38100" dist="38100" dir="2700000" algn="tl">
                  <a:srgbClr val="000000">
                    <a:alpha val="43137"/>
                  </a:srgbClr>
                </a:outerShdw>
              </a:effectLs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extBox 1"/>
          <p:cNvSpPr txBox="1"/>
          <p:nvPr/>
        </p:nvSpPr>
        <p:spPr>
          <a:xfrm>
            <a:off x="2026920" y="512064"/>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Problem Statement</a:t>
            </a:r>
            <a:endParaRPr lang="en-IN" sz="5000" dirty="0">
              <a:effectLst>
                <a:outerShdw blurRad="38100" dist="38100" dir="2700000" algn="tl">
                  <a:srgbClr val="000000">
                    <a:alpha val="43137"/>
                  </a:srgbClr>
                </a:outerShdw>
              </a:effectLst>
            </a:endParaRPr>
          </a:p>
        </p:txBody>
      </p:sp>
      <p:sp>
        <p:nvSpPr>
          <p:cNvPr id="1048695" name="TextBox 2"/>
          <p:cNvSpPr txBox="1"/>
          <p:nvPr/>
        </p:nvSpPr>
        <p:spPr>
          <a:xfrm>
            <a:off x="1498854" y="1966168"/>
            <a:ext cx="9541764" cy="329184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The absence of personalized company-student pairing in placement and internship programs leads to ineffective opportunities and missed career growth. Without structured matching systems, student skills are often misaligned with company requirements. This mismatch hampers students' professional development and limits companies' access to suitable talent, necessitating a data-driven, skill-based solution for more effective and structured pairing between students and companies.</a:t>
            </a:r>
            <a:endParaRPr lang="en-IN" sz="2800" dirty="0">
              <a:effectLst>
                <a:outerShdw blurRad="38100" dist="38100" dir="2700000" algn="tl">
                  <a:srgbClr val="000000">
                    <a:alpha val="43137"/>
                  </a:srgbClr>
                </a:outerShdw>
              </a:effectLst>
            </a:endParaRPr>
          </a:p>
          <a:p>
            <a:pPr algn="ctr"/>
            <a:endParaRPr lang="en-IN" sz="2800" dirty="0">
              <a:effectLst>
                <a:outerShdw blurRad="38100" dist="38100" dir="2700000" algn="tl">
                  <a:srgbClr val="000000">
                    <a:alpha val="43137"/>
                  </a:srgbClr>
                </a:outerShdw>
              </a:effectLst>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extBox 1"/>
          <p:cNvSpPr txBox="1"/>
          <p:nvPr/>
        </p:nvSpPr>
        <p:spPr>
          <a:xfrm>
            <a:off x="2026920" y="495310"/>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Introduction</a:t>
            </a:r>
            <a:endParaRPr lang="en-IN" sz="5000" dirty="0">
              <a:effectLst>
                <a:outerShdw blurRad="38100" dist="38100" dir="2700000" algn="tl">
                  <a:srgbClr val="000000">
                    <a:alpha val="43137"/>
                  </a:srgbClr>
                </a:outerShdw>
              </a:effectLst>
            </a:endParaRPr>
          </a:p>
        </p:txBody>
      </p:sp>
      <p:sp>
        <p:nvSpPr>
          <p:cNvPr id="1048697" name="TextBox 2"/>
          <p:cNvSpPr txBox="1"/>
          <p:nvPr/>
        </p:nvSpPr>
        <p:spPr>
          <a:xfrm>
            <a:off x="1883476" y="1820771"/>
            <a:ext cx="8425046" cy="4003040"/>
          </a:xfrm>
          <a:prstGeom prst="rect">
            <a:avLst/>
          </a:prstGeom>
          <a:noFill/>
        </p:spPr>
        <p:txBody>
          <a:bodyPr wrap="square" rtlCol="0">
            <a:spAutoFit/>
          </a:bodyPr>
          <a:lstStyle/>
          <a:p>
            <a:pPr algn="ctr"/>
            <a:r>
              <a:rPr lang="en-US" altLang="en-GB" sz="2800" dirty="0">
                <a:effectLst>
                  <a:outerShdw blurRad="38100" dist="38100" dir="2700000" algn="tl">
                    <a:srgbClr val="000000">
                      <a:alpha val="43137"/>
                    </a:srgbClr>
                  </a:outerShdw>
                </a:effectLst>
              </a:rPr>
              <a:t>Conexxa is a cutting-edge mobile application designed to revolutionize the way students connect with companies for internships and job placements. By focusing on personalized, skill-based matches, the app enables students to create detailed profiles that highlight their academic background, career goals, and skill sets.</a:t>
            </a:r>
            <a:endParaRPr lang="en-IN" sz="2800" dirty="0">
              <a:effectLst>
                <a:outerShdw blurRad="38100" dist="38100" dir="2700000" algn="tl">
                  <a:srgbClr val="000000">
                    <a:alpha val="43137"/>
                  </a:srgbClr>
                </a:outerShdw>
              </a:effectLst>
            </a:endParaRPr>
          </a:p>
          <a:p>
            <a:pPr algn="ctr"/>
            <a:r>
              <a:rPr lang="en-US" altLang="en-GB" sz="2800" dirty="0">
                <a:effectLst>
                  <a:outerShdw blurRad="38100" dist="38100" dir="2700000" algn="tl">
                    <a:srgbClr val="000000">
                      <a:alpha val="43137"/>
                    </a:srgbClr>
                  </a:outerShdw>
                </a:effectLst>
              </a:rPr>
              <a:t> This ensures that students are paired with companies that align with their qualifications and aspirations, resulting in more meaningful opportunities and better talent acquisition for companies.</a:t>
            </a:r>
            <a:endParaRPr lang="en-IN" sz="2800" dirty="0">
              <a:effectLst>
                <a:outerShdw blurRad="38100" dist="38100" dir="2700000" algn="tl">
                  <a:srgbClr val="000000">
                    <a:alpha val="43137"/>
                  </a:srgbClr>
                </a:outerShdw>
              </a:effectLst>
            </a:endParaRPr>
          </a:p>
          <a:p>
            <a:pPr algn="ctr"/>
            <a:endParaRPr lang="en-IN" sz="2800" dirty="0">
              <a:effectLst>
                <a:outerShdw blurRad="38100" dist="38100" dir="2700000" algn="tl">
                  <a:srgbClr val="000000">
                    <a:alpha val="43137"/>
                  </a:srgbClr>
                </a:outerShdw>
              </a:effectLst>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extBox 3"/>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Architecture Diagram</a:t>
            </a:r>
            <a:endParaRPr lang="en-IN" sz="5000"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3EE5E266-D58B-4359-9D4F-6BDD0DD0DD15}"/>
              </a:ext>
            </a:extLst>
          </p:cNvPr>
          <p:cNvPicPr>
            <a:picLocks noChangeAspect="1"/>
          </p:cNvPicPr>
          <p:nvPr/>
        </p:nvPicPr>
        <p:blipFill>
          <a:blip r:embed="rId2"/>
          <a:stretch>
            <a:fillRect/>
          </a:stretch>
        </p:blipFill>
        <p:spPr>
          <a:xfrm>
            <a:off x="3403633" y="1419031"/>
            <a:ext cx="4920235" cy="5121798"/>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extBox 1"/>
          <p:cNvSpPr txBox="1"/>
          <p:nvPr/>
        </p:nvSpPr>
        <p:spPr>
          <a:xfrm>
            <a:off x="2386025" y="1273109"/>
            <a:ext cx="9323893" cy="3901440"/>
          </a:xfrm>
          <a:prstGeom prst="rect">
            <a:avLst/>
          </a:prstGeom>
          <a:noFill/>
        </p:spPr>
        <p:txBody>
          <a:bodyPr wrap="square" rtlCol="0">
            <a:spAutoFit/>
          </a:bodyPr>
          <a:lstStyle/>
          <a:p>
            <a:r>
              <a:rPr lang="en-US" sz="2500" b="1" dirty="0">
                <a:effectLst>
                  <a:outerShdw blurRad="38100" dist="38100" dir="2700000" algn="tl">
                    <a:srgbClr val="000000">
                      <a:alpha val="43137"/>
                    </a:srgbClr>
                  </a:outerShdw>
                </a:effectLst>
              </a:rPr>
              <a:t>K-Nearest Neighbors (KNN)</a:t>
            </a:r>
          </a:p>
          <a:p>
            <a:pPr>
              <a:buFont typeface="Arial" panose="020B0604020202020204" pitchFamily="34" charset="0"/>
              <a:buChar char="•"/>
            </a:pPr>
            <a:r>
              <a:rPr lang="en-US" sz="2500" b="1" dirty="0">
                <a:effectLst>
                  <a:outerShdw blurRad="38100" dist="38100" dir="2700000" algn="tl">
                    <a:srgbClr val="000000">
                      <a:alpha val="43137"/>
                    </a:srgbClr>
                  </a:outerShdw>
                </a:effectLst>
              </a:rPr>
              <a:t>Description</a:t>
            </a:r>
            <a:r>
              <a:rPr lang="en-US" sz="2500" dirty="0">
                <a:effectLst>
                  <a:outerShdw blurRad="38100" dist="38100" dir="2700000" algn="tl">
                    <a:srgbClr val="000000">
                      <a:alpha val="43137"/>
                    </a:srgbClr>
                  </a:outerShdw>
                </a:effectLst>
              </a:rPr>
              <a:t>: KNN is used for classification and regression by considering the nearest neighbors in the feature space.</a:t>
            </a:r>
          </a:p>
          <a:p>
            <a:pPr>
              <a:buFont typeface="Arial" panose="020B0604020202020204" pitchFamily="34" charset="0"/>
              <a:buChar char="•"/>
            </a:pPr>
            <a:r>
              <a:rPr lang="en-US" sz="2500" b="1" dirty="0">
                <a:effectLst>
                  <a:outerShdw blurRad="38100" dist="38100" dir="2700000" algn="tl">
                    <a:srgbClr val="000000">
                      <a:alpha val="43137"/>
                    </a:srgbClr>
                  </a:outerShdw>
                </a:effectLst>
              </a:rPr>
              <a:t>Implementation</a:t>
            </a:r>
            <a:r>
              <a:rPr lang="en-US" sz="2500" dirty="0">
                <a:effectLst>
                  <a:outerShdw blurRad="38100" dist="38100" dir="2700000" algn="tl">
                    <a:srgbClr val="000000">
                      <a:alpha val="43137"/>
                    </a:srgbClr>
                  </a:outerShdw>
                </a:effectLst>
              </a:rPr>
              <a:t>: The algorithm calculates the distance between students and </a:t>
            </a:r>
            <a:r>
              <a:rPr lang="en-US" altLang="en-GB" sz="2500" dirty="0">
                <a:effectLst>
                  <a:outerShdw blurRad="38100" dist="38100" dir="2700000" algn="tl">
                    <a:srgbClr val="000000">
                      <a:alpha val="43137"/>
                    </a:srgbClr>
                  </a:outerShdw>
                </a:effectLst>
              </a:rPr>
              <a:t>companies </a:t>
            </a:r>
            <a:r>
              <a:rPr lang="en-US" sz="2500" dirty="0">
                <a:effectLst>
                  <a:outerShdw blurRad="38100" dist="38100" dir="2700000" algn="tl">
                    <a:srgbClr val="000000">
                      <a:alpha val="43137"/>
                    </a:srgbClr>
                  </a:outerShdw>
                </a:effectLst>
              </a:rPr>
              <a:t>based on their profiles and selects the top KKK nearest </a:t>
            </a:r>
            <a:r>
              <a:rPr lang="en-US" altLang="en-GB" sz="2500" dirty="0">
                <a:effectLst>
                  <a:outerShdw blurRad="38100" dist="38100" dir="2700000" algn="tl">
                    <a:srgbClr val="000000">
                      <a:alpha val="43137"/>
                    </a:srgbClr>
                  </a:outerShdw>
                </a:effectLst>
              </a:rPr>
              <a:t>company.</a:t>
            </a:r>
            <a:endParaRPr lang="zh-CN" altLang="en-US"/>
          </a:p>
          <a:p>
            <a:r>
              <a:rPr lang="en-US" sz="2500" b="1" dirty="0">
                <a:effectLst>
                  <a:outerShdw blurRad="38100" dist="38100" dir="2700000" algn="tl">
                    <a:srgbClr val="000000">
                      <a:alpha val="43137"/>
                    </a:srgbClr>
                  </a:outerShdw>
                </a:effectLst>
              </a:rPr>
              <a:t>Formula</a:t>
            </a:r>
            <a:r>
              <a:rPr lang="en-US" sz="2500" dirty="0">
                <a:effectLst>
                  <a:outerShdw blurRad="38100" dist="38100" dir="2700000" algn="tl">
                    <a:srgbClr val="000000">
                      <a:alpha val="43137"/>
                    </a:srgbClr>
                  </a:outerShdw>
                </a:effectLst>
              </a:rPr>
              <a:t>:</a:t>
            </a:r>
            <a:endParaRPr lang="zh-CN" altLang="en-US"/>
          </a:p>
          <a:p>
            <a:pPr marL="742950" lvl="1" indent="-285750">
              <a:buFont typeface="Arial" panose="020B0604020202020204" pitchFamily="34" charset="0"/>
              <a:buChar char="•"/>
            </a:pPr>
            <a:r>
              <a:rPr lang="en-US" sz="2500" b="1" dirty="0">
                <a:effectLst>
                  <a:outerShdw blurRad="38100" dist="38100" dir="2700000" algn="tl">
                    <a:srgbClr val="000000">
                      <a:alpha val="43137"/>
                    </a:srgbClr>
                  </a:outerShdw>
                </a:effectLst>
              </a:rPr>
              <a:t>Euclidean Distance</a:t>
            </a:r>
            <a:r>
              <a:rPr lang="en-US" sz="2500" dirty="0">
                <a:effectLst>
                  <a:outerShdw blurRad="38100" dist="38100" dir="2700000" algn="tl">
                    <a:srgbClr val="000000">
                      <a:alpha val="43137"/>
                    </a:srgbClr>
                  </a:outerShdw>
                </a:effectLst>
              </a:rPr>
              <a:t>: ​ </a:t>
            </a:r>
          </a:p>
          <a:p>
            <a:pPr lvl="1"/>
            <a:r>
              <a:rPr lang="en-US" sz="2500" dirty="0">
                <a:effectLst>
                  <a:outerShdw blurRad="38100" dist="38100" dir="2700000" algn="tl">
                    <a:srgbClr val="000000">
                      <a:alpha val="43137"/>
                    </a:srgbClr>
                  </a:outerShdw>
                </a:effectLst>
              </a:rPr>
              <a:t>                                                           </a:t>
            </a:r>
          </a:p>
          <a:p>
            <a:pPr lvl="1"/>
            <a:r>
              <a:rPr lang="en-US" sz="2500" dirty="0">
                <a:effectLst>
                  <a:outerShdw blurRad="38100" dist="38100" dir="2700000" algn="tl">
                    <a:srgbClr val="000000">
                      <a:alpha val="43137"/>
                    </a:srgbClr>
                  </a:outerShdw>
                </a:effectLst>
              </a:rPr>
              <a:t>                                                         </a:t>
            </a:r>
          </a:p>
          <a:p>
            <a:pPr lvl="1"/>
            <a:r>
              <a:rPr lang="en-US" sz="2500" dirty="0">
                <a:effectLst>
                  <a:outerShdw blurRad="38100" dist="38100" dir="2700000" algn="tl">
                    <a:srgbClr val="000000">
                      <a:alpha val="43137"/>
                    </a:srgbClr>
                  </a:outerShdw>
                </a:effectLst>
              </a:rPr>
              <a:t>                                                          where A and B are two </a:t>
            </a:r>
          </a:p>
          <a:p>
            <a:pPr lvl="1"/>
            <a:r>
              <a:rPr lang="en-US" sz="2500" dirty="0">
                <a:effectLst>
                  <a:outerShdw blurRad="38100" dist="38100" dir="2700000" algn="tl">
                    <a:srgbClr val="000000">
                      <a:alpha val="43137"/>
                    </a:srgbClr>
                  </a:outerShdw>
                </a:effectLst>
              </a:rPr>
              <a:t>                                                      points in n-dimensional space.</a:t>
            </a:r>
          </a:p>
        </p:txBody>
      </p:sp>
      <p:pic>
        <p:nvPicPr>
          <p:cNvPr id="2097156" name="Picture 4"/>
          <p:cNvPicPr>
            <a:picLocks noChangeAspect="1"/>
          </p:cNvPicPr>
          <p:nvPr/>
        </p:nvPicPr>
        <p:blipFill>
          <a:blip r:embed="rId2"/>
          <a:stretch>
            <a:fillRect/>
          </a:stretch>
        </p:blipFill>
        <p:spPr>
          <a:xfrm>
            <a:off x="4294426" y="4625255"/>
            <a:ext cx="3162741" cy="1114581"/>
          </a:xfrm>
          <a:prstGeom prst="rect">
            <a:avLst/>
          </a:prstGeom>
        </p:spPr>
      </p:pic>
      <p:sp>
        <p:nvSpPr>
          <p:cNvPr id="1048690" name="TextBox 5"/>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Algorithm Used</a:t>
            </a:r>
            <a:endParaRPr lang="en-IN" sz="5000" dirty="0">
              <a:effectLst>
                <a:outerShdw blurRad="38100" dist="38100" dir="2700000" algn="tl">
                  <a:srgbClr val="000000">
                    <a:alpha val="43137"/>
                  </a:srgbClr>
                </a:outerShdw>
              </a:effectLs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extBox 3"/>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Skillset</a:t>
            </a:r>
            <a:endParaRPr lang="en-IN" sz="5000" dirty="0">
              <a:effectLst>
                <a:outerShdw blurRad="38100" dist="38100" dir="2700000" algn="tl">
                  <a:srgbClr val="000000">
                    <a:alpha val="43137"/>
                  </a:srgbClr>
                </a:outerShdw>
              </a:effectLst>
            </a:endParaRPr>
          </a:p>
        </p:txBody>
      </p:sp>
      <p:sp>
        <p:nvSpPr>
          <p:cNvPr id="1048687" name="TextBox 1"/>
          <p:cNvSpPr txBox="1"/>
          <p:nvPr/>
        </p:nvSpPr>
        <p:spPr>
          <a:xfrm>
            <a:off x="2551907" y="1463342"/>
            <a:ext cx="7237476" cy="3063240"/>
          </a:xfrm>
          <a:prstGeom prst="rect">
            <a:avLst/>
          </a:prstGeom>
          <a:noFill/>
        </p:spPr>
        <p:txBody>
          <a:bodyPr wrap="square" rtlCol="0">
            <a:spAutoFit/>
          </a:bodyPr>
          <a:lstStyle/>
          <a:p>
            <a:pPr algn="ctr"/>
            <a:endParaRPr lang="zh-CN" altLang="en-US"/>
          </a:p>
          <a:p>
            <a:pPr algn="ctr"/>
            <a:r>
              <a:rPr lang="en-US" altLang="en-GB"/>
              <a:t>1. Technical Proficiency</a:t>
            </a:r>
            <a:endParaRPr lang="zh-CN" altLang="en-US"/>
          </a:p>
          <a:p>
            <a:pPr algn="ctr"/>
            <a:r>
              <a:rPr lang="en-US" altLang="en-GB"/>
              <a:t>2. Project Management</a:t>
            </a:r>
            <a:endParaRPr lang="zh-CN" altLang="en-US"/>
          </a:p>
          <a:p>
            <a:pPr algn="ctr"/>
            <a:r>
              <a:rPr lang="en-US" altLang="en-GB"/>
              <a:t>3. Data Analysis</a:t>
            </a:r>
            <a:endParaRPr lang="zh-CN" altLang="en-US"/>
          </a:p>
          <a:p>
            <a:pPr algn="ctr"/>
            <a:r>
              <a:rPr lang="en-US" altLang="en-GB"/>
              <a:t>4. Communication &amp; Collaboration</a:t>
            </a:r>
            <a:endParaRPr lang="zh-CN" altLang="en-US"/>
          </a:p>
          <a:p>
            <a:pPr algn="ctr"/>
            <a:r>
              <a:rPr lang="en-US" altLang="en-GB"/>
              <a:t>5. Problem-Solving</a:t>
            </a:r>
            <a:endParaRPr lang="zh-CN" altLang="en-US"/>
          </a:p>
          <a:p>
            <a:pPr algn="ctr"/>
            <a:r>
              <a:rPr lang="en-US" altLang="en-GB"/>
              <a:t>6. Leadership &amp; Initiative</a:t>
            </a:r>
            <a:endParaRPr lang="zh-CN" altLang="en-US"/>
          </a:p>
          <a:p>
            <a:pPr algn="ctr"/>
            <a:r>
              <a:rPr lang="en-US" altLang="en-GB"/>
              <a:t>7. Adaptability &amp; Flexibility</a:t>
            </a:r>
            <a:endParaRPr lang="zh-CN" altLang="en-US"/>
          </a:p>
          <a:p>
            <a:pPr algn="ctr"/>
            <a:r>
              <a:rPr lang="en-US" altLang="en-GB"/>
              <a:t>8. Client Relationship Management</a:t>
            </a:r>
            <a:endParaRPr lang="zh-CN" altLang="en-US"/>
          </a:p>
          <a:p>
            <a:pPr algn="ctr"/>
            <a:r>
              <a:rPr lang="en-US" altLang="en-GB"/>
              <a:t>9. Research &amp; Development</a:t>
            </a:r>
            <a:endParaRPr lang="zh-CN" altLang="en-US"/>
          </a:p>
          <a:p>
            <a:pPr algn="ctr"/>
            <a:r>
              <a:rPr lang="en-US" altLang="en-GB"/>
              <a:t>10. Industry-Specific Knowledge</a:t>
            </a:r>
            <a:endParaRPr lang="zh-CN" altLang="en-US"/>
          </a:p>
          <a:p>
            <a:pPr algn="ctr"/>
            <a:endParaRPr lang="zh-CN" altLang="en-US"/>
          </a:p>
          <a:p>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extBox 3"/>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Example Dataset</a:t>
            </a:r>
            <a:endParaRPr lang="en-IN" sz="5000" dirty="0">
              <a:effectLst>
                <a:outerShdw blurRad="38100" dist="38100" dir="2700000" algn="tl">
                  <a:srgbClr val="000000">
                    <a:alpha val="43137"/>
                  </a:srgbClr>
                </a:outerShdw>
              </a:effectLst>
            </a:endParaRPr>
          </a:p>
        </p:txBody>
      </p:sp>
      <p:sp>
        <p:nvSpPr>
          <p:cNvPr id="1048682" name="TextBox 1"/>
          <p:cNvSpPr txBox="1"/>
          <p:nvPr/>
        </p:nvSpPr>
        <p:spPr>
          <a:xfrm>
            <a:off x="4541350" y="1633836"/>
            <a:ext cx="3258589" cy="396241"/>
          </a:xfrm>
          <a:prstGeom prst="rect">
            <a:avLst/>
          </a:prstGeom>
          <a:noFill/>
        </p:spPr>
        <p:txBody>
          <a:bodyPr wrap="square" rtlCol="0">
            <a:spAutoFit/>
          </a:bodyPr>
          <a:lstStyle/>
          <a:p>
            <a:pPr algn="ctr"/>
            <a:r>
              <a:rPr lang="en-IN" sz="2400" dirty="0">
                <a:effectLst>
                  <a:outerShdw blurRad="38100" dist="38100" dir="2700000" algn="tl">
                    <a:srgbClr val="000000">
                      <a:alpha val="43137"/>
                    </a:srgbClr>
                  </a:outerShdw>
                </a:effectLst>
              </a:rPr>
              <a:t>S=[8,7,6,9,8,7,9,8,7,8]</a:t>
            </a:r>
          </a:p>
        </p:txBody>
      </p:sp>
      <p:pic>
        <p:nvPicPr>
          <p:cNvPr id="2097155"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3069349" y="2538839"/>
            <a:ext cx="6586701" cy="3691448"/>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extBox 3"/>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Graph</a:t>
            </a:r>
            <a:endParaRPr lang="en-IN" sz="5000" dirty="0">
              <a:effectLst>
                <a:outerShdw blurRad="38100" dist="38100" dir="2700000" algn="tl">
                  <a:srgbClr val="000000">
                    <a:alpha val="43137"/>
                  </a:srgbClr>
                </a:outerShdw>
              </a:effectLst>
            </a:endParaRPr>
          </a:p>
        </p:txBody>
      </p:sp>
      <p:pic>
        <p:nvPicPr>
          <p:cNvPr id="2097154"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2419948" y="1417591"/>
            <a:ext cx="8127457" cy="4048490"/>
          </a:xfrm>
          <a:prstGeom prst="rect">
            <a:avLst/>
          </a:prstGeom>
        </p:spPr>
      </p:pic>
      <p:sp>
        <p:nvSpPr>
          <p:cNvPr id="1048678" name="TextBox 6"/>
          <p:cNvSpPr txBox="1"/>
          <p:nvPr/>
        </p:nvSpPr>
        <p:spPr>
          <a:xfrm>
            <a:off x="3970191" y="5610563"/>
            <a:ext cx="5026970" cy="548640"/>
          </a:xfrm>
          <a:prstGeom prst="rect">
            <a:avLst/>
          </a:prstGeom>
          <a:noFill/>
        </p:spPr>
        <p:txBody>
          <a:bodyPr wrap="square">
            <a:spAutoFit/>
          </a:bodyPr>
          <a:lstStyle/>
          <a:p>
            <a:pPr algn="ctr"/>
            <a:r>
              <a:rPr lang="en-US" sz="1800" dirty="0"/>
              <a:t>The graph visually represents how well the </a:t>
            </a:r>
            <a:r>
              <a:rPr lang="en-US" altLang="en-GB" sz="1800" dirty="0"/>
              <a:t>company</a:t>
            </a:r>
            <a:r>
              <a:rPr lang="en-US" sz="1800" dirty="0"/>
              <a:t>’s </a:t>
            </a:r>
            <a:r>
              <a:rPr lang="en-US" altLang="en-GB" sz="1800" dirty="0"/>
              <a:t>requirements </a:t>
            </a:r>
            <a:r>
              <a:rPr lang="en-US" sz="1800" dirty="0"/>
              <a:t>align with those of the </a:t>
            </a:r>
            <a:r>
              <a:rPr lang="en-US" dirty="0"/>
              <a:t>students </a:t>
            </a:r>
            <a:r>
              <a:rPr lang="en-US" altLang="en-GB" dirty="0"/>
              <a:t>skills.</a:t>
            </a:r>
            <a:endParaRPr lang="zh-CN"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extBox 3"/>
          <p:cNvSpPr txBox="1"/>
          <p:nvPr/>
        </p:nvSpPr>
        <p:spPr>
          <a:xfrm>
            <a:off x="2101565" y="411335"/>
            <a:ext cx="8138160" cy="713740"/>
          </a:xfrm>
          <a:prstGeom prst="rect">
            <a:avLst/>
          </a:prstGeom>
          <a:noFill/>
        </p:spPr>
        <p:txBody>
          <a:bodyPr wrap="square" rtlCol="0">
            <a:spAutoFit/>
          </a:bodyPr>
          <a:lstStyle/>
          <a:p>
            <a:pPr algn="ctr"/>
            <a:r>
              <a:rPr lang="en-US" sz="5000" dirty="0">
                <a:effectLst>
                  <a:outerShdw blurRad="38100" dist="38100" dir="2700000" algn="tl">
                    <a:srgbClr val="000000">
                      <a:alpha val="43137"/>
                    </a:srgbClr>
                  </a:outerShdw>
                </a:effectLst>
              </a:rPr>
              <a:t>Result</a:t>
            </a:r>
            <a:endParaRPr lang="en-IN" sz="5000" dirty="0">
              <a:effectLst>
                <a:outerShdw blurRad="38100" dist="38100" dir="2700000" algn="tl">
                  <a:srgbClr val="000000">
                    <a:alpha val="43137"/>
                  </a:srgbClr>
                </a:outerShdw>
              </a:effectLst>
            </a:endParaRPr>
          </a:p>
        </p:txBody>
      </p:sp>
      <p:sp>
        <p:nvSpPr>
          <p:cNvPr id="1048680" name="TextBox 4"/>
          <p:cNvSpPr txBox="1"/>
          <p:nvPr/>
        </p:nvSpPr>
        <p:spPr>
          <a:xfrm>
            <a:off x="1712500" y="2103567"/>
            <a:ext cx="8916289" cy="2246769"/>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With a distance of approximately </a:t>
            </a:r>
            <a:r>
              <a:rPr lang="en-US" sz="2800" b="1" dirty="0">
                <a:effectLst>
                  <a:outerShdw blurRad="38100" dist="38100" dir="2700000" algn="tl">
                    <a:srgbClr val="000000">
                      <a:alpha val="43137"/>
                    </a:srgbClr>
                  </a:outerShdw>
                </a:effectLst>
              </a:rPr>
              <a:t>2.83</a:t>
            </a:r>
            <a:r>
              <a:rPr lang="en-US" dirty="0">
                <a:effectLst>
                  <a:outerShdw blurRad="38100" dist="38100" dir="2700000" algn="tl">
                    <a:srgbClr val="000000">
                      <a:alpha val="43137"/>
                    </a:srgbClr>
                  </a:outerShdw>
                </a:effectLst>
              </a:rPr>
              <a:t>,</a:t>
            </a:r>
            <a:r>
              <a:rPr lang="en-US" sz="1800" dirty="0">
                <a:effectLst>
                  <a:outerShdw blurRad="38100" dist="38100" dir="2700000" algn="tl">
                    <a:srgbClr val="000000">
                      <a:alpha val="43137"/>
                    </a:srgbClr>
                  </a:outerShdw>
                </a:effectLst>
              </a:rPr>
              <a:t> </a:t>
            </a:r>
            <a:r>
              <a:rPr lang="en-US" sz="2800" dirty="0">
                <a:effectLst>
                  <a:outerShdw blurRad="38100" dist="38100" dir="2700000" algn="tl">
                    <a:srgbClr val="000000">
                      <a:alpha val="43137"/>
                    </a:srgbClr>
                  </a:outerShdw>
                </a:effectLst>
              </a:rPr>
              <a:t>The closest company- to the student is </a:t>
            </a:r>
            <a:r>
              <a:rPr lang="en-US" sz="2800" b="1" dirty="0">
                <a:effectLst>
                  <a:outerShdw blurRad="38100" dist="38100" dir="2700000" algn="tl">
                    <a:srgbClr val="000000">
                      <a:alpha val="43137"/>
                    </a:srgbClr>
                  </a:outerShdw>
                </a:effectLst>
              </a:rPr>
              <a:t>Mentor 3</a:t>
            </a:r>
            <a:r>
              <a:rPr lang="en-US" sz="2800" dirty="0">
                <a:effectLst>
                  <a:outerShdw blurRad="38100" dist="38100" dir="2700000" algn="tl">
                    <a:srgbClr val="000000">
                      <a:alpha val="43137"/>
                    </a:srgbClr>
                  </a:outerShdw>
                </a:effectLst>
              </a:rPr>
              <a:t>.</a:t>
            </a:r>
          </a:p>
          <a:p>
            <a:pPr algn="ctr"/>
            <a:r>
              <a:rPr lang="en-US" sz="2800" dirty="0">
                <a:effectLst>
                  <a:outerShdw blurRad="38100" dist="38100" dir="2700000" algn="tl">
                    <a:srgbClr val="000000">
                      <a:alpha val="43137"/>
                    </a:srgbClr>
                  </a:outerShdw>
                </a:effectLst>
              </a:rPr>
              <a:t>This is critical for the </a:t>
            </a:r>
            <a:r>
              <a:rPr lang="en-US" sz="2800" b="1" dirty="0" err="1">
                <a:effectLst>
                  <a:outerShdw blurRad="38100" dist="38100" dir="2700000" algn="tl">
                    <a:srgbClr val="000000">
                      <a:alpha val="43137"/>
                    </a:srgbClr>
                  </a:outerShdw>
                </a:effectLst>
              </a:rPr>
              <a:t>Conexxa</a:t>
            </a:r>
            <a:r>
              <a:rPr lang="en-US" sz="2800" dirty="0">
                <a:effectLst>
                  <a:outerShdw blurRad="38100" dist="38100" dir="2700000" algn="tl">
                    <a:srgbClr val="000000">
                      <a:alpha val="43137"/>
                    </a:srgbClr>
                  </a:outerShdw>
                </a:effectLst>
              </a:rPr>
              <a:t> system to facilitate effective company-student pairings, enhancing personalized working experiences</a:t>
            </a:r>
            <a:endParaRPr lang="en-IN" sz="2800" dirty="0">
              <a:effectLst>
                <a:outerShdw blurRad="38100" dist="38100" dir="2700000" algn="tl">
                  <a:srgbClr val="000000">
                    <a:alpha val="43137"/>
                  </a:srgbClr>
                </a:outerShdw>
              </a:effectLst>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410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Dharshana s</dc:creator>
  <cp:lastModifiedBy>Abhinavu Prasad</cp:lastModifiedBy>
  <cp:revision>2</cp:revision>
  <dcterms:created xsi:type="dcterms:W3CDTF">2024-10-06T10:42:32Z</dcterms:created>
  <dcterms:modified xsi:type="dcterms:W3CDTF">2024-11-20T05:32:28Z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aba315843a3948038de84e65d3a781f8</vt:lpwstr>
  </property>
</Properties>
</file>