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Dharshani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Dharshan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6"/>
  <c:pivotSource>
    <c:name>[Dharshani.xlsx]Analysis!PivotTable1</c:name>
    <c:fmtId val="4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Analysis!$B$1:$B$2</c:f>
              <c:strCache>
                <c:ptCount val="1"/>
                <c:pt idx="0">
                  <c:v>Entry Level</c:v>
                </c:pt>
              </c:strCache>
            </c:strRef>
          </c:tx>
          <c:cat>
            <c:strRef>
              <c:f>Analysis!$A$3:$A$9</c:f>
              <c:strCache>
                <c:ptCount val="6"/>
                <c:pt idx="0">
                  <c:v>AI</c:v>
                </c:pt>
                <c:pt idx="1">
                  <c:v>BigData</c:v>
                </c:pt>
                <c:pt idx="2">
                  <c:v>Design</c:v>
                </c:pt>
                <c:pt idx="3">
                  <c:v>Sales</c:v>
                </c:pt>
                <c:pt idx="4">
                  <c:v>Search Engine</c:v>
                </c:pt>
                <c:pt idx="5">
                  <c:v>Support</c:v>
                </c:pt>
              </c:strCache>
            </c:strRef>
          </c:cat>
          <c:val>
            <c:numRef>
              <c:f>Analysis!$B$3:$B$9</c:f>
              <c:numCache>
                <c:formatCode>General</c:formatCode>
                <c:ptCount val="6"/>
                <c:pt idx="0">
                  <c:v>310</c:v>
                </c:pt>
                <c:pt idx="1">
                  <c:v>152</c:v>
                </c:pt>
                <c:pt idx="2">
                  <c:v>230</c:v>
                </c:pt>
                <c:pt idx="3">
                  <c:v>256</c:v>
                </c:pt>
                <c:pt idx="4">
                  <c:v>248</c:v>
                </c:pt>
                <c:pt idx="5">
                  <c:v>93</c:v>
                </c:pt>
              </c:numCache>
            </c:numRef>
          </c:val>
        </c:ser>
        <c:ser>
          <c:idx val="1"/>
          <c:order val="1"/>
          <c:tx>
            <c:strRef>
              <c:f>Analysis!$C$1:$C$2</c:f>
              <c:strCache>
                <c:ptCount val="1"/>
                <c:pt idx="0">
                  <c:v>Intermediate Level</c:v>
                </c:pt>
              </c:strCache>
            </c:strRef>
          </c:tx>
          <c:cat>
            <c:strRef>
              <c:f>Analysis!$A$3:$A$9</c:f>
              <c:strCache>
                <c:ptCount val="6"/>
                <c:pt idx="0">
                  <c:v>AI</c:v>
                </c:pt>
                <c:pt idx="1">
                  <c:v>BigData</c:v>
                </c:pt>
                <c:pt idx="2">
                  <c:v>Design</c:v>
                </c:pt>
                <c:pt idx="3">
                  <c:v>Sales</c:v>
                </c:pt>
                <c:pt idx="4">
                  <c:v>Search Engine</c:v>
                </c:pt>
                <c:pt idx="5">
                  <c:v>Support</c:v>
                </c:pt>
              </c:strCache>
            </c:strRef>
          </c:cat>
          <c:val>
            <c:numRef>
              <c:f>Analysis!$C$3:$C$9</c:f>
              <c:numCache>
                <c:formatCode>General</c:formatCode>
                <c:ptCount val="6"/>
                <c:pt idx="0">
                  <c:v>298</c:v>
                </c:pt>
                <c:pt idx="1">
                  <c:v>227</c:v>
                </c:pt>
                <c:pt idx="2">
                  <c:v>205</c:v>
                </c:pt>
                <c:pt idx="3">
                  <c:v>182</c:v>
                </c:pt>
                <c:pt idx="4">
                  <c:v>289</c:v>
                </c:pt>
                <c:pt idx="5">
                  <c:v>140</c:v>
                </c:pt>
              </c:numCache>
            </c:numRef>
          </c:val>
        </c:ser>
        <c:ser>
          <c:idx val="2"/>
          <c:order val="2"/>
          <c:tx>
            <c:strRef>
              <c:f>Analysis!$D$1:$D$2</c:f>
              <c:strCache>
                <c:ptCount val="1"/>
                <c:pt idx="0">
                  <c:v>Mid Level</c:v>
                </c:pt>
              </c:strCache>
            </c:strRef>
          </c:tx>
          <c:cat>
            <c:strRef>
              <c:f>Analysis!$A$3:$A$9</c:f>
              <c:strCache>
                <c:ptCount val="6"/>
                <c:pt idx="0">
                  <c:v>AI</c:v>
                </c:pt>
                <c:pt idx="1">
                  <c:v>BigData</c:v>
                </c:pt>
                <c:pt idx="2">
                  <c:v>Design</c:v>
                </c:pt>
                <c:pt idx="3">
                  <c:v>Sales</c:v>
                </c:pt>
                <c:pt idx="4">
                  <c:v>Search Engine</c:v>
                </c:pt>
                <c:pt idx="5">
                  <c:v>Support</c:v>
                </c:pt>
              </c:strCache>
            </c:strRef>
          </c:cat>
          <c:val>
            <c:numRef>
              <c:f>Analysis!$D$3:$D$9</c:f>
              <c:numCache>
                <c:formatCode>General</c:formatCode>
                <c:ptCount val="6"/>
                <c:pt idx="0">
                  <c:v>297</c:v>
                </c:pt>
                <c:pt idx="1">
                  <c:v>216</c:v>
                </c:pt>
                <c:pt idx="2">
                  <c:v>162</c:v>
                </c:pt>
                <c:pt idx="3">
                  <c:v>138</c:v>
                </c:pt>
                <c:pt idx="4">
                  <c:v>267</c:v>
                </c:pt>
                <c:pt idx="5">
                  <c:v>198</c:v>
                </c:pt>
              </c:numCache>
            </c:numRef>
          </c:val>
        </c:ser>
        <c:ser>
          <c:idx val="3"/>
          <c:order val="3"/>
          <c:tx>
            <c:strRef>
              <c:f>Analysis!$E$1:$E$2</c:f>
              <c:strCache>
                <c:ptCount val="1"/>
                <c:pt idx="0">
                  <c:v>Senior Level</c:v>
                </c:pt>
              </c:strCache>
            </c:strRef>
          </c:tx>
          <c:cat>
            <c:strRef>
              <c:f>Analysis!$A$3:$A$9</c:f>
              <c:strCache>
                <c:ptCount val="6"/>
                <c:pt idx="0">
                  <c:v>AI</c:v>
                </c:pt>
                <c:pt idx="1">
                  <c:v>BigData</c:v>
                </c:pt>
                <c:pt idx="2">
                  <c:v>Design</c:v>
                </c:pt>
                <c:pt idx="3">
                  <c:v>Sales</c:v>
                </c:pt>
                <c:pt idx="4">
                  <c:v>Search Engine</c:v>
                </c:pt>
                <c:pt idx="5">
                  <c:v>Support</c:v>
                </c:pt>
              </c:strCache>
            </c:strRef>
          </c:cat>
          <c:val>
            <c:numRef>
              <c:f>Analysis!$E$3:$E$9</c:f>
              <c:numCache>
                <c:formatCode>General</c:formatCode>
                <c:ptCount val="6"/>
                <c:pt idx="0">
                  <c:v>223</c:v>
                </c:pt>
                <c:pt idx="1">
                  <c:v>202</c:v>
                </c:pt>
                <c:pt idx="2">
                  <c:v>123</c:v>
                </c:pt>
                <c:pt idx="3">
                  <c:v>77</c:v>
                </c:pt>
                <c:pt idx="4">
                  <c:v>267</c:v>
                </c:pt>
                <c:pt idx="5">
                  <c:v>200</c:v>
                </c:pt>
              </c:numCache>
            </c:numRef>
          </c:val>
        </c:ser>
        <c:shape val="cylinder"/>
        <c:axId val="128785024"/>
        <c:axId val="128647552"/>
        <c:axId val="0"/>
      </c:bar3DChart>
      <c:catAx>
        <c:axId val="128785024"/>
        <c:scaling>
          <c:orientation val="minMax"/>
        </c:scaling>
        <c:axPos val="b"/>
        <c:tickLblPos val="nextTo"/>
        <c:crossAx val="128647552"/>
        <c:crosses val="autoZero"/>
        <c:auto val="1"/>
        <c:lblAlgn val="ctr"/>
        <c:lblOffset val="100"/>
      </c:catAx>
      <c:valAx>
        <c:axId val="128647552"/>
        <c:scaling>
          <c:orientation val="minMax"/>
        </c:scaling>
        <c:axPos val="l"/>
        <c:majorGridlines/>
        <c:numFmt formatCode="General" sourceLinked="1"/>
        <c:tickLblPos val="nextTo"/>
        <c:crossAx val="128785024"/>
        <c:crosses val="autoZero"/>
        <c:crossBetween val="between"/>
      </c:valAx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otX val="30"/>
      <c:perspective val="30"/>
    </c:view3D>
    <c:plotArea>
      <c:layout>
        <c:manualLayout>
          <c:layoutTarget val="inner"/>
          <c:xMode val="edge"/>
          <c:yMode val="edge"/>
          <c:x val="7.9234347333481392E-2"/>
          <c:y val="0.11964266966629172"/>
          <c:w val="0.5597540437597146"/>
          <c:h val="0.77023847019122604"/>
        </c:manualLayout>
      </c:layout>
      <c:pie3DChart>
        <c:varyColors val="1"/>
        <c:ser>
          <c:idx val="0"/>
          <c:order val="0"/>
          <c:dLbls>
            <c:showVal val="1"/>
            <c:showLeaderLines val="1"/>
          </c:dLbls>
          <c:cat>
            <c:strRef>
              <c:f>Analysis!$A$13:$A$16</c:f>
              <c:strCache>
                <c:ptCount val="4"/>
                <c:pt idx="0">
                  <c:v>Entry level</c:v>
                </c:pt>
                <c:pt idx="1">
                  <c:v>Intermediate Level</c:v>
                </c:pt>
                <c:pt idx="2">
                  <c:v>Mid level</c:v>
                </c:pt>
                <c:pt idx="3">
                  <c:v>Senior Level</c:v>
                </c:pt>
              </c:strCache>
            </c:strRef>
          </c:cat>
          <c:val>
            <c:numRef>
              <c:f>Analysis!$B$13:$B$16</c:f>
              <c:numCache>
                <c:formatCode>General</c:formatCode>
                <c:ptCount val="4"/>
                <c:pt idx="0">
                  <c:v>25.779999999999994</c:v>
                </c:pt>
                <c:pt idx="1">
                  <c:v>26.82</c:v>
                </c:pt>
                <c:pt idx="2">
                  <c:v>25.56</c:v>
                </c:pt>
                <c:pt idx="3">
                  <c:v>21.84</c:v>
                </c:pt>
              </c:numCache>
            </c:numRef>
          </c:val>
        </c:ser>
      </c:pie3DChart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33486" y="21429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chemeClr val="bg1"/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bg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STUDENT </a:t>
            </a:r>
            <a:r>
              <a:rPr lang="en-US" sz="2400" dirty="0" smtClean="0">
                <a:solidFill>
                  <a:schemeClr val="bg1"/>
                </a:solidFill>
              </a:rPr>
              <a:t>NAME:Dharshani J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REGISTER </a:t>
            </a:r>
            <a:r>
              <a:rPr lang="en-US" sz="2400" dirty="0" smtClean="0">
                <a:solidFill>
                  <a:schemeClr val="bg1"/>
                </a:solidFill>
              </a:rPr>
              <a:t>NO:2213211036036/unm13212213211036036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DEPARTMENT:B.com</a:t>
            </a:r>
            <a:r>
              <a:rPr lang="en-US" sz="2400" smtClean="0">
                <a:solidFill>
                  <a:schemeClr val="bg1"/>
                </a:solidFill>
              </a:rPr>
              <a:t>(Commerce</a:t>
            </a:r>
            <a:r>
              <a:rPr lang="en-US" sz="2400" smtClean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COLLEGE:Presidency college,Chennai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         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 rot="10800000" flipV="1">
            <a:off x="1023902" y="1368470"/>
            <a:ext cx="9358378" cy="48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Data Collection: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Gather and clean data (e.g., satisfaction scores, tenure).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Data Organization: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Arrange data into structured tables.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Analysis: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Use functions (AVERAGE, MEDIAN) and charts to summarize and identify trends.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Correlation: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Create scatter plots and calculate correlation coefficients to explore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PivotTables: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Summarize and analyze data by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Visualization: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Build charts and dashboards for clear representation of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Predictive Modeling (Optional):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Add trendlines and use What-If Analysis for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Reporting: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Summarize findings and automate reports for regular updates.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738150" y="1214422"/>
          <a:ext cx="8286808" cy="4714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52662" y="6215082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Performance analysis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662" y="6000768"/>
            <a:ext cx="3126090" cy="369332"/>
          </a:xfrm>
        </p:spPr>
        <p:txBody>
          <a:bodyPr/>
          <a:lstStyle/>
          <a:p>
            <a:r>
              <a:rPr lang="en-US" sz="2400" dirty="0" smtClean="0"/>
              <a:t>Percentage Analysis</a:t>
            </a:r>
            <a:endParaRPr lang="en-US" sz="2400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452398" y="571480"/>
          <a:ext cx="9286940" cy="528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object 2"/>
          <p:cNvGrpSpPr/>
          <p:nvPr/>
        </p:nvGrpSpPr>
        <p:grpSpPr>
          <a:xfrm>
            <a:off x="9596462" y="3714752"/>
            <a:ext cx="2595538" cy="2900360"/>
            <a:chOff x="7991475" y="2933700"/>
            <a:chExt cx="2762250" cy="325755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5340" y="1357298"/>
            <a:ext cx="9144000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The employee experience analysis using Excel provides valuable insights into various aspects of employee satisfaction, performance, and engagement.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 By systematically collecting, organizing, and analyzing data, the approach reveals key trends, identifies gaps, and highlights areas for improvement.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The use of descriptive statistics, correlation analysis, and visualizations helps in understanding complex relationships and making data-driven decisions.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 Interactive dashboards and predictive modeling further enhance the ability to forecast future trends and evaluate the impact of potential changes.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Overall, this analysis equips HR professionals and leadership with actionable insights to enhance employee experience, improve retention, and boost overall organizational performance.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spc="5" dirty="0" smtClean="0"/>
              <a:t>PROJECT</a:t>
            </a:r>
            <a:r>
              <a:rPr lang="en-US" spc="-85" dirty="0" smtClean="0"/>
              <a:t> </a:t>
            </a:r>
            <a:r>
              <a:rPr lang="en-US" spc="25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85926"/>
            <a:ext cx="10972800" cy="1754326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Experience Analysis using Excel</a:t>
            </a:r>
            <a:endParaRPr lang="en-IN" sz="4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 smtClean="0"/>
              <a:t>A</a:t>
            </a:r>
            <a:r>
              <a:rPr lang="en-US" spc="-5" dirty="0" smtClean="0"/>
              <a:t>G</a:t>
            </a:r>
            <a:r>
              <a:rPr lang="en-US" spc="-35" dirty="0" smtClean="0"/>
              <a:t>E</a:t>
            </a:r>
            <a:r>
              <a:rPr lang="en-US" spc="15" dirty="0" smtClean="0"/>
              <a:t>N</a:t>
            </a:r>
            <a:r>
              <a:rPr lang="en-US" dirty="0" smtClean="0"/>
              <a:t>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2662" y="1285860"/>
            <a:ext cx="10972800" cy="4062651"/>
          </a:xfrm>
        </p:spPr>
        <p:txBody>
          <a:bodyPr/>
          <a:lstStyle/>
          <a:p>
            <a:pPr algn="l"/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algn="l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 descr="Picture1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0825"/>
            <a:ext cx="5572125" cy="406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0" y="335756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881026" y="1357298"/>
            <a:ext cx="864399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To assess and improve employee experience within the organization by analyzing various factors that impact job satisfaction and engagement.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 The goal is to identify strengths and areas for improvement in the employee experience, ultimately leading to higher retention rates and enhanced workplace morale.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 This analysis will involve evaluating data related to employee satisfaction, engagement levels, feedback on workplace conditions, and career development opportunities.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The objective is to categorize aspects of the employee experience, identify key issues, and provide actionable insights for enhancing overall employee satisfaction.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1026" y="1785926"/>
            <a:ext cx="9001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The project aims to assess employee experience by analyzing data on job satisfaction, tenure, performance, and feedback.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 Data will be collected and organized in Excel, where analysis will focus on identifying trends and correlations between experience metrics and performance.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Key insights will be visualized using charts and graphs, and a report will be generated to summarize findings and provide recommendations for improving employee experience.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The goal is to enhance job satisfaction, retention, and overall performance within the organization.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 rot="10800000" flipV="1">
            <a:off x="809588" y="1643050"/>
            <a:ext cx="9501254" cy="465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HR Managers: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To make informed decisions about employee retention, satisfaction, and engagement strategies.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Senior Leadership: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To gain insights into overall employee experience and guide organizational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Team Leaders/Managers: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To understand team dynamics and address specific issues affecting their team's experience.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Data Analysts: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To perform in-depth analysis and create detailed reports for decision-makers.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Employee Experience Specialists: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To design and implement initiatives based on the analysis results.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8150" y="1785926"/>
          <a:ext cx="8072494" cy="464346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90831"/>
                <a:gridCol w="5381663"/>
              </a:tblGrid>
              <a:tr h="33770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Proposition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</a:tr>
              <a:tr h="59098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Data-Driven Insights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Provides a clear view of employee satisfaction, tenure, and performance through detailed data analysis.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909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Informed Decision-Making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Helps HR and leadership make evidence-based decisions to enhance employee engagement and retention.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442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Trend Identification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Uncovers patterns and trends in employee experience, allowing for targeted improvements and proactive management.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909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Actionable Recommendations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Delivers practical suggestions for enhancing job satisfaction and addressing issues within the workforce.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442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Cost-Effective Solution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Utilizes Excel, a widely accessible and familiar tool, to perform comprehensive analysis without the need for specialized software.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8442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Visual Clarity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Employs charts and graphs to present complex data in an easily understandable format, facilitating better communication of findings.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Description</a:t>
            </a:r>
            <a:endParaRPr lang="en-IN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 rot="10800000" flipV="1">
            <a:off x="595274" y="1279295"/>
            <a:ext cx="957269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Employee ID: Unique identifier for each employee.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Name: Employee's full name (optional, depending on data privacy requirements).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Department: The department or team to which the employee belongs.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Job Title: The employee's current role or job title.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Tenure: Length of time the employee has been with the organization (e.g., in years or months).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Job Satisfaction Score: Rating of employee satisfaction, often from surveys (e.g., on a scale of 1 to 10).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Last Promotion Date: Date when the employee was last promoted, if applicable.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Feedback Scores: Scores or comments from recent employee feedback surveys.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Engagement Level: Measure of employee engagement, possibly derived from surveys or assessments (e.g., high, medium, low).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 rot="10800000" flipV="1">
            <a:off x="2452662" y="928670"/>
            <a:ext cx="8001056" cy="609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Comprehensive Insights: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Integrates various data points for a full view of employee experience.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Customizable Dashboards: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Tailors dashboards to highlight key metrics and trends.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Real-Time Updates: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Enables timely adjustments and responses to issues.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Interactive Visualizations: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Makes complex data easy to explore with interactive charts and graphs.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Predictive Analytics: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Forecasts future trends and potential issues.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User-Friendly: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Utilizes Excel's intuitive interface for easy access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Actionable Recommendations: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Delivers clear, actionable insights for targeted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3" name="Picture 12" descr="Picture3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" y="3714752"/>
            <a:ext cx="2144912" cy="2967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907</Words>
  <Application>Microsoft Office PowerPoint</Application>
  <PresentationFormat>Custom</PresentationFormat>
  <Paragraphs>97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Percentage Analysis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lenovo</cp:lastModifiedBy>
  <cp:revision>25</cp:revision>
  <dcterms:created xsi:type="dcterms:W3CDTF">2024-03-29T15:07:22Z</dcterms:created>
  <dcterms:modified xsi:type="dcterms:W3CDTF">2024-08-30T16:39:40Z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