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6" r:id="rId2"/>
    <p:sldId id="294" r:id="rId3"/>
    <p:sldId id="295" r:id="rId4"/>
    <p:sldId id="259" r:id="rId5"/>
    <p:sldId id="284" r:id="rId6"/>
    <p:sldId id="282" r:id="rId7"/>
    <p:sldId id="271" r:id="rId8"/>
    <p:sldId id="278" r:id="rId9"/>
    <p:sldId id="261" r:id="rId10"/>
    <p:sldId id="265" r:id="rId11"/>
    <p:sldId id="286" r:id="rId12"/>
    <p:sldId id="287" r:id="rId13"/>
    <p:sldId id="288" r:id="rId14"/>
    <p:sldId id="289" r:id="rId15"/>
    <p:sldId id="290" r:id="rId16"/>
    <p:sldId id="269" r:id="rId17"/>
    <p:sldId id="291" r:id="rId18"/>
    <p:sldId id="292" r:id="rId19"/>
    <p:sldId id="268" r:id="rId20"/>
    <p:sldId id="293" r:id="rId21"/>
    <p:sldId id="273" r:id="rId22"/>
    <p:sldId id="27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p:cViewPr varScale="1">
        <p:scale>
          <a:sx n="78" d="100"/>
          <a:sy n="78" d="100"/>
        </p:scale>
        <p:origin x="161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A959816-8C58-46A2-B40A-8C5BBDF16537}" type="datetimeFigureOut">
              <a:rPr lang="en-US" smtClean="0"/>
              <a:pPr/>
              <a:t>5/27/2024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DC6593A-CEBD-42F5-A478-774DC20C870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FBCA79B-4C6C-4651-A120-AEA6C7697523}" type="datetime1">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4D3DA70-94B0-432D-AC1C-A20F78418C14}" type="datetime1">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73BEF9-191A-4D99-BF7B-A7B2696749CA}" type="datetime1">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03792B-EAFF-40C2-ADF4-7164D5D8E914}" type="datetime1">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124CE82-481F-4A41-986A-12A89CF72C04}" type="datetime1">
              <a:rPr lang="en-US" smtClean="0"/>
              <a:pPr/>
              <a:t>5/27/2024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07CB428-04AD-40C1-A457-5F5B1C95E1AA}" type="datetime1">
              <a:rPr lang="en-US" smtClean="0"/>
              <a:pPr/>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B9B19D0-0C98-4BBA-BBD4-148A303DDE5E}" type="datetime1">
              <a:rPr lang="en-US" smtClean="0"/>
              <a:pPr/>
              <a:t>5/27/2024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E8C4C8B-00F9-48ED-B8F8-C04D8F06D0DE}" type="datetime1">
              <a:rPr lang="en-US" smtClean="0"/>
              <a:pPr/>
              <a:t>5/27/2024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578E446-11E2-469E-9608-D434DF60BAF1}" type="datetime1">
              <a:rPr lang="en-US" smtClean="0"/>
              <a:pPr/>
              <a:t>5/27/2024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6474BB-4837-45EE-ABC7-E45D657C4777}" type="datetime1">
              <a:rPr lang="en-US" smtClean="0"/>
              <a:pPr/>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EA61A7-F5DA-4645-8CCB-8B336D64764C}" type="datetime1">
              <a:rPr lang="en-US" smtClean="0"/>
              <a:pPr/>
              <a:t>5/27/2024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9DE153-C315-424A-BE28-2CCD7C1773DE}" type="datetime1">
              <a:rPr lang="en-US" smtClean="0"/>
              <a:pPr/>
              <a:t>5/27/2024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0" y="1776778"/>
            <a:ext cx="9144000" cy="1569660"/>
          </a:xfrm>
          <a:prstGeom prst="rect">
            <a:avLst/>
          </a:prstGeom>
          <a:noFill/>
        </p:spPr>
        <p:txBody>
          <a:bodyPr wrap="square" rtlCol="0">
            <a:spAutoFit/>
          </a:bodyPr>
          <a:lstStyle/>
          <a:p>
            <a:pPr algn="ctr"/>
            <a:r>
              <a:rPr lang="en-GB" sz="2400" b="1" dirty="0">
                <a:latin typeface="Times New Roman" panose="02020603050405020304" pitchFamily="18" charset="0"/>
                <a:cs typeface="Times New Roman" panose="02020603050405020304" pitchFamily="18" charset="0"/>
              </a:rPr>
              <a:t>DEPARTMENT OF </a:t>
            </a:r>
          </a:p>
          <a:p>
            <a:pPr algn="ctr"/>
            <a:r>
              <a:rPr lang="en-GB" sz="2400" b="1" dirty="0">
                <a:latin typeface="Times New Roman" panose="02020603050405020304" pitchFamily="18" charset="0"/>
                <a:cs typeface="Times New Roman" panose="02020603050405020304" pitchFamily="18" charset="0"/>
              </a:rPr>
              <a:t>ELECTRONICS AND COMMUNICATION ENGINEERING </a:t>
            </a:r>
          </a:p>
          <a:p>
            <a:pPr algn="ctr"/>
            <a:endParaRPr lang="en-GB" sz="2400" b="1" dirty="0">
              <a:latin typeface="Times New Roman" panose="02020603050405020304" pitchFamily="18" charset="0"/>
              <a:cs typeface="Times New Roman" panose="02020603050405020304" pitchFamily="18" charset="0"/>
            </a:endParaRPr>
          </a:p>
          <a:p>
            <a:pPr algn="ctr"/>
            <a:r>
              <a:rPr lang="en-IN" sz="2400" b="1" dirty="0">
                <a:latin typeface="Times New Roman" panose="02020603050405020304" pitchFamily="18" charset="0"/>
                <a:cs typeface="Times New Roman" panose="02020603050405020304" pitchFamily="18" charset="0"/>
              </a:rPr>
              <a:t>ELECTRONIC</a:t>
            </a:r>
            <a:r>
              <a:rPr lang="en-IN" sz="2400" b="1" spc="-4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DESIGN</a:t>
            </a:r>
            <a:r>
              <a:rPr lang="en-IN" sz="2400" b="1" spc="-65"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WORKSHOP (</a:t>
            </a:r>
            <a:r>
              <a:rPr lang="en-IN" sz="2400" b="1" spc="-60" baseline="-12500" dirty="0">
                <a:latin typeface="Times New Roman" panose="02020603050405020304" pitchFamily="18" charset="0"/>
                <a:cs typeface="Times New Roman" panose="02020603050405020304" pitchFamily="18" charset="0"/>
              </a:rPr>
              <a:t> </a:t>
            </a:r>
            <a:r>
              <a:rPr lang="en-IN" sz="2400" b="1" spc="-10" dirty="0">
                <a:latin typeface="Times New Roman" panose="02020603050405020304" pitchFamily="18" charset="0"/>
                <a:cs typeface="Times New Roman" panose="02020603050405020304" pitchFamily="18" charset="0"/>
              </a:rPr>
              <a:t>U20ECP612)</a:t>
            </a:r>
            <a:endParaRPr lang="en-GB" sz="2400" b="1" dirty="0">
              <a:latin typeface="Times New Roman" panose="02020603050405020304" pitchFamily="18" charset="0"/>
              <a:cs typeface="Times New Roman" panose="02020603050405020304" pitchFamily="18" charset="0"/>
            </a:endParaRPr>
          </a:p>
        </p:txBody>
      </p:sp>
      <p:sp>
        <p:nvSpPr>
          <p:cNvPr id="7" name="TextBox 6"/>
          <p:cNvSpPr txBox="1"/>
          <p:nvPr/>
        </p:nvSpPr>
        <p:spPr>
          <a:xfrm>
            <a:off x="0" y="3649953"/>
            <a:ext cx="9144000" cy="461665"/>
          </a:xfrm>
          <a:prstGeom prst="rect">
            <a:avLst/>
          </a:prstGeom>
          <a:noFill/>
        </p:spPr>
        <p:txBody>
          <a:bodyPr wrap="square" rtlCol="0">
            <a:spAutoFit/>
          </a:bodyPr>
          <a:lstStyle/>
          <a:p>
            <a:pPr algn="ctr"/>
            <a:r>
              <a:rPr lang="en-GB" sz="2400" b="1" dirty="0">
                <a:latin typeface="Times New Roman" panose="02020603050405020304" pitchFamily="18" charset="0"/>
                <a:cs typeface="Times New Roman" panose="02020603050405020304" pitchFamily="18" charset="0"/>
              </a:rPr>
              <a:t>LAND QUALITY ANALYZER USING IoT</a:t>
            </a:r>
          </a:p>
        </p:txBody>
      </p:sp>
      <p:sp>
        <p:nvSpPr>
          <p:cNvPr id="8" name="TextBox 7"/>
          <p:cNvSpPr txBox="1"/>
          <p:nvPr/>
        </p:nvSpPr>
        <p:spPr>
          <a:xfrm>
            <a:off x="6292634" y="5496872"/>
            <a:ext cx="3124200" cy="923330"/>
          </a:xfrm>
          <a:prstGeom prst="rect">
            <a:avLst/>
          </a:prstGeom>
          <a:noFill/>
        </p:spPr>
        <p:txBody>
          <a:bodyPr wrap="square" rtlCol="0">
            <a:spAutoFit/>
          </a:bodyPr>
          <a:lstStyle/>
          <a:p>
            <a:r>
              <a:rPr lang="en-GB" dirty="0" err="1">
                <a:latin typeface="Times New Roman" panose="02020603050405020304" pitchFamily="18" charset="0"/>
                <a:cs typeface="Times New Roman" panose="02020603050405020304" pitchFamily="18" charset="0"/>
              </a:rPr>
              <a:t>Dharshan</a:t>
            </a:r>
            <a:r>
              <a:rPr lang="en-GB" dirty="0">
                <a:latin typeface="Times New Roman" panose="02020603050405020304" pitchFamily="18" charset="0"/>
                <a:cs typeface="Times New Roman" panose="02020603050405020304" pitchFamily="18" charset="0"/>
              </a:rPr>
              <a:t> S (</a:t>
            </a:r>
            <a:r>
              <a:rPr lang="nn-NO" spc="-10" dirty="0">
                <a:latin typeface="Times New Roman" panose="02020603050405020304" pitchFamily="18" charset="0"/>
                <a:cs typeface="Times New Roman" panose="02020603050405020304" pitchFamily="18" charset="0"/>
              </a:rPr>
              <a:t>21UEC038)</a:t>
            </a:r>
            <a:endParaRPr lang="en-GB" dirty="0">
              <a:latin typeface="Times New Roman" panose="02020603050405020304" pitchFamily="18" charset="0"/>
              <a:cs typeface="Times New Roman" panose="02020603050405020304" pitchFamily="18" charset="0"/>
            </a:endParaRPr>
          </a:p>
          <a:p>
            <a:r>
              <a:rPr lang="en-GB" dirty="0" err="1">
                <a:latin typeface="Times New Roman" panose="02020603050405020304" pitchFamily="18" charset="0"/>
                <a:cs typeface="Times New Roman" panose="02020603050405020304" pitchFamily="18" charset="0"/>
              </a:rPr>
              <a:t>Bharathraj</a:t>
            </a:r>
            <a:r>
              <a:rPr lang="en-GB" dirty="0">
                <a:latin typeface="Times New Roman" panose="02020603050405020304" pitchFamily="18" charset="0"/>
                <a:cs typeface="Times New Roman" panose="02020603050405020304" pitchFamily="18" charset="0"/>
              </a:rPr>
              <a:t> K (</a:t>
            </a:r>
            <a:r>
              <a:rPr lang="nn-NO" spc="-10" dirty="0">
                <a:latin typeface="Times New Roman" panose="02020603050405020304" pitchFamily="18" charset="0"/>
                <a:cs typeface="Times New Roman" panose="02020603050405020304" pitchFamily="18" charset="0"/>
              </a:rPr>
              <a:t>21UEC027)</a:t>
            </a:r>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Balaji T (</a:t>
            </a:r>
            <a:r>
              <a:rPr lang="nn-NO" spc="-10" dirty="0">
                <a:latin typeface="Times New Roman" panose="02020603050405020304" pitchFamily="18" charset="0"/>
                <a:cs typeface="Times New Roman" panose="02020603050405020304" pitchFamily="18" charset="0"/>
              </a:rPr>
              <a:t>21UEC021)</a:t>
            </a:r>
          </a:p>
        </p:txBody>
      </p:sp>
      <p:sp>
        <p:nvSpPr>
          <p:cNvPr id="10" name="Date Placeholder 9"/>
          <p:cNvSpPr>
            <a:spLocks noGrp="1"/>
          </p:cNvSpPr>
          <p:nvPr>
            <p:ph type="dt" sz="half" idx="10"/>
          </p:nvPr>
        </p:nvSpPr>
        <p:spPr/>
        <p:txBody>
          <a:bodyPr/>
          <a:lstStyle/>
          <a:p>
            <a:fld id="{6D9DA90A-B7E7-4D69-B8AA-7F5C9BDC2820}" type="datetime1">
              <a:rPr lang="en-US" smtClean="0"/>
              <a:pPr/>
              <a:t>5/27/2024</a:t>
            </a:fld>
            <a:endParaRPr lang="en-US" dirty="0"/>
          </a:p>
        </p:txBody>
      </p:sp>
      <p:sp>
        <p:nvSpPr>
          <p:cNvPr id="11" name="Slide Number Placeholder 10"/>
          <p:cNvSpPr>
            <a:spLocks noGrp="1"/>
          </p:cNvSpPr>
          <p:nvPr>
            <p:ph type="sldNum" sz="quarter" idx="12"/>
          </p:nvPr>
        </p:nvSpPr>
        <p:spPr/>
        <p:txBody>
          <a:bodyPr/>
          <a:lstStyle/>
          <a:p>
            <a:fld id="{B6F15528-21DE-4FAA-801E-634DDDAF4B2B}" type="slidenum">
              <a:rPr lang="en-US" smtClean="0"/>
              <a:pPr/>
              <a:t>1</a:t>
            </a:fld>
            <a:endParaRPr lang="en-US"/>
          </a:p>
        </p:txBody>
      </p:sp>
      <p:pic>
        <p:nvPicPr>
          <p:cNvPr id="2" name="Picture 1">
            <a:extLst>
              <a:ext uri="{FF2B5EF4-FFF2-40B4-BE49-F238E27FC236}">
                <a16:creationId xmlns:a16="http://schemas.microsoft.com/office/drawing/2014/main" id="{26F1116D-5CD2-DCF9-EADC-B42786EAB28C}"/>
              </a:ext>
            </a:extLst>
          </p:cNvPr>
          <p:cNvPicPr>
            <a:picLocks noChangeAspect="1"/>
          </p:cNvPicPr>
          <p:nvPr/>
        </p:nvPicPr>
        <p:blipFill>
          <a:blip r:embed="rId2"/>
          <a:stretch>
            <a:fillRect/>
          </a:stretch>
        </p:blipFill>
        <p:spPr>
          <a:xfrm>
            <a:off x="0" y="13686"/>
            <a:ext cx="9144000" cy="1623735"/>
          </a:xfrm>
          <a:prstGeom prst="rect">
            <a:avLst/>
          </a:prstGeom>
        </p:spPr>
      </p:pic>
      <p:sp>
        <p:nvSpPr>
          <p:cNvPr id="3" name="TextBox 2">
            <a:extLst>
              <a:ext uri="{FF2B5EF4-FFF2-40B4-BE49-F238E27FC236}">
                <a16:creationId xmlns:a16="http://schemas.microsoft.com/office/drawing/2014/main" id="{22150085-8F54-2260-BEDC-A466F5B67352}"/>
              </a:ext>
            </a:extLst>
          </p:cNvPr>
          <p:cNvSpPr txBox="1"/>
          <p:nvPr/>
        </p:nvSpPr>
        <p:spPr>
          <a:xfrm>
            <a:off x="0" y="5312206"/>
            <a:ext cx="3352800" cy="1200329"/>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4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a:t>
            </a:r>
            <a:r>
              <a:rPr kumimoji="0" lang="en-IN" sz="24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UPERVISED BY</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400" b="0" i="0" u="none" strike="noStrike" kern="0" cap="none" spc="0" normalizeH="0" baseline="0" noProof="0" dirty="0" err="1">
                <a:ln>
                  <a:noFill/>
                </a:ln>
                <a:solidFill>
                  <a:prstClr val="black"/>
                </a:solidFill>
                <a:effectLst/>
                <a:uLnTx/>
                <a:uFillTx/>
                <a:latin typeface="Times New Roman" panose="02020603050405020304" pitchFamily="18" charset="0"/>
                <a:cs typeface="Times New Roman" panose="02020603050405020304" pitchFamily="18" charset="0"/>
              </a:rPr>
              <a:t>Dr.R.KURINJIMALAR</a:t>
            </a:r>
            <a:endParaRPr kumimoji="0" lang="en-IN" sz="24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4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Professor/ECE</a:t>
            </a:r>
            <a:endParaRPr kumimoji="0" lang="en-IN" sz="2400" b="0" i="0" u="none" strike="noStrike" kern="0" cap="none" spc="0" normalizeH="0" baseline="0" noProof="0" dirty="0">
              <a:ln>
                <a:noFill/>
              </a:ln>
              <a:solidFill>
                <a:prstClr val="black"/>
              </a:solidFill>
              <a:effectLst/>
              <a:uLnTx/>
              <a:uFillTx/>
            </a:endParaRPr>
          </a:p>
        </p:txBody>
      </p:sp>
      <p:sp>
        <p:nvSpPr>
          <p:cNvPr id="5" name="TextBox 4">
            <a:extLst>
              <a:ext uri="{FF2B5EF4-FFF2-40B4-BE49-F238E27FC236}">
                <a16:creationId xmlns:a16="http://schemas.microsoft.com/office/drawing/2014/main" id="{FBCF2A52-CA7D-9D68-7165-D7E961200E05}"/>
              </a:ext>
            </a:extLst>
          </p:cNvPr>
          <p:cNvSpPr txBox="1"/>
          <p:nvPr/>
        </p:nvSpPr>
        <p:spPr>
          <a:xfrm>
            <a:off x="6283842" y="5127540"/>
            <a:ext cx="2637148" cy="369332"/>
          </a:xfrm>
          <a:prstGeom prst="rect">
            <a:avLst/>
          </a:prstGeom>
          <a:noFill/>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a:t>
            </a:r>
            <a:r>
              <a:rPr kumimoji="0" lang="en-IN" sz="1800" b="0" i="0" u="none" strike="noStrike" kern="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EAM MEMBERS</a:t>
            </a:r>
            <a:endParaRPr kumimoji="0" lang="en-IN" sz="1800" b="0" i="0" u="none" strike="noStrike" kern="0" cap="none" spc="0" normalizeH="0" baseline="0" noProof="0" dirty="0">
              <a:ln>
                <a:noFill/>
              </a:ln>
              <a:solidFill>
                <a:prstClr val="black"/>
              </a:solidFill>
              <a:effectLst/>
              <a:uLnTx/>
              <a:uFillTx/>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latin typeface="Times New Roman" panose="02020603050405020304" pitchFamily="18" charset="0"/>
                <a:cs typeface="Times New Roman" panose="02020603050405020304" pitchFamily="18" charset="0"/>
              </a:rPr>
              <a:t>NODE MCU</a:t>
            </a:r>
          </a:p>
        </p:txBody>
      </p:sp>
      <p:sp>
        <p:nvSpPr>
          <p:cNvPr id="3" name="Content Placeholder 2"/>
          <p:cNvSpPr>
            <a:spLocks noGrp="1"/>
          </p:cNvSpPr>
          <p:nvPr>
            <p:ph idx="1"/>
          </p:nvPr>
        </p:nvSpPr>
        <p:spPr>
          <a:xfrm>
            <a:off x="435077" y="1624012"/>
            <a:ext cx="8229600" cy="4525963"/>
          </a:xfrm>
        </p:spPr>
        <p:txBody>
          <a:bodyPr>
            <a:noAutofit/>
          </a:bodyPr>
          <a:lstStyle/>
          <a:p>
            <a:pPr algn="just"/>
            <a:r>
              <a:rPr lang="en-US" sz="2000" b="0" dirty="0" err="1">
                <a:latin typeface="Times New Roman" panose="02020603050405020304" pitchFamily="18" charset="0"/>
                <a:cs typeface="Times New Roman" panose="02020603050405020304" pitchFamily="18" charset="0"/>
              </a:rPr>
              <a:t>NodeMCU</a:t>
            </a:r>
            <a:r>
              <a:rPr lang="en-US" sz="2000" b="0" spc="60" dirty="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is</a:t>
            </a:r>
            <a:r>
              <a:rPr lang="en-US" sz="2000" b="0" spc="65" dirty="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a</a:t>
            </a:r>
            <a:r>
              <a:rPr lang="en-US" sz="2000" b="0" spc="60" dirty="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popular</a:t>
            </a:r>
            <a:r>
              <a:rPr lang="en-US" sz="2000" b="0" spc="55" dirty="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open-source</a:t>
            </a:r>
            <a:r>
              <a:rPr lang="en-US" sz="2000" b="0" spc="70" dirty="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IoT</a:t>
            </a:r>
            <a:r>
              <a:rPr lang="en-US" sz="2000" b="0" spc="25" dirty="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platform</a:t>
            </a:r>
            <a:r>
              <a:rPr lang="en-US" sz="2000" b="0" spc="55" dirty="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that</a:t>
            </a:r>
            <a:r>
              <a:rPr lang="en-US" sz="2000" b="0" spc="70" dirty="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uses</a:t>
            </a:r>
            <a:r>
              <a:rPr lang="en-US" sz="2000" b="0" spc="60" dirty="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the</a:t>
            </a:r>
            <a:r>
              <a:rPr lang="en-US" sz="2000" b="0" spc="70" dirty="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ESP8266</a:t>
            </a:r>
            <a:r>
              <a:rPr lang="en-US" sz="2000" b="0" spc="30"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WiFi</a:t>
            </a:r>
            <a:r>
              <a:rPr lang="en-US" sz="2000" b="0" spc="70" dirty="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module.</a:t>
            </a:r>
            <a:r>
              <a:rPr lang="en-US" sz="2000" b="0" spc="65" dirty="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It</a:t>
            </a:r>
            <a:r>
              <a:rPr lang="en-US" sz="2000" b="0" spc="65" dirty="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allows</a:t>
            </a:r>
            <a:r>
              <a:rPr lang="en-US" sz="2000" b="0" spc="70" dirty="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developers</a:t>
            </a:r>
            <a:r>
              <a:rPr lang="en-US" sz="2000" b="0" spc="60" dirty="0">
                <a:latin typeface="Times New Roman" panose="02020603050405020304" pitchFamily="18" charset="0"/>
                <a:cs typeface="Times New Roman" panose="02020603050405020304" pitchFamily="18" charset="0"/>
              </a:rPr>
              <a:t> </a:t>
            </a:r>
            <a:r>
              <a:rPr lang="en-US" sz="2000" b="0" spc="-25" dirty="0">
                <a:latin typeface="Times New Roman" panose="02020603050405020304" pitchFamily="18" charset="0"/>
                <a:cs typeface="Times New Roman" panose="02020603050405020304" pitchFamily="18" charset="0"/>
              </a:rPr>
              <a:t>to </a:t>
            </a:r>
            <a:r>
              <a:rPr lang="en-US" sz="2000" b="0" dirty="0">
                <a:latin typeface="Times New Roman" panose="02020603050405020304" pitchFamily="18" charset="0"/>
                <a:cs typeface="Times New Roman" panose="02020603050405020304" pitchFamily="18" charset="0"/>
              </a:rPr>
              <a:t>create</a:t>
            </a:r>
            <a:r>
              <a:rPr lang="en-US" sz="2000" b="0" spc="-20" dirty="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connected</a:t>
            </a:r>
            <a:r>
              <a:rPr lang="en-US" sz="2000" b="0" spc="-20" dirty="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devices</a:t>
            </a:r>
            <a:r>
              <a:rPr lang="en-US" sz="2000" b="0" spc="-15" dirty="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with</a:t>
            </a:r>
            <a:r>
              <a:rPr lang="en-US" sz="2000" b="0" spc="-15" dirty="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ease</a:t>
            </a:r>
            <a:r>
              <a:rPr lang="en-US" sz="2000" b="0" spc="-15" dirty="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due</a:t>
            </a:r>
            <a:r>
              <a:rPr lang="en-US" sz="2000" b="0" spc="-25" dirty="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to</a:t>
            </a:r>
            <a:r>
              <a:rPr lang="en-US" sz="2000" b="0" spc="-10" dirty="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its</a:t>
            </a:r>
            <a:r>
              <a:rPr lang="en-US" sz="2000" b="0" spc="-15" dirty="0">
                <a:latin typeface="Times New Roman" panose="02020603050405020304" pitchFamily="18" charset="0"/>
                <a:cs typeface="Times New Roman" panose="02020603050405020304" pitchFamily="18" charset="0"/>
              </a:rPr>
              <a:t> </a:t>
            </a:r>
            <a:r>
              <a:rPr lang="en-US" sz="2000" b="0" spc="-10" dirty="0">
                <a:latin typeface="Times New Roman" panose="02020603050405020304" pitchFamily="18" charset="0"/>
                <a:cs typeface="Times New Roman" panose="02020603050405020304" pitchFamily="18" charset="0"/>
              </a:rPr>
              <a:t>built-</a:t>
            </a:r>
            <a:r>
              <a:rPr lang="en-US" sz="2000" b="0" dirty="0">
                <a:latin typeface="Times New Roman" panose="02020603050405020304" pitchFamily="18" charset="0"/>
                <a:cs typeface="Times New Roman" panose="02020603050405020304" pitchFamily="18" charset="0"/>
              </a:rPr>
              <a:t>in</a:t>
            </a:r>
            <a:r>
              <a:rPr lang="en-US" sz="2000" b="0" spc="-45" dirty="0">
                <a:latin typeface="Times New Roman" panose="02020603050405020304" pitchFamily="18" charset="0"/>
                <a:cs typeface="Times New Roman" panose="02020603050405020304" pitchFamily="18" charset="0"/>
              </a:rPr>
              <a:t> </a:t>
            </a:r>
            <a:r>
              <a:rPr lang="en-US" sz="2000" b="0" dirty="0" err="1">
                <a:latin typeface="Times New Roman" panose="02020603050405020304" pitchFamily="18" charset="0"/>
                <a:cs typeface="Times New Roman" panose="02020603050405020304" pitchFamily="18" charset="0"/>
              </a:rPr>
              <a:t>WiFi</a:t>
            </a:r>
            <a:r>
              <a:rPr lang="en-US" sz="2000" b="0" spc="-15" dirty="0">
                <a:latin typeface="Times New Roman" panose="02020603050405020304" pitchFamily="18" charset="0"/>
                <a:cs typeface="Times New Roman" panose="02020603050405020304" pitchFamily="18" charset="0"/>
              </a:rPr>
              <a:t> </a:t>
            </a:r>
            <a:r>
              <a:rPr lang="en-US" sz="2000" b="0" spc="-10" dirty="0">
                <a:latin typeface="Times New Roman" panose="02020603050405020304" pitchFamily="18" charset="0"/>
                <a:cs typeface="Times New Roman" panose="02020603050405020304" pitchFamily="18" charset="0"/>
              </a:rPr>
              <a:t>capability.</a:t>
            </a:r>
          </a:p>
          <a:p>
            <a:pPr marL="0" indent="0" algn="just">
              <a:buNone/>
            </a:pPr>
            <a:r>
              <a:rPr lang="en-IN" sz="2000" b="1" dirty="0">
                <a:latin typeface="Times New Roman" panose="02020603050405020304" pitchFamily="18" charset="0"/>
                <a:cs typeface="Times New Roman" panose="02020603050405020304" pitchFamily="18" charset="0"/>
              </a:rPr>
              <a:t>Hardware</a:t>
            </a:r>
            <a:r>
              <a:rPr lang="en-IN" sz="2000" b="1" spc="-15" dirty="0">
                <a:latin typeface="Times New Roman" panose="02020603050405020304" pitchFamily="18" charset="0"/>
                <a:cs typeface="Times New Roman" panose="02020603050405020304" pitchFamily="18" charset="0"/>
              </a:rPr>
              <a:t> </a:t>
            </a:r>
            <a:r>
              <a:rPr lang="en-IN" sz="2000" b="1" spc="-10" dirty="0">
                <a:latin typeface="Times New Roman" panose="02020603050405020304" pitchFamily="18" charset="0"/>
                <a:cs typeface="Times New Roman" panose="02020603050405020304" pitchFamily="18" charset="0"/>
              </a:rPr>
              <a:t>Components:</a:t>
            </a:r>
            <a:endParaRPr lang="en-IN" sz="2000" b="1" dirty="0">
              <a:latin typeface="Times New Roman" panose="02020603050405020304" pitchFamily="18" charset="0"/>
              <a:cs typeface="Times New Roman" panose="02020603050405020304" pitchFamily="18" charset="0"/>
            </a:endParaRPr>
          </a:p>
          <a:p>
            <a:pPr marL="12700" marR="5080">
              <a:lnSpc>
                <a:spcPct val="153600"/>
              </a:lnSpc>
            </a:pPr>
            <a:r>
              <a:rPr lang="en-IN" sz="2000" dirty="0">
                <a:latin typeface="Times New Roman" panose="02020603050405020304" pitchFamily="18" charset="0"/>
                <a:cs typeface="Times New Roman" panose="02020603050405020304" pitchFamily="18" charset="0"/>
              </a:rPr>
              <a:t>ESP8266</a:t>
            </a:r>
            <a:r>
              <a:rPr lang="en-IN" sz="2000" spc="-6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WiFi</a:t>
            </a:r>
            <a:r>
              <a:rPr lang="en-IN" sz="2000" spc="-3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Module:</a:t>
            </a:r>
            <a:r>
              <a:rPr lang="en-IN" sz="2000" spc="-6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The</a:t>
            </a:r>
            <a:r>
              <a:rPr lang="en-IN" sz="2000" spc="-35"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core</a:t>
            </a:r>
            <a:r>
              <a:rPr lang="en-IN" sz="2000" spc="-4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of</a:t>
            </a:r>
            <a:r>
              <a:rPr lang="en-IN" sz="2000" spc="-35" dirty="0">
                <a:latin typeface="Times New Roman" panose="02020603050405020304" pitchFamily="18" charset="0"/>
                <a:cs typeface="Times New Roman" panose="02020603050405020304" pitchFamily="18" charset="0"/>
              </a:rPr>
              <a:t> </a:t>
            </a:r>
            <a:r>
              <a:rPr lang="en-IN" sz="2000" spc="-10" dirty="0">
                <a:latin typeface="Times New Roman" panose="02020603050405020304" pitchFamily="18" charset="0"/>
                <a:cs typeface="Times New Roman" panose="02020603050405020304" pitchFamily="18" charset="0"/>
              </a:rPr>
              <a:t>Node MCU,</a:t>
            </a:r>
            <a:r>
              <a:rPr lang="en-IN" sz="2000" spc="-4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providing</a:t>
            </a:r>
            <a:r>
              <a:rPr lang="en-IN" sz="2000" spc="-65"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WiFi</a:t>
            </a:r>
            <a:r>
              <a:rPr lang="en-IN" sz="2000" spc="-35"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connectivity</a:t>
            </a:r>
            <a:r>
              <a:rPr lang="en-IN" sz="2000" spc="-3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and</a:t>
            </a:r>
            <a:r>
              <a:rPr lang="en-IN" sz="2000" spc="-3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a:t>
            </a:r>
            <a:r>
              <a:rPr lang="en-IN" sz="2000" spc="-55" dirty="0">
                <a:latin typeface="Times New Roman" panose="02020603050405020304" pitchFamily="18" charset="0"/>
                <a:cs typeface="Times New Roman" panose="02020603050405020304" pitchFamily="18" charset="0"/>
              </a:rPr>
              <a:t> </a:t>
            </a:r>
            <a:r>
              <a:rPr lang="en-IN" sz="2000" spc="-10" dirty="0">
                <a:latin typeface="Times New Roman" panose="02020603050405020304" pitchFamily="18" charset="0"/>
                <a:cs typeface="Times New Roman" panose="02020603050405020304" pitchFamily="18" charset="0"/>
              </a:rPr>
              <a:t>microcontroller. </a:t>
            </a:r>
            <a:r>
              <a:rPr lang="en-IN" sz="2000" dirty="0">
                <a:latin typeface="Times New Roman" panose="02020603050405020304" pitchFamily="18" charset="0"/>
                <a:cs typeface="Times New Roman" panose="02020603050405020304" pitchFamily="18" charset="0"/>
              </a:rPr>
              <a:t>USB</a:t>
            </a:r>
            <a:r>
              <a:rPr lang="en-IN" sz="2000" spc="-25"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Interface:</a:t>
            </a:r>
            <a:r>
              <a:rPr lang="en-IN" sz="2000" spc="-2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For</a:t>
            </a:r>
            <a:r>
              <a:rPr lang="en-IN" sz="2000" spc="-2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power</a:t>
            </a:r>
            <a:r>
              <a:rPr lang="en-IN" sz="2000" spc="-25"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supply</a:t>
            </a:r>
            <a:r>
              <a:rPr lang="en-IN" sz="2000" spc="-2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and</a:t>
            </a:r>
            <a:r>
              <a:rPr lang="en-IN" sz="2000" spc="-15" dirty="0">
                <a:latin typeface="Times New Roman" panose="02020603050405020304" pitchFamily="18" charset="0"/>
                <a:cs typeface="Times New Roman" panose="02020603050405020304" pitchFamily="18" charset="0"/>
              </a:rPr>
              <a:t> </a:t>
            </a:r>
            <a:r>
              <a:rPr lang="en-IN" sz="2000" spc="-10" dirty="0">
                <a:latin typeface="Times New Roman" panose="02020603050405020304" pitchFamily="18" charset="0"/>
                <a:cs typeface="Times New Roman" panose="02020603050405020304" pitchFamily="18" charset="0"/>
              </a:rPr>
              <a:t>programming.</a:t>
            </a:r>
            <a:endParaRPr lang="en-IN" sz="2000" dirty="0">
              <a:latin typeface="Times New Roman" panose="02020603050405020304" pitchFamily="18" charset="0"/>
              <a:cs typeface="Times New Roman" panose="02020603050405020304" pitchFamily="18" charset="0"/>
            </a:endParaRPr>
          </a:p>
          <a:p>
            <a:pPr algn="just"/>
            <a:endParaRPr lang="en-US" sz="1400" dirty="0">
              <a:solidFill>
                <a:srgbClr val="FF0000"/>
              </a:solidFill>
              <a:latin typeface="Arial" pitchFamily="34" charset="0"/>
              <a:cs typeface="Arial" pitchFamily="34" charset="0"/>
            </a:endParaRPr>
          </a:p>
        </p:txBody>
      </p:sp>
      <p:sp>
        <p:nvSpPr>
          <p:cNvPr id="4" name="Date Placeholder 3"/>
          <p:cNvSpPr>
            <a:spLocks noGrp="1"/>
          </p:cNvSpPr>
          <p:nvPr>
            <p:ph type="dt" sz="half" idx="10"/>
          </p:nvPr>
        </p:nvSpPr>
        <p:spPr/>
        <p:txBody>
          <a:bodyPr/>
          <a:lstStyle/>
          <a:p>
            <a:fld id="{5B03792B-EAFF-40C2-ADF4-7164D5D8E914}" type="datetime1">
              <a:rPr lang="en-US" smtClean="0"/>
              <a:pPr/>
              <a:t>5/27/2024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41A44F-1A4F-0955-F792-EE7D27B06CA0}"/>
              </a:ext>
            </a:extLst>
          </p:cNvPr>
          <p:cNvSpPr>
            <a:spLocks noGrp="1"/>
          </p:cNvSpPr>
          <p:nvPr>
            <p:ph idx="1"/>
          </p:nvPr>
        </p:nvSpPr>
        <p:spPr/>
        <p:txBody>
          <a:bodyPr>
            <a:normAutofit/>
          </a:bodyPr>
          <a:lstStyle/>
          <a:p>
            <a:pPr marL="12700" algn="just">
              <a:lnSpc>
                <a:spcPct val="150000"/>
              </a:lnSpc>
              <a:spcBef>
                <a:spcPts val="915"/>
              </a:spcBef>
            </a:pPr>
            <a:r>
              <a:rPr lang="en-IN" sz="2000" dirty="0">
                <a:latin typeface="Times New Roman" panose="02020603050405020304" pitchFamily="18" charset="0"/>
                <a:cs typeface="Times New Roman" panose="02020603050405020304" pitchFamily="18" charset="0"/>
              </a:rPr>
              <a:t>GPIO</a:t>
            </a:r>
            <a:r>
              <a:rPr lang="en-IN" sz="2000" spc="-35"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Pins:</a:t>
            </a:r>
            <a:r>
              <a:rPr lang="en-IN" sz="2000" spc="-25"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General</a:t>
            </a:r>
            <a:r>
              <a:rPr lang="en-IN" sz="2000" spc="-35"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Purpose</a:t>
            </a:r>
            <a:r>
              <a:rPr lang="en-IN" sz="2000" spc="-3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Input/Output</a:t>
            </a:r>
            <a:r>
              <a:rPr lang="en-IN" sz="2000" spc="-35"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pins</a:t>
            </a:r>
            <a:r>
              <a:rPr lang="en-IN" sz="2000" spc="-25"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for</a:t>
            </a:r>
            <a:r>
              <a:rPr lang="en-IN" sz="2000" spc="-4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interfacing</a:t>
            </a:r>
            <a:r>
              <a:rPr lang="en-IN" sz="2000" spc="-25"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with</a:t>
            </a:r>
            <a:r>
              <a:rPr lang="en-IN" sz="2000" spc="-25"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various</a:t>
            </a:r>
            <a:r>
              <a:rPr lang="en-IN" sz="2000" spc="-2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sensors</a:t>
            </a:r>
            <a:r>
              <a:rPr lang="en-IN" sz="2000" spc="-45"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and</a:t>
            </a:r>
            <a:r>
              <a:rPr lang="en-IN" sz="2000" spc="-25" dirty="0">
                <a:latin typeface="Times New Roman" panose="02020603050405020304" pitchFamily="18" charset="0"/>
                <a:cs typeface="Times New Roman" panose="02020603050405020304" pitchFamily="18" charset="0"/>
              </a:rPr>
              <a:t> </a:t>
            </a:r>
            <a:r>
              <a:rPr lang="en-IN" sz="2000" spc="-10" dirty="0">
                <a:latin typeface="Times New Roman" panose="02020603050405020304" pitchFamily="18" charset="0"/>
                <a:cs typeface="Times New Roman" panose="02020603050405020304" pitchFamily="18" charset="0"/>
              </a:rPr>
              <a:t>actuators.</a:t>
            </a:r>
          </a:p>
          <a:p>
            <a:pPr marL="12700" algn="just">
              <a:lnSpc>
                <a:spcPct val="150000"/>
              </a:lnSpc>
              <a:spcBef>
                <a:spcPts val="100"/>
              </a:spcBef>
            </a:pPr>
            <a:r>
              <a:rPr lang="en-IN" sz="2000" spc="-10" dirty="0">
                <a:latin typeface="Times New Roman" panose="02020603050405020304" pitchFamily="18" charset="0"/>
                <a:cs typeface="Times New Roman" panose="02020603050405020304" pitchFamily="18" charset="0"/>
              </a:rPr>
              <a:t>ADC:</a:t>
            </a:r>
            <a:r>
              <a:rPr lang="en-IN" sz="2000" spc="-80" dirty="0">
                <a:latin typeface="Times New Roman" panose="02020603050405020304" pitchFamily="18" charset="0"/>
                <a:cs typeface="Times New Roman" panose="02020603050405020304" pitchFamily="18" charset="0"/>
              </a:rPr>
              <a:t> </a:t>
            </a:r>
            <a:r>
              <a:rPr lang="en-IN" sz="2000" spc="-10" dirty="0">
                <a:latin typeface="Times New Roman" panose="02020603050405020304" pitchFamily="18" charset="0"/>
                <a:cs typeface="Times New Roman" panose="02020603050405020304" pitchFamily="18" charset="0"/>
              </a:rPr>
              <a:t>Analog-to-</a:t>
            </a:r>
            <a:r>
              <a:rPr lang="en-IN" sz="2000" dirty="0">
                <a:latin typeface="Times New Roman" panose="02020603050405020304" pitchFamily="18" charset="0"/>
                <a:cs typeface="Times New Roman" panose="02020603050405020304" pitchFamily="18" charset="0"/>
              </a:rPr>
              <a:t>Digital</a:t>
            </a:r>
            <a:r>
              <a:rPr lang="en-IN" sz="2000" spc="-2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Converter</a:t>
            </a:r>
            <a:r>
              <a:rPr lang="en-IN" sz="2000" spc="-2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for</a:t>
            </a:r>
            <a:r>
              <a:rPr lang="en-IN" sz="2000" spc="-15"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reading</a:t>
            </a:r>
            <a:r>
              <a:rPr lang="en-IN" sz="2000" spc="-15"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analog</a:t>
            </a:r>
            <a:r>
              <a:rPr lang="en-IN" sz="2000" spc="-15" dirty="0">
                <a:latin typeface="Times New Roman" panose="02020603050405020304" pitchFamily="18" charset="0"/>
                <a:cs typeface="Times New Roman" panose="02020603050405020304" pitchFamily="18" charset="0"/>
              </a:rPr>
              <a:t> </a:t>
            </a:r>
            <a:r>
              <a:rPr lang="en-IN" sz="2000" spc="-10" dirty="0">
                <a:latin typeface="Times New Roman" panose="02020603050405020304" pitchFamily="18" charset="0"/>
                <a:cs typeface="Times New Roman" panose="02020603050405020304" pitchFamily="18" charset="0"/>
              </a:rPr>
              <a:t>sensors.</a:t>
            </a:r>
          </a:p>
          <a:p>
            <a:pPr marL="12700" algn="just">
              <a:lnSpc>
                <a:spcPct val="150000"/>
              </a:lnSpc>
              <a:spcBef>
                <a:spcPts val="100"/>
              </a:spcBef>
            </a:pPr>
            <a:r>
              <a:rPr lang="en-IN" sz="2000" dirty="0">
                <a:latin typeface="Times New Roman" panose="02020603050405020304" pitchFamily="18" charset="0"/>
                <a:cs typeface="Times New Roman" panose="02020603050405020304" pitchFamily="18" charset="0"/>
              </a:rPr>
              <a:t>Power</a:t>
            </a:r>
            <a:r>
              <a:rPr lang="en-IN" sz="2000" spc="-25"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Supply:</a:t>
            </a:r>
            <a:r>
              <a:rPr lang="en-IN" sz="2000" spc="-45" dirty="0">
                <a:latin typeface="Times New Roman" panose="02020603050405020304" pitchFamily="18" charset="0"/>
                <a:cs typeface="Times New Roman" panose="02020603050405020304" pitchFamily="18" charset="0"/>
              </a:rPr>
              <a:t> </a:t>
            </a:r>
            <a:r>
              <a:rPr lang="en-IN" sz="2000" spc="-20" dirty="0">
                <a:latin typeface="Times New Roman" panose="02020603050405020304" pitchFamily="18" charset="0"/>
                <a:cs typeface="Times New Roman" panose="02020603050405020304" pitchFamily="18" charset="0"/>
              </a:rPr>
              <a:t>Typically</a:t>
            </a:r>
            <a:r>
              <a:rPr lang="en-IN" sz="2000" spc="-40" dirty="0">
                <a:latin typeface="Times New Roman" panose="02020603050405020304" pitchFamily="18" charset="0"/>
                <a:cs typeface="Times New Roman" panose="02020603050405020304" pitchFamily="18" charset="0"/>
              </a:rPr>
              <a:t> </a:t>
            </a:r>
            <a:r>
              <a:rPr lang="en-IN" sz="2000" spc="-30" dirty="0">
                <a:latin typeface="Times New Roman" panose="02020603050405020304" pitchFamily="18" charset="0"/>
                <a:cs typeface="Times New Roman" panose="02020603050405020304" pitchFamily="18" charset="0"/>
              </a:rPr>
              <a:t>3.3V,</a:t>
            </a:r>
            <a:r>
              <a:rPr lang="en-IN" sz="2000" spc="-25"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supplied</a:t>
            </a:r>
            <a:r>
              <a:rPr lang="en-IN" sz="2000" spc="-35"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via</a:t>
            </a:r>
            <a:r>
              <a:rPr lang="en-IN" sz="2000" spc="-25"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USB</a:t>
            </a:r>
            <a:r>
              <a:rPr lang="en-IN" sz="2000" spc="-2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or</a:t>
            </a:r>
            <a:r>
              <a:rPr lang="en-IN" sz="2000" spc="-25"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external</a:t>
            </a:r>
            <a:r>
              <a:rPr lang="en-IN" sz="2000" spc="-20" dirty="0">
                <a:latin typeface="Times New Roman" panose="02020603050405020304" pitchFamily="18" charset="0"/>
                <a:cs typeface="Times New Roman" panose="02020603050405020304" pitchFamily="18" charset="0"/>
              </a:rPr>
              <a:t> </a:t>
            </a:r>
            <a:r>
              <a:rPr lang="en-IN" sz="2000" spc="-10" dirty="0">
                <a:latin typeface="Times New Roman" panose="02020603050405020304" pitchFamily="18" charset="0"/>
                <a:cs typeface="Times New Roman" panose="02020603050405020304" pitchFamily="18" charset="0"/>
              </a:rPr>
              <a:t>sources.</a:t>
            </a:r>
          </a:p>
          <a:p>
            <a:pPr marL="12700" algn="just">
              <a:lnSpc>
                <a:spcPct val="150000"/>
              </a:lnSpc>
              <a:spcBef>
                <a:spcPts val="100"/>
              </a:spcBef>
            </a:pPr>
            <a:endParaRPr lang="en-IN" sz="20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812D271F-B061-5A6E-BECE-83B0EFF6C449}"/>
              </a:ext>
            </a:extLst>
          </p:cNvPr>
          <p:cNvSpPr>
            <a:spLocks noGrp="1"/>
          </p:cNvSpPr>
          <p:nvPr>
            <p:ph type="dt" sz="half" idx="10"/>
          </p:nvPr>
        </p:nvSpPr>
        <p:spPr/>
        <p:txBody>
          <a:bodyPr/>
          <a:lstStyle/>
          <a:p>
            <a:fld id="{5B03792B-EAFF-40C2-ADF4-7164D5D8E914}" type="datetime1">
              <a:rPr lang="en-US" smtClean="0"/>
              <a:pPr/>
              <a:t>5/27/2024</a:t>
            </a:fld>
            <a:endParaRPr lang="en-US"/>
          </a:p>
        </p:txBody>
      </p:sp>
      <p:sp>
        <p:nvSpPr>
          <p:cNvPr id="5" name="Slide Number Placeholder 4">
            <a:extLst>
              <a:ext uri="{FF2B5EF4-FFF2-40B4-BE49-F238E27FC236}">
                <a16:creationId xmlns:a16="http://schemas.microsoft.com/office/drawing/2014/main" id="{14C7ADBC-6715-74F4-DBBC-20E07D008326}"/>
              </a:ext>
            </a:extLst>
          </p:cNvPr>
          <p:cNvSpPr>
            <a:spLocks noGrp="1"/>
          </p:cNvSpPr>
          <p:nvPr>
            <p:ph type="sldNum" sz="quarter" idx="12"/>
          </p:nvPr>
        </p:nvSpPr>
        <p:spPr/>
        <p:txBody>
          <a:bodyPr/>
          <a:lstStyle/>
          <a:p>
            <a:fld id="{B6F15528-21DE-4FAA-801E-634DDDAF4B2B}" type="slidenum">
              <a:rPr lang="en-US" smtClean="0"/>
              <a:pPr/>
              <a:t>11</a:t>
            </a:fld>
            <a:endParaRPr lang="en-US"/>
          </a:p>
        </p:txBody>
      </p:sp>
      <p:pic>
        <p:nvPicPr>
          <p:cNvPr id="6" name="object 5">
            <a:extLst>
              <a:ext uri="{FF2B5EF4-FFF2-40B4-BE49-F238E27FC236}">
                <a16:creationId xmlns:a16="http://schemas.microsoft.com/office/drawing/2014/main" id="{6F247F30-BCFC-F3B7-287D-A9D979B17F01}"/>
              </a:ext>
            </a:extLst>
          </p:cNvPr>
          <p:cNvPicPr/>
          <p:nvPr/>
        </p:nvPicPr>
        <p:blipFill>
          <a:blip r:embed="rId2" cstate="print"/>
          <a:stretch>
            <a:fillRect/>
          </a:stretch>
        </p:blipFill>
        <p:spPr>
          <a:xfrm>
            <a:off x="3505200" y="4114800"/>
            <a:ext cx="1840484" cy="1212634"/>
          </a:xfrm>
          <a:prstGeom prst="rect">
            <a:avLst/>
          </a:prstGeom>
        </p:spPr>
      </p:pic>
    </p:spTree>
    <p:extLst>
      <p:ext uri="{BB962C8B-B14F-4D97-AF65-F5344CB8AC3E}">
        <p14:creationId xmlns:p14="http://schemas.microsoft.com/office/powerpoint/2010/main" val="1146968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8E7AB-CB71-F5E6-6A9B-784A2D6E3F3F}"/>
              </a:ext>
            </a:extLst>
          </p:cNvPr>
          <p:cNvSpPr>
            <a:spLocks noGrp="1"/>
          </p:cNvSpPr>
          <p:nvPr>
            <p:ph type="title"/>
          </p:nvPr>
        </p:nvSpPr>
        <p:spPr>
          <a:xfrm>
            <a:off x="479323" y="262334"/>
            <a:ext cx="8229600" cy="1143000"/>
          </a:xfrm>
        </p:spPr>
        <p:txBody>
          <a:bodyPr/>
          <a:lstStyle/>
          <a:p>
            <a:r>
              <a:rPr lang="en-IN" sz="3600" dirty="0">
                <a:latin typeface="Times New Roman" panose="02020603050405020304" pitchFamily="18" charset="0"/>
                <a:cs typeface="Times New Roman" panose="02020603050405020304" pitchFamily="18" charset="0"/>
              </a:rPr>
              <a:t>HUMIDITY ANALYZING SENSOR</a:t>
            </a:r>
          </a:p>
        </p:txBody>
      </p:sp>
      <p:sp>
        <p:nvSpPr>
          <p:cNvPr id="3" name="Content Placeholder 2">
            <a:extLst>
              <a:ext uri="{FF2B5EF4-FFF2-40B4-BE49-F238E27FC236}">
                <a16:creationId xmlns:a16="http://schemas.microsoft.com/office/drawing/2014/main" id="{E8D68DD0-C4EA-913C-3690-EF3154A903AE}"/>
              </a:ext>
            </a:extLst>
          </p:cNvPr>
          <p:cNvSpPr>
            <a:spLocks noGrp="1"/>
          </p:cNvSpPr>
          <p:nvPr>
            <p:ph idx="1"/>
          </p:nvPr>
        </p:nvSpPr>
        <p:spPr>
          <a:xfrm>
            <a:off x="435077" y="1166018"/>
            <a:ext cx="8229600" cy="4525963"/>
          </a:xfrm>
        </p:spPr>
        <p:txBody>
          <a:bodyPr>
            <a:normAutofit/>
          </a:bodyPr>
          <a:lstStyle/>
          <a:p>
            <a:pPr marL="298450" marR="8255" indent="-286385" algn="just">
              <a:lnSpc>
                <a:spcPct val="103600"/>
              </a:lnSpc>
              <a:spcBef>
                <a:spcPts val="40"/>
              </a:spcBef>
              <a:buFont typeface="Arial MT"/>
              <a:buChar char="•"/>
              <a:tabLst>
                <a:tab pos="300990" algn="l"/>
              </a:tabLst>
            </a:pPr>
            <a:r>
              <a:rPr lang="en-US" sz="2000" dirty="0">
                <a:latin typeface="Times New Roman" panose="02020603050405020304" pitchFamily="18" charset="0"/>
                <a:cs typeface="Times New Roman" panose="02020603050405020304" pitchFamily="18" charset="0"/>
              </a:rPr>
              <a:t>The</a:t>
            </a:r>
            <a:r>
              <a:rPr lang="en-US" sz="2000" spc="-5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soil</a:t>
            </a:r>
            <a:r>
              <a:rPr lang="en-US" sz="2000" spc="-4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moisture</a:t>
            </a:r>
            <a:r>
              <a:rPr lang="en-US" sz="2000" spc="-5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sensor</a:t>
            </a:r>
            <a:r>
              <a:rPr lang="en-US" sz="2000" spc="-6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plays</a:t>
            </a:r>
            <a:r>
              <a:rPr lang="en-US" sz="2000" spc="-4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a:t>
            </a:r>
            <a:r>
              <a:rPr lang="en-US" sz="2000" spc="-5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critical</a:t>
            </a:r>
            <a:r>
              <a:rPr lang="en-US" sz="2000" spc="-5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role</a:t>
            </a:r>
            <a:r>
              <a:rPr lang="en-US" sz="2000" spc="-5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a:t>
            </a:r>
            <a:r>
              <a:rPr lang="en-US" sz="2000" spc="-4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a:t>
            </a:r>
            <a:r>
              <a:rPr lang="en-US" sz="2000" spc="-5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automatic</a:t>
            </a:r>
            <a:r>
              <a:rPr lang="en-US" sz="2000" spc="-5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irrigation 	</a:t>
            </a:r>
            <a:r>
              <a:rPr lang="en-US" sz="2000" dirty="0">
                <a:latin typeface="Times New Roman" panose="02020603050405020304" pitchFamily="18" charset="0"/>
                <a:cs typeface="Times New Roman" panose="02020603050405020304" pitchFamily="18" charset="0"/>
              </a:rPr>
              <a:t>system</a:t>
            </a:r>
            <a:r>
              <a:rPr lang="en-US" sz="2000" spc="5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by</a:t>
            </a:r>
            <a:r>
              <a:rPr lang="en-US" sz="2000" spc="6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providing</a:t>
            </a:r>
            <a:r>
              <a:rPr lang="en-US" sz="2000" spc="6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essential</a:t>
            </a:r>
            <a:r>
              <a:rPr lang="en-US" sz="2000" spc="6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data</a:t>
            </a:r>
            <a:r>
              <a:rPr lang="en-US" sz="2000" spc="5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about</a:t>
            </a:r>
            <a:r>
              <a:rPr lang="en-US" sz="2000" spc="6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a:t>
            </a:r>
            <a:r>
              <a:rPr lang="en-US" sz="2000" spc="6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soil's</a:t>
            </a:r>
            <a:r>
              <a:rPr lang="en-US" sz="2000" spc="6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moisture</a:t>
            </a:r>
            <a:r>
              <a:rPr lang="en-US" sz="2000" spc="5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content. 	</a:t>
            </a:r>
            <a:r>
              <a:rPr lang="en-US" sz="2000" dirty="0">
                <a:latin typeface="Times New Roman" panose="02020603050405020304" pitchFamily="18" charset="0"/>
                <a:cs typeface="Times New Roman" panose="02020603050405020304" pitchFamily="18" charset="0"/>
              </a:rPr>
              <a:t>This</a:t>
            </a:r>
            <a:r>
              <a:rPr lang="en-US" sz="2000" spc="1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data</a:t>
            </a:r>
            <a:r>
              <a:rPr lang="en-US" sz="2000" spc="1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a:t>
            </a:r>
            <a:r>
              <a:rPr lang="en-US" sz="2000" spc="1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used</a:t>
            </a:r>
            <a:r>
              <a:rPr lang="en-US" sz="2000" spc="1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to determine</a:t>
            </a:r>
            <a:r>
              <a:rPr lang="en-US" sz="2000" spc="1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when</a:t>
            </a:r>
            <a:r>
              <a:rPr lang="en-US" sz="2000" spc="1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a:t>
            </a:r>
            <a:r>
              <a:rPr lang="en-US" sz="2000" spc="1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how</a:t>
            </a:r>
            <a:r>
              <a:rPr lang="en-US" sz="2000" spc="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much</a:t>
            </a:r>
            <a:r>
              <a:rPr lang="en-US" sz="2000" spc="1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water the</a:t>
            </a:r>
            <a:r>
              <a:rPr lang="en-US" sz="2000" spc="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system 	</a:t>
            </a:r>
            <a:r>
              <a:rPr lang="en-US" sz="2000" dirty="0">
                <a:latin typeface="Times New Roman" panose="02020603050405020304" pitchFamily="18" charset="0"/>
                <a:cs typeface="Times New Roman" panose="02020603050405020304" pitchFamily="18" charset="0"/>
              </a:rPr>
              <a:t>should</a:t>
            </a:r>
            <a:r>
              <a:rPr lang="en-US" sz="2000" spc="-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supply</a:t>
            </a:r>
            <a:r>
              <a:rPr lang="en-US" sz="2000" spc="-4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to</a:t>
            </a:r>
            <a:r>
              <a:rPr lang="en-US" sz="2000" spc="-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a:t>
            </a:r>
            <a:r>
              <a:rPr lang="en-US" sz="2000" spc="-4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plants.</a:t>
            </a:r>
            <a:endParaRPr lang="en-US" sz="2000" dirty="0">
              <a:latin typeface="Times New Roman" panose="02020603050405020304" pitchFamily="18" charset="0"/>
              <a:cs typeface="Times New Roman" panose="02020603050405020304" pitchFamily="18" charset="0"/>
            </a:endParaRPr>
          </a:p>
          <a:p>
            <a:pPr marL="298450" marR="7620" indent="-286385" algn="just">
              <a:lnSpc>
                <a:spcPct val="103600"/>
              </a:lnSpc>
              <a:buFont typeface="Arial MT"/>
              <a:buChar char="•"/>
              <a:tabLst>
                <a:tab pos="300990" algn="l"/>
              </a:tabLst>
            </a:pPr>
            <a:r>
              <a:rPr lang="en-US" sz="2000" dirty="0">
                <a:latin typeface="Times New Roman" panose="02020603050405020304" pitchFamily="18" charset="0"/>
                <a:cs typeface="Times New Roman" panose="02020603050405020304" pitchFamily="18" charset="0"/>
              </a:rPr>
              <a:t>When</a:t>
            </a:r>
            <a:r>
              <a:rPr lang="en-US" sz="2000" spc="-5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a:t>
            </a:r>
            <a:r>
              <a:rPr lang="en-US" sz="2000" spc="-5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soil</a:t>
            </a:r>
            <a:r>
              <a:rPr lang="en-US" sz="2000" spc="-5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moisture</a:t>
            </a:r>
            <a:r>
              <a:rPr lang="en-US" sz="2000" spc="-5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sensor</a:t>
            </a:r>
            <a:r>
              <a:rPr lang="en-US" sz="2000" spc="-5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detects</a:t>
            </a:r>
            <a:r>
              <a:rPr lang="en-US" sz="2000" spc="-5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that</a:t>
            </a:r>
            <a:r>
              <a:rPr lang="en-US" sz="2000" spc="-5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a:t>
            </a:r>
            <a:r>
              <a:rPr lang="en-US" sz="2000" spc="-6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soil</a:t>
            </a:r>
            <a:r>
              <a:rPr lang="en-US" sz="2000" spc="-5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moisture</a:t>
            </a:r>
            <a:r>
              <a:rPr lang="en-US" sz="2000" spc="-5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level</a:t>
            </a:r>
            <a:r>
              <a:rPr lang="en-US" sz="2000" spc="-5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falls 	</a:t>
            </a:r>
            <a:r>
              <a:rPr lang="en-US" sz="2000" dirty="0">
                <a:latin typeface="Times New Roman" panose="02020603050405020304" pitchFamily="18" charset="0"/>
                <a:cs typeface="Times New Roman" panose="02020603050405020304" pitchFamily="18" charset="0"/>
              </a:rPr>
              <a:t>below</a:t>
            </a:r>
            <a:r>
              <a:rPr lang="en-US" sz="2000" spc="-4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a:t>
            </a:r>
            <a:r>
              <a:rPr lang="en-US" sz="2000" spc="-3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pre-</a:t>
            </a:r>
            <a:r>
              <a:rPr lang="en-US" sz="2000" dirty="0">
                <a:latin typeface="Times New Roman" panose="02020603050405020304" pitchFamily="18" charset="0"/>
                <a:cs typeface="Times New Roman" panose="02020603050405020304" pitchFamily="18" charset="0"/>
              </a:rPr>
              <a:t>defined</a:t>
            </a:r>
            <a:r>
              <a:rPr lang="en-US" sz="2000" spc="-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threshold,</a:t>
            </a:r>
            <a:r>
              <a:rPr lang="en-US" sz="2000" spc="-3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a:t>
            </a:r>
            <a:r>
              <a:rPr lang="en-US" sz="2000" spc="-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indicates</a:t>
            </a:r>
            <a:r>
              <a:rPr lang="en-US" sz="2000" spc="-3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that</a:t>
            </a:r>
            <a:r>
              <a:rPr lang="en-US" sz="2000" spc="-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a:t>
            </a:r>
            <a:r>
              <a:rPr lang="en-US" sz="2000" spc="-4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soil</a:t>
            </a:r>
            <a:r>
              <a:rPr lang="en-US" sz="2000" spc="-1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a:t>
            </a:r>
            <a:r>
              <a:rPr lang="en-US" sz="2000" spc="-20" dirty="0">
                <a:latin typeface="Times New Roman" panose="02020603050405020304" pitchFamily="18" charset="0"/>
                <a:cs typeface="Times New Roman" panose="02020603050405020304" pitchFamily="18" charset="0"/>
              </a:rPr>
              <a:t> dry.</a:t>
            </a:r>
            <a:endParaRPr lang="en-US" sz="2000" dirty="0">
              <a:latin typeface="Times New Roman" panose="02020603050405020304" pitchFamily="18" charset="0"/>
              <a:cs typeface="Times New Roman" panose="02020603050405020304" pitchFamily="18" charset="0"/>
            </a:endParaRPr>
          </a:p>
          <a:p>
            <a:pPr marL="298450" marR="5080" indent="-286385" algn="just">
              <a:lnSpc>
                <a:spcPct val="103600"/>
              </a:lnSpc>
              <a:spcBef>
                <a:spcPts val="5"/>
              </a:spcBef>
              <a:buFont typeface="Arial MT"/>
              <a:buChar char="•"/>
              <a:tabLst>
                <a:tab pos="300990" algn="l"/>
              </a:tabLst>
            </a:pPr>
            <a:r>
              <a:rPr lang="en-US" sz="2000" spc="-20" dirty="0">
                <a:latin typeface="Times New Roman" panose="02020603050405020304" pitchFamily="18" charset="0"/>
                <a:cs typeface="Times New Roman" panose="02020603050405020304" pitchFamily="18" charset="0"/>
              </a:rPr>
              <a:t>Conversely,</a:t>
            </a:r>
            <a:r>
              <a:rPr lang="en-US" sz="2000" spc="-5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when</a:t>
            </a:r>
            <a:r>
              <a:rPr lang="en-US" sz="2000" spc="-5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the</a:t>
            </a:r>
            <a:r>
              <a:rPr lang="en-US" sz="2000" spc="-6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soil</a:t>
            </a:r>
            <a:r>
              <a:rPr lang="en-US" sz="2000" spc="-6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moisture</a:t>
            </a:r>
            <a:r>
              <a:rPr lang="en-US" sz="2000" spc="-5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sensor</a:t>
            </a:r>
            <a:r>
              <a:rPr lang="en-US" sz="2000" spc="-6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senses</a:t>
            </a:r>
            <a:r>
              <a:rPr lang="en-US" sz="2000" spc="-5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that</a:t>
            </a:r>
            <a:r>
              <a:rPr lang="en-US" sz="2000" spc="-6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the</a:t>
            </a:r>
            <a:r>
              <a:rPr lang="en-US" sz="2000" spc="-4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soil</a:t>
            </a:r>
            <a:r>
              <a:rPr lang="en-US" sz="2000" spc="-6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moisture 	level</a:t>
            </a:r>
            <a:r>
              <a:rPr lang="en-US" sz="2000" spc="-7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a:t>
            </a:r>
            <a:r>
              <a:rPr lang="en-US" sz="2000" spc="-5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above</a:t>
            </a:r>
            <a:r>
              <a:rPr lang="en-US" sz="2000" spc="-6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the</a:t>
            </a:r>
            <a:r>
              <a:rPr lang="en-US" sz="2000" spc="-6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pre-defined</a:t>
            </a:r>
            <a:r>
              <a:rPr lang="en-US" sz="2000" spc="-7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threshold,</a:t>
            </a:r>
            <a:r>
              <a:rPr lang="en-US" sz="2000" spc="-6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a:t>
            </a:r>
            <a:r>
              <a:rPr lang="en-US" sz="2000" spc="-4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indicates</a:t>
            </a:r>
            <a:r>
              <a:rPr lang="en-US" sz="2000" spc="-5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that</a:t>
            </a:r>
            <a:r>
              <a:rPr lang="en-US" sz="2000" spc="-5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the</a:t>
            </a:r>
            <a:r>
              <a:rPr lang="en-US" sz="2000" spc="-6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soil</a:t>
            </a:r>
            <a:r>
              <a:rPr lang="en-US" sz="2000" spc="-7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a:t>
            </a:r>
            <a:r>
              <a:rPr lang="en-US" sz="2000" spc="-55" dirty="0">
                <a:latin typeface="Times New Roman" panose="02020603050405020304" pitchFamily="18" charset="0"/>
                <a:cs typeface="Times New Roman" panose="02020603050405020304" pitchFamily="18" charset="0"/>
              </a:rPr>
              <a:t> </a:t>
            </a:r>
            <a:r>
              <a:rPr lang="en-US" sz="2000" spc="-20" dirty="0">
                <a:latin typeface="Times New Roman" panose="02020603050405020304" pitchFamily="18" charset="0"/>
                <a:cs typeface="Times New Roman" panose="02020603050405020304" pitchFamily="18" charset="0"/>
              </a:rPr>
              <a:t>wet.</a:t>
            </a:r>
            <a:endParaRPr lang="en-US"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B9BA1779-78F0-3096-2C4F-250389A469C9}"/>
              </a:ext>
            </a:extLst>
          </p:cNvPr>
          <p:cNvSpPr>
            <a:spLocks noGrp="1"/>
          </p:cNvSpPr>
          <p:nvPr>
            <p:ph type="dt" sz="half" idx="10"/>
          </p:nvPr>
        </p:nvSpPr>
        <p:spPr/>
        <p:txBody>
          <a:bodyPr/>
          <a:lstStyle/>
          <a:p>
            <a:fld id="{5B03792B-EAFF-40C2-ADF4-7164D5D8E914}" type="datetime1">
              <a:rPr lang="en-US" smtClean="0"/>
              <a:pPr/>
              <a:t>5/27/2024</a:t>
            </a:fld>
            <a:endParaRPr lang="en-US"/>
          </a:p>
        </p:txBody>
      </p:sp>
      <p:sp>
        <p:nvSpPr>
          <p:cNvPr id="5" name="Slide Number Placeholder 4">
            <a:extLst>
              <a:ext uri="{FF2B5EF4-FFF2-40B4-BE49-F238E27FC236}">
                <a16:creationId xmlns:a16="http://schemas.microsoft.com/office/drawing/2014/main" id="{D3EE91CD-B7DD-C8F5-65F3-A45761B660ED}"/>
              </a:ext>
            </a:extLst>
          </p:cNvPr>
          <p:cNvSpPr>
            <a:spLocks noGrp="1"/>
          </p:cNvSpPr>
          <p:nvPr>
            <p:ph type="sldNum" sz="quarter" idx="12"/>
          </p:nvPr>
        </p:nvSpPr>
        <p:spPr/>
        <p:txBody>
          <a:bodyPr/>
          <a:lstStyle/>
          <a:p>
            <a:fld id="{B6F15528-21DE-4FAA-801E-634DDDAF4B2B}" type="slidenum">
              <a:rPr lang="en-US" smtClean="0"/>
              <a:pPr/>
              <a:t>12</a:t>
            </a:fld>
            <a:endParaRPr lang="en-US"/>
          </a:p>
        </p:txBody>
      </p:sp>
      <p:pic>
        <p:nvPicPr>
          <p:cNvPr id="6" name="object 4">
            <a:extLst>
              <a:ext uri="{FF2B5EF4-FFF2-40B4-BE49-F238E27FC236}">
                <a16:creationId xmlns:a16="http://schemas.microsoft.com/office/drawing/2014/main" id="{9A7F2543-D333-87A3-820E-30A5C56899E0}"/>
              </a:ext>
            </a:extLst>
          </p:cNvPr>
          <p:cNvPicPr/>
          <p:nvPr/>
        </p:nvPicPr>
        <p:blipFill>
          <a:blip r:embed="rId2" cstate="print"/>
          <a:stretch>
            <a:fillRect/>
          </a:stretch>
        </p:blipFill>
        <p:spPr>
          <a:xfrm>
            <a:off x="3276600" y="4191000"/>
            <a:ext cx="2427872" cy="1630361"/>
          </a:xfrm>
          <a:prstGeom prst="rect">
            <a:avLst/>
          </a:prstGeom>
        </p:spPr>
      </p:pic>
    </p:spTree>
    <p:extLst>
      <p:ext uri="{BB962C8B-B14F-4D97-AF65-F5344CB8AC3E}">
        <p14:creationId xmlns:p14="http://schemas.microsoft.com/office/powerpoint/2010/main" val="24165637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0C010-6B72-CD31-EE9C-F20074CE4C03}"/>
              </a:ext>
            </a:extLst>
          </p:cNvPr>
          <p:cNvSpPr>
            <a:spLocks noGrp="1"/>
          </p:cNvSpPr>
          <p:nvPr>
            <p:ph type="title"/>
          </p:nvPr>
        </p:nvSpPr>
        <p:spPr/>
        <p:txBody>
          <a:bodyPr/>
          <a:lstStyle/>
          <a:p>
            <a:r>
              <a:rPr lang="en-IN" sz="3600" dirty="0">
                <a:latin typeface="Times New Roman" panose="02020603050405020304" pitchFamily="18" charset="0"/>
                <a:cs typeface="Times New Roman" panose="02020603050405020304" pitchFamily="18" charset="0"/>
              </a:rPr>
              <a:t>TEMPERATURE SENSOR</a:t>
            </a:r>
          </a:p>
        </p:txBody>
      </p:sp>
      <p:sp>
        <p:nvSpPr>
          <p:cNvPr id="3" name="Content Placeholder 2">
            <a:extLst>
              <a:ext uri="{FF2B5EF4-FFF2-40B4-BE49-F238E27FC236}">
                <a16:creationId xmlns:a16="http://schemas.microsoft.com/office/drawing/2014/main" id="{DFACE2F7-24EE-2919-F972-62D3CE61191C}"/>
              </a:ext>
            </a:extLst>
          </p:cNvPr>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Accuracy: Determines how close the sensor's reading is to the actual temperature. </a:t>
            </a:r>
          </a:p>
          <a:p>
            <a:r>
              <a:rPr lang="en-US" sz="2000" dirty="0">
                <a:latin typeface="Times New Roman" panose="02020603050405020304" pitchFamily="18" charset="0"/>
                <a:cs typeface="Times New Roman" panose="02020603050405020304" pitchFamily="18" charset="0"/>
              </a:rPr>
              <a:t>Range: The span of temperatures the sensor can accurately measure.</a:t>
            </a:r>
          </a:p>
          <a:p>
            <a:r>
              <a:rPr lang="en-US" sz="2000" dirty="0">
                <a:latin typeface="Times New Roman" panose="02020603050405020304" pitchFamily="18" charset="0"/>
                <a:cs typeface="Times New Roman" panose="02020603050405020304" pitchFamily="18" charset="0"/>
              </a:rPr>
              <a:t>Response Time: How quickly the sensor responds to temperature changes.</a:t>
            </a:r>
          </a:p>
          <a:p>
            <a:endParaRPr lang="en-IN" sz="20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67E6BF61-3FF7-D0CE-AE8F-A1B1F2F83644}"/>
              </a:ext>
            </a:extLst>
          </p:cNvPr>
          <p:cNvSpPr>
            <a:spLocks noGrp="1"/>
          </p:cNvSpPr>
          <p:nvPr>
            <p:ph type="dt" sz="half" idx="10"/>
          </p:nvPr>
        </p:nvSpPr>
        <p:spPr/>
        <p:txBody>
          <a:bodyPr/>
          <a:lstStyle/>
          <a:p>
            <a:fld id="{5B03792B-EAFF-40C2-ADF4-7164D5D8E914}" type="datetime1">
              <a:rPr lang="en-US" smtClean="0"/>
              <a:pPr/>
              <a:t>5/27/2024</a:t>
            </a:fld>
            <a:endParaRPr lang="en-US"/>
          </a:p>
        </p:txBody>
      </p:sp>
      <p:sp>
        <p:nvSpPr>
          <p:cNvPr id="5" name="Slide Number Placeholder 4">
            <a:extLst>
              <a:ext uri="{FF2B5EF4-FFF2-40B4-BE49-F238E27FC236}">
                <a16:creationId xmlns:a16="http://schemas.microsoft.com/office/drawing/2014/main" id="{D8EEE508-6A83-2EB3-A525-799A34CB29CF}"/>
              </a:ext>
            </a:extLst>
          </p:cNvPr>
          <p:cNvSpPr>
            <a:spLocks noGrp="1"/>
          </p:cNvSpPr>
          <p:nvPr>
            <p:ph type="sldNum" sz="quarter" idx="12"/>
          </p:nvPr>
        </p:nvSpPr>
        <p:spPr/>
        <p:txBody>
          <a:bodyPr/>
          <a:lstStyle/>
          <a:p>
            <a:fld id="{B6F15528-21DE-4FAA-801E-634DDDAF4B2B}" type="slidenum">
              <a:rPr lang="en-US" smtClean="0"/>
              <a:pPr/>
              <a:t>13</a:t>
            </a:fld>
            <a:endParaRPr lang="en-US"/>
          </a:p>
        </p:txBody>
      </p:sp>
      <p:pic>
        <p:nvPicPr>
          <p:cNvPr id="10" name="object 5">
            <a:extLst>
              <a:ext uri="{FF2B5EF4-FFF2-40B4-BE49-F238E27FC236}">
                <a16:creationId xmlns:a16="http://schemas.microsoft.com/office/drawing/2014/main" id="{4B2CF5F5-81C4-500E-F201-29326CDA6932}"/>
              </a:ext>
            </a:extLst>
          </p:cNvPr>
          <p:cNvPicPr/>
          <p:nvPr/>
        </p:nvPicPr>
        <p:blipFill>
          <a:blip r:embed="rId2" cstate="print"/>
          <a:stretch>
            <a:fillRect/>
          </a:stretch>
        </p:blipFill>
        <p:spPr>
          <a:xfrm>
            <a:off x="3657600" y="4361806"/>
            <a:ext cx="1560195" cy="1252967"/>
          </a:xfrm>
          <a:prstGeom prst="rect">
            <a:avLst/>
          </a:prstGeom>
        </p:spPr>
      </p:pic>
    </p:spTree>
    <p:extLst>
      <p:ext uri="{BB962C8B-B14F-4D97-AF65-F5344CB8AC3E}">
        <p14:creationId xmlns:p14="http://schemas.microsoft.com/office/powerpoint/2010/main" val="1919286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C5586-DD00-49D7-4F7D-894191204341}"/>
              </a:ext>
            </a:extLst>
          </p:cNvPr>
          <p:cNvSpPr>
            <a:spLocks noGrp="1"/>
          </p:cNvSpPr>
          <p:nvPr>
            <p:ph type="title"/>
          </p:nvPr>
        </p:nvSpPr>
        <p:spPr/>
        <p:txBody>
          <a:bodyPr/>
          <a:lstStyle/>
          <a:p>
            <a:r>
              <a:rPr lang="en-US" sz="3600" dirty="0">
                <a:latin typeface="Times New Roman" panose="02020603050405020304" pitchFamily="18" charset="0"/>
                <a:cs typeface="Times New Roman" panose="02020603050405020304" pitchFamily="18" charset="0"/>
              </a:rPr>
              <a:t>WATERFLOW INDICATOR</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308CB59-0BFA-A931-1254-6D028893D3C4}"/>
              </a:ext>
            </a:extLst>
          </p:cNvPr>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The role of a water level indicator sensor in an automatic irrigation system is to monitor the water level in a reservoir or water source. It provides essential information to the microcontroller of the irrigation system, allowing it to make decisions .</a:t>
            </a:r>
          </a:p>
          <a:p>
            <a:pPr algn="just"/>
            <a:r>
              <a:rPr lang="en-US" sz="2000" dirty="0">
                <a:latin typeface="Times New Roman" panose="02020603050405020304" pitchFamily="18" charset="0"/>
                <a:cs typeface="Times New Roman" panose="02020603050405020304" pitchFamily="18" charset="0"/>
              </a:rPr>
              <a:t>The water level indicator sensor continuously monitors the water level in the reservoir or water source. It detects changes in water level and provides real-time data about the available water quantity.</a:t>
            </a:r>
          </a:p>
          <a:p>
            <a:pPr algn="just"/>
            <a:r>
              <a:rPr lang="en-US" sz="2000" dirty="0">
                <a:latin typeface="Times New Roman" panose="02020603050405020304" pitchFamily="18" charset="0"/>
                <a:cs typeface="Times New Roman" panose="02020603050405020304" pitchFamily="18" charset="0"/>
              </a:rPr>
              <a:t>The data collected by the water level indicator sensor serves as a crucial input for the automatic irrigation system's decision-making process. The sensor relays information about the current water level in the reservoir.</a:t>
            </a:r>
          </a:p>
          <a:p>
            <a:pPr algn="just"/>
            <a:endParaRPr lang="en-IN" sz="20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6BFE3839-E2E4-035B-9ECE-5112C840BCB2}"/>
              </a:ext>
            </a:extLst>
          </p:cNvPr>
          <p:cNvSpPr>
            <a:spLocks noGrp="1"/>
          </p:cNvSpPr>
          <p:nvPr>
            <p:ph type="dt" sz="half" idx="10"/>
          </p:nvPr>
        </p:nvSpPr>
        <p:spPr/>
        <p:txBody>
          <a:bodyPr/>
          <a:lstStyle/>
          <a:p>
            <a:fld id="{5B03792B-EAFF-40C2-ADF4-7164D5D8E914}" type="datetime1">
              <a:rPr lang="en-US" smtClean="0"/>
              <a:pPr/>
              <a:t>5/27/2024</a:t>
            </a:fld>
            <a:endParaRPr lang="en-US"/>
          </a:p>
        </p:txBody>
      </p:sp>
      <p:sp>
        <p:nvSpPr>
          <p:cNvPr id="5" name="Slide Number Placeholder 4">
            <a:extLst>
              <a:ext uri="{FF2B5EF4-FFF2-40B4-BE49-F238E27FC236}">
                <a16:creationId xmlns:a16="http://schemas.microsoft.com/office/drawing/2014/main" id="{61A5DF49-61CD-AE4F-C771-0EFCE9DC416F}"/>
              </a:ext>
            </a:extLst>
          </p:cNvPr>
          <p:cNvSpPr>
            <a:spLocks noGrp="1"/>
          </p:cNvSpPr>
          <p:nvPr>
            <p:ph type="sldNum" sz="quarter" idx="12"/>
          </p:nvPr>
        </p:nvSpPr>
        <p:spPr/>
        <p:txBody>
          <a:bodyPr/>
          <a:lstStyle/>
          <a:p>
            <a:fld id="{B6F15528-21DE-4FAA-801E-634DDDAF4B2B}" type="slidenum">
              <a:rPr lang="en-US" smtClean="0"/>
              <a:pPr/>
              <a:t>14</a:t>
            </a:fld>
            <a:endParaRPr lang="en-US"/>
          </a:p>
        </p:txBody>
      </p:sp>
      <p:pic>
        <p:nvPicPr>
          <p:cNvPr id="6" name="Picture 5">
            <a:extLst>
              <a:ext uri="{FF2B5EF4-FFF2-40B4-BE49-F238E27FC236}">
                <a16:creationId xmlns:a16="http://schemas.microsoft.com/office/drawing/2014/main" id="{0AA954B0-9215-A18D-3077-C3351AA0E506}"/>
              </a:ext>
            </a:extLst>
          </p:cNvPr>
          <p:cNvPicPr>
            <a:picLocks noChangeAspect="1"/>
          </p:cNvPicPr>
          <p:nvPr/>
        </p:nvPicPr>
        <p:blipFill>
          <a:blip r:embed="rId2"/>
          <a:stretch>
            <a:fillRect/>
          </a:stretch>
        </p:blipFill>
        <p:spPr>
          <a:xfrm>
            <a:off x="3581400" y="4875469"/>
            <a:ext cx="2344101" cy="1846006"/>
          </a:xfrm>
          <a:prstGeom prst="rect">
            <a:avLst/>
          </a:prstGeom>
        </p:spPr>
      </p:pic>
    </p:spTree>
    <p:extLst>
      <p:ext uri="{BB962C8B-B14F-4D97-AF65-F5344CB8AC3E}">
        <p14:creationId xmlns:p14="http://schemas.microsoft.com/office/powerpoint/2010/main" val="1557715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2D721-872A-8990-5564-E09E73810DA2}"/>
              </a:ext>
            </a:extLst>
          </p:cNvPr>
          <p:cNvSpPr>
            <a:spLocks noGrp="1"/>
          </p:cNvSpPr>
          <p:nvPr>
            <p:ph type="title"/>
          </p:nvPr>
        </p:nvSpPr>
        <p:spPr/>
        <p:txBody>
          <a:bodyPr/>
          <a:lstStyle/>
          <a:p>
            <a:r>
              <a:rPr lang="en-IN" sz="3600" dirty="0">
                <a:latin typeface="Times New Roman" panose="02020603050405020304" pitchFamily="18" charset="0"/>
                <a:cs typeface="Times New Roman" panose="02020603050405020304" pitchFamily="18" charset="0"/>
              </a:rPr>
              <a:t>IMPLEMENTATION</a:t>
            </a:r>
          </a:p>
        </p:txBody>
      </p:sp>
      <p:sp>
        <p:nvSpPr>
          <p:cNvPr id="3" name="Content Placeholder 2">
            <a:extLst>
              <a:ext uri="{FF2B5EF4-FFF2-40B4-BE49-F238E27FC236}">
                <a16:creationId xmlns:a16="http://schemas.microsoft.com/office/drawing/2014/main" id="{01431AEC-66BD-7EDF-990C-F7D521F089BF}"/>
              </a:ext>
            </a:extLst>
          </p:cNvPr>
          <p:cNvSpPr>
            <a:spLocks noGrp="1"/>
          </p:cNvSpPr>
          <p:nvPr>
            <p:ph idx="1"/>
          </p:nvPr>
        </p:nvSpPr>
        <p:spPr/>
        <p:txBody>
          <a:bodyPr>
            <a:normAutofit/>
          </a:bodyPr>
          <a:lstStyle/>
          <a:p>
            <a:pPr algn="just">
              <a:lnSpc>
                <a:spcPct val="100000"/>
              </a:lnSpc>
              <a:tabLst>
                <a:tab pos="355600" algn="l"/>
              </a:tabLst>
            </a:pPr>
            <a:r>
              <a:rPr lang="en-US" sz="2000" dirty="0">
                <a:latin typeface="Times New Roman" panose="02020603050405020304" pitchFamily="18" charset="0"/>
                <a:cs typeface="Times New Roman" panose="02020603050405020304" pitchFamily="18" charset="0"/>
              </a:rPr>
              <a:t>The automatic irrigation system will continuously monitor the soil moisture and water level.</a:t>
            </a:r>
          </a:p>
          <a:p>
            <a:pPr marR="8890" algn="just">
              <a:lnSpc>
                <a:spcPct val="104299"/>
              </a:lnSpc>
              <a:tabLst>
                <a:tab pos="355600" algn="l"/>
              </a:tabLst>
            </a:pPr>
            <a:r>
              <a:rPr lang="en-US" sz="2000" dirty="0">
                <a:latin typeface="Times New Roman" panose="02020603050405020304" pitchFamily="18" charset="0"/>
                <a:cs typeface="Times New Roman" panose="02020603050405020304" pitchFamily="18" charset="0"/>
              </a:rPr>
              <a:t>If the soil moisture falls below the defined threshold or the water level is critically low, the microcontroller will activate the water pump (or valve) to irrigate the plants.</a:t>
            </a:r>
          </a:p>
          <a:p>
            <a:pPr marR="5080" algn="just">
              <a:lnSpc>
                <a:spcPct val="103699"/>
              </a:lnSpc>
              <a:tabLst>
                <a:tab pos="355600" algn="l"/>
              </a:tabLst>
            </a:pPr>
            <a:r>
              <a:rPr lang="en-US" sz="2000" dirty="0">
                <a:latin typeface="Times New Roman" panose="02020603050405020304" pitchFamily="18" charset="0"/>
                <a:cs typeface="Times New Roman" panose="02020603050405020304" pitchFamily="18" charset="0"/>
              </a:rPr>
              <a:t>The system will continue to operate as per the defined schedule and conditions, ensuring that the plants receive water when needed and conserving water resources when not required.</a:t>
            </a:r>
          </a:p>
          <a:p>
            <a:pPr algn="just"/>
            <a:endParaRPr lang="en-US" sz="2000" dirty="0">
              <a:latin typeface="Arial" panose="020B0604020202020204" pitchFamily="34" charset="0"/>
              <a:cs typeface="Arial" panose="020B0604020202020204" pitchFamily="34" charset="0"/>
            </a:endParaRPr>
          </a:p>
          <a:p>
            <a:pPr algn="just"/>
            <a:endParaRPr lang="en-IN" sz="20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BD25F2FC-7081-8CC6-BB02-B11787FC85D8}"/>
              </a:ext>
            </a:extLst>
          </p:cNvPr>
          <p:cNvSpPr>
            <a:spLocks noGrp="1"/>
          </p:cNvSpPr>
          <p:nvPr>
            <p:ph type="dt" sz="half" idx="10"/>
          </p:nvPr>
        </p:nvSpPr>
        <p:spPr/>
        <p:txBody>
          <a:bodyPr/>
          <a:lstStyle/>
          <a:p>
            <a:fld id="{5B03792B-EAFF-40C2-ADF4-7164D5D8E914}" type="datetime1">
              <a:rPr lang="en-US" smtClean="0"/>
              <a:pPr/>
              <a:t>5/27/2024</a:t>
            </a:fld>
            <a:endParaRPr lang="en-US"/>
          </a:p>
        </p:txBody>
      </p:sp>
      <p:sp>
        <p:nvSpPr>
          <p:cNvPr id="5" name="Slide Number Placeholder 4">
            <a:extLst>
              <a:ext uri="{FF2B5EF4-FFF2-40B4-BE49-F238E27FC236}">
                <a16:creationId xmlns:a16="http://schemas.microsoft.com/office/drawing/2014/main" id="{0440DF82-2232-FF7F-6D21-45A883A02F2C}"/>
              </a:ext>
            </a:extLst>
          </p:cNvPr>
          <p:cNvSpPr>
            <a:spLocks noGrp="1"/>
          </p:cNvSpPr>
          <p:nvPr>
            <p:ph type="sldNum" sz="quarter" idx="12"/>
          </p:nvPr>
        </p:nvSpPr>
        <p:spPr/>
        <p:txBody>
          <a:bodyPr/>
          <a:lstStyle/>
          <a:p>
            <a:fld id="{B6F15528-21DE-4FAA-801E-634DDDAF4B2B}" type="slidenum">
              <a:rPr lang="en-US" smtClean="0"/>
              <a:pPr/>
              <a:t>15</a:t>
            </a:fld>
            <a:endParaRPr lang="en-US"/>
          </a:p>
        </p:txBody>
      </p:sp>
      <p:pic>
        <p:nvPicPr>
          <p:cNvPr id="6" name="object 2">
            <a:extLst>
              <a:ext uri="{FF2B5EF4-FFF2-40B4-BE49-F238E27FC236}">
                <a16:creationId xmlns:a16="http://schemas.microsoft.com/office/drawing/2014/main" id="{C6207510-B8E5-2DBB-EF6E-DB9A3EE33BF9}"/>
              </a:ext>
            </a:extLst>
          </p:cNvPr>
          <p:cNvPicPr/>
          <p:nvPr/>
        </p:nvPicPr>
        <p:blipFill>
          <a:blip r:embed="rId2" cstate="print"/>
          <a:stretch>
            <a:fillRect/>
          </a:stretch>
        </p:blipFill>
        <p:spPr>
          <a:xfrm>
            <a:off x="2743200" y="4343399"/>
            <a:ext cx="3886200" cy="2133601"/>
          </a:xfrm>
          <a:prstGeom prst="rect">
            <a:avLst/>
          </a:prstGeom>
        </p:spPr>
      </p:pic>
    </p:spTree>
    <p:extLst>
      <p:ext uri="{BB962C8B-B14F-4D97-AF65-F5344CB8AC3E}">
        <p14:creationId xmlns:p14="http://schemas.microsoft.com/office/powerpoint/2010/main" val="1112204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dirty="0">
                <a:latin typeface="Times New Roman" panose="02020603050405020304" pitchFamily="18" charset="0"/>
                <a:cs typeface="Times New Roman" panose="02020603050405020304" pitchFamily="18" charset="0"/>
              </a:rPr>
              <a:t>RESULT </a:t>
            </a:r>
            <a:r>
              <a:rPr lang="en-GB" sz="3600" b="1" dirty="0">
                <a:solidFill>
                  <a:srgbClr val="7030A0"/>
                </a:solidFill>
                <a:latin typeface="Arial Black" pitchFamily="34" charset="0"/>
              </a:rPr>
              <a:t> </a:t>
            </a:r>
            <a:endParaRPr lang="en-US" sz="3600" b="1" dirty="0">
              <a:solidFill>
                <a:srgbClr val="7030A0"/>
              </a:solidFill>
              <a:latin typeface="Arial Black" pitchFamily="34" charset="0"/>
            </a:endParaRPr>
          </a:p>
        </p:txBody>
      </p:sp>
      <p:sp>
        <p:nvSpPr>
          <p:cNvPr id="3" name="Content Placeholder 2"/>
          <p:cNvSpPr>
            <a:spLocks noGrp="1"/>
          </p:cNvSpPr>
          <p:nvPr>
            <p:ph idx="1"/>
          </p:nvPr>
        </p:nvSpPr>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Data points:</a:t>
            </a:r>
          </a:p>
          <a:p>
            <a:pPr algn="just"/>
            <a:r>
              <a:rPr lang="en-US" sz="2000" dirty="0">
                <a:latin typeface="Times New Roman" panose="02020603050405020304" pitchFamily="18" charset="0"/>
                <a:cs typeface="Times New Roman" panose="02020603050405020304" pitchFamily="18" charset="0"/>
              </a:rPr>
              <a:t>Temperature: 26%</a:t>
            </a:r>
          </a:p>
          <a:p>
            <a:pPr algn="just"/>
            <a:r>
              <a:rPr lang="en-US" sz="2000" dirty="0">
                <a:latin typeface="Times New Roman" panose="02020603050405020304" pitchFamily="18" charset="0"/>
                <a:cs typeface="Times New Roman" panose="02020603050405020304" pitchFamily="18" charset="0"/>
              </a:rPr>
              <a:t>Humidity: 75%</a:t>
            </a:r>
          </a:p>
          <a:p>
            <a:pPr algn="just"/>
            <a:r>
              <a:rPr lang="en-US" sz="2000" dirty="0">
                <a:latin typeface="Times New Roman" panose="02020603050405020304" pitchFamily="18" charset="0"/>
                <a:cs typeface="Times New Roman" panose="02020603050405020304" pitchFamily="18" charset="0"/>
              </a:rPr>
              <a:t>Moisture: 10%</a:t>
            </a:r>
          </a:p>
          <a:p>
            <a:pPr algn="just"/>
            <a:r>
              <a:rPr lang="en-US" sz="2000" dirty="0">
                <a:latin typeface="Times New Roman" panose="02020603050405020304" pitchFamily="18" charset="0"/>
                <a:cs typeface="Times New Roman" panose="02020603050405020304" pitchFamily="18" charset="0"/>
              </a:rPr>
              <a:t>Water Flow: 9%</a:t>
            </a:r>
          </a:p>
          <a:p>
            <a:pPr algn="just"/>
            <a:endParaRPr lang="en-US" sz="2000" dirty="0">
              <a:latin typeface="Arial" panose="020B0604020202020204" pitchFamily="34" charset="0"/>
              <a:cs typeface="Arial" panose="020B0604020202020204" pitchFamily="34" charset="0"/>
            </a:endParaRPr>
          </a:p>
        </p:txBody>
      </p:sp>
      <p:sp>
        <p:nvSpPr>
          <p:cNvPr id="4" name="Date Placeholder 3"/>
          <p:cNvSpPr>
            <a:spLocks noGrp="1"/>
          </p:cNvSpPr>
          <p:nvPr>
            <p:ph type="dt" sz="half" idx="10"/>
          </p:nvPr>
        </p:nvSpPr>
        <p:spPr/>
        <p:txBody>
          <a:bodyPr/>
          <a:lstStyle/>
          <a:p>
            <a:fld id="{5B03792B-EAFF-40C2-ADF4-7164D5D8E914}" type="datetime1">
              <a:rPr lang="en-US" smtClean="0"/>
              <a:pPr/>
              <a:t>5/27/2024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16</a:t>
            </a:fld>
            <a:endParaRPr lang="en-US"/>
          </a:p>
        </p:txBody>
      </p:sp>
      <p:pic>
        <p:nvPicPr>
          <p:cNvPr id="7" name="Picture 6">
            <a:extLst>
              <a:ext uri="{FF2B5EF4-FFF2-40B4-BE49-F238E27FC236}">
                <a16:creationId xmlns:a16="http://schemas.microsoft.com/office/drawing/2014/main" id="{DA281DA4-B04B-5001-C57C-3B41323B1C4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4200" y="1570703"/>
            <a:ext cx="5410200" cy="3879056"/>
          </a:xfrm>
          <a:prstGeom prst="rect">
            <a:avLst/>
          </a:prstGeom>
        </p:spPr>
      </p:pic>
    </p:spTree>
    <p:extLst>
      <p:ext uri="{BB962C8B-B14F-4D97-AF65-F5344CB8AC3E}">
        <p14:creationId xmlns:p14="http://schemas.microsoft.com/office/powerpoint/2010/main" val="1207942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450F0-1AD9-0F20-A305-A1A1398CD76C}"/>
              </a:ext>
            </a:extLst>
          </p:cNvPr>
          <p:cNvSpPr>
            <a:spLocks noGrp="1"/>
          </p:cNvSpPr>
          <p:nvPr>
            <p:ph type="title"/>
          </p:nvPr>
        </p:nvSpPr>
        <p:spPr/>
        <p:txBody>
          <a:bodyPr/>
          <a:lstStyle/>
          <a:p>
            <a:r>
              <a:rPr lang="en-IN" sz="36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1D028145-FD9D-4325-E6E8-C472AEE771F9}"/>
              </a:ext>
            </a:extLst>
          </p:cNvPr>
          <p:cNvSpPr>
            <a:spLocks noGrp="1"/>
          </p:cNvSpPr>
          <p:nvPr>
            <p:ph idx="1"/>
          </p:nvPr>
        </p:nvSpPr>
        <p:spPr/>
        <p:txBody>
          <a:bodyPr/>
          <a:lstStyle/>
          <a:p>
            <a:pPr marL="0" indent="0">
              <a:buNone/>
            </a:pPr>
            <a:r>
              <a:rPr lang="en-US" sz="2000" b="1" dirty="0">
                <a:latin typeface="Times New Roman" panose="02020603050405020304" pitchFamily="18" charset="0"/>
                <a:cs typeface="Times New Roman" panose="02020603050405020304" pitchFamily="18" charset="0"/>
              </a:rPr>
              <a:t>Favorable conditions: </a:t>
            </a:r>
          </a:p>
          <a:p>
            <a:r>
              <a:rPr lang="en-US" sz="2000" dirty="0">
                <a:latin typeface="Times New Roman" panose="02020603050405020304" pitchFamily="18" charset="0"/>
                <a:cs typeface="Times New Roman" panose="02020603050405020304" pitchFamily="18" charset="0"/>
              </a:rPr>
              <a:t>The temperature (26) seems to be within a good range for many plants.</a:t>
            </a:r>
          </a:p>
          <a:p>
            <a:pPr marL="0" indent="0">
              <a:buNone/>
            </a:pPr>
            <a:r>
              <a:rPr lang="en-US" sz="2000" b="1" dirty="0">
                <a:latin typeface="Times New Roman" panose="02020603050405020304" pitchFamily="18" charset="0"/>
                <a:cs typeface="Times New Roman" panose="02020603050405020304" pitchFamily="18" charset="0"/>
              </a:rPr>
              <a:t>Possible need for watering: </a:t>
            </a:r>
          </a:p>
          <a:p>
            <a:r>
              <a:rPr lang="en-US" sz="2000" dirty="0">
                <a:latin typeface="Times New Roman" panose="02020603050405020304" pitchFamily="18" charset="0"/>
                <a:cs typeface="Times New Roman" panose="02020603050405020304" pitchFamily="18" charset="0"/>
              </a:rPr>
              <a:t>The moisture level (10%) is on the low side, suggesting the plants might need watering soon.</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Water flow functioning:</a:t>
            </a:r>
          </a:p>
          <a:p>
            <a:r>
              <a:rPr lang="en-US" sz="2000" dirty="0">
                <a:latin typeface="Times New Roman" panose="02020603050405020304" pitchFamily="18" charset="0"/>
                <a:cs typeface="Times New Roman" panose="02020603050405020304" pitchFamily="18" charset="0"/>
              </a:rPr>
              <a:t> The water flow (9) reading indicates the irrigation system is operational.</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9673BA14-AED7-9CC0-C930-29B227DA646C}"/>
              </a:ext>
            </a:extLst>
          </p:cNvPr>
          <p:cNvSpPr>
            <a:spLocks noGrp="1"/>
          </p:cNvSpPr>
          <p:nvPr>
            <p:ph type="dt" sz="half" idx="10"/>
          </p:nvPr>
        </p:nvSpPr>
        <p:spPr/>
        <p:txBody>
          <a:bodyPr/>
          <a:lstStyle/>
          <a:p>
            <a:fld id="{5B03792B-EAFF-40C2-ADF4-7164D5D8E914}" type="datetime1">
              <a:rPr lang="en-US" smtClean="0"/>
              <a:pPr/>
              <a:t>5/27/2024</a:t>
            </a:fld>
            <a:endParaRPr lang="en-US"/>
          </a:p>
        </p:txBody>
      </p:sp>
      <p:sp>
        <p:nvSpPr>
          <p:cNvPr id="5" name="Slide Number Placeholder 4">
            <a:extLst>
              <a:ext uri="{FF2B5EF4-FFF2-40B4-BE49-F238E27FC236}">
                <a16:creationId xmlns:a16="http://schemas.microsoft.com/office/drawing/2014/main" id="{BFB62B4A-8DBE-85FD-F2EC-B3D9BAE65EC4}"/>
              </a:ext>
            </a:extLst>
          </p:cNvPr>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1103958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A6865-7797-3837-23DC-D125ED05F743}"/>
              </a:ext>
            </a:extLst>
          </p:cNvPr>
          <p:cNvSpPr>
            <a:spLocks noGrp="1"/>
          </p:cNvSpPr>
          <p:nvPr>
            <p:ph type="title"/>
          </p:nvPr>
        </p:nvSpPr>
        <p:spPr/>
        <p:txBody>
          <a:bodyPr>
            <a:normAutofit fontScale="90000"/>
          </a:bodyPr>
          <a:lstStyle/>
          <a:p>
            <a:r>
              <a:rPr lang="en-IN" sz="3600" b="1" dirty="0">
                <a:latin typeface="Times New Roman" panose="02020603050405020304" pitchFamily="18" charset="0"/>
                <a:cs typeface="Times New Roman" panose="02020603050405020304" pitchFamily="18" charset="0"/>
              </a:rPr>
              <a:t>APPLICATION</a:t>
            </a:r>
            <a:br>
              <a:rPr lang="en-IN" sz="3600" b="1" dirty="0">
                <a:solidFill>
                  <a:srgbClr val="7030A0"/>
                </a:solidFill>
                <a:latin typeface="Arial Black" pitchFamily="34" charset="0"/>
              </a:rPr>
            </a:br>
            <a:endParaRPr lang="en-IN" sz="3600" b="1" dirty="0">
              <a:solidFill>
                <a:srgbClr val="7030A0"/>
              </a:solidFill>
              <a:latin typeface="Arial Black" pitchFamily="34" charset="0"/>
            </a:endParaRPr>
          </a:p>
        </p:txBody>
      </p:sp>
      <p:sp>
        <p:nvSpPr>
          <p:cNvPr id="3" name="Content Placeholder 2">
            <a:extLst>
              <a:ext uri="{FF2B5EF4-FFF2-40B4-BE49-F238E27FC236}">
                <a16:creationId xmlns:a16="http://schemas.microsoft.com/office/drawing/2014/main" id="{6D8D8FA3-F7C8-D559-0A1C-235917C3B0E3}"/>
              </a:ext>
            </a:extLst>
          </p:cNvPr>
          <p:cNvSpPr>
            <a:spLocks noGrp="1"/>
          </p:cNvSpPr>
          <p:nvPr>
            <p:ph idx="1"/>
          </p:nvPr>
        </p:nvSpPr>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Precision Farming:</a:t>
            </a:r>
          </a:p>
          <a:p>
            <a:r>
              <a:rPr lang="en-US" sz="2000" dirty="0">
                <a:latin typeface="Times New Roman" panose="02020603050405020304" pitchFamily="18" charset="0"/>
                <a:cs typeface="Times New Roman" panose="02020603050405020304" pitchFamily="18" charset="0"/>
              </a:rPr>
              <a:t> Implement variable rate technology (VRT) to apply inputs (water, fertilizer, pesticides) precisely where needed.</a:t>
            </a:r>
          </a:p>
          <a:p>
            <a:pPr marL="0" indent="0">
              <a:buNone/>
            </a:pPr>
            <a:r>
              <a:rPr lang="en-US" sz="2000" b="1" dirty="0">
                <a:latin typeface="Times New Roman" panose="02020603050405020304" pitchFamily="18" charset="0"/>
                <a:cs typeface="Times New Roman" panose="02020603050405020304" pitchFamily="18" charset="0"/>
              </a:rPr>
              <a:t>Crop Selection and Rotation: </a:t>
            </a:r>
          </a:p>
          <a:p>
            <a:r>
              <a:rPr lang="en-US" sz="2000" dirty="0">
                <a:latin typeface="Times New Roman" panose="02020603050405020304" pitchFamily="18" charset="0"/>
                <a:cs typeface="Times New Roman" panose="02020603050405020304" pitchFamily="18" charset="0"/>
              </a:rPr>
              <a:t>Choose appropriate crops and plan rotations based on soil conditions.</a:t>
            </a:r>
          </a:p>
          <a:p>
            <a:pPr marL="0" indent="0">
              <a:buNone/>
            </a:pPr>
            <a:r>
              <a:rPr lang="en-US" sz="2000" b="1" dirty="0">
                <a:latin typeface="Times New Roman" panose="02020603050405020304" pitchFamily="18" charset="0"/>
                <a:cs typeface="Times New Roman" panose="02020603050405020304" pitchFamily="18" charset="0"/>
              </a:rPr>
              <a:t>Soil Health Assessment:</a:t>
            </a:r>
          </a:p>
          <a:p>
            <a:r>
              <a:rPr lang="en-US" sz="2000" dirty="0">
                <a:latin typeface="Times New Roman" panose="02020603050405020304" pitchFamily="18" charset="0"/>
                <a:cs typeface="Times New Roman" panose="02020603050405020304" pitchFamily="18" charset="0"/>
              </a:rPr>
              <a:t>Monitor changes in soil quality over time to detect degradation or improvement.</a:t>
            </a:r>
          </a:p>
          <a:p>
            <a:pPr marL="0" indent="0">
              <a:buNone/>
            </a:pPr>
            <a:r>
              <a:rPr lang="en-US" sz="2000" b="1" dirty="0">
                <a:latin typeface="Times New Roman" panose="02020603050405020304" pitchFamily="18" charset="0"/>
                <a:cs typeface="Times New Roman" panose="02020603050405020304" pitchFamily="18" charset="0"/>
              </a:rPr>
              <a:t>Pollution Detection: </a:t>
            </a:r>
          </a:p>
          <a:p>
            <a:r>
              <a:rPr lang="en-US" sz="2000" dirty="0">
                <a:latin typeface="Times New Roman" panose="02020603050405020304" pitchFamily="18" charset="0"/>
                <a:cs typeface="Times New Roman" panose="02020603050405020304" pitchFamily="18" charset="0"/>
              </a:rPr>
              <a:t>Identify and manage soil contamination from heavy metals, pesticides, and other pollutants.</a:t>
            </a:r>
          </a:p>
          <a:p>
            <a:endParaRPr lang="en-IN" sz="2000" dirty="0">
              <a:latin typeface="Arial" panose="020B0604020202020204" pitchFamily="34" charset="0"/>
              <a:cs typeface="Arial" panose="020B0604020202020204" pitchFamily="34" charset="0"/>
            </a:endParaRPr>
          </a:p>
        </p:txBody>
      </p:sp>
      <p:sp>
        <p:nvSpPr>
          <p:cNvPr id="4" name="Date Placeholder 3">
            <a:extLst>
              <a:ext uri="{FF2B5EF4-FFF2-40B4-BE49-F238E27FC236}">
                <a16:creationId xmlns:a16="http://schemas.microsoft.com/office/drawing/2014/main" id="{5E0D2299-B46F-C915-8340-C47D36A43DF9}"/>
              </a:ext>
            </a:extLst>
          </p:cNvPr>
          <p:cNvSpPr>
            <a:spLocks noGrp="1"/>
          </p:cNvSpPr>
          <p:nvPr>
            <p:ph type="dt" sz="half" idx="10"/>
          </p:nvPr>
        </p:nvSpPr>
        <p:spPr/>
        <p:txBody>
          <a:bodyPr/>
          <a:lstStyle/>
          <a:p>
            <a:fld id="{5B03792B-EAFF-40C2-ADF4-7164D5D8E914}" type="datetime1">
              <a:rPr lang="en-US" smtClean="0"/>
              <a:pPr/>
              <a:t>5/27/2024</a:t>
            </a:fld>
            <a:endParaRPr lang="en-US"/>
          </a:p>
        </p:txBody>
      </p:sp>
      <p:sp>
        <p:nvSpPr>
          <p:cNvPr id="5" name="Slide Number Placeholder 4">
            <a:extLst>
              <a:ext uri="{FF2B5EF4-FFF2-40B4-BE49-F238E27FC236}">
                <a16:creationId xmlns:a16="http://schemas.microsoft.com/office/drawing/2014/main" id="{7EE678E1-E64D-CBDA-2DCF-EE5BA63F12CC}"/>
              </a:ext>
            </a:extLst>
          </p:cNvPr>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842589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200" b="1" dirty="0">
                <a:latin typeface="Times New Roman" panose="02020603050405020304" pitchFamily="18" charset="0"/>
                <a:cs typeface="Times New Roman" panose="02020603050405020304" pitchFamily="18" charset="0"/>
              </a:rPr>
              <a:t>REFERENCES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43000"/>
            <a:ext cx="8229600" cy="4983163"/>
          </a:xfrm>
        </p:spPr>
        <p:txBody>
          <a:bodyPr>
            <a:noAutofit/>
          </a:bodyPr>
          <a:lstStyle/>
          <a:p>
            <a:pPr marL="0" indent="0" algn="just">
              <a:lnSpc>
                <a:spcPct val="150000"/>
              </a:lnSpc>
              <a:spcBef>
                <a:spcPts val="830"/>
              </a:spcBef>
              <a:buNone/>
            </a:pPr>
            <a:r>
              <a:rPr lang="en-IN" sz="2000" spc="-25" dirty="0">
                <a:latin typeface="Times New Roman" panose="02020603050405020304" pitchFamily="18" charset="0"/>
                <a:cs typeface="Times New Roman" panose="02020603050405020304" pitchFamily="18" charset="0"/>
              </a:rPr>
              <a:t>[1] </a:t>
            </a:r>
            <a:r>
              <a:rPr lang="en-IN" sz="2000" dirty="0">
                <a:latin typeface="Times New Roman" panose="02020603050405020304" pitchFamily="18" charset="0"/>
                <a:cs typeface="Times New Roman" panose="02020603050405020304" pitchFamily="18" charset="0"/>
              </a:rPr>
              <a:t>”IOT</a:t>
            </a:r>
            <a:r>
              <a:rPr lang="en-IN" sz="2000" spc="-7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Based</a:t>
            </a:r>
            <a:r>
              <a:rPr lang="en-IN" sz="2000" spc="-15" dirty="0">
                <a:latin typeface="Times New Roman" panose="02020603050405020304" pitchFamily="18" charset="0"/>
                <a:cs typeface="Times New Roman" panose="02020603050405020304" pitchFamily="18" charset="0"/>
              </a:rPr>
              <a:t> </a:t>
            </a:r>
            <a:r>
              <a:rPr lang="en-IN" sz="2000" spc="-10" dirty="0">
                <a:latin typeface="Times New Roman" panose="02020603050405020304" pitchFamily="18" charset="0"/>
                <a:cs typeface="Times New Roman" panose="02020603050405020304" pitchFamily="18" charset="0"/>
              </a:rPr>
              <a:t>Smart</a:t>
            </a:r>
            <a:r>
              <a:rPr lang="en-IN" sz="2000" spc="-75" dirty="0">
                <a:latin typeface="Times New Roman" panose="02020603050405020304" pitchFamily="18" charset="0"/>
                <a:cs typeface="Times New Roman" panose="02020603050405020304" pitchFamily="18" charset="0"/>
              </a:rPr>
              <a:t> </a:t>
            </a:r>
            <a:r>
              <a:rPr lang="en-IN" sz="2000" spc="-10" dirty="0">
                <a:latin typeface="Times New Roman" panose="02020603050405020304" pitchFamily="18" charset="0"/>
                <a:cs typeface="Times New Roman" panose="02020603050405020304" pitchFamily="18" charset="0"/>
              </a:rPr>
              <a:t>Agriculture</a:t>
            </a:r>
            <a:r>
              <a:rPr lang="en-IN" sz="2000" spc="-85"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And</a:t>
            </a:r>
            <a:r>
              <a:rPr lang="en-IN" sz="2000" spc="-15"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Soil</a:t>
            </a:r>
            <a:r>
              <a:rPr lang="en-IN" sz="2000" spc="-1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Nutrient</a:t>
            </a:r>
            <a:r>
              <a:rPr lang="en-IN" sz="2000" spc="-15"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Detection</a:t>
            </a:r>
            <a:r>
              <a:rPr lang="en-IN" sz="2000" spc="-15"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System”</a:t>
            </a:r>
            <a:r>
              <a:rPr lang="en-IN" sz="2000" spc="-15"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by</a:t>
            </a:r>
            <a:r>
              <a:rPr lang="en-IN" sz="2000" spc="-85" dirty="0">
                <a:latin typeface="Times New Roman" panose="02020603050405020304" pitchFamily="18" charset="0"/>
                <a:cs typeface="Times New Roman" panose="02020603050405020304" pitchFamily="18" charset="0"/>
              </a:rPr>
              <a:t> </a:t>
            </a:r>
            <a:r>
              <a:rPr lang="en-IN" sz="2000" spc="-10" dirty="0">
                <a:latin typeface="Times New Roman" panose="02020603050405020304" pitchFamily="18" charset="0"/>
                <a:cs typeface="Times New Roman" panose="02020603050405020304" pitchFamily="18" charset="0"/>
              </a:rPr>
              <a:t>Akshay </a:t>
            </a:r>
            <a:r>
              <a:rPr lang="en-IN" sz="2000" dirty="0">
                <a:latin typeface="Times New Roman" panose="02020603050405020304" pitchFamily="18" charset="0"/>
                <a:cs typeface="Times New Roman" panose="02020603050405020304" pitchFamily="18" charset="0"/>
              </a:rPr>
              <a:t>Badhe,</a:t>
            </a:r>
            <a:r>
              <a:rPr lang="en-IN" sz="2000" spc="-45"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Sandeep</a:t>
            </a:r>
            <a:r>
              <a:rPr lang="en-IN" sz="2000" spc="-40" dirty="0">
                <a:latin typeface="Times New Roman" panose="02020603050405020304" pitchFamily="18" charset="0"/>
                <a:cs typeface="Times New Roman" panose="02020603050405020304" pitchFamily="18" charset="0"/>
              </a:rPr>
              <a:t> </a:t>
            </a:r>
            <a:r>
              <a:rPr lang="en-IN" sz="2000" spc="-10" dirty="0" err="1">
                <a:latin typeface="Times New Roman" panose="02020603050405020304" pitchFamily="18" charset="0"/>
                <a:cs typeface="Times New Roman" panose="02020603050405020304" pitchFamily="18" charset="0"/>
              </a:rPr>
              <a:t>Kharadkar</a:t>
            </a:r>
            <a:r>
              <a:rPr lang="en-IN" sz="2000" spc="-10" dirty="0">
                <a:latin typeface="Times New Roman" panose="02020603050405020304" pitchFamily="18" charset="0"/>
                <a:cs typeface="Times New Roman" panose="02020603050405020304" pitchFamily="18" charset="0"/>
              </a:rPr>
              <a:t>,</a:t>
            </a:r>
            <a:r>
              <a:rPr lang="en-IN" sz="2000" spc="-4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Rushikesh</a:t>
            </a:r>
            <a:r>
              <a:rPr lang="en-IN" sz="2000" spc="-65" dirty="0">
                <a:latin typeface="Times New Roman" panose="02020603050405020304" pitchFamily="18" charset="0"/>
                <a:cs typeface="Times New Roman" panose="02020603050405020304" pitchFamily="18" charset="0"/>
              </a:rPr>
              <a:t> </a:t>
            </a:r>
            <a:r>
              <a:rPr lang="en-IN" sz="2000" spc="-20" dirty="0">
                <a:latin typeface="Times New Roman" panose="02020603050405020304" pitchFamily="18" charset="0"/>
                <a:cs typeface="Times New Roman" panose="02020603050405020304" pitchFamily="18" charset="0"/>
              </a:rPr>
              <a:t>Ware,</a:t>
            </a:r>
            <a:r>
              <a:rPr lang="en-IN" sz="2000" spc="-45"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Pratik</a:t>
            </a:r>
            <a:r>
              <a:rPr lang="en-IN" sz="2000" spc="-35"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Kamble</a:t>
            </a:r>
            <a:r>
              <a:rPr lang="en-IN" sz="2000" spc="-4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on</a:t>
            </a:r>
            <a:r>
              <a:rPr lang="en-IN" sz="2000" spc="-35"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International</a:t>
            </a:r>
            <a:r>
              <a:rPr lang="en-IN" sz="2000" spc="-35"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Journal</a:t>
            </a:r>
            <a:r>
              <a:rPr lang="en-IN" sz="2000" spc="-50" dirty="0">
                <a:latin typeface="Times New Roman" panose="02020603050405020304" pitchFamily="18" charset="0"/>
                <a:cs typeface="Times New Roman" panose="02020603050405020304" pitchFamily="18" charset="0"/>
              </a:rPr>
              <a:t> </a:t>
            </a:r>
            <a:r>
              <a:rPr lang="en-IN" sz="2000" spc="-25" dirty="0">
                <a:latin typeface="Times New Roman" panose="02020603050405020304" pitchFamily="18" charset="0"/>
                <a:cs typeface="Times New Roman" panose="02020603050405020304" pitchFamily="18" charset="0"/>
              </a:rPr>
              <a:t>on </a:t>
            </a:r>
            <a:r>
              <a:rPr lang="en-IN" sz="2000" dirty="0">
                <a:latin typeface="Times New Roman" panose="02020603050405020304" pitchFamily="18" charset="0"/>
                <a:cs typeface="Times New Roman" panose="02020603050405020304" pitchFamily="18" charset="0"/>
              </a:rPr>
              <a:t>Future</a:t>
            </a:r>
            <a:r>
              <a:rPr lang="en-IN" sz="2000" spc="-3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Revolution</a:t>
            </a:r>
            <a:r>
              <a:rPr lang="en-IN" sz="2000" spc="-2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in</a:t>
            </a:r>
            <a:r>
              <a:rPr lang="en-IN" sz="2000" spc="-4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Computer</a:t>
            </a:r>
            <a:r>
              <a:rPr lang="en-IN" sz="2000" spc="-25"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Science</a:t>
            </a:r>
            <a:r>
              <a:rPr lang="en-IN" sz="2000" spc="-30" dirty="0">
                <a:latin typeface="Times New Roman" panose="02020603050405020304" pitchFamily="18" charset="0"/>
                <a:cs typeface="Times New Roman" panose="02020603050405020304" pitchFamily="18" charset="0"/>
              </a:rPr>
              <a:t> </a:t>
            </a:r>
            <a:r>
              <a:rPr lang="en-IN" sz="2000" spc="-10" dirty="0">
                <a:latin typeface="Times New Roman" panose="02020603050405020304" pitchFamily="18" charset="0"/>
                <a:cs typeface="Times New Roman" panose="02020603050405020304" pitchFamily="18" charset="0"/>
              </a:rPr>
              <a:t>Communication</a:t>
            </a:r>
            <a:r>
              <a:rPr lang="en-IN" sz="2000" spc="-2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Engineering</a:t>
            </a:r>
            <a:r>
              <a:rPr lang="en-IN" sz="2000" spc="-2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ISSN:</a:t>
            </a:r>
            <a:r>
              <a:rPr lang="en-IN" sz="2000" spc="-25" dirty="0">
                <a:latin typeface="Times New Roman" panose="02020603050405020304" pitchFamily="18" charset="0"/>
                <a:cs typeface="Times New Roman" panose="02020603050405020304" pitchFamily="18" charset="0"/>
              </a:rPr>
              <a:t> </a:t>
            </a:r>
            <a:r>
              <a:rPr lang="en-IN" sz="2000" spc="-10" dirty="0">
                <a:latin typeface="Times New Roman" panose="02020603050405020304" pitchFamily="18" charset="0"/>
                <a:cs typeface="Times New Roman" panose="02020603050405020304" pitchFamily="18" charset="0"/>
              </a:rPr>
              <a:t>2454- </a:t>
            </a:r>
            <a:r>
              <a:rPr lang="en-IN" sz="2000" spc="-20" dirty="0">
                <a:latin typeface="Times New Roman" panose="02020603050405020304" pitchFamily="18" charset="0"/>
                <a:cs typeface="Times New Roman" panose="02020603050405020304" pitchFamily="18" charset="0"/>
              </a:rPr>
              <a:t>4248,Volume:</a:t>
            </a:r>
            <a:r>
              <a:rPr lang="en-IN" sz="2000" spc="-3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4</a:t>
            </a:r>
            <a:r>
              <a:rPr lang="en-IN" sz="2000" spc="-1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Issue:</a:t>
            </a:r>
            <a:r>
              <a:rPr lang="en-IN" sz="2000" spc="-15" dirty="0">
                <a:latin typeface="Times New Roman" panose="02020603050405020304" pitchFamily="18" charset="0"/>
                <a:cs typeface="Times New Roman" panose="02020603050405020304" pitchFamily="18" charset="0"/>
              </a:rPr>
              <a:t> </a:t>
            </a:r>
            <a:r>
              <a:rPr lang="en-IN" sz="2000" spc="-35" dirty="0">
                <a:latin typeface="Times New Roman" panose="02020603050405020304" pitchFamily="18" charset="0"/>
                <a:cs typeface="Times New Roman" panose="02020603050405020304" pitchFamily="18" charset="0"/>
              </a:rPr>
              <a:t>4.</a:t>
            </a:r>
            <a:endParaRPr lang="en-IN" sz="2000" dirty="0">
              <a:latin typeface="Times New Roman" panose="02020603050405020304" pitchFamily="18" charset="0"/>
              <a:cs typeface="Times New Roman" panose="02020603050405020304" pitchFamily="18" charset="0"/>
            </a:endParaRPr>
          </a:p>
          <a:p>
            <a:pPr marL="0" indent="0" algn="just">
              <a:lnSpc>
                <a:spcPct val="150000"/>
              </a:lnSpc>
              <a:spcBef>
                <a:spcPts val="735"/>
              </a:spcBef>
              <a:buNone/>
            </a:pPr>
            <a:r>
              <a:rPr lang="en-IN" sz="2000" spc="-25" dirty="0">
                <a:latin typeface="Times New Roman" panose="02020603050405020304" pitchFamily="18" charset="0"/>
                <a:cs typeface="Times New Roman" panose="02020603050405020304" pitchFamily="18" charset="0"/>
              </a:rPr>
              <a:t>[2] “</a:t>
            </a:r>
            <a:r>
              <a:rPr lang="en-IN" sz="2000" dirty="0">
                <a:latin typeface="Times New Roman" panose="02020603050405020304" pitchFamily="18" charset="0"/>
                <a:cs typeface="Times New Roman" panose="02020603050405020304" pitchFamily="18" charset="0"/>
              </a:rPr>
              <a:t>Remote</a:t>
            </a:r>
            <a:r>
              <a:rPr lang="en-IN" sz="2000" spc="-6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environmental</a:t>
            </a:r>
            <a:r>
              <a:rPr lang="en-IN" sz="2000" spc="-35"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monitoring</a:t>
            </a:r>
            <a:r>
              <a:rPr lang="en-IN" sz="2000" spc="-3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using</a:t>
            </a:r>
            <a:r>
              <a:rPr lang="en-IN" sz="2000" spc="-3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Internet</a:t>
            </a:r>
            <a:r>
              <a:rPr lang="en-IN" sz="2000" spc="-45"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of</a:t>
            </a:r>
            <a:r>
              <a:rPr lang="en-IN" sz="2000" spc="-6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Things</a:t>
            </a:r>
            <a:r>
              <a:rPr lang="en-IN" sz="2000" spc="-35"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(IoT)”</a:t>
            </a:r>
            <a:r>
              <a:rPr lang="en-IN" sz="2000" spc="-35"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by</a:t>
            </a:r>
            <a:r>
              <a:rPr lang="en-IN" sz="2000" spc="-3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S.</a:t>
            </a:r>
            <a:r>
              <a:rPr lang="en-IN" sz="2000" spc="-85"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Abraham</a:t>
            </a:r>
            <a:r>
              <a:rPr lang="en-IN" sz="2000" spc="-35" dirty="0">
                <a:latin typeface="Times New Roman" panose="02020603050405020304" pitchFamily="18" charset="0"/>
                <a:cs typeface="Times New Roman" panose="02020603050405020304" pitchFamily="18" charset="0"/>
              </a:rPr>
              <a:t> </a:t>
            </a:r>
            <a:r>
              <a:rPr lang="en-IN" sz="2000" spc="-50" dirty="0">
                <a:latin typeface="Times New Roman" panose="02020603050405020304" pitchFamily="18" charset="0"/>
                <a:cs typeface="Times New Roman" panose="02020603050405020304" pitchFamily="18" charset="0"/>
              </a:rPr>
              <a:t>,</a:t>
            </a:r>
            <a:r>
              <a:rPr lang="en-IN" sz="2000" dirty="0" err="1">
                <a:latin typeface="Times New Roman" panose="02020603050405020304" pitchFamily="18" charset="0"/>
                <a:cs typeface="Times New Roman" panose="02020603050405020304" pitchFamily="18" charset="0"/>
              </a:rPr>
              <a:t>JBeard</a:t>
            </a:r>
            <a:r>
              <a:rPr lang="en-IN" sz="2000" spc="-25"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and</a:t>
            </a:r>
            <a:r>
              <a:rPr lang="en-IN" sz="2000" spc="-25"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R.</a:t>
            </a:r>
            <a:r>
              <a:rPr lang="en-IN" sz="2000" spc="-35" dirty="0">
                <a:latin typeface="Times New Roman" panose="02020603050405020304" pitchFamily="18" charset="0"/>
                <a:cs typeface="Times New Roman" panose="02020603050405020304" pitchFamily="18" charset="0"/>
              </a:rPr>
              <a:t> </a:t>
            </a:r>
            <a:r>
              <a:rPr lang="en-IN" sz="2000" spc="-10" dirty="0">
                <a:latin typeface="Times New Roman" panose="02020603050405020304" pitchFamily="18" charset="0"/>
                <a:cs typeface="Times New Roman" panose="02020603050405020304" pitchFamily="18" charset="0"/>
              </a:rPr>
              <a:t>Manijacob,2017</a:t>
            </a:r>
            <a:r>
              <a:rPr lang="en-IN" sz="2000" spc="-25"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IEEE</a:t>
            </a:r>
            <a:r>
              <a:rPr lang="en-IN" sz="2000" spc="-35"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Global</a:t>
            </a:r>
            <a:r>
              <a:rPr lang="en-IN" sz="2000" spc="-2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Humanitarian</a:t>
            </a:r>
            <a:r>
              <a:rPr lang="en-IN" sz="2000" spc="-50" dirty="0">
                <a:latin typeface="Times New Roman" panose="02020603050405020304" pitchFamily="18" charset="0"/>
                <a:cs typeface="Times New Roman" panose="02020603050405020304" pitchFamily="18" charset="0"/>
              </a:rPr>
              <a:t> </a:t>
            </a:r>
            <a:r>
              <a:rPr lang="en-IN" sz="2000" spc="-10" dirty="0">
                <a:latin typeface="Times New Roman" panose="02020603050405020304" pitchFamily="18" charset="0"/>
                <a:cs typeface="Times New Roman" panose="02020603050405020304" pitchFamily="18" charset="0"/>
              </a:rPr>
              <a:t>Technology</a:t>
            </a:r>
            <a:r>
              <a:rPr lang="en-IN" sz="2000" spc="-25"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Conference</a:t>
            </a:r>
            <a:r>
              <a:rPr lang="en-IN" sz="2000" spc="-30" dirty="0">
                <a:latin typeface="Times New Roman" panose="02020603050405020304" pitchFamily="18" charset="0"/>
                <a:cs typeface="Times New Roman" panose="02020603050405020304" pitchFamily="18" charset="0"/>
              </a:rPr>
              <a:t> </a:t>
            </a:r>
            <a:r>
              <a:rPr lang="en-IN" sz="2000" spc="-10" dirty="0">
                <a:latin typeface="Times New Roman" panose="02020603050405020304" pitchFamily="18" charset="0"/>
                <a:cs typeface="Times New Roman" panose="02020603050405020304" pitchFamily="18" charset="0"/>
              </a:rPr>
              <a:t>(GHTC), </a:t>
            </a:r>
            <a:r>
              <a:rPr lang="en-IN" sz="2000" dirty="0">
                <a:latin typeface="Times New Roman" panose="02020603050405020304" pitchFamily="18" charset="0"/>
                <a:cs typeface="Times New Roman" panose="02020603050405020304" pitchFamily="18" charset="0"/>
              </a:rPr>
              <a:t>San</a:t>
            </a:r>
            <a:r>
              <a:rPr lang="en-IN" sz="2000" spc="-15"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Jose,</a:t>
            </a:r>
            <a:r>
              <a:rPr lang="en-IN" sz="2000" spc="-2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CA,</a:t>
            </a:r>
            <a:r>
              <a:rPr lang="en-IN" sz="2000" spc="-2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USA,</a:t>
            </a:r>
            <a:r>
              <a:rPr lang="en-IN" sz="2000" spc="-15"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2017,</a:t>
            </a:r>
            <a:r>
              <a:rPr lang="en-IN" sz="2000" spc="-2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pp.</a:t>
            </a:r>
            <a:r>
              <a:rPr lang="en-IN" sz="2000" spc="-2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1-6,</a:t>
            </a:r>
            <a:r>
              <a:rPr lang="en-IN" sz="2000" spc="-2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doi</a:t>
            </a:r>
            <a:r>
              <a:rPr lang="en-IN" sz="2000" dirty="0">
                <a:latin typeface="Times New Roman" panose="02020603050405020304" pitchFamily="18" charset="0"/>
                <a:cs typeface="Times New Roman" panose="02020603050405020304" pitchFamily="18" charset="0"/>
              </a:rPr>
              <a:t>:</a:t>
            </a:r>
            <a:r>
              <a:rPr lang="en-IN" sz="2000" spc="-15" dirty="0">
                <a:latin typeface="Times New Roman" panose="02020603050405020304" pitchFamily="18" charset="0"/>
                <a:cs typeface="Times New Roman" panose="02020603050405020304" pitchFamily="18" charset="0"/>
              </a:rPr>
              <a:t> </a:t>
            </a:r>
            <a:r>
              <a:rPr lang="en-IN" sz="2000" spc="-10" dirty="0">
                <a:latin typeface="Times New Roman" panose="02020603050405020304" pitchFamily="18" charset="0"/>
                <a:cs typeface="Times New Roman" panose="02020603050405020304" pitchFamily="18" charset="0"/>
              </a:rPr>
              <a:t>10.1109/GHTC.2017.8239335.</a:t>
            </a:r>
            <a:endParaRPr lang="en-IN" sz="2000" dirty="0">
              <a:latin typeface="Times New Roman" panose="02020603050405020304" pitchFamily="18" charset="0"/>
              <a:cs typeface="Times New Roman" panose="02020603050405020304" pitchFamily="18" charset="0"/>
            </a:endParaRPr>
          </a:p>
          <a:p>
            <a:pPr marL="0" indent="0" algn="just">
              <a:buNone/>
            </a:pPr>
            <a:endParaRPr lang="en-GB" sz="2000" dirty="0">
              <a:latin typeface="Arial" panose="020B0604020202020204" pitchFamily="34" charset="0"/>
              <a:cs typeface="Arial" pitchFamily="34" charset="0"/>
            </a:endParaRPr>
          </a:p>
        </p:txBody>
      </p:sp>
      <p:sp>
        <p:nvSpPr>
          <p:cNvPr id="4" name="Date Placeholder 3"/>
          <p:cNvSpPr>
            <a:spLocks noGrp="1"/>
          </p:cNvSpPr>
          <p:nvPr>
            <p:ph type="dt" sz="half" idx="10"/>
          </p:nvPr>
        </p:nvSpPr>
        <p:spPr/>
        <p:txBody>
          <a:bodyPr/>
          <a:lstStyle/>
          <a:p>
            <a:fld id="{5B03792B-EAFF-40C2-ADF4-7164D5D8E914}" type="datetime1">
              <a:rPr lang="en-US" smtClean="0"/>
              <a:pPr/>
              <a:t>5/27/2024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BF2A08-2659-5EC2-1DCF-1CD0B048656C}"/>
              </a:ext>
            </a:extLst>
          </p:cNvPr>
          <p:cNvSpPr>
            <a:spLocks noGrp="1"/>
          </p:cNvSpPr>
          <p:nvPr>
            <p:ph type="dt" sz="half" idx="10"/>
          </p:nvPr>
        </p:nvSpPr>
        <p:spPr/>
        <p:txBody>
          <a:bodyPr/>
          <a:lstStyle/>
          <a:p>
            <a:fld id="{2578E446-11E2-469E-9608-D434DF60BAF1}" type="datetime1">
              <a:rPr lang="en-US" smtClean="0"/>
              <a:pPr/>
              <a:t>5/27/2024</a:t>
            </a:fld>
            <a:endParaRPr lang="en-US"/>
          </a:p>
        </p:txBody>
      </p:sp>
      <p:sp>
        <p:nvSpPr>
          <p:cNvPr id="3" name="Slide Number Placeholder 2">
            <a:extLst>
              <a:ext uri="{FF2B5EF4-FFF2-40B4-BE49-F238E27FC236}">
                <a16:creationId xmlns:a16="http://schemas.microsoft.com/office/drawing/2014/main" id="{A89ED89F-C80F-D0A7-1EB8-A8F8047A68DB}"/>
              </a:ext>
            </a:extLst>
          </p:cNvPr>
          <p:cNvSpPr>
            <a:spLocks noGrp="1"/>
          </p:cNvSpPr>
          <p:nvPr>
            <p:ph type="sldNum" sz="quarter" idx="12"/>
          </p:nvPr>
        </p:nvSpPr>
        <p:spPr/>
        <p:txBody>
          <a:bodyPr/>
          <a:lstStyle/>
          <a:p>
            <a:fld id="{B6F15528-21DE-4FAA-801E-634DDDAF4B2B}" type="slidenum">
              <a:rPr lang="en-US" smtClean="0"/>
              <a:pPr/>
              <a:t>2</a:t>
            </a:fld>
            <a:endParaRPr lang="en-US"/>
          </a:p>
        </p:txBody>
      </p:sp>
      <p:sp>
        <p:nvSpPr>
          <p:cNvPr id="5" name="TextBox 4">
            <a:extLst>
              <a:ext uri="{FF2B5EF4-FFF2-40B4-BE49-F238E27FC236}">
                <a16:creationId xmlns:a16="http://schemas.microsoft.com/office/drawing/2014/main" id="{4D5B8B75-C532-CA47-1316-4D99D89759B3}"/>
              </a:ext>
            </a:extLst>
          </p:cNvPr>
          <p:cNvSpPr txBox="1"/>
          <p:nvPr/>
        </p:nvSpPr>
        <p:spPr>
          <a:xfrm>
            <a:off x="381000" y="624633"/>
            <a:ext cx="4572000" cy="769441"/>
          </a:xfrm>
          <a:prstGeom prst="rect">
            <a:avLst/>
          </a:prstGeom>
          <a:noFill/>
        </p:spPr>
        <p:txBody>
          <a:bodyPr wrap="square">
            <a:spAutoFit/>
          </a:bodyPr>
          <a:lstStyle/>
          <a:p>
            <a:r>
              <a:rPr kumimoji="0" lang="en-GB" sz="4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C</a:t>
            </a:r>
            <a:r>
              <a:rPr kumimoji="0" lang="en-IN" sz="44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ONTENTS</a:t>
            </a:r>
            <a:endParaRPr lang="en-IN" dirty="0"/>
          </a:p>
        </p:txBody>
      </p:sp>
      <p:sp>
        <p:nvSpPr>
          <p:cNvPr id="6" name="Content Placeholder 2">
            <a:extLst>
              <a:ext uri="{FF2B5EF4-FFF2-40B4-BE49-F238E27FC236}">
                <a16:creationId xmlns:a16="http://schemas.microsoft.com/office/drawing/2014/main" id="{1BE59D32-6F7E-A0A9-00BE-0AC7CB540403}"/>
              </a:ext>
            </a:extLst>
          </p:cNvPr>
          <p:cNvSpPr txBox="1">
            <a:spLocks/>
          </p:cNvSpPr>
          <p:nvPr/>
        </p:nvSpPr>
        <p:spPr>
          <a:xfrm>
            <a:off x="381000" y="1828800"/>
            <a:ext cx="8763000" cy="435133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0" fontAlgn="base" hangingPunct="0">
              <a:spcBef>
                <a:spcPct val="0"/>
              </a:spcBef>
              <a:spcAft>
                <a:spcPct val="0"/>
              </a:spcAf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Objective</a:t>
            </a:r>
          </a:p>
          <a:p>
            <a:pPr eaLnBrk="0" fontAlgn="base" hangingPunct="0">
              <a:spcBef>
                <a:spcPct val="0"/>
              </a:spcBef>
              <a:spcAft>
                <a:spcPct val="0"/>
              </a:spcAf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Introduction</a:t>
            </a:r>
          </a:p>
          <a:p>
            <a:pPr eaLnBrk="0" fontAlgn="base" hangingPunct="0">
              <a:spcBef>
                <a:spcPct val="0"/>
              </a:spcBef>
              <a:spcAft>
                <a:spcPct val="0"/>
              </a:spcAf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Problem Statement</a:t>
            </a:r>
          </a:p>
          <a:p>
            <a:pPr eaLnBrk="0" fontAlgn="base" hangingPunct="0">
              <a:spcBef>
                <a:spcPct val="0"/>
              </a:spcBef>
              <a:spcAft>
                <a:spcPct val="0"/>
              </a:spcAf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Literature Survey</a:t>
            </a:r>
          </a:p>
          <a:p>
            <a:pPr eaLnBrk="0" fontAlgn="base" hangingPunct="0">
              <a:spcBef>
                <a:spcPct val="0"/>
              </a:spcBef>
              <a:spcAft>
                <a:spcPct val="0"/>
              </a:spcAf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Proposed System</a:t>
            </a:r>
          </a:p>
          <a:p>
            <a:pPr eaLnBrk="0" fontAlgn="base" hangingPunct="0">
              <a:spcBef>
                <a:spcPct val="0"/>
              </a:spcBef>
              <a:spcAft>
                <a:spcPct val="0"/>
              </a:spcAf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Result and Discussion</a:t>
            </a:r>
          </a:p>
          <a:p>
            <a:pPr eaLnBrk="0" fontAlgn="base" hangingPunct="0">
              <a:spcBef>
                <a:spcPct val="0"/>
              </a:spcBef>
              <a:spcAft>
                <a:spcPct val="0"/>
              </a:spcAf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Conclusion</a:t>
            </a:r>
          </a:p>
          <a:p>
            <a:pPr eaLnBrk="0" fontAlgn="base" hangingPunct="0">
              <a:spcBef>
                <a:spcPct val="0"/>
              </a:spcBef>
              <a:spcAft>
                <a:spcPct val="0"/>
              </a:spcAf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Future work</a:t>
            </a:r>
          </a:p>
          <a:p>
            <a:pPr eaLnBrk="0" fontAlgn="base" hangingPunct="0">
              <a:spcBef>
                <a:spcPct val="0"/>
              </a:spcBef>
              <a:spcAft>
                <a:spcPct val="0"/>
              </a:spcAft>
              <a:buFont typeface="Wingdings" panose="05000000000000000000" pitchFamily="2" charset="2"/>
              <a:buChar char="Ø"/>
            </a:pPr>
            <a:r>
              <a:rPr lang="en-US" altLang="en-US" dirty="0">
                <a:latin typeface="Times New Roman" panose="02020603050405020304" pitchFamily="18" charset="0"/>
                <a:cs typeface="Times New Roman" panose="02020603050405020304" pitchFamily="18" charset="0"/>
              </a:rPr>
              <a:t>Reference</a:t>
            </a:r>
            <a:endParaRPr lang="en-US" alt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17933824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0B146C-62C8-6C7C-0D87-459DBEF6C11D}"/>
              </a:ext>
            </a:extLst>
          </p:cNvPr>
          <p:cNvSpPr>
            <a:spLocks noGrp="1"/>
          </p:cNvSpPr>
          <p:nvPr>
            <p:ph idx="1"/>
          </p:nvPr>
        </p:nvSpPr>
        <p:spPr>
          <a:xfrm>
            <a:off x="435077" y="685800"/>
            <a:ext cx="8229600" cy="4525963"/>
          </a:xfrm>
        </p:spPr>
        <p:txBody>
          <a:bodyPr>
            <a:normAutofit fontScale="70000" lnSpcReduction="20000"/>
          </a:bodyPr>
          <a:lstStyle/>
          <a:p>
            <a:pPr marL="0" indent="0" algn="just">
              <a:lnSpc>
                <a:spcPct val="150000"/>
              </a:lnSpc>
              <a:spcBef>
                <a:spcPts val="530"/>
              </a:spcBef>
              <a:buNone/>
            </a:pPr>
            <a:r>
              <a:rPr lang="en-IN" sz="3200" spc="-25" dirty="0">
                <a:latin typeface="Arial" panose="020B0604020202020204" pitchFamily="34" charset="0"/>
                <a:cs typeface="Arial" panose="020B0604020202020204" pitchFamily="34" charset="0"/>
              </a:rPr>
              <a:t>[</a:t>
            </a:r>
            <a:r>
              <a:rPr lang="en-IN" sz="3200" spc="-25" dirty="0">
                <a:latin typeface="Times New Roman" panose="02020603050405020304" pitchFamily="18" charset="0"/>
                <a:cs typeface="Times New Roman" panose="02020603050405020304" pitchFamily="18" charset="0"/>
              </a:rPr>
              <a:t>3]</a:t>
            </a:r>
            <a:r>
              <a:rPr lang="en-IN" sz="3200" dirty="0">
                <a:latin typeface="Times New Roman" panose="02020603050405020304" pitchFamily="18" charset="0"/>
                <a:cs typeface="Times New Roman" panose="02020603050405020304" pitchFamily="18" charset="0"/>
              </a:rPr>
              <a:t>”IoT</a:t>
            </a:r>
            <a:r>
              <a:rPr lang="en-IN" sz="3200" spc="-55"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based</a:t>
            </a:r>
            <a:r>
              <a:rPr lang="en-IN" sz="3200" spc="-10"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Soil</a:t>
            </a:r>
            <a:r>
              <a:rPr lang="en-IN" sz="3200" spc="-10"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Nutrient</a:t>
            </a:r>
            <a:r>
              <a:rPr lang="en-IN" sz="3200" spc="-35" dirty="0">
                <a:latin typeface="Times New Roman" panose="02020603050405020304" pitchFamily="18" charset="0"/>
                <a:cs typeface="Times New Roman" panose="02020603050405020304" pitchFamily="18" charset="0"/>
              </a:rPr>
              <a:t> </a:t>
            </a:r>
            <a:r>
              <a:rPr lang="en-IN" sz="3200" spc="-20" dirty="0">
                <a:latin typeface="Times New Roman" panose="02020603050405020304" pitchFamily="18" charset="0"/>
                <a:cs typeface="Times New Roman" panose="02020603050405020304" pitchFamily="18" charset="0"/>
              </a:rPr>
              <a:t>Testing</a:t>
            </a:r>
            <a:r>
              <a:rPr lang="en-IN" sz="3200" spc="-10"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System”</a:t>
            </a:r>
            <a:r>
              <a:rPr lang="en-IN" sz="3200" spc="-30"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by</a:t>
            </a:r>
            <a:r>
              <a:rPr lang="en-IN" sz="3200" spc="-5" dirty="0">
                <a:latin typeface="Times New Roman" panose="02020603050405020304" pitchFamily="18" charset="0"/>
                <a:cs typeface="Times New Roman" panose="02020603050405020304" pitchFamily="18" charset="0"/>
              </a:rPr>
              <a:t> </a:t>
            </a:r>
            <a:r>
              <a:rPr lang="en-IN" sz="3200" dirty="0" err="1">
                <a:latin typeface="Times New Roman" panose="02020603050405020304" pitchFamily="18" charset="0"/>
                <a:cs typeface="Times New Roman" panose="02020603050405020304" pitchFamily="18" charset="0"/>
              </a:rPr>
              <a:t>Sanket</a:t>
            </a:r>
            <a:r>
              <a:rPr lang="en-IN" sz="3200" spc="-10" dirty="0">
                <a:latin typeface="Times New Roman" panose="02020603050405020304" pitchFamily="18" charset="0"/>
                <a:cs typeface="Times New Roman" panose="02020603050405020304" pitchFamily="18" charset="0"/>
              </a:rPr>
              <a:t> </a:t>
            </a:r>
            <a:r>
              <a:rPr lang="en-IN" sz="3200" spc="-10" dirty="0" err="1">
                <a:latin typeface="Times New Roman" panose="02020603050405020304" pitchFamily="18" charset="0"/>
                <a:cs typeface="Times New Roman" panose="02020603050405020304" pitchFamily="18" charset="0"/>
              </a:rPr>
              <a:t>Kasturiwala</a:t>
            </a:r>
            <a:r>
              <a:rPr lang="en-IN" sz="3200" spc="-10" dirty="0">
                <a:latin typeface="Times New Roman" panose="02020603050405020304" pitchFamily="18" charset="0"/>
                <a:cs typeface="Times New Roman" panose="02020603050405020304" pitchFamily="18" charset="0"/>
              </a:rPr>
              <a:t>,</a:t>
            </a:r>
            <a:r>
              <a:rPr lang="en-IN" sz="3200" spc="-20"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Sakshi</a:t>
            </a:r>
            <a:r>
              <a:rPr lang="en-IN" sz="3200" spc="-10" dirty="0">
                <a:latin typeface="Times New Roman" panose="02020603050405020304" pitchFamily="18" charset="0"/>
                <a:cs typeface="Times New Roman" panose="02020603050405020304" pitchFamily="18" charset="0"/>
              </a:rPr>
              <a:t> </a:t>
            </a:r>
            <a:r>
              <a:rPr lang="en-IN" sz="3200" spc="-10" dirty="0" err="1">
                <a:latin typeface="Times New Roman" panose="02020603050405020304" pitchFamily="18" charset="0"/>
                <a:cs typeface="Times New Roman" panose="02020603050405020304" pitchFamily="18" charset="0"/>
              </a:rPr>
              <a:t>Sarage</a:t>
            </a:r>
            <a:r>
              <a:rPr lang="en-IN" sz="3200" spc="-10" dirty="0">
                <a:latin typeface="Times New Roman" panose="02020603050405020304" pitchFamily="18" charset="0"/>
                <a:cs typeface="Times New Roman" panose="02020603050405020304" pitchFamily="18" charset="0"/>
              </a:rPr>
              <a:t>,</a:t>
            </a:r>
            <a:r>
              <a:rPr lang="en-IN" sz="3200" spc="-80" dirty="0">
                <a:latin typeface="Times New Roman" panose="02020603050405020304" pitchFamily="18" charset="0"/>
                <a:cs typeface="Times New Roman" panose="02020603050405020304" pitchFamily="18" charset="0"/>
              </a:rPr>
              <a:t> </a:t>
            </a:r>
            <a:r>
              <a:rPr lang="en-IN" sz="3200" spc="-10" dirty="0" err="1">
                <a:latin typeface="Times New Roman" panose="02020603050405020304" pitchFamily="18" charset="0"/>
                <a:cs typeface="Times New Roman" panose="02020603050405020304" pitchFamily="18" charset="0"/>
              </a:rPr>
              <a:t>Aditi</a:t>
            </a:r>
            <a:r>
              <a:rPr lang="en-IN" sz="3200" dirty="0" err="1">
                <a:latin typeface="Times New Roman" panose="02020603050405020304" pitchFamily="18" charset="0"/>
                <a:cs typeface="Times New Roman" panose="02020603050405020304" pitchFamily="18" charset="0"/>
              </a:rPr>
              <a:t>Doye</a:t>
            </a:r>
            <a:r>
              <a:rPr lang="en-IN" sz="3200" dirty="0">
                <a:latin typeface="Times New Roman" panose="02020603050405020304" pitchFamily="18" charset="0"/>
                <a:cs typeface="Times New Roman" panose="02020603050405020304" pitchFamily="18" charset="0"/>
              </a:rPr>
              <a:t>,</a:t>
            </a:r>
            <a:r>
              <a:rPr lang="en-IN" sz="3200" spc="-55" dirty="0">
                <a:latin typeface="Times New Roman" panose="02020603050405020304" pitchFamily="18" charset="0"/>
                <a:cs typeface="Times New Roman" panose="02020603050405020304" pitchFamily="18" charset="0"/>
              </a:rPr>
              <a:t> </a:t>
            </a:r>
            <a:r>
              <a:rPr lang="en-IN" sz="3200" dirty="0" err="1">
                <a:latin typeface="Times New Roman" panose="02020603050405020304" pitchFamily="18" charset="0"/>
                <a:cs typeface="Times New Roman" panose="02020603050405020304" pitchFamily="18" charset="0"/>
              </a:rPr>
              <a:t>Dashmeet</a:t>
            </a:r>
            <a:r>
              <a:rPr lang="en-IN" sz="3200" spc="-35"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Khurana,</a:t>
            </a:r>
            <a:r>
              <a:rPr lang="en-IN" sz="3200" spc="-45"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Sachin</a:t>
            </a:r>
            <a:r>
              <a:rPr lang="en-IN" sz="3200" spc="-85" dirty="0">
                <a:latin typeface="Times New Roman" panose="02020603050405020304" pitchFamily="18" charset="0"/>
                <a:cs typeface="Times New Roman" panose="02020603050405020304" pitchFamily="18" charset="0"/>
              </a:rPr>
              <a:t> </a:t>
            </a:r>
            <a:r>
              <a:rPr lang="en-IN" sz="3200" spc="-25" dirty="0">
                <a:latin typeface="Times New Roman" panose="02020603050405020304" pitchFamily="18" charset="0"/>
                <a:cs typeface="Times New Roman" panose="02020603050405020304" pitchFamily="18" charset="0"/>
              </a:rPr>
              <a:t>Yadav</a:t>
            </a:r>
            <a:r>
              <a:rPr lang="en-IN" sz="3200" spc="-35"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,International</a:t>
            </a:r>
            <a:r>
              <a:rPr lang="en-IN" sz="3200" spc="-35"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Journal</a:t>
            </a:r>
            <a:r>
              <a:rPr lang="en-IN" sz="3200" spc="-50"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of</a:t>
            </a:r>
            <a:r>
              <a:rPr lang="en-IN" sz="3200" spc="-40"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Science</a:t>
            </a:r>
            <a:r>
              <a:rPr lang="en-IN" sz="3200" spc="-40"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and</a:t>
            </a:r>
            <a:r>
              <a:rPr lang="en-IN" sz="3200" spc="-35" dirty="0">
                <a:latin typeface="Times New Roman" panose="02020603050405020304" pitchFamily="18" charset="0"/>
                <a:cs typeface="Times New Roman" panose="02020603050405020304" pitchFamily="18" charset="0"/>
              </a:rPr>
              <a:t> </a:t>
            </a:r>
            <a:r>
              <a:rPr lang="en-IN" sz="3200" spc="-10" dirty="0">
                <a:latin typeface="Times New Roman" panose="02020603050405020304" pitchFamily="18" charset="0"/>
                <a:cs typeface="Times New Roman" panose="02020603050405020304" pitchFamily="18" charset="0"/>
              </a:rPr>
              <a:t>Research </a:t>
            </a:r>
            <a:r>
              <a:rPr lang="en-IN" sz="3200" dirty="0">
                <a:latin typeface="Times New Roman" panose="02020603050405020304" pitchFamily="18" charset="0"/>
                <a:cs typeface="Times New Roman" panose="02020603050405020304" pitchFamily="18" charset="0"/>
              </a:rPr>
              <a:t>(IJSR)</a:t>
            </a:r>
            <a:r>
              <a:rPr lang="en-IN" sz="3200" spc="-25"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ISSN:</a:t>
            </a:r>
            <a:r>
              <a:rPr lang="en-IN" sz="3200" spc="-20" dirty="0">
                <a:latin typeface="Times New Roman" panose="02020603050405020304" pitchFamily="18" charset="0"/>
                <a:cs typeface="Times New Roman" panose="02020603050405020304" pitchFamily="18" charset="0"/>
              </a:rPr>
              <a:t> </a:t>
            </a:r>
            <a:r>
              <a:rPr lang="en-IN" sz="3200" spc="-10" dirty="0">
                <a:latin typeface="Times New Roman" panose="02020603050405020304" pitchFamily="18" charset="0"/>
                <a:cs typeface="Times New Roman" panose="02020603050405020304" pitchFamily="18" charset="0"/>
              </a:rPr>
              <a:t>2319-</a:t>
            </a:r>
            <a:r>
              <a:rPr lang="en-IN" sz="3200" dirty="0">
                <a:latin typeface="Times New Roman" panose="02020603050405020304" pitchFamily="18" charset="0"/>
                <a:cs typeface="Times New Roman" panose="02020603050405020304" pitchFamily="18" charset="0"/>
              </a:rPr>
              <a:t>7064</a:t>
            </a:r>
            <a:r>
              <a:rPr lang="en-IN" sz="3200" spc="-15"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,Impact</a:t>
            </a:r>
            <a:r>
              <a:rPr lang="en-IN" sz="3200" spc="-20"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Factor</a:t>
            </a:r>
            <a:r>
              <a:rPr lang="en-IN" sz="3200" spc="-25"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(2018):</a:t>
            </a:r>
            <a:r>
              <a:rPr lang="en-IN" sz="3200" spc="-15" dirty="0">
                <a:latin typeface="Times New Roman" panose="02020603050405020304" pitchFamily="18" charset="0"/>
                <a:cs typeface="Times New Roman" panose="02020603050405020304" pitchFamily="18" charset="0"/>
              </a:rPr>
              <a:t> </a:t>
            </a:r>
            <a:r>
              <a:rPr lang="en-IN" sz="3200" spc="-10" dirty="0">
                <a:latin typeface="Times New Roman" panose="02020603050405020304" pitchFamily="18" charset="0"/>
                <a:cs typeface="Times New Roman" panose="02020603050405020304" pitchFamily="18" charset="0"/>
              </a:rPr>
              <a:t>7.426</a:t>
            </a:r>
            <a:endParaRPr lang="en-IN" sz="3200" dirty="0">
              <a:latin typeface="Times New Roman" panose="02020603050405020304" pitchFamily="18" charset="0"/>
              <a:cs typeface="Times New Roman" panose="02020603050405020304" pitchFamily="18" charset="0"/>
            </a:endParaRPr>
          </a:p>
          <a:p>
            <a:pPr marL="0" indent="0" algn="just">
              <a:lnSpc>
                <a:spcPct val="150000"/>
              </a:lnSpc>
              <a:spcBef>
                <a:spcPts val="745"/>
              </a:spcBef>
              <a:buNone/>
            </a:pPr>
            <a:r>
              <a:rPr lang="en-IN" sz="3200" dirty="0">
                <a:latin typeface="Times New Roman" panose="02020603050405020304" pitchFamily="18" charset="0"/>
                <a:cs typeface="Times New Roman" panose="02020603050405020304" pitchFamily="18" charset="0"/>
              </a:rPr>
              <a:t>[4]”IoT</a:t>
            </a:r>
            <a:r>
              <a:rPr lang="en-IN" sz="3200" spc="-50"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based</a:t>
            </a:r>
            <a:r>
              <a:rPr lang="en-IN" sz="3200" spc="-20"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smart</a:t>
            </a:r>
            <a:r>
              <a:rPr lang="en-IN" sz="3200" spc="-30"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soil</a:t>
            </a:r>
            <a:r>
              <a:rPr lang="en-IN" sz="3200" spc="-35"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monitoring</a:t>
            </a:r>
            <a:r>
              <a:rPr lang="en-IN" sz="3200" spc="-20"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system</a:t>
            </a:r>
            <a:r>
              <a:rPr lang="en-IN" sz="3200" spc="-20"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for</a:t>
            </a:r>
            <a:r>
              <a:rPr lang="en-IN" sz="3200" spc="-25"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agricultural</a:t>
            </a:r>
            <a:r>
              <a:rPr lang="en-IN" sz="3200" spc="-35"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production”</a:t>
            </a:r>
            <a:r>
              <a:rPr lang="en-IN" sz="3200" spc="-35"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by</a:t>
            </a:r>
            <a:r>
              <a:rPr lang="en-IN" sz="3200" spc="-20" dirty="0">
                <a:latin typeface="Times New Roman" panose="02020603050405020304" pitchFamily="18" charset="0"/>
                <a:cs typeface="Times New Roman" panose="02020603050405020304" pitchFamily="18" charset="0"/>
              </a:rPr>
              <a:t> </a:t>
            </a:r>
            <a:r>
              <a:rPr lang="en-IN" sz="3200" spc="-10" dirty="0">
                <a:latin typeface="Times New Roman" panose="02020603050405020304" pitchFamily="18" charset="0"/>
                <a:cs typeface="Times New Roman" panose="02020603050405020304" pitchFamily="18" charset="0"/>
              </a:rPr>
              <a:t>N.</a:t>
            </a:r>
            <a:r>
              <a:rPr lang="en-IN" sz="3200" spc="-80" dirty="0">
                <a:latin typeface="Times New Roman" panose="02020603050405020304" pitchFamily="18" charset="0"/>
                <a:cs typeface="Times New Roman" panose="02020603050405020304" pitchFamily="18" charset="0"/>
              </a:rPr>
              <a:t> </a:t>
            </a:r>
            <a:r>
              <a:rPr lang="en-IN" sz="3200" spc="-10" dirty="0" err="1">
                <a:latin typeface="Times New Roman" panose="02020603050405020304" pitchFamily="18" charset="0"/>
                <a:cs typeface="Times New Roman" panose="02020603050405020304" pitchFamily="18" charset="0"/>
              </a:rPr>
              <a:t>Ananthi</a:t>
            </a:r>
            <a:r>
              <a:rPr lang="en-IN" sz="3200" dirty="0">
                <a:latin typeface="Times New Roman" panose="02020603050405020304" pitchFamily="18" charset="0"/>
                <a:cs typeface="Times New Roman" panose="02020603050405020304" pitchFamily="18" charset="0"/>
              </a:rPr>
              <a:t>,</a:t>
            </a:r>
            <a:r>
              <a:rPr lang="en-IN" sz="3200" spc="-60" dirty="0">
                <a:latin typeface="Times New Roman" panose="02020603050405020304" pitchFamily="18" charset="0"/>
                <a:cs typeface="Times New Roman" panose="02020603050405020304" pitchFamily="18" charset="0"/>
              </a:rPr>
              <a:t> </a:t>
            </a:r>
            <a:r>
              <a:rPr lang="en-IN" sz="3200" dirty="0" err="1">
                <a:latin typeface="Times New Roman" panose="02020603050405020304" pitchFamily="18" charset="0"/>
                <a:cs typeface="Times New Roman" panose="02020603050405020304" pitchFamily="18" charset="0"/>
              </a:rPr>
              <a:t>J.Divya</a:t>
            </a:r>
            <a:r>
              <a:rPr lang="en-IN" sz="3200" dirty="0">
                <a:latin typeface="Times New Roman" panose="02020603050405020304" pitchFamily="18" charset="0"/>
                <a:cs typeface="Times New Roman" panose="02020603050405020304" pitchFamily="18" charset="0"/>
              </a:rPr>
              <a:t>,</a:t>
            </a:r>
            <a:r>
              <a:rPr lang="en-IN" sz="3200" spc="-30"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M.</a:t>
            </a:r>
            <a:r>
              <a:rPr lang="en-IN" sz="3200" spc="-30"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Divya</a:t>
            </a:r>
            <a:r>
              <a:rPr lang="en-IN" sz="3200" spc="-25"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and</a:t>
            </a:r>
            <a:r>
              <a:rPr lang="en-IN" sz="3200" spc="-50" dirty="0">
                <a:latin typeface="Times New Roman" panose="02020603050405020304" pitchFamily="18" charset="0"/>
                <a:cs typeface="Times New Roman" panose="02020603050405020304" pitchFamily="18" charset="0"/>
              </a:rPr>
              <a:t> </a:t>
            </a:r>
            <a:r>
              <a:rPr lang="en-IN" sz="3200" spc="-100" dirty="0">
                <a:latin typeface="Times New Roman" panose="02020603050405020304" pitchFamily="18" charset="0"/>
                <a:cs typeface="Times New Roman" panose="02020603050405020304" pitchFamily="18" charset="0"/>
              </a:rPr>
              <a:t>V.</a:t>
            </a:r>
            <a:r>
              <a:rPr lang="en-IN" sz="3200" spc="-5"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Janani,2017</a:t>
            </a:r>
            <a:r>
              <a:rPr lang="en-IN" sz="3200" spc="-25"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IEEE</a:t>
            </a:r>
            <a:r>
              <a:rPr lang="en-IN" sz="3200" spc="-55" dirty="0">
                <a:latin typeface="Times New Roman" panose="02020603050405020304" pitchFamily="18" charset="0"/>
                <a:cs typeface="Times New Roman" panose="02020603050405020304" pitchFamily="18" charset="0"/>
              </a:rPr>
              <a:t> </a:t>
            </a:r>
            <a:r>
              <a:rPr lang="en-IN" sz="3200" spc="-10" dirty="0">
                <a:latin typeface="Times New Roman" panose="02020603050405020304" pitchFamily="18" charset="0"/>
                <a:cs typeface="Times New Roman" panose="02020603050405020304" pitchFamily="18" charset="0"/>
              </a:rPr>
              <a:t>Technological</a:t>
            </a:r>
            <a:r>
              <a:rPr lang="en-IN" sz="3200" spc="-25"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Innovations</a:t>
            </a:r>
            <a:r>
              <a:rPr lang="en-IN" sz="3200" spc="-20"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in</a:t>
            </a:r>
            <a:r>
              <a:rPr lang="en-IN" sz="3200" spc="-20"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ICT</a:t>
            </a:r>
            <a:r>
              <a:rPr lang="en-IN" sz="3200" spc="-60" dirty="0">
                <a:latin typeface="Times New Roman" panose="02020603050405020304" pitchFamily="18" charset="0"/>
                <a:cs typeface="Times New Roman" panose="02020603050405020304" pitchFamily="18" charset="0"/>
              </a:rPr>
              <a:t> </a:t>
            </a:r>
            <a:r>
              <a:rPr lang="en-IN" sz="3200" spc="-25" dirty="0">
                <a:latin typeface="Times New Roman" panose="02020603050405020304" pitchFamily="18" charset="0"/>
                <a:cs typeface="Times New Roman" panose="02020603050405020304" pitchFamily="18" charset="0"/>
              </a:rPr>
              <a:t>for </a:t>
            </a:r>
            <a:r>
              <a:rPr lang="en-IN" sz="3200" dirty="0">
                <a:latin typeface="Times New Roman" panose="02020603050405020304" pitchFamily="18" charset="0"/>
                <a:cs typeface="Times New Roman" panose="02020603050405020304" pitchFamily="18" charset="0"/>
              </a:rPr>
              <a:t>Agriculture</a:t>
            </a:r>
            <a:r>
              <a:rPr lang="en-IN" sz="3200" spc="-30"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and</a:t>
            </a:r>
            <a:r>
              <a:rPr lang="en-IN" sz="3200" spc="-25"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Rural</a:t>
            </a:r>
            <a:r>
              <a:rPr lang="en-IN" sz="3200" spc="-25"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Development</a:t>
            </a:r>
            <a:r>
              <a:rPr lang="en-IN" sz="3200" spc="-25"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(TIAR),</a:t>
            </a:r>
            <a:r>
              <a:rPr lang="en-IN" sz="3200" spc="-35"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Chennai,</a:t>
            </a:r>
            <a:r>
              <a:rPr lang="en-IN" sz="3200" spc="-35"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India,</a:t>
            </a:r>
            <a:r>
              <a:rPr lang="en-IN" sz="3200" spc="-35"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2017,</a:t>
            </a:r>
            <a:r>
              <a:rPr lang="en-IN" sz="3200" spc="-30"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pp.</a:t>
            </a:r>
            <a:r>
              <a:rPr lang="en-IN" sz="3200" spc="-35" dirty="0">
                <a:latin typeface="Times New Roman" panose="02020603050405020304" pitchFamily="18" charset="0"/>
                <a:cs typeface="Times New Roman" panose="02020603050405020304" pitchFamily="18" charset="0"/>
              </a:rPr>
              <a:t> </a:t>
            </a:r>
            <a:r>
              <a:rPr lang="en-IN" sz="3200" dirty="0">
                <a:latin typeface="Times New Roman" panose="02020603050405020304" pitchFamily="18" charset="0"/>
                <a:cs typeface="Times New Roman" panose="02020603050405020304" pitchFamily="18" charset="0"/>
              </a:rPr>
              <a:t>209-214,</a:t>
            </a:r>
            <a:r>
              <a:rPr lang="en-IN" sz="3200" spc="-35" dirty="0">
                <a:latin typeface="Times New Roman" panose="02020603050405020304" pitchFamily="18" charset="0"/>
                <a:cs typeface="Times New Roman" panose="02020603050405020304" pitchFamily="18" charset="0"/>
              </a:rPr>
              <a:t> </a:t>
            </a:r>
            <a:r>
              <a:rPr lang="en-IN" sz="3200" spc="-20" dirty="0" err="1">
                <a:latin typeface="Times New Roman" panose="02020603050405020304" pitchFamily="18" charset="0"/>
                <a:cs typeface="Times New Roman" panose="02020603050405020304" pitchFamily="18" charset="0"/>
              </a:rPr>
              <a:t>doi</a:t>
            </a:r>
            <a:r>
              <a:rPr lang="en-IN" sz="3200" spc="-20" dirty="0">
                <a:latin typeface="Times New Roman" panose="02020603050405020304" pitchFamily="18" charset="0"/>
                <a:cs typeface="Times New Roman" panose="02020603050405020304" pitchFamily="18" charset="0"/>
              </a:rPr>
              <a:t>: </a:t>
            </a:r>
            <a:r>
              <a:rPr lang="en-IN" sz="3200" spc="-10" dirty="0">
                <a:latin typeface="Times New Roman" panose="02020603050405020304" pitchFamily="18" charset="0"/>
                <a:cs typeface="Times New Roman" panose="02020603050405020304" pitchFamily="18" charset="0"/>
              </a:rPr>
              <a:t>10.1109/TIAR.2017.8273717.</a:t>
            </a:r>
            <a:endParaRPr lang="en-IN" sz="3200"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4" name="Date Placeholder 3">
            <a:extLst>
              <a:ext uri="{FF2B5EF4-FFF2-40B4-BE49-F238E27FC236}">
                <a16:creationId xmlns:a16="http://schemas.microsoft.com/office/drawing/2014/main" id="{B33E83BC-F4FB-E730-B80B-212D2F8DC2B8}"/>
              </a:ext>
            </a:extLst>
          </p:cNvPr>
          <p:cNvSpPr>
            <a:spLocks noGrp="1"/>
          </p:cNvSpPr>
          <p:nvPr>
            <p:ph type="dt" sz="half" idx="10"/>
          </p:nvPr>
        </p:nvSpPr>
        <p:spPr/>
        <p:txBody>
          <a:bodyPr/>
          <a:lstStyle/>
          <a:p>
            <a:fld id="{5B03792B-EAFF-40C2-ADF4-7164D5D8E914}" type="datetime1">
              <a:rPr lang="en-US" smtClean="0"/>
              <a:pPr/>
              <a:t>5/27/2024</a:t>
            </a:fld>
            <a:endParaRPr lang="en-US"/>
          </a:p>
        </p:txBody>
      </p:sp>
      <p:sp>
        <p:nvSpPr>
          <p:cNvPr id="5" name="Slide Number Placeholder 4">
            <a:extLst>
              <a:ext uri="{FF2B5EF4-FFF2-40B4-BE49-F238E27FC236}">
                <a16:creationId xmlns:a16="http://schemas.microsoft.com/office/drawing/2014/main" id="{6F53DEAA-932A-E7F2-E7E3-53B78B6AE168}"/>
              </a:ext>
            </a:extLst>
          </p:cNvPr>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597219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2DB4A7B-9C43-4E00-1CC2-51CFA9D75B15}"/>
              </a:ext>
            </a:extLst>
          </p:cNvPr>
          <p:cNvSpPr>
            <a:spLocks noGrp="1"/>
          </p:cNvSpPr>
          <p:nvPr>
            <p:ph idx="1"/>
          </p:nvPr>
        </p:nvSpPr>
        <p:spPr>
          <a:xfrm>
            <a:off x="457200" y="533400"/>
            <a:ext cx="8229600" cy="5592763"/>
          </a:xfrm>
        </p:spPr>
        <p:txBody>
          <a:bodyPr>
            <a:normAutofit/>
          </a:bodyPr>
          <a:lstStyle/>
          <a:p>
            <a:pPr marL="0" indent="0" algn="just">
              <a:lnSpc>
                <a:spcPct val="150000"/>
              </a:lnSpc>
              <a:spcBef>
                <a:spcPts val="745"/>
              </a:spcBef>
              <a:buNone/>
            </a:pPr>
            <a:r>
              <a:rPr lang="en-IN" sz="2000" dirty="0">
                <a:latin typeface="Arial" panose="020B0604020202020204" pitchFamily="34" charset="0"/>
                <a:cs typeface="Arial" panose="020B0604020202020204" pitchFamily="34" charset="0"/>
              </a:rPr>
              <a:t>[</a:t>
            </a:r>
            <a:r>
              <a:rPr lang="en-IN" sz="2000" dirty="0">
                <a:latin typeface="Times New Roman" panose="02020603050405020304" pitchFamily="18" charset="0"/>
                <a:ea typeface="Tahoma" panose="020B0604030504040204" pitchFamily="34" charset="0"/>
                <a:cs typeface="Times New Roman" panose="02020603050405020304" pitchFamily="18" charset="0"/>
              </a:rPr>
              <a:t>5] ”The IoT-Based Monitoring Systems for Humidity and Soil Acidity Using Wireless Communication” by L. </a:t>
            </a:r>
            <a:r>
              <a:rPr lang="en-IN" sz="2000" dirty="0" err="1">
                <a:latin typeface="Times New Roman" panose="02020603050405020304" pitchFamily="18" charset="0"/>
                <a:ea typeface="Tahoma" panose="020B0604030504040204" pitchFamily="34" charset="0"/>
                <a:cs typeface="Times New Roman" panose="02020603050405020304" pitchFamily="18" charset="0"/>
              </a:rPr>
              <a:t>Kamelia</a:t>
            </a:r>
            <a:r>
              <a:rPr lang="en-IN" sz="2000" dirty="0">
                <a:latin typeface="Times New Roman" panose="02020603050405020304" pitchFamily="18" charset="0"/>
                <a:ea typeface="Tahoma" panose="020B0604030504040204" pitchFamily="34" charset="0"/>
                <a:cs typeface="Times New Roman" panose="02020603050405020304" pitchFamily="18" charset="0"/>
              </a:rPr>
              <a:t>, Y. S. </a:t>
            </a:r>
            <a:r>
              <a:rPr lang="en-IN" sz="2000" dirty="0" err="1">
                <a:latin typeface="Times New Roman" panose="02020603050405020304" pitchFamily="18" charset="0"/>
                <a:ea typeface="Tahoma" panose="020B0604030504040204" pitchFamily="34" charset="0"/>
                <a:cs typeface="Times New Roman" panose="02020603050405020304" pitchFamily="18" charset="0"/>
              </a:rPr>
              <a:t>Nugraha</a:t>
            </a:r>
            <a:r>
              <a:rPr lang="en-IN" sz="2000" dirty="0">
                <a:latin typeface="Times New Roman" panose="02020603050405020304" pitchFamily="18" charset="0"/>
                <a:ea typeface="Tahoma" panose="020B0604030504040204" pitchFamily="34" charset="0"/>
                <a:cs typeface="Times New Roman" panose="02020603050405020304" pitchFamily="18" charset="0"/>
              </a:rPr>
              <a:t>, M. R. Effendi and T. Priatna,2019 IEEE 5th International Conference on Wireless and Telematics (ICWT), Yogyakarta, Indonesia, 2019, pp. 1-4, </a:t>
            </a:r>
            <a:r>
              <a:rPr lang="en-IN" sz="2000" dirty="0" err="1">
                <a:latin typeface="Times New Roman" panose="02020603050405020304" pitchFamily="18" charset="0"/>
                <a:ea typeface="Tahoma" panose="020B0604030504040204" pitchFamily="34" charset="0"/>
                <a:cs typeface="Times New Roman" panose="02020603050405020304" pitchFamily="18" charset="0"/>
              </a:rPr>
              <a:t>doi</a:t>
            </a:r>
            <a:r>
              <a:rPr lang="en-IN" sz="2000" dirty="0">
                <a:latin typeface="Times New Roman" panose="02020603050405020304" pitchFamily="18" charset="0"/>
                <a:ea typeface="Tahoma" panose="020B0604030504040204" pitchFamily="34" charset="0"/>
                <a:cs typeface="Times New Roman" panose="02020603050405020304" pitchFamily="18" charset="0"/>
              </a:rPr>
              <a:t>: 10.1109/ICWT47785.2019.8978243. </a:t>
            </a:r>
          </a:p>
          <a:p>
            <a:pPr marL="0" marR="74930" indent="0" algn="just">
              <a:lnSpc>
                <a:spcPct val="143600"/>
              </a:lnSpc>
              <a:spcBef>
                <a:spcPts val="10"/>
              </a:spcBef>
              <a:buNone/>
            </a:pPr>
            <a:r>
              <a:rPr lang="en-IN" sz="2000" dirty="0">
                <a:latin typeface="Times New Roman" panose="02020603050405020304" pitchFamily="18" charset="0"/>
                <a:ea typeface="Tahoma" panose="020B0604030504040204" pitchFamily="34" charset="0"/>
                <a:cs typeface="Times New Roman" panose="02020603050405020304" pitchFamily="18" charset="0"/>
              </a:rPr>
              <a:t>[6] ”The IoT-Based Monitoring Systems for Humidity and Soil Acidity Using Wireless Communication” by L. </a:t>
            </a:r>
            <a:r>
              <a:rPr lang="en-IN" sz="2000" dirty="0" err="1">
                <a:latin typeface="Times New Roman" panose="02020603050405020304" pitchFamily="18" charset="0"/>
                <a:ea typeface="Tahoma" panose="020B0604030504040204" pitchFamily="34" charset="0"/>
                <a:cs typeface="Times New Roman" panose="02020603050405020304" pitchFamily="18" charset="0"/>
              </a:rPr>
              <a:t>Kamelia</a:t>
            </a:r>
            <a:r>
              <a:rPr lang="en-IN" sz="2000" dirty="0">
                <a:latin typeface="Times New Roman" panose="02020603050405020304" pitchFamily="18" charset="0"/>
                <a:ea typeface="Tahoma" panose="020B0604030504040204" pitchFamily="34" charset="0"/>
                <a:cs typeface="Times New Roman" panose="02020603050405020304" pitchFamily="18" charset="0"/>
              </a:rPr>
              <a:t>, Y. S. </a:t>
            </a:r>
            <a:r>
              <a:rPr lang="en-IN" sz="2000" dirty="0" err="1">
                <a:latin typeface="Times New Roman" panose="02020603050405020304" pitchFamily="18" charset="0"/>
                <a:ea typeface="Tahoma" panose="020B0604030504040204" pitchFamily="34" charset="0"/>
                <a:cs typeface="Times New Roman" panose="02020603050405020304" pitchFamily="18" charset="0"/>
              </a:rPr>
              <a:t>Nugraha</a:t>
            </a:r>
            <a:r>
              <a:rPr lang="en-IN" sz="2000" dirty="0">
                <a:latin typeface="Times New Roman" panose="02020603050405020304" pitchFamily="18" charset="0"/>
                <a:ea typeface="Tahoma" panose="020B0604030504040204" pitchFamily="34" charset="0"/>
                <a:cs typeface="Times New Roman" panose="02020603050405020304" pitchFamily="18" charset="0"/>
              </a:rPr>
              <a:t>, M. R. Effendi and T. Priatna,2019 IEEE 5th International Conference on Wireless and Telematics (ICWT), Yogyakarta, Indonesia, 2019, pp. 1-4, </a:t>
            </a:r>
            <a:r>
              <a:rPr lang="en-IN" sz="2000" dirty="0" err="1">
                <a:latin typeface="Times New Roman" panose="02020603050405020304" pitchFamily="18" charset="0"/>
                <a:ea typeface="Tahoma" panose="020B0604030504040204" pitchFamily="34" charset="0"/>
                <a:cs typeface="Times New Roman" panose="02020603050405020304" pitchFamily="18" charset="0"/>
              </a:rPr>
              <a:t>doi</a:t>
            </a:r>
            <a:r>
              <a:rPr lang="en-IN" sz="2000" dirty="0">
                <a:latin typeface="Times New Roman" panose="02020603050405020304" pitchFamily="18" charset="0"/>
                <a:ea typeface="Tahoma" panose="020B0604030504040204" pitchFamily="34" charset="0"/>
                <a:cs typeface="Times New Roman" panose="02020603050405020304" pitchFamily="18" charset="0"/>
              </a:rPr>
              <a:t>: 10.1109/ICWT47785.2019.8978243. </a:t>
            </a:r>
          </a:p>
          <a:p>
            <a:pPr marL="0" indent="0" algn="just">
              <a:buNone/>
            </a:pPr>
            <a:endParaRPr lang="en-IN" sz="2400" dirty="0"/>
          </a:p>
        </p:txBody>
      </p:sp>
      <p:sp>
        <p:nvSpPr>
          <p:cNvPr id="4" name="Date Placeholder 3">
            <a:extLst>
              <a:ext uri="{FF2B5EF4-FFF2-40B4-BE49-F238E27FC236}">
                <a16:creationId xmlns:a16="http://schemas.microsoft.com/office/drawing/2014/main" id="{8AE777BD-CF61-780C-5FC0-CDF4D1F6592C}"/>
              </a:ext>
            </a:extLst>
          </p:cNvPr>
          <p:cNvSpPr>
            <a:spLocks noGrp="1"/>
          </p:cNvSpPr>
          <p:nvPr>
            <p:ph type="dt" sz="half" idx="10"/>
          </p:nvPr>
        </p:nvSpPr>
        <p:spPr/>
        <p:txBody>
          <a:bodyPr/>
          <a:lstStyle/>
          <a:p>
            <a:fld id="{5B03792B-EAFF-40C2-ADF4-7164D5D8E914}" type="datetime1">
              <a:rPr lang="en-US" smtClean="0"/>
              <a:pPr/>
              <a:t>5/27/2024</a:t>
            </a:fld>
            <a:endParaRPr lang="en-US"/>
          </a:p>
        </p:txBody>
      </p:sp>
      <p:sp>
        <p:nvSpPr>
          <p:cNvPr id="5" name="Slide Number Placeholder 4">
            <a:extLst>
              <a:ext uri="{FF2B5EF4-FFF2-40B4-BE49-F238E27FC236}">
                <a16:creationId xmlns:a16="http://schemas.microsoft.com/office/drawing/2014/main" id="{BE77F4A0-A650-23C5-B3C1-995FF8030D72}"/>
              </a:ext>
            </a:extLst>
          </p:cNvPr>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3828048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438400"/>
            <a:ext cx="8229600" cy="3687763"/>
          </a:xfrm>
        </p:spPr>
        <p:txBody>
          <a:bodyPr>
            <a:normAutofit/>
          </a:bodyPr>
          <a:lstStyle/>
          <a:p>
            <a:pPr algn="ctr">
              <a:buNone/>
            </a:pPr>
            <a:r>
              <a:rPr lang="en-GB" sz="4800" b="1" dirty="0">
                <a:latin typeface="Times New Roman" panose="02020603050405020304" pitchFamily="18" charset="0"/>
                <a:cs typeface="Times New Roman" panose="02020603050405020304" pitchFamily="18" charset="0"/>
              </a:rPr>
              <a:t>THANK YOU </a:t>
            </a:r>
            <a:endParaRPr lang="en-US" sz="48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B03792B-EAFF-40C2-ADF4-7164D5D8E914}" type="datetime1">
              <a:rPr lang="en-US" smtClean="0"/>
              <a:pPr/>
              <a:t>5/27/2024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2AFF06-74D0-DEDD-969E-D2FF98E291FC}"/>
              </a:ext>
            </a:extLst>
          </p:cNvPr>
          <p:cNvSpPr>
            <a:spLocks noGrp="1"/>
          </p:cNvSpPr>
          <p:nvPr>
            <p:ph type="dt" sz="half" idx="10"/>
          </p:nvPr>
        </p:nvSpPr>
        <p:spPr/>
        <p:txBody>
          <a:bodyPr/>
          <a:lstStyle/>
          <a:p>
            <a:fld id="{2578E446-11E2-469E-9608-D434DF60BAF1}" type="datetime1">
              <a:rPr lang="en-US" smtClean="0"/>
              <a:pPr/>
              <a:t>5/27/2024</a:t>
            </a:fld>
            <a:endParaRPr lang="en-US"/>
          </a:p>
        </p:txBody>
      </p:sp>
      <p:sp>
        <p:nvSpPr>
          <p:cNvPr id="3" name="Slide Number Placeholder 2">
            <a:extLst>
              <a:ext uri="{FF2B5EF4-FFF2-40B4-BE49-F238E27FC236}">
                <a16:creationId xmlns:a16="http://schemas.microsoft.com/office/drawing/2014/main" id="{49228FFE-631D-0E3B-98CB-F9C1454AB6CD}"/>
              </a:ext>
            </a:extLst>
          </p:cNvPr>
          <p:cNvSpPr>
            <a:spLocks noGrp="1"/>
          </p:cNvSpPr>
          <p:nvPr>
            <p:ph type="sldNum" sz="quarter" idx="12"/>
          </p:nvPr>
        </p:nvSpPr>
        <p:spPr/>
        <p:txBody>
          <a:bodyPr/>
          <a:lstStyle/>
          <a:p>
            <a:fld id="{B6F15528-21DE-4FAA-801E-634DDDAF4B2B}" type="slidenum">
              <a:rPr lang="en-US" smtClean="0"/>
              <a:pPr/>
              <a:t>3</a:t>
            </a:fld>
            <a:endParaRPr lang="en-US"/>
          </a:p>
        </p:txBody>
      </p:sp>
      <p:sp>
        <p:nvSpPr>
          <p:cNvPr id="4" name="Content Placeholder 2">
            <a:extLst>
              <a:ext uri="{FF2B5EF4-FFF2-40B4-BE49-F238E27FC236}">
                <a16:creationId xmlns:a16="http://schemas.microsoft.com/office/drawing/2014/main" id="{8B32A8E3-4622-C17A-AEB9-4B6739291561}"/>
              </a:ext>
            </a:extLst>
          </p:cNvPr>
          <p:cNvSpPr txBox="1">
            <a:spLocks/>
          </p:cNvSpPr>
          <p:nvPr/>
        </p:nvSpPr>
        <p:spPr>
          <a:xfrm>
            <a:off x="243254" y="1219200"/>
            <a:ext cx="8229600" cy="4906963"/>
          </a:xfrm>
          <a:prstGeom prst="rect">
            <a:avLst/>
          </a:prstGeom>
        </p:spPr>
        <p:txBody>
          <a:bodyPr>
            <a:normAutofit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r>
              <a:rPr lang="en-US" sz="1800" dirty="0">
                <a:latin typeface="Times New Roman" panose="02020603050405020304" pitchFamily="18" charset="0"/>
                <a:cs typeface="Times New Roman" panose="02020603050405020304" pitchFamily="18" charset="0"/>
              </a:rPr>
              <a:t>The proposed approach focused on improving the channel capacity with data rate.</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Increase in Signal to Noise Ratio leads to decrease in data rate and increase in channel capacity using Trained Neural network with various detection methods involved Least Square, Minimum Mean Square Error, Maximum Likelihood, Deep Learning comparison output to achieve this outcome.</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Land Quality Analyzer using IoT is a system that allows farmers to monitor and analyze the quality of their land in real-time. The system is composed of IoT sensors that are placed on the land to gather data on various parameters such as temperature, humidity, and water flow but we can also measure moisture content, soil nutrients, and pH levels.</a:t>
            </a:r>
          </a:p>
          <a:p>
            <a:pPr marL="0" indent="0" algn="just">
              <a:buNone/>
            </a:pPr>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This system provides farmers with valuable insights into the health of their land, enabling them to make informed decisions about crop selection, irrigation, and fertilization. By optimizing these factors, farmers can improve their yields, reduce costs, and increase profitability.</a:t>
            </a:r>
          </a:p>
          <a:p>
            <a:pPr algn="just"/>
            <a:endParaRPr lang="en-US" sz="1400" dirty="0">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3E700EEF-15C3-6F29-22E6-41D5DACB1CB7}"/>
              </a:ext>
            </a:extLst>
          </p:cNvPr>
          <p:cNvSpPr txBox="1">
            <a:spLocks/>
          </p:cNvSpPr>
          <p:nvPr/>
        </p:nvSpPr>
        <p:spPr>
          <a:xfrm>
            <a:off x="225669" y="381000"/>
            <a:ext cx="8686800" cy="1066800"/>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1" i="0" u="none" strike="noStrike" kern="1200" cap="none" spc="0" normalizeH="0" baseline="0" noProof="0" dirty="0">
                <a:ln>
                  <a:noFill/>
                </a:ln>
                <a:solidFill>
                  <a:srgbClr val="0D0D0D"/>
                </a:solidFill>
                <a:effectLst/>
                <a:highlight>
                  <a:srgbClr val="FFFFFF"/>
                </a:highlight>
                <a:uLnTx/>
                <a:uFillTx/>
                <a:latin typeface="Times New Roman" panose="02020603050405020304" pitchFamily="18" charset="0"/>
                <a:ea typeface="+mj-ea"/>
                <a:cs typeface="Times New Roman" panose="02020603050405020304" pitchFamily="18" charset="0"/>
              </a:rPr>
              <a:t>OBJECTIVES</a:t>
            </a:r>
            <a:br>
              <a:rPr kumimoji="0" lang="en-IN" sz="4400" b="1" i="0" u="none" strike="noStrike" kern="1200" cap="none" spc="0" normalizeH="0" baseline="0" noProof="0" dirty="0">
                <a:ln>
                  <a:noFill/>
                </a:ln>
                <a:solidFill>
                  <a:srgbClr val="0D0D0D"/>
                </a:solidFill>
                <a:effectLst/>
                <a:highlight>
                  <a:srgbClr val="FFFFFF"/>
                </a:highlight>
                <a:uLnTx/>
                <a:uFillTx/>
                <a:latin typeface="Times New Roman" panose="02020603050405020304" pitchFamily="18" charset="0"/>
                <a:ea typeface="+mj-ea"/>
                <a:cs typeface="Times New Roman" panose="02020603050405020304" pitchFamily="18" charset="0"/>
              </a:rPr>
            </a:br>
            <a:endParaRPr kumimoji="0" lang="en-IN" sz="44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spTree>
    <p:extLst>
      <p:ext uri="{BB962C8B-B14F-4D97-AF65-F5344CB8AC3E}">
        <p14:creationId xmlns:p14="http://schemas.microsoft.com/office/powerpoint/2010/main" val="1720093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Land Quality Analyzer using IoT is a cutting-edge technology that integrates the Internet of Things (IoT) and soil science to assess the quality of land. This system uses sensors to collect data on various parameters such as soil pH, moisture, temperature, and nutrient content. The data is then transmitted to a cloud-based platform for analysis, where it is processed using advanced algorithms to generate a detailed report on the quality of the land. </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This technology has revolutionized the way farmers and landowners manage their land. It enables them to make informed decisions regarding crop selection, irrigation, fertilization, and other critical factors that affect crop yields and the overall health of the soil.</a:t>
            </a:r>
          </a:p>
          <a:p>
            <a:pPr algn="just"/>
            <a:endParaRPr lang="en-GB" sz="2000" dirty="0">
              <a:latin typeface="Arial" pitchFamily="34" charset="0"/>
              <a:cs typeface="Arial" pitchFamily="34" charset="0"/>
            </a:endParaRPr>
          </a:p>
        </p:txBody>
      </p:sp>
      <p:sp>
        <p:nvSpPr>
          <p:cNvPr id="4" name="Date Placeholder 3"/>
          <p:cNvSpPr>
            <a:spLocks noGrp="1"/>
          </p:cNvSpPr>
          <p:nvPr>
            <p:ph type="dt" sz="half" idx="10"/>
          </p:nvPr>
        </p:nvSpPr>
        <p:spPr/>
        <p:txBody>
          <a:bodyPr/>
          <a:lstStyle/>
          <a:p>
            <a:fld id="{2AC2D68F-C657-4F1E-83FC-401D9E75C0A4}" type="datetime1">
              <a:rPr lang="en-US" smtClean="0"/>
              <a:pPr/>
              <a:t>5/27/2024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4</a:t>
            </a:fld>
            <a:endParaRPr lang="en-US"/>
          </a:p>
        </p:txBody>
      </p:sp>
      <p:sp>
        <p:nvSpPr>
          <p:cNvPr id="8" name="Title 1">
            <a:extLst>
              <a:ext uri="{FF2B5EF4-FFF2-40B4-BE49-F238E27FC236}">
                <a16:creationId xmlns:a16="http://schemas.microsoft.com/office/drawing/2014/main" id="{061FBC39-819B-C2E8-3D8A-5751EB83A89B}"/>
              </a:ext>
            </a:extLst>
          </p:cNvPr>
          <p:cNvSpPr txBox="1">
            <a:spLocks/>
          </p:cNvSpPr>
          <p:nvPr/>
        </p:nvSpPr>
        <p:spPr>
          <a:xfrm>
            <a:off x="457200" y="60960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Calibri" panose="020F0502020204030204" pitchFamily="34" charset="0"/>
                <a:cs typeface="Times New Roman" panose="02020603050405020304" pitchFamily="18" charset="0"/>
              </a:rPr>
              <a:t>INTRODUCTION</a:t>
            </a:r>
            <a:br>
              <a:rPr kumimoji="0" lang="en-IN" sz="4400" b="0" i="0" u="none" strike="noStrike" kern="1200" cap="none" spc="0" normalizeH="0" baseline="0" noProof="0" dirty="0">
                <a:ln>
                  <a:noFill/>
                </a:ln>
                <a:solidFill>
                  <a:sysClr val="windowText" lastClr="000000"/>
                </a:solidFill>
                <a:effectLst/>
                <a:uLnTx/>
                <a:uFillTx/>
                <a:latin typeface="Calibri" panose="020F0502020204030204" pitchFamily="34" charset="0"/>
                <a:ea typeface="Calibri" panose="020F0502020204030204" pitchFamily="34" charset="0"/>
                <a:cs typeface="Times New Roman" panose="02020603050405020304" pitchFamily="18" charset="0"/>
              </a:rPr>
            </a:br>
            <a:endParaRPr kumimoji="0" lang="en-IN" sz="44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478B7B-5CAA-6286-741E-0263F252546C}"/>
              </a:ext>
            </a:extLst>
          </p:cNvPr>
          <p:cNvSpPr>
            <a:spLocks noGrp="1"/>
          </p:cNvSpPr>
          <p:nvPr>
            <p:ph idx="1"/>
          </p:nvPr>
        </p:nvSpPr>
        <p:spPr>
          <a:xfrm>
            <a:off x="381000" y="1219200"/>
            <a:ext cx="8229600" cy="4525963"/>
          </a:xfrm>
        </p:spPr>
        <p:txBody>
          <a:bodyPr>
            <a:normAutofit fontScale="25000" lnSpcReduction="20000"/>
          </a:bodyPr>
          <a:lstStyle/>
          <a:p>
            <a:pPr marL="0" indent="0" algn="just">
              <a:buNone/>
            </a:pPr>
            <a:r>
              <a:rPr lang="en-US" sz="7200" b="1" dirty="0">
                <a:latin typeface="Times New Roman" panose="02020603050405020304" pitchFamily="18" charset="0"/>
                <a:cs typeface="Times New Roman" panose="02020603050405020304" pitchFamily="18" charset="0"/>
              </a:rPr>
              <a:t>Manual</a:t>
            </a:r>
            <a:r>
              <a:rPr lang="en-US" sz="7200" b="1" spc="-25" dirty="0">
                <a:latin typeface="Times New Roman" panose="02020603050405020304" pitchFamily="18" charset="0"/>
                <a:cs typeface="Times New Roman" panose="02020603050405020304" pitchFamily="18" charset="0"/>
              </a:rPr>
              <a:t> </a:t>
            </a:r>
            <a:r>
              <a:rPr lang="en-US" sz="7200" b="1" dirty="0">
                <a:latin typeface="Times New Roman" panose="02020603050405020304" pitchFamily="18" charset="0"/>
                <a:cs typeface="Times New Roman" panose="02020603050405020304" pitchFamily="18" charset="0"/>
              </a:rPr>
              <a:t>Sampling</a:t>
            </a:r>
            <a:r>
              <a:rPr lang="en-US" sz="7200" b="1" spc="-15" dirty="0">
                <a:latin typeface="Times New Roman" panose="02020603050405020304" pitchFamily="18" charset="0"/>
                <a:cs typeface="Times New Roman" panose="02020603050405020304" pitchFamily="18" charset="0"/>
              </a:rPr>
              <a:t> </a:t>
            </a:r>
            <a:r>
              <a:rPr lang="en-US" sz="7200" b="1" dirty="0">
                <a:latin typeface="Times New Roman" panose="02020603050405020304" pitchFamily="18" charset="0"/>
                <a:cs typeface="Times New Roman" panose="02020603050405020304" pitchFamily="18" charset="0"/>
              </a:rPr>
              <a:t>and</a:t>
            </a:r>
            <a:r>
              <a:rPr lang="en-US" sz="7200" b="1" spc="-15" dirty="0">
                <a:latin typeface="Times New Roman" panose="02020603050405020304" pitchFamily="18" charset="0"/>
                <a:cs typeface="Times New Roman" panose="02020603050405020304" pitchFamily="18" charset="0"/>
              </a:rPr>
              <a:t> </a:t>
            </a:r>
            <a:r>
              <a:rPr lang="en-US" sz="7200" b="1" spc="-10" dirty="0">
                <a:latin typeface="Times New Roman" panose="02020603050405020304" pitchFamily="18" charset="0"/>
                <a:cs typeface="Times New Roman" panose="02020603050405020304" pitchFamily="18" charset="0"/>
              </a:rPr>
              <a:t>Laboratory</a:t>
            </a:r>
            <a:r>
              <a:rPr lang="en-US" sz="7200" b="1" spc="-75" dirty="0">
                <a:latin typeface="Times New Roman" panose="02020603050405020304" pitchFamily="18" charset="0"/>
                <a:cs typeface="Times New Roman" panose="02020603050405020304" pitchFamily="18" charset="0"/>
              </a:rPr>
              <a:t> </a:t>
            </a:r>
            <a:r>
              <a:rPr lang="en-US" sz="7200" b="1" spc="-10" dirty="0">
                <a:latin typeface="Times New Roman" panose="02020603050405020304" pitchFamily="18" charset="0"/>
                <a:cs typeface="Times New Roman" panose="02020603050405020304" pitchFamily="18" charset="0"/>
              </a:rPr>
              <a:t>Analysis:</a:t>
            </a:r>
            <a:endParaRPr lang="en-US" sz="7200" b="1" dirty="0">
              <a:latin typeface="Times New Roman" panose="02020603050405020304" pitchFamily="18" charset="0"/>
              <a:cs typeface="Times New Roman" panose="02020603050405020304" pitchFamily="18" charset="0"/>
            </a:endParaRPr>
          </a:p>
          <a:p>
            <a:pPr marL="0" indent="0" algn="just">
              <a:buNone/>
            </a:pPr>
            <a:endParaRPr lang="en-US" sz="7200" dirty="0">
              <a:latin typeface="Times New Roman" panose="02020603050405020304" pitchFamily="18" charset="0"/>
              <a:cs typeface="Times New Roman" panose="02020603050405020304" pitchFamily="18" charset="0"/>
            </a:endParaRPr>
          </a:p>
          <a:p>
            <a:pPr algn="just"/>
            <a:r>
              <a:rPr lang="en-US" sz="7200" dirty="0">
                <a:latin typeface="Times New Roman" panose="02020603050405020304" pitchFamily="18" charset="0"/>
                <a:cs typeface="Times New Roman" panose="02020603050405020304" pitchFamily="18" charset="0"/>
              </a:rPr>
              <a:t>Soil samples are collected manually and sent to laboratories for testing. This process can take several days to weeks and requires significant labor and costs.</a:t>
            </a:r>
          </a:p>
          <a:p>
            <a:pPr marL="0" indent="0" algn="just">
              <a:buNone/>
            </a:pPr>
            <a:endParaRPr lang="en-US" sz="7200" dirty="0">
              <a:latin typeface="Times New Roman" panose="02020603050405020304" pitchFamily="18" charset="0"/>
              <a:cs typeface="Times New Roman" panose="02020603050405020304" pitchFamily="18" charset="0"/>
            </a:endParaRPr>
          </a:p>
          <a:p>
            <a:pPr algn="just"/>
            <a:r>
              <a:rPr lang="en-US" sz="7200" dirty="0">
                <a:latin typeface="Times New Roman" panose="02020603050405020304" pitchFamily="18" charset="0"/>
                <a:cs typeface="Times New Roman" panose="02020603050405020304" pitchFamily="18" charset="0"/>
              </a:rPr>
              <a:t>Laboratory tests are often specific to particular parameters, necessitating multiple tests for a complete analysis. Use of Specialized Equipment:</a:t>
            </a:r>
          </a:p>
          <a:p>
            <a:r>
              <a:rPr lang="en-US" sz="7200" dirty="0">
                <a:latin typeface="Times New Roman" panose="02020603050405020304" pitchFamily="18" charset="0"/>
                <a:cs typeface="Times New Roman" panose="02020603050405020304" pitchFamily="18" charset="0"/>
              </a:rPr>
              <a:t>Existing equipment for in-situ analysis is often expensive, bulky, and complex, requiring technical expertise to operate and interpret results.</a:t>
            </a:r>
          </a:p>
          <a:p>
            <a:endParaRPr lang="en-US" sz="7200" dirty="0">
              <a:latin typeface="Times New Roman" panose="02020603050405020304" pitchFamily="18" charset="0"/>
              <a:cs typeface="Times New Roman" panose="02020603050405020304" pitchFamily="18" charset="0"/>
            </a:endParaRPr>
          </a:p>
          <a:p>
            <a:r>
              <a:rPr lang="en-US" sz="7200" dirty="0">
                <a:latin typeface="Times New Roman" panose="02020603050405020304" pitchFamily="18" charset="0"/>
                <a:cs typeface="Times New Roman" panose="02020603050405020304" pitchFamily="18" charset="0"/>
              </a:rPr>
              <a:t>These tools may not provide a comprehensive analysis, often focusing on specific aspects such as soil pH or moisture content but not offering a holistic view of land quality.</a:t>
            </a:r>
          </a:p>
          <a:p>
            <a:pPr marL="0" indent="0">
              <a:buNone/>
            </a:pPr>
            <a:endParaRPr lang="en-US" sz="7200" dirty="0">
              <a:latin typeface="Times New Roman" panose="02020603050405020304" pitchFamily="18" charset="0"/>
              <a:cs typeface="Times New Roman" panose="02020603050405020304" pitchFamily="18" charset="0"/>
            </a:endParaRPr>
          </a:p>
          <a:p>
            <a:pPr marL="0" indent="0">
              <a:buNone/>
            </a:pPr>
            <a:r>
              <a:rPr lang="en-US" sz="7200" b="1" dirty="0">
                <a:latin typeface="Times New Roman" panose="02020603050405020304" pitchFamily="18" charset="0"/>
                <a:cs typeface="Times New Roman" panose="02020603050405020304" pitchFamily="18" charset="0"/>
              </a:rPr>
              <a:t>Limited Accessibility and Usability:</a:t>
            </a:r>
          </a:p>
          <a:p>
            <a:pPr marL="306705" marR="5080" indent="-294640">
              <a:lnSpc>
                <a:spcPct val="103699"/>
              </a:lnSpc>
              <a:spcBef>
                <a:spcPts val="40"/>
              </a:spcBef>
            </a:pPr>
            <a:r>
              <a:rPr lang="en-US" sz="7200" spc="-10" dirty="0">
                <a:latin typeface="Times New Roman" panose="02020603050405020304" pitchFamily="18" charset="0"/>
                <a:cs typeface="Times New Roman" panose="02020603050405020304" pitchFamily="18" charset="0"/>
              </a:rPr>
              <a:t>Small-</a:t>
            </a:r>
            <a:r>
              <a:rPr lang="en-US" sz="7200" dirty="0">
                <a:latin typeface="Times New Roman" panose="02020603050405020304" pitchFamily="18" charset="0"/>
                <a:cs typeface="Times New Roman" panose="02020603050405020304" pitchFamily="18" charset="0"/>
              </a:rPr>
              <a:t>scale farmers, urban</a:t>
            </a:r>
            <a:r>
              <a:rPr lang="en-US" sz="7200" spc="10" dirty="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planners, and</a:t>
            </a:r>
            <a:r>
              <a:rPr lang="en-US" sz="7200" spc="10" dirty="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environmental</a:t>
            </a:r>
            <a:r>
              <a:rPr lang="en-US" sz="7200" spc="10" dirty="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agencies</a:t>
            </a:r>
            <a:r>
              <a:rPr lang="en-US" sz="7200" spc="10" dirty="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in</a:t>
            </a:r>
            <a:r>
              <a:rPr lang="en-US" sz="7200" spc="10" dirty="0">
                <a:latin typeface="Times New Roman" panose="02020603050405020304" pitchFamily="18" charset="0"/>
                <a:cs typeface="Times New Roman" panose="02020603050405020304" pitchFamily="18" charset="0"/>
              </a:rPr>
              <a:t> </a:t>
            </a:r>
            <a:r>
              <a:rPr lang="en-US" sz="7200" spc="-10" dirty="0">
                <a:latin typeface="Times New Roman" panose="02020603050405020304" pitchFamily="18" charset="0"/>
                <a:cs typeface="Times New Roman" panose="02020603050405020304" pitchFamily="18" charset="0"/>
              </a:rPr>
              <a:t>resource-</a:t>
            </a:r>
            <a:r>
              <a:rPr lang="en-US" sz="7200" dirty="0">
                <a:latin typeface="Times New Roman" panose="02020603050405020304" pitchFamily="18" charset="0"/>
                <a:cs typeface="Times New Roman" panose="02020603050405020304" pitchFamily="18" charset="0"/>
              </a:rPr>
              <a:t>limited</a:t>
            </a:r>
            <a:r>
              <a:rPr lang="en-US" sz="7200" spc="-5" dirty="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settings</a:t>
            </a:r>
            <a:r>
              <a:rPr lang="en-US" sz="7200" spc="5" dirty="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may</a:t>
            </a:r>
            <a:r>
              <a:rPr lang="en-US" sz="7200" spc="10" dirty="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lack</a:t>
            </a:r>
            <a:r>
              <a:rPr lang="en-US" sz="7200" spc="10" dirty="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access</a:t>
            </a:r>
            <a:r>
              <a:rPr lang="en-US" sz="7200" spc="10" dirty="0">
                <a:latin typeface="Times New Roman" panose="02020603050405020304" pitchFamily="18" charset="0"/>
                <a:cs typeface="Times New Roman" panose="02020603050405020304" pitchFamily="18" charset="0"/>
              </a:rPr>
              <a:t> </a:t>
            </a:r>
            <a:r>
              <a:rPr lang="en-US" sz="7200" spc="-25" dirty="0">
                <a:latin typeface="Times New Roman" panose="02020603050405020304" pitchFamily="18" charset="0"/>
                <a:cs typeface="Times New Roman" panose="02020603050405020304" pitchFamily="18" charset="0"/>
              </a:rPr>
              <a:t>to </a:t>
            </a:r>
            <a:r>
              <a:rPr lang="en-US" sz="7200" dirty="0">
                <a:latin typeface="Times New Roman" panose="02020603050405020304" pitchFamily="18" charset="0"/>
                <a:cs typeface="Times New Roman" panose="02020603050405020304" pitchFamily="18" charset="0"/>
              </a:rPr>
              <a:t>reliable</a:t>
            </a:r>
            <a:r>
              <a:rPr lang="en-US" sz="7200" spc="-50" dirty="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land</a:t>
            </a:r>
            <a:r>
              <a:rPr lang="en-US" sz="7200" spc="-45" dirty="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quality</a:t>
            </a:r>
            <a:r>
              <a:rPr lang="en-US" sz="7200" spc="-30" dirty="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analysis</a:t>
            </a:r>
            <a:r>
              <a:rPr lang="en-US" sz="7200" spc="-25" dirty="0">
                <a:latin typeface="Times New Roman" panose="02020603050405020304" pitchFamily="18" charset="0"/>
                <a:cs typeface="Times New Roman" panose="02020603050405020304" pitchFamily="18" charset="0"/>
              </a:rPr>
              <a:t> </a:t>
            </a:r>
            <a:r>
              <a:rPr lang="en-US" sz="7200" spc="-10" dirty="0">
                <a:latin typeface="Times New Roman" panose="02020603050405020304" pitchFamily="18" charset="0"/>
                <a:cs typeface="Times New Roman" panose="02020603050405020304" pitchFamily="18" charset="0"/>
              </a:rPr>
              <a:t>tools.</a:t>
            </a:r>
            <a:endParaRPr lang="en-US" sz="7200" dirty="0">
              <a:latin typeface="Times New Roman" panose="02020603050405020304" pitchFamily="18" charset="0"/>
              <a:cs typeface="Times New Roman" panose="02020603050405020304" pitchFamily="18" charset="0"/>
            </a:endParaRPr>
          </a:p>
          <a:p>
            <a:pPr>
              <a:lnSpc>
                <a:spcPct val="100000"/>
              </a:lnSpc>
              <a:spcBef>
                <a:spcPts val="10"/>
              </a:spcBef>
            </a:pPr>
            <a:endParaRPr lang="en-US" sz="7200" dirty="0">
              <a:latin typeface="Times New Roman" panose="02020603050405020304" pitchFamily="18" charset="0"/>
              <a:cs typeface="Times New Roman" panose="02020603050405020304" pitchFamily="18" charset="0"/>
            </a:endParaRPr>
          </a:p>
          <a:p>
            <a:pPr marL="306705" marR="13335" indent="-294640">
              <a:lnSpc>
                <a:spcPct val="102899"/>
              </a:lnSpc>
            </a:pPr>
            <a:r>
              <a:rPr lang="en-US" sz="7200" dirty="0">
                <a:latin typeface="Times New Roman" panose="02020603050405020304" pitchFamily="18" charset="0"/>
                <a:cs typeface="Times New Roman" panose="02020603050405020304" pitchFamily="18" charset="0"/>
              </a:rPr>
              <a:t>There</a:t>
            </a:r>
            <a:r>
              <a:rPr lang="en-US" sz="7200" spc="305" dirty="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is</a:t>
            </a:r>
            <a:r>
              <a:rPr lang="en-US" sz="7200" spc="310" dirty="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a</a:t>
            </a:r>
            <a:r>
              <a:rPr lang="en-US" sz="7200" spc="305" dirty="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need</a:t>
            </a:r>
            <a:r>
              <a:rPr lang="en-US" sz="7200" spc="310" dirty="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for</a:t>
            </a:r>
            <a:r>
              <a:rPr lang="en-US" sz="7200" spc="295" dirty="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a</a:t>
            </a:r>
            <a:r>
              <a:rPr lang="en-US" sz="7200" spc="305" dirty="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solution</a:t>
            </a:r>
            <a:r>
              <a:rPr lang="en-US" sz="7200" spc="310" dirty="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that</a:t>
            </a:r>
            <a:r>
              <a:rPr lang="en-US" sz="7200" spc="315" dirty="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is</a:t>
            </a:r>
            <a:r>
              <a:rPr lang="en-US" sz="7200" spc="300" dirty="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portable,</a:t>
            </a:r>
            <a:r>
              <a:rPr lang="en-US" sz="7200" spc="300" dirty="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easy</a:t>
            </a:r>
            <a:r>
              <a:rPr lang="en-US" sz="7200" spc="310" dirty="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to</a:t>
            </a:r>
            <a:r>
              <a:rPr lang="en-US" sz="7200" spc="300" dirty="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use,</a:t>
            </a:r>
            <a:r>
              <a:rPr lang="en-US" sz="7200" spc="300" dirty="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and</a:t>
            </a:r>
            <a:r>
              <a:rPr lang="en-US" sz="7200" spc="310" dirty="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affordable</a:t>
            </a:r>
            <a:r>
              <a:rPr lang="en-US" sz="7200" spc="310" dirty="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while</a:t>
            </a:r>
            <a:r>
              <a:rPr lang="en-US" sz="7200" spc="305" dirty="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providing</a:t>
            </a:r>
            <a:r>
              <a:rPr lang="en-US" sz="7200" spc="310" dirty="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accurate</a:t>
            </a:r>
            <a:r>
              <a:rPr lang="en-US" sz="7200" spc="305" dirty="0">
                <a:latin typeface="Times New Roman" panose="02020603050405020304" pitchFamily="18" charset="0"/>
                <a:cs typeface="Times New Roman" panose="02020603050405020304" pitchFamily="18" charset="0"/>
              </a:rPr>
              <a:t> </a:t>
            </a:r>
            <a:r>
              <a:rPr lang="en-US" sz="7200" spc="-25" dirty="0">
                <a:latin typeface="Times New Roman" panose="02020603050405020304" pitchFamily="18" charset="0"/>
                <a:cs typeface="Times New Roman" panose="02020603050405020304" pitchFamily="18" charset="0"/>
              </a:rPr>
              <a:t>and </a:t>
            </a:r>
            <a:r>
              <a:rPr lang="en-US" sz="7200" dirty="0">
                <a:latin typeface="Times New Roman" panose="02020603050405020304" pitchFamily="18" charset="0"/>
                <a:cs typeface="Times New Roman" panose="02020603050405020304" pitchFamily="18" charset="0"/>
              </a:rPr>
              <a:t>comprehensive</a:t>
            </a:r>
            <a:r>
              <a:rPr lang="en-US" sz="7200" spc="-35" dirty="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data</a:t>
            </a:r>
            <a:r>
              <a:rPr lang="en-US" sz="7200" spc="-45" dirty="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on</a:t>
            </a:r>
            <a:r>
              <a:rPr lang="en-US" sz="7200" spc="-25" dirty="0">
                <a:latin typeface="Times New Roman" panose="02020603050405020304" pitchFamily="18" charset="0"/>
                <a:cs typeface="Times New Roman" panose="02020603050405020304" pitchFamily="18" charset="0"/>
              </a:rPr>
              <a:t> </a:t>
            </a:r>
            <a:r>
              <a:rPr lang="en-US" sz="7200" dirty="0">
                <a:latin typeface="Times New Roman" panose="02020603050405020304" pitchFamily="18" charset="0"/>
                <a:cs typeface="Times New Roman" panose="02020603050405020304" pitchFamily="18" charset="0"/>
              </a:rPr>
              <a:t>land</a:t>
            </a:r>
            <a:r>
              <a:rPr lang="en-US" sz="7200" spc="-25" dirty="0">
                <a:latin typeface="Times New Roman" panose="02020603050405020304" pitchFamily="18" charset="0"/>
                <a:cs typeface="Times New Roman" panose="02020603050405020304" pitchFamily="18" charset="0"/>
              </a:rPr>
              <a:t> </a:t>
            </a:r>
            <a:r>
              <a:rPr lang="en-US" sz="7200" spc="-10" dirty="0">
                <a:latin typeface="Times New Roman" panose="02020603050405020304" pitchFamily="18" charset="0"/>
                <a:cs typeface="Times New Roman" panose="02020603050405020304" pitchFamily="18" charset="0"/>
              </a:rPr>
              <a:t>quality.</a:t>
            </a:r>
            <a:endParaRPr lang="en-US" sz="7200" dirty="0">
              <a:latin typeface="Times New Roman" panose="02020603050405020304" pitchFamily="18" charset="0"/>
              <a:cs typeface="Times New Roman" panose="02020603050405020304" pitchFamily="18" charset="0"/>
            </a:endParaRPr>
          </a:p>
          <a:p>
            <a:pPr algn="just"/>
            <a:endParaRPr lang="en-US" sz="1400" dirty="0">
              <a:latin typeface="Times New Roman" panose="02020603050405020304" pitchFamily="18" charset="0"/>
              <a:cs typeface="Times New Roman" panose="02020603050405020304" pitchFamily="18" charset="0"/>
            </a:endParaRPr>
          </a:p>
          <a:p>
            <a:pPr algn="just"/>
            <a:endParaRPr lang="en-IN" sz="2000" dirty="0">
              <a:latin typeface="Arial" pitchFamily="34" charset="0"/>
              <a:cs typeface="Arial" pitchFamily="34" charset="0"/>
            </a:endParaRPr>
          </a:p>
        </p:txBody>
      </p:sp>
      <p:sp>
        <p:nvSpPr>
          <p:cNvPr id="4" name="Date Placeholder 3">
            <a:extLst>
              <a:ext uri="{FF2B5EF4-FFF2-40B4-BE49-F238E27FC236}">
                <a16:creationId xmlns:a16="http://schemas.microsoft.com/office/drawing/2014/main" id="{83273C30-BCEE-1180-AB6D-8DB87528ABDC}"/>
              </a:ext>
            </a:extLst>
          </p:cNvPr>
          <p:cNvSpPr>
            <a:spLocks noGrp="1"/>
          </p:cNvSpPr>
          <p:nvPr>
            <p:ph type="dt" sz="half" idx="10"/>
          </p:nvPr>
        </p:nvSpPr>
        <p:spPr/>
        <p:txBody>
          <a:bodyPr/>
          <a:lstStyle/>
          <a:p>
            <a:fld id="{5B03792B-EAFF-40C2-ADF4-7164D5D8E914}" type="datetime1">
              <a:rPr lang="en-US" smtClean="0"/>
              <a:pPr/>
              <a:t>5/27/2024</a:t>
            </a:fld>
            <a:endParaRPr lang="en-US"/>
          </a:p>
        </p:txBody>
      </p:sp>
      <p:sp>
        <p:nvSpPr>
          <p:cNvPr id="5" name="Slide Number Placeholder 4">
            <a:extLst>
              <a:ext uri="{FF2B5EF4-FFF2-40B4-BE49-F238E27FC236}">
                <a16:creationId xmlns:a16="http://schemas.microsoft.com/office/drawing/2014/main" id="{049021AC-58DB-22FA-A774-114214FB5842}"/>
              </a:ext>
            </a:extLst>
          </p:cNvPr>
          <p:cNvSpPr>
            <a:spLocks noGrp="1"/>
          </p:cNvSpPr>
          <p:nvPr>
            <p:ph type="sldNum" sz="quarter" idx="12"/>
          </p:nvPr>
        </p:nvSpPr>
        <p:spPr/>
        <p:txBody>
          <a:bodyPr/>
          <a:lstStyle/>
          <a:p>
            <a:fld id="{B6F15528-21DE-4FAA-801E-634DDDAF4B2B}" type="slidenum">
              <a:rPr lang="en-US" smtClean="0"/>
              <a:pPr/>
              <a:t>5</a:t>
            </a:fld>
            <a:endParaRPr lang="en-US"/>
          </a:p>
        </p:txBody>
      </p:sp>
      <p:sp>
        <p:nvSpPr>
          <p:cNvPr id="8" name="Title 1">
            <a:extLst>
              <a:ext uri="{FF2B5EF4-FFF2-40B4-BE49-F238E27FC236}">
                <a16:creationId xmlns:a16="http://schemas.microsoft.com/office/drawing/2014/main" id="{1A04D1A1-5789-E21C-A727-3503245A9DE1}"/>
              </a:ext>
            </a:extLst>
          </p:cNvPr>
          <p:cNvSpPr txBox="1">
            <a:spLocks/>
          </p:cNvSpPr>
          <p:nvPr/>
        </p:nvSpPr>
        <p:spPr>
          <a:xfrm>
            <a:off x="228600" y="274637"/>
            <a:ext cx="8991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j-ea"/>
                <a:cs typeface="Times New Roman" panose="02020603050405020304" pitchFamily="18" charset="0"/>
              </a:rPr>
              <a:t>PROBLEM STATEMENT</a:t>
            </a:r>
            <a:br>
              <a:rPr kumimoji="0" lang="en-IN" sz="4400" b="1" i="0" u="none" strike="noStrike" kern="1200" cap="none" spc="0" normalizeH="0" baseline="0" noProof="0" dirty="0">
                <a:ln>
                  <a:noFill/>
                </a:ln>
                <a:solidFill>
                  <a:sysClr val="windowText" lastClr="000000"/>
                </a:solidFill>
                <a:effectLst/>
                <a:uLnTx/>
                <a:uFillTx/>
                <a:latin typeface="Times New Roman" panose="02020603050405020304" pitchFamily="18" charset="0"/>
                <a:ea typeface="+mj-ea"/>
                <a:cs typeface="Times New Roman" panose="02020603050405020304" pitchFamily="18" charset="0"/>
              </a:rPr>
            </a:br>
            <a:endParaRPr kumimoji="0" lang="en-IN" sz="44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spTree>
    <p:extLst>
      <p:ext uri="{BB962C8B-B14F-4D97-AF65-F5344CB8AC3E}">
        <p14:creationId xmlns:p14="http://schemas.microsoft.com/office/powerpoint/2010/main" val="1303106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F46D3-70EF-27F3-67A2-80BB0E7F2092}"/>
              </a:ext>
            </a:extLst>
          </p:cNvPr>
          <p:cNvSpPr>
            <a:spLocks noGrp="1"/>
          </p:cNvSpPr>
          <p:nvPr>
            <p:ph type="title"/>
          </p:nvPr>
        </p:nvSpPr>
        <p:spPr>
          <a:xfrm>
            <a:off x="304800" y="442912"/>
            <a:ext cx="8229600" cy="792162"/>
          </a:xfrm>
        </p:spPr>
        <p:txBody>
          <a:bodyPr/>
          <a:lstStyle/>
          <a:p>
            <a:pPr algn="l"/>
            <a:r>
              <a:rPr lang="en-GB" sz="3600" b="1" dirty="0">
                <a:latin typeface="Times New Roman" panose="02020603050405020304" pitchFamily="18" charset="0"/>
                <a:cs typeface="Times New Roman" panose="02020603050405020304" pitchFamily="18" charset="0"/>
              </a:rPr>
              <a:t>LITERATURE SURVEY</a:t>
            </a:r>
            <a:endParaRPr lang="en-IN" sz="3600" b="1" dirty="0">
              <a:solidFill>
                <a:srgbClr val="7030A0"/>
              </a:solidFill>
              <a:latin typeface="Arial Black" pitchFamily="34" charset="0"/>
            </a:endParaRPr>
          </a:p>
        </p:txBody>
      </p:sp>
      <p:graphicFrame>
        <p:nvGraphicFramePr>
          <p:cNvPr id="8" name="Content Placeholder 7">
            <a:extLst>
              <a:ext uri="{FF2B5EF4-FFF2-40B4-BE49-F238E27FC236}">
                <a16:creationId xmlns:a16="http://schemas.microsoft.com/office/drawing/2014/main" id="{5E6115AE-5CE5-9785-5D7C-E7BBCE8DB450}"/>
              </a:ext>
            </a:extLst>
          </p:cNvPr>
          <p:cNvGraphicFramePr>
            <a:graphicFrameLocks noGrp="1"/>
          </p:cNvGraphicFramePr>
          <p:nvPr>
            <p:ph idx="1"/>
            <p:extLst>
              <p:ext uri="{D42A27DB-BD31-4B8C-83A1-F6EECF244321}">
                <p14:modId xmlns:p14="http://schemas.microsoft.com/office/powerpoint/2010/main" val="3630065381"/>
              </p:ext>
            </p:extLst>
          </p:nvPr>
        </p:nvGraphicFramePr>
        <p:xfrm>
          <a:off x="476865" y="1553527"/>
          <a:ext cx="8229600" cy="4069399"/>
        </p:xfrm>
        <a:graphic>
          <a:graphicData uri="http://schemas.openxmlformats.org/drawingml/2006/table">
            <a:tbl>
              <a:tblPr firstRow="1" bandRow="1">
                <a:tableStyleId>{5940675A-B579-460E-94D1-54222C63F5DA}</a:tableStyleId>
              </a:tblPr>
              <a:tblGrid>
                <a:gridCol w="762000">
                  <a:extLst>
                    <a:ext uri="{9D8B030D-6E8A-4147-A177-3AD203B41FA5}">
                      <a16:colId xmlns:a16="http://schemas.microsoft.com/office/drawing/2014/main" val="1382075781"/>
                    </a:ext>
                  </a:extLst>
                </a:gridCol>
                <a:gridCol w="1836821">
                  <a:extLst>
                    <a:ext uri="{9D8B030D-6E8A-4147-A177-3AD203B41FA5}">
                      <a16:colId xmlns:a16="http://schemas.microsoft.com/office/drawing/2014/main" val="1649661538"/>
                    </a:ext>
                  </a:extLst>
                </a:gridCol>
                <a:gridCol w="1668379">
                  <a:extLst>
                    <a:ext uri="{9D8B030D-6E8A-4147-A177-3AD203B41FA5}">
                      <a16:colId xmlns:a16="http://schemas.microsoft.com/office/drawing/2014/main" val="2347192270"/>
                    </a:ext>
                  </a:extLst>
                </a:gridCol>
                <a:gridCol w="1981200">
                  <a:extLst>
                    <a:ext uri="{9D8B030D-6E8A-4147-A177-3AD203B41FA5}">
                      <a16:colId xmlns:a16="http://schemas.microsoft.com/office/drawing/2014/main" val="3256768729"/>
                    </a:ext>
                  </a:extLst>
                </a:gridCol>
                <a:gridCol w="1981200">
                  <a:extLst>
                    <a:ext uri="{9D8B030D-6E8A-4147-A177-3AD203B41FA5}">
                      <a16:colId xmlns:a16="http://schemas.microsoft.com/office/drawing/2014/main" val="1738752043"/>
                    </a:ext>
                  </a:extLst>
                </a:gridCol>
              </a:tblGrid>
              <a:tr h="392425">
                <a:tc>
                  <a:txBody>
                    <a:bodyPr/>
                    <a:lstStyle/>
                    <a:p>
                      <a:r>
                        <a:rPr lang="en-IN" sz="1400" b="1" dirty="0">
                          <a:latin typeface="Times New Roman" panose="02020603050405020304" pitchFamily="18" charset="0"/>
                          <a:cs typeface="Times New Roman" panose="02020603050405020304" pitchFamily="18" charset="0"/>
                        </a:rPr>
                        <a:t>S.NO</a:t>
                      </a:r>
                    </a:p>
                  </a:txBody>
                  <a:tcPr/>
                </a:tc>
                <a:tc>
                  <a:txBody>
                    <a:bodyPr/>
                    <a:lstStyle/>
                    <a:p>
                      <a:pPr algn="ctr"/>
                      <a:r>
                        <a:rPr lang="en-IN" sz="1400" b="1" dirty="0">
                          <a:latin typeface="Times New Roman" panose="02020603050405020304" pitchFamily="18" charset="0"/>
                          <a:cs typeface="Times New Roman" panose="02020603050405020304" pitchFamily="18" charset="0"/>
                        </a:rPr>
                        <a:t>TITLE</a:t>
                      </a:r>
                    </a:p>
                  </a:txBody>
                  <a:tcPr/>
                </a:tc>
                <a:tc>
                  <a:txBody>
                    <a:bodyPr/>
                    <a:lstStyle/>
                    <a:p>
                      <a:pPr algn="ctr"/>
                      <a:r>
                        <a:rPr lang="en-IN" sz="1400" b="1" dirty="0">
                          <a:latin typeface="Times New Roman" panose="02020603050405020304" pitchFamily="18" charset="0"/>
                          <a:cs typeface="Times New Roman" panose="02020603050405020304" pitchFamily="18" charset="0"/>
                        </a:rPr>
                        <a:t>Authors</a:t>
                      </a:r>
                    </a:p>
                  </a:txBody>
                  <a:tcPr/>
                </a:tc>
                <a:tc>
                  <a:txBody>
                    <a:bodyPr/>
                    <a:lstStyle/>
                    <a:p>
                      <a:pPr algn="ctr"/>
                      <a:r>
                        <a:rPr lang="en-IN" sz="1400" b="1" dirty="0">
                          <a:latin typeface="Times New Roman" panose="02020603050405020304" pitchFamily="18" charset="0"/>
                          <a:cs typeface="Times New Roman" panose="02020603050405020304" pitchFamily="18" charset="0"/>
                        </a:rPr>
                        <a:t>Key Areas</a:t>
                      </a:r>
                    </a:p>
                  </a:txBody>
                  <a:tcPr/>
                </a:tc>
                <a:tc>
                  <a:txBody>
                    <a:bodyPr/>
                    <a:lstStyle/>
                    <a:p>
                      <a:r>
                        <a:rPr lang="en-IN" sz="1400" b="1" dirty="0">
                          <a:latin typeface="Times New Roman" panose="02020603050405020304" pitchFamily="18" charset="0"/>
                          <a:cs typeface="Times New Roman" panose="02020603050405020304" pitchFamily="18" charset="0"/>
                        </a:rPr>
                        <a:t>OBSERVATION</a:t>
                      </a:r>
                    </a:p>
                  </a:txBody>
                  <a:tcPr/>
                </a:tc>
                <a:extLst>
                  <a:ext uri="{0D108BD9-81ED-4DB2-BD59-A6C34878D82A}">
                    <a16:rowId xmlns:a16="http://schemas.microsoft.com/office/drawing/2014/main" val="2080532547"/>
                  </a:ext>
                </a:extLst>
              </a:tr>
              <a:tr h="1451437">
                <a:tc>
                  <a:txBody>
                    <a:bodyPr/>
                    <a:lstStyle/>
                    <a:p>
                      <a:r>
                        <a:rPr lang="en-IN" sz="1400" dirty="0">
                          <a:latin typeface="Times New Roman" panose="02020603050405020304" pitchFamily="18" charset="0"/>
                          <a:cs typeface="Times New Roman" panose="02020603050405020304" pitchFamily="18" charset="0"/>
                        </a:rPr>
                        <a:t>1.</a:t>
                      </a:r>
                    </a:p>
                  </a:txBody>
                  <a:tcPr/>
                </a:tc>
                <a:tc>
                  <a:txBody>
                    <a:bodyPr/>
                    <a:lstStyle/>
                    <a:p>
                      <a:r>
                        <a:rPr lang="en-US" sz="1400" dirty="0">
                          <a:latin typeface="Times New Roman" panose="02020603050405020304" pitchFamily="18" charset="0"/>
                          <a:cs typeface="Times New Roman" panose="02020603050405020304" pitchFamily="18" charset="0"/>
                        </a:rPr>
                        <a:t>IOT</a:t>
                      </a:r>
                      <a:r>
                        <a:rPr lang="en-US" sz="1400" spc="-7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Based</a:t>
                      </a:r>
                      <a:r>
                        <a:rPr lang="en-US" sz="1400" spc="-15" dirty="0">
                          <a:latin typeface="Times New Roman" panose="02020603050405020304" pitchFamily="18" charset="0"/>
                          <a:cs typeface="Times New Roman" panose="02020603050405020304" pitchFamily="18" charset="0"/>
                        </a:rPr>
                        <a:t> </a:t>
                      </a:r>
                      <a:r>
                        <a:rPr lang="en-US" sz="1400" spc="-10" dirty="0">
                          <a:latin typeface="Times New Roman" panose="02020603050405020304" pitchFamily="18" charset="0"/>
                          <a:cs typeface="Times New Roman" panose="02020603050405020304" pitchFamily="18" charset="0"/>
                        </a:rPr>
                        <a:t>Smart</a:t>
                      </a:r>
                      <a:r>
                        <a:rPr lang="en-US" sz="1400" spc="-75" dirty="0">
                          <a:latin typeface="Times New Roman" panose="02020603050405020304" pitchFamily="18" charset="0"/>
                          <a:cs typeface="Times New Roman" panose="02020603050405020304" pitchFamily="18" charset="0"/>
                        </a:rPr>
                        <a:t> </a:t>
                      </a:r>
                      <a:r>
                        <a:rPr lang="en-US" sz="1400" spc="-10" dirty="0">
                          <a:latin typeface="Times New Roman" panose="02020603050405020304" pitchFamily="18" charset="0"/>
                          <a:cs typeface="Times New Roman" panose="02020603050405020304" pitchFamily="18" charset="0"/>
                        </a:rPr>
                        <a:t>Agriculture</a:t>
                      </a:r>
                      <a:r>
                        <a:rPr lang="en-US" sz="1400" spc="-8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And</a:t>
                      </a:r>
                      <a:r>
                        <a:rPr lang="en-US" sz="1400" spc="-1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Soil</a:t>
                      </a:r>
                      <a:r>
                        <a:rPr lang="en-US" sz="1400" spc="-1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Nutrient</a:t>
                      </a:r>
                      <a:r>
                        <a:rPr lang="en-US" sz="1400" spc="-1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Detection</a:t>
                      </a:r>
                      <a:r>
                        <a:rPr lang="en-US" sz="1400" spc="-1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System</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a:latin typeface="Times New Roman" panose="02020603050405020304" pitchFamily="18" charset="0"/>
                          <a:cs typeface="Times New Roman" panose="02020603050405020304" pitchFamily="18" charset="0"/>
                        </a:rPr>
                        <a:t>Akshay Badhe, Sandeep </a:t>
                      </a:r>
                      <a:r>
                        <a:rPr lang="en-IN" sz="1400" dirty="0" err="1">
                          <a:latin typeface="Times New Roman" panose="02020603050405020304" pitchFamily="18" charset="0"/>
                          <a:cs typeface="Times New Roman" panose="02020603050405020304" pitchFamily="18" charset="0"/>
                        </a:rPr>
                        <a:t>Kharadkar</a:t>
                      </a:r>
                      <a:r>
                        <a:rPr lang="en-IN" sz="1400" dirty="0">
                          <a:latin typeface="Times New Roman" panose="02020603050405020304" pitchFamily="18" charset="0"/>
                          <a:cs typeface="Times New Roman" panose="02020603050405020304" pitchFamily="18" charset="0"/>
                        </a:rPr>
                        <a:t>,</a:t>
                      </a:r>
                    </a:p>
                    <a:p>
                      <a:r>
                        <a:rPr lang="en-IN" sz="1400" dirty="0" err="1">
                          <a:latin typeface="Times New Roman" panose="02020603050405020304" pitchFamily="18" charset="0"/>
                          <a:cs typeface="Times New Roman" panose="02020603050405020304" pitchFamily="18" charset="0"/>
                        </a:rPr>
                        <a:t>Rushikesh</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Ware,Patrik</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Kamble</a:t>
                      </a:r>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(2022)</a:t>
                      </a:r>
                    </a:p>
                  </a:txBody>
                  <a:tcPr/>
                </a:tc>
                <a:tc>
                  <a:txBody>
                    <a:bodyPr/>
                    <a:lstStyle/>
                    <a:p>
                      <a:r>
                        <a:rPr lang="en-IN" sz="1400" dirty="0">
                          <a:latin typeface="Times New Roman" panose="02020603050405020304" pitchFamily="18" charset="0"/>
                          <a:cs typeface="Times New Roman" panose="02020603050405020304" pitchFamily="18" charset="0"/>
                        </a:rPr>
                        <a:t>Real time data collection and monitoring,</a:t>
                      </a:r>
                    </a:p>
                    <a:p>
                      <a:r>
                        <a:rPr lang="en-IN" sz="1400" dirty="0">
                          <a:latin typeface="Times New Roman" panose="02020603050405020304" pitchFamily="18" charset="0"/>
                          <a:cs typeface="Times New Roman" panose="02020603050405020304" pitchFamily="18" charset="0"/>
                        </a:rPr>
                        <a:t>Sustainability of the system</a:t>
                      </a:r>
                    </a:p>
                  </a:txBody>
                  <a:tcPr/>
                </a:tc>
                <a:tc>
                  <a:txBody>
                    <a:bodyPr/>
                    <a:lstStyle/>
                    <a:p>
                      <a:pPr algn="just"/>
                      <a:r>
                        <a:rPr lang="en-US" sz="1400" dirty="0">
                          <a:latin typeface="Times New Roman" panose="02020603050405020304" pitchFamily="18" charset="0"/>
                          <a:cs typeface="Times New Roman" panose="02020603050405020304" pitchFamily="18" charset="0"/>
                        </a:rPr>
                        <a:t>The objective of the is to enhance farming efficiency, productivity, and sustainable through real-time data-driven decision-making</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98374495"/>
                  </a:ext>
                </a:extLst>
              </a:tr>
              <a:tr h="999879">
                <a:tc>
                  <a:txBody>
                    <a:bodyPr/>
                    <a:lstStyle/>
                    <a:p>
                      <a:r>
                        <a:rPr lang="en-IN" sz="1400" dirty="0">
                          <a:latin typeface="Times New Roman" panose="02020603050405020304" pitchFamily="18" charset="0"/>
                          <a:cs typeface="Times New Roman" panose="02020603050405020304" pitchFamily="18" charset="0"/>
                        </a:rPr>
                        <a:t>2.</a:t>
                      </a:r>
                    </a:p>
                  </a:txBody>
                  <a:tcPr/>
                </a:tc>
                <a:tc>
                  <a:txBody>
                    <a:bodyPr/>
                    <a:lstStyle/>
                    <a:p>
                      <a:r>
                        <a:rPr lang="en-US" sz="1400" dirty="0">
                          <a:latin typeface="Times New Roman" panose="02020603050405020304" pitchFamily="18" charset="0"/>
                          <a:cs typeface="Times New Roman" panose="02020603050405020304" pitchFamily="18" charset="0"/>
                        </a:rPr>
                        <a:t>Remote</a:t>
                      </a:r>
                      <a:r>
                        <a:rPr lang="en-US" sz="1400" spc="-6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environmental</a:t>
                      </a:r>
                      <a:r>
                        <a:rPr lang="en-US" sz="1400" spc="-3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monitoring</a:t>
                      </a:r>
                      <a:r>
                        <a:rPr lang="en-US" sz="1400" spc="-3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using</a:t>
                      </a:r>
                      <a:r>
                        <a:rPr lang="en-US" sz="1400" spc="-3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Internet</a:t>
                      </a:r>
                      <a:r>
                        <a:rPr lang="en-US" sz="1400" spc="-4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of</a:t>
                      </a:r>
                      <a:r>
                        <a:rPr lang="en-US" sz="1400" spc="-60"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Things</a:t>
                      </a:r>
                      <a:r>
                        <a:rPr lang="en-US" sz="1400" spc="-35"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(IoT)”</a:t>
                      </a:r>
                      <a:r>
                        <a:rPr lang="en-US" sz="1400" spc="-35"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sz="1400" dirty="0" err="1">
                          <a:latin typeface="Times New Roman" panose="02020603050405020304" pitchFamily="18" charset="0"/>
                          <a:cs typeface="Times New Roman" panose="02020603050405020304" pitchFamily="18" charset="0"/>
                        </a:rPr>
                        <a:t>S.Abraham,J.Beard</a:t>
                      </a:r>
                      <a:r>
                        <a:rPr lang="en-IN" sz="1400" dirty="0">
                          <a:latin typeface="Times New Roman" panose="02020603050405020304" pitchFamily="18" charset="0"/>
                          <a:cs typeface="Times New Roman" panose="02020603050405020304" pitchFamily="18" charset="0"/>
                        </a:rPr>
                        <a:t> and R. </a:t>
                      </a:r>
                      <a:r>
                        <a:rPr lang="en-IN" sz="1400" dirty="0" err="1">
                          <a:latin typeface="Times New Roman" panose="02020603050405020304" pitchFamily="18" charset="0"/>
                          <a:cs typeface="Times New Roman" panose="02020603050405020304" pitchFamily="18" charset="0"/>
                        </a:rPr>
                        <a:t>Manijacob</a:t>
                      </a:r>
                      <a:endParaRPr lang="en-IN" sz="1400" dirty="0">
                        <a:latin typeface="Times New Roman" panose="02020603050405020304" pitchFamily="18" charset="0"/>
                        <a:cs typeface="Times New Roman" panose="02020603050405020304" pitchFamily="18" charset="0"/>
                      </a:endParaRPr>
                    </a:p>
                    <a:p>
                      <a:r>
                        <a:rPr lang="en-IN" sz="1400" dirty="0">
                          <a:latin typeface="Times New Roman" panose="02020603050405020304" pitchFamily="18" charset="0"/>
                          <a:cs typeface="Times New Roman" panose="02020603050405020304" pitchFamily="18" charset="0"/>
                        </a:rPr>
                        <a:t>(2020)</a:t>
                      </a:r>
                    </a:p>
                  </a:txBody>
                  <a:tcPr/>
                </a:tc>
                <a:tc>
                  <a:txBody>
                    <a:bodyPr/>
                    <a:lstStyle/>
                    <a:p>
                      <a:r>
                        <a:rPr lang="en-IN" sz="1400" dirty="0">
                          <a:latin typeface="Times New Roman" panose="02020603050405020304" pitchFamily="18" charset="0"/>
                          <a:cs typeface="Times New Roman" panose="02020603050405020304" pitchFamily="18" charset="0"/>
                        </a:rPr>
                        <a:t>Internet Of Things,</a:t>
                      </a:r>
                    </a:p>
                    <a:p>
                      <a:r>
                        <a:rPr lang="en-IN" sz="1400" dirty="0">
                          <a:latin typeface="Times New Roman" panose="02020603050405020304" pitchFamily="18" charset="0"/>
                          <a:cs typeface="Times New Roman" panose="02020603050405020304" pitchFamily="18" charset="0"/>
                        </a:rPr>
                        <a:t>Data accuracy and precision in data collection</a:t>
                      </a:r>
                    </a:p>
                  </a:txBody>
                  <a:tcPr/>
                </a:tc>
                <a:tc>
                  <a:txBody>
                    <a:bodyPr/>
                    <a:lstStyle/>
                    <a:p>
                      <a:r>
                        <a:rPr lang="en-IN" sz="1400" kern="1200" dirty="0">
                          <a:solidFill>
                            <a:schemeClr val="tx1"/>
                          </a:solidFill>
                          <a:effectLst/>
                          <a:latin typeface="Times New Roman" panose="02020603050405020304" pitchFamily="18" charset="0"/>
                          <a:ea typeface="+mn-ea"/>
                          <a:cs typeface="Times New Roman" panose="02020603050405020304" pitchFamily="18" charset="0"/>
                        </a:rPr>
                        <a:t>In this paper all data transmitted is monitored in </a:t>
                      </a:r>
                      <a:r>
                        <a:rPr lang="en-IN" sz="1400" kern="1200" dirty="0" err="1">
                          <a:solidFill>
                            <a:schemeClr val="tx1"/>
                          </a:solidFill>
                          <a:effectLst/>
                          <a:latin typeface="Times New Roman" panose="02020603050405020304" pitchFamily="18" charset="0"/>
                          <a:ea typeface="+mn-ea"/>
                          <a:cs typeface="Times New Roman" panose="02020603050405020304" pitchFamily="18" charset="0"/>
                        </a:rPr>
                        <a:t>Iot</a:t>
                      </a:r>
                      <a:r>
                        <a:rPr lang="en-IN" sz="1400" kern="1200" dirty="0">
                          <a:solidFill>
                            <a:schemeClr val="tx1"/>
                          </a:solidFill>
                          <a:effectLst/>
                          <a:latin typeface="Times New Roman" panose="02020603050405020304" pitchFamily="18" charset="0"/>
                          <a:ea typeface="+mn-ea"/>
                          <a:cs typeface="Times New Roman" panose="02020603050405020304" pitchFamily="18" charset="0"/>
                        </a:rPr>
                        <a:t> based applications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2845858"/>
                  </a:ext>
                </a:extLst>
              </a:tr>
              <a:tr h="1225658">
                <a:tc>
                  <a:txBody>
                    <a:bodyPr/>
                    <a:lstStyle/>
                    <a:p>
                      <a:r>
                        <a:rPr lang="en-IN" sz="1400" dirty="0">
                          <a:latin typeface="Times New Roman" panose="02020603050405020304" pitchFamily="18" charset="0"/>
                          <a:cs typeface="Times New Roman" panose="02020603050405020304" pitchFamily="18" charset="0"/>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400" dirty="0">
                          <a:latin typeface="Times New Roman"/>
                          <a:cs typeface="Times New Roman"/>
                        </a:rPr>
                        <a:t>IoT</a:t>
                      </a:r>
                      <a:r>
                        <a:rPr lang="en-IN" sz="1400" spc="-55" dirty="0">
                          <a:latin typeface="Times New Roman"/>
                          <a:cs typeface="Times New Roman"/>
                        </a:rPr>
                        <a:t> </a:t>
                      </a:r>
                      <a:r>
                        <a:rPr lang="en-IN" sz="1400" dirty="0">
                          <a:latin typeface="Times New Roman"/>
                          <a:cs typeface="Times New Roman"/>
                        </a:rPr>
                        <a:t>based</a:t>
                      </a:r>
                      <a:r>
                        <a:rPr lang="en-IN" sz="1400" spc="-10" dirty="0">
                          <a:latin typeface="Times New Roman"/>
                          <a:cs typeface="Times New Roman"/>
                        </a:rPr>
                        <a:t> </a:t>
                      </a:r>
                      <a:r>
                        <a:rPr lang="en-IN" sz="1400" dirty="0">
                          <a:latin typeface="Times New Roman"/>
                          <a:cs typeface="Times New Roman"/>
                        </a:rPr>
                        <a:t>Soil</a:t>
                      </a:r>
                      <a:r>
                        <a:rPr lang="en-IN" sz="1400" spc="-10" dirty="0">
                          <a:latin typeface="Times New Roman"/>
                          <a:cs typeface="Times New Roman"/>
                        </a:rPr>
                        <a:t> </a:t>
                      </a:r>
                      <a:r>
                        <a:rPr lang="en-IN" sz="1400" dirty="0">
                          <a:latin typeface="Times New Roman"/>
                          <a:cs typeface="Times New Roman"/>
                        </a:rPr>
                        <a:t>Nutrient</a:t>
                      </a:r>
                      <a:r>
                        <a:rPr lang="en-IN" sz="1400" spc="-35" dirty="0">
                          <a:latin typeface="Times New Roman"/>
                          <a:cs typeface="Times New Roman"/>
                        </a:rPr>
                        <a:t> </a:t>
                      </a:r>
                      <a:r>
                        <a:rPr lang="en-IN" sz="1400" spc="-20" dirty="0">
                          <a:latin typeface="Times New Roman"/>
                          <a:cs typeface="Times New Roman"/>
                        </a:rPr>
                        <a:t>Testing</a:t>
                      </a:r>
                      <a:r>
                        <a:rPr lang="en-IN" sz="1400" spc="-10" dirty="0">
                          <a:latin typeface="Times New Roman"/>
                          <a:cs typeface="Times New Roman"/>
                        </a:rPr>
                        <a:t> </a:t>
                      </a:r>
                      <a:r>
                        <a:rPr lang="en-IN" sz="1400" dirty="0">
                          <a:latin typeface="Times New Roman"/>
                          <a:cs typeface="Times New Roman"/>
                        </a:rPr>
                        <a:t>System</a:t>
                      </a:r>
                      <a:endParaRPr lang="en-IN" sz="1400" dirty="0">
                        <a:latin typeface="Arial" panose="020B0604020202020204" pitchFamily="34" charset="0"/>
                        <a:cs typeface="Arial" panose="020B0604020202020204" pitchFamily="34" charset="0"/>
                      </a:endParaRPr>
                    </a:p>
                  </a:txBody>
                  <a:tcPr/>
                </a:tc>
                <a:tc>
                  <a:txBody>
                    <a:bodyPr/>
                    <a:lstStyle/>
                    <a:p>
                      <a:r>
                        <a:rPr lang="en-IN" sz="1400" dirty="0" err="1">
                          <a:latin typeface="Times New Roman" panose="02020603050405020304" pitchFamily="18" charset="0"/>
                          <a:cs typeface="Times New Roman" panose="02020603050405020304" pitchFamily="18" charset="0"/>
                        </a:rPr>
                        <a:t>Sanket</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Kasturiwala</a:t>
                      </a:r>
                      <a:r>
                        <a:rPr lang="en-IN" sz="1400" dirty="0">
                          <a:latin typeface="Times New Roman" panose="02020603050405020304" pitchFamily="18" charset="0"/>
                          <a:cs typeface="Times New Roman" panose="02020603050405020304" pitchFamily="18" charset="0"/>
                        </a:rPr>
                        <a:t>,</a:t>
                      </a:r>
                    </a:p>
                    <a:p>
                      <a:r>
                        <a:rPr lang="en-IN" sz="1400" dirty="0">
                          <a:latin typeface="Times New Roman" panose="02020603050405020304" pitchFamily="18" charset="0"/>
                          <a:cs typeface="Times New Roman" panose="02020603050405020304" pitchFamily="18" charset="0"/>
                        </a:rPr>
                        <a:t>Sakshi </a:t>
                      </a:r>
                      <a:r>
                        <a:rPr lang="en-IN" sz="1400" dirty="0" err="1">
                          <a:latin typeface="Times New Roman" panose="02020603050405020304" pitchFamily="18" charset="0"/>
                          <a:cs typeface="Times New Roman" panose="02020603050405020304" pitchFamily="18" charset="0"/>
                        </a:rPr>
                        <a:t>Sarage,Aditi</a:t>
                      </a:r>
                      <a:r>
                        <a:rPr lang="en-IN" sz="1400" dirty="0">
                          <a:latin typeface="Times New Roman" panose="02020603050405020304" pitchFamily="18" charset="0"/>
                          <a:cs typeface="Times New Roman" panose="02020603050405020304" pitchFamily="18" charset="0"/>
                        </a:rPr>
                        <a:t> </a:t>
                      </a:r>
                      <a:r>
                        <a:rPr lang="en-IN" sz="1400" dirty="0" err="1">
                          <a:latin typeface="Times New Roman" panose="02020603050405020304" pitchFamily="18" charset="0"/>
                          <a:cs typeface="Times New Roman" panose="02020603050405020304" pitchFamily="18" charset="0"/>
                        </a:rPr>
                        <a:t>Doye</a:t>
                      </a:r>
                      <a:r>
                        <a:rPr lang="en-IN" sz="1400" dirty="0">
                          <a:latin typeface="Times New Roman" panose="02020603050405020304" pitchFamily="18" charset="0"/>
                          <a:cs typeface="Times New Roman" panose="02020603050405020304" pitchFamily="18" charset="0"/>
                        </a:rPr>
                        <a:t> and </a:t>
                      </a:r>
                      <a:r>
                        <a:rPr lang="en-IN" sz="1400" dirty="0" err="1">
                          <a:latin typeface="Times New Roman" panose="02020603050405020304" pitchFamily="18" charset="0"/>
                          <a:cs typeface="Times New Roman" panose="02020603050405020304" pitchFamily="18" charset="0"/>
                        </a:rPr>
                        <a:t>Scahin</a:t>
                      </a:r>
                      <a:r>
                        <a:rPr lang="en-IN" sz="1400" dirty="0">
                          <a:latin typeface="Times New Roman" panose="02020603050405020304" pitchFamily="18" charset="0"/>
                          <a:cs typeface="Times New Roman" panose="02020603050405020304" pitchFamily="18" charset="0"/>
                        </a:rPr>
                        <a:t> Yadav</a:t>
                      </a:r>
                    </a:p>
                    <a:p>
                      <a:r>
                        <a:rPr lang="en-IN" sz="1400" dirty="0">
                          <a:latin typeface="Times New Roman" panose="02020603050405020304" pitchFamily="18" charset="0"/>
                          <a:cs typeface="Times New Roman" panose="02020603050405020304" pitchFamily="18" charset="0"/>
                        </a:rPr>
                        <a:t>(2024)</a:t>
                      </a:r>
                    </a:p>
                  </a:txBody>
                  <a:tcPr/>
                </a:tc>
                <a:tc>
                  <a:txBody>
                    <a:bodyPr/>
                    <a:lstStyle/>
                    <a:p>
                      <a:r>
                        <a:rPr lang="en-IN" sz="1400" dirty="0">
                          <a:latin typeface="Times New Roman" panose="02020603050405020304" pitchFamily="18" charset="0"/>
                          <a:cs typeface="Times New Roman" panose="02020603050405020304" pitchFamily="18" charset="0"/>
                        </a:rPr>
                        <a:t>Internet Of Things,</a:t>
                      </a:r>
                    </a:p>
                    <a:p>
                      <a:r>
                        <a:rPr lang="en-IN" sz="1400" dirty="0">
                          <a:latin typeface="Times New Roman" panose="02020603050405020304" pitchFamily="18" charset="0"/>
                          <a:cs typeface="Times New Roman" panose="02020603050405020304" pitchFamily="18" charset="0"/>
                        </a:rPr>
                        <a:t>Real time data analysis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In this paper the quality of the soil is tested with help of IOT system</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56354051"/>
                  </a:ext>
                </a:extLst>
              </a:tr>
            </a:tbl>
          </a:graphicData>
        </a:graphic>
      </p:graphicFrame>
      <p:sp>
        <p:nvSpPr>
          <p:cNvPr id="4" name="Date Placeholder 3">
            <a:extLst>
              <a:ext uri="{FF2B5EF4-FFF2-40B4-BE49-F238E27FC236}">
                <a16:creationId xmlns:a16="http://schemas.microsoft.com/office/drawing/2014/main" id="{7A853987-5079-32D5-619F-4A7BC2339899}"/>
              </a:ext>
            </a:extLst>
          </p:cNvPr>
          <p:cNvSpPr>
            <a:spLocks noGrp="1"/>
          </p:cNvSpPr>
          <p:nvPr>
            <p:ph type="dt" sz="half" idx="10"/>
          </p:nvPr>
        </p:nvSpPr>
        <p:spPr/>
        <p:txBody>
          <a:bodyPr/>
          <a:lstStyle/>
          <a:p>
            <a:fld id="{5B03792B-EAFF-40C2-ADF4-7164D5D8E914}" type="datetime1">
              <a:rPr lang="en-US" smtClean="0"/>
              <a:pPr/>
              <a:t>5/27/2024</a:t>
            </a:fld>
            <a:endParaRPr lang="en-US"/>
          </a:p>
        </p:txBody>
      </p:sp>
      <p:sp>
        <p:nvSpPr>
          <p:cNvPr id="5" name="Slide Number Placeholder 4">
            <a:extLst>
              <a:ext uri="{FF2B5EF4-FFF2-40B4-BE49-F238E27FC236}">
                <a16:creationId xmlns:a16="http://schemas.microsoft.com/office/drawing/2014/main" id="{6A17450C-4701-FB7B-5707-A08124F1B73F}"/>
              </a:ext>
            </a:extLst>
          </p:cNvPr>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596788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44198F-F1AD-4E80-3A90-4C044EA0B23E}"/>
              </a:ext>
            </a:extLst>
          </p:cNvPr>
          <p:cNvSpPr>
            <a:spLocks noGrp="1"/>
          </p:cNvSpPr>
          <p:nvPr>
            <p:ph idx="1"/>
          </p:nvPr>
        </p:nvSpPr>
        <p:spPr>
          <a:xfrm>
            <a:off x="304800" y="609600"/>
            <a:ext cx="8229600" cy="5746750"/>
          </a:xfrm>
        </p:spPr>
        <p:txBody>
          <a:bodyPr>
            <a:normAutofit/>
          </a:bodyPr>
          <a:lstStyle/>
          <a:p>
            <a:pPr marL="0" indent="0" algn="ctr">
              <a:spcBef>
                <a:spcPct val="0"/>
              </a:spcBef>
              <a:buNone/>
            </a:pPr>
            <a:r>
              <a:rPr lang="en-IN" sz="3600" b="1" dirty="0">
                <a:latin typeface="Times New Roman" panose="02020603050405020304" pitchFamily="18" charset="0"/>
                <a:ea typeface="+mj-ea"/>
                <a:cs typeface="Times New Roman" panose="02020603050405020304" pitchFamily="18" charset="0"/>
              </a:rPr>
              <a:t>METHODOLOGY</a:t>
            </a:r>
          </a:p>
          <a:p>
            <a:pPr marL="0" indent="0" algn="just">
              <a:buNone/>
            </a:pPr>
            <a:r>
              <a:rPr lang="en-US" sz="2000" b="1" dirty="0">
                <a:latin typeface="Times New Roman" panose="02020603050405020304" pitchFamily="18" charset="0"/>
                <a:cs typeface="Times New Roman" panose="02020603050405020304" pitchFamily="18" charset="0"/>
              </a:rPr>
              <a:t>HARDWARE PROGRAMMING:</a:t>
            </a:r>
          </a:p>
          <a:p>
            <a:pPr marL="0" indent="0" algn="just">
              <a:buNone/>
            </a:pPr>
            <a:endParaRPr lang="en-US"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Connect soil moisture, and temperature sensors and water flow sensor  to the </a:t>
            </a:r>
            <a:r>
              <a:rPr lang="en-US" sz="2000" dirty="0" err="1">
                <a:latin typeface="Times New Roman" panose="02020603050405020304" pitchFamily="18" charset="0"/>
                <a:cs typeface="Times New Roman" panose="02020603050405020304" pitchFamily="18" charset="0"/>
              </a:rPr>
              <a:t>NodeMCU</a:t>
            </a:r>
            <a:r>
              <a:rPr lang="en-US" sz="2000" dirty="0">
                <a:latin typeface="Times New Roman" panose="02020603050405020304" pitchFamily="18" charset="0"/>
                <a:cs typeface="Times New Roman" panose="02020603050405020304" pitchFamily="18" charset="0"/>
              </a:rPr>
              <a:t> GPIO pins.</a:t>
            </a:r>
            <a:endParaRPr lang="en-US"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Microcontroller which we used was Node MCU, </a:t>
            </a:r>
            <a:r>
              <a:rPr lang="en-US" sz="2000" dirty="0" err="1">
                <a:latin typeface="Times New Roman" panose="02020603050405020304" pitchFamily="18" charset="0"/>
                <a:cs typeface="Times New Roman" panose="02020603050405020304" pitchFamily="18" charset="0"/>
              </a:rPr>
              <a:t>Wifi</a:t>
            </a:r>
            <a:r>
              <a:rPr lang="en-US" sz="2000" dirty="0">
                <a:latin typeface="Times New Roman" panose="02020603050405020304" pitchFamily="18" charset="0"/>
                <a:cs typeface="Times New Roman" panose="02020603050405020304" pitchFamily="18" charset="0"/>
              </a:rPr>
              <a:t> module (ESP8266),External Power Source will be  given.</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nSpc>
                <a:spcPct val="100000"/>
              </a:lnSpc>
              <a:spcBef>
                <a:spcPts val="100"/>
              </a:spcBef>
              <a:buNone/>
            </a:pPr>
            <a:r>
              <a:rPr lang="en-US" sz="2000" b="1" spc="-10" dirty="0">
                <a:latin typeface="Times New Roman" panose="02020603050405020304" pitchFamily="18" charset="0"/>
                <a:cs typeface="Times New Roman" panose="02020603050405020304" pitchFamily="18" charset="0"/>
              </a:rPr>
              <a:t>SOFTWARE</a:t>
            </a:r>
            <a:r>
              <a:rPr lang="en-US" sz="2000" b="1" spc="-45" dirty="0">
                <a:latin typeface="Times New Roman" panose="02020603050405020304" pitchFamily="18" charset="0"/>
                <a:cs typeface="Times New Roman" panose="02020603050405020304" pitchFamily="18" charset="0"/>
              </a:rPr>
              <a:t> </a:t>
            </a:r>
            <a:r>
              <a:rPr lang="en-US" sz="2000" b="1" spc="-10" dirty="0">
                <a:latin typeface="Times New Roman" panose="02020603050405020304" pitchFamily="18" charset="0"/>
                <a:cs typeface="Times New Roman" panose="02020603050405020304" pitchFamily="18" charset="0"/>
              </a:rPr>
              <a:t>PROGRAMMING</a:t>
            </a:r>
          </a:p>
          <a:p>
            <a:pPr marL="12700">
              <a:lnSpc>
                <a:spcPct val="100000"/>
              </a:lnSpc>
              <a:spcBef>
                <a:spcPts val="100"/>
              </a:spcBef>
            </a:pPr>
            <a:endParaRPr lang="en-US" sz="2000" dirty="0">
              <a:latin typeface="Times New Roman" panose="02020603050405020304" pitchFamily="18" charset="0"/>
              <a:cs typeface="Times New Roman" panose="02020603050405020304" pitchFamily="18" charset="0"/>
            </a:endParaRPr>
          </a:p>
          <a:p>
            <a:pPr marL="80645">
              <a:lnSpc>
                <a:spcPct val="100000"/>
              </a:lnSpc>
            </a:pPr>
            <a:r>
              <a:rPr lang="en-US" sz="2000" dirty="0">
                <a:latin typeface="Times New Roman" panose="02020603050405020304" pitchFamily="18" charset="0"/>
                <a:cs typeface="Times New Roman" panose="02020603050405020304" pitchFamily="18" charset="0"/>
              </a:rPr>
              <a:t>Write</a:t>
            </a:r>
            <a:r>
              <a:rPr lang="en-US" sz="2000" spc="-3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code</a:t>
            </a:r>
            <a:r>
              <a:rPr lang="en-US" sz="2000" spc="-3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to</a:t>
            </a:r>
            <a:r>
              <a:rPr lang="en-US" sz="2000" spc="-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read</a:t>
            </a:r>
            <a:r>
              <a:rPr lang="en-US" sz="2000" spc="-2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data</a:t>
            </a:r>
            <a:r>
              <a:rPr lang="en-US" sz="2000" spc="-2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from</a:t>
            </a:r>
            <a:r>
              <a:rPr lang="en-US" sz="2000" spc="-3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a:t>
            </a:r>
            <a:r>
              <a:rPr lang="en-US" sz="2000" spc="-40"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sensors.</a:t>
            </a:r>
            <a:endParaRPr lang="en-US" sz="2000" dirty="0">
              <a:latin typeface="Times New Roman" panose="02020603050405020304" pitchFamily="18" charset="0"/>
              <a:cs typeface="Times New Roman" panose="02020603050405020304" pitchFamily="18" charset="0"/>
            </a:endParaRPr>
          </a:p>
          <a:p>
            <a:pPr marL="80645">
              <a:lnSpc>
                <a:spcPct val="100000"/>
              </a:lnSpc>
              <a:spcBef>
                <a:spcPts val="135"/>
              </a:spcBef>
            </a:pPr>
            <a:r>
              <a:rPr lang="en-US" sz="2000" dirty="0">
                <a:latin typeface="Times New Roman" panose="02020603050405020304" pitchFamily="18" charset="0"/>
                <a:cs typeface="Times New Roman" panose="02020603050405020304" pitchFamily="18" charset="0"/>
              </a:rPr>
              <a:t>Connect</a:t>
            </a:r>
            <a:r>
              <a:rPr lang="en-US" sz="2000" spc="-3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to</a:t>
            </a:r>
            <a:r>
              <a:rPr lang="en-US" sz="2000" spc="-55"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WiFi</a:t>
            </a:r>
            <a:r>
              <a:rPr lang="en-US" sz="2000" spc="-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and</a:t>
            </a:r>
            <a:r>
              <a:rPr lang="en-US" sz="2000" spc="-3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send</a:t>
            </a:r>
            <a:r>
              <a:rPr lang="en-US" sz="2000" spc="-3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a:t>
            </a:r>
            <a:r>
              <a:rPr lang="en-US" sz="2000" spc="-3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data</a:t>
            </a:r>
            <a:r>
              <a:rPr lang="en-US" sz="2000" spc="-2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to</a:t>
            </a:r>
            <a:r>
              <a:rPr lang="en-US" sz="2000" spc="-2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a:t>
            </a:r>
            <a:r>
              <a:rPr lang="en-US" sz="2000" spc="-2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cloud</a:t>
            </a:r>
            <a:r>
              <a:rPr lang="en-US" sz="2000" spc="-35" dirty="0">
                <a:latin typeface="Times New Roman" panose="02020603050405020304" pitchFamily="18" charset="0"/>
                <a:cs typeface="Times New Roman" panose="02020603050405020304" pitchFamily="18" charset="0"/>
              </a:rPr>
              <a:t> </a:t>
            </a:r>
            <a:r>
              <a:rPr lang="en-US" sz="2000" spc="-10" dirty="0">
                <a:latin typeface="Times New Roman" panose="02020603050405020304" pitchFamily="18" charset="0"/>
                <a:cs typeface="Times New Roman" panose="02020603050405020304" pitchFamily="18" charset="0"/>
              </a:rPr>
              <a:t>service.</a:t>
            </a:r>
          </a:p>
          <a:p>
            <a:pPr marL="80645">
              <a:lnSpc>
                <a:spcPct val="100000"/>
              </a:lnSpc>
              <a:spcBef>
                <a:spcPts val="135"/>
              </a:spcBef>
            </a:pPr>
            <a:r>
              <a:rPr lang="en-US" sz="2000" spc="-10" dirty="0">
                <a:latin typeface="Times New Roman" panose="02020603050405020304" pitchFamily="18" charset="0"/>
                <a:cs typeface="Times New Roman" panose="02020603050405020304" pitchFamily="18" charset="0"/>
              </a:rPr>
              <a:t>Embedded C was used in this Node MCU and to store the data MySQL has been used.</a:t>
            </a:r>
            <a:endParaRPr lang="en-US" sz="2000" dirty="0">
              <a:latin typeface="Times New Roman" panose="02020603050405020304" pitchFamily="18" charset="0"/>
              <a:cs typeface="Times New Roman" panose="02020603050405020304" pitchFamily="18" charset="0"/>
            </a:endParaRPr>
          </a:p>
          <a:p>
            <a:pPr algn="just"/>
            <a:endParaRPr lang="en-US" sz="2000" dirty="0">
              <a:latin typeface="Arial" panose="020B0604020202020204" pitchFamily="34" charset="0"/>
              <a:cs typeface="Arial" panose="020B0604020202020204" pitchFamily="34" charset="0"/>
            </a:endParaRPr>
          </a:p>
          <a:p>
            <a:pPr marL="0" indent="0" algn="just">
              <a:buNone/>
            </a:pPr>
            <a:endParaRPr lang="en-IN" b="1" dirty="0"/>
          </a:p>
          <a:p>
            <a:pPr marL="0" indent="0" algn="just">
              <a:buNone/>
            </a:pPr>
            <a:endParaRPr lang="en-IN" b="1" dirty="0"/>
          </a:p>
          <a:p>
            <a:pPr marL="0" indent="0" algn="just">
              <a:buNone/>
            </a:pPr>
            <a:endParaRPr lang="en-IN" b="1" dirty="0"/>
          </a:p>
        </p:txBody>
      </p:sp>
      <p:sp>
        <p:nvSpPr>
          <p:cNvPr id="4" name="Date Placeholder 3">
            <a:extLst>
              <a:ext uri="{FF2B5EF4-FFF2-40B4-BE49-F238E27FC236}">
                <a16:creationId xmlns:a16="http://schemas.microsoft.com/office/drawing/2014/main" id="{F3E79BC3-AE85-5771-C627-1864A0D874DF}"/>
              </a:ext>
            </a:extLst>
          </p:cNvPr>
          <p:cNvSpPr>
            <a:spLocks noGrp="1"/>
          </p:cNvSpPr>
          <p:nvPr>
            <p:ph type="dt" sz="half" idx="10"/>
          </p:nvPr>
        </p:nvSpPr>
        <p:spPr/>
        <p:txBody>
          <a:bodyPr/>
          <a:lstStyle/>
          <a:p>
            <a:fld id="{5B03792B-EAFF-40C2-ADF4-7164D5D8E914}" type="datetime1">
              <a:rPr lang="en-US" smtClean="0"/>
              <a:pPr/>
              <a:t>5/27/2024</a:t>
            </a:fld>
            <a:endParaRPr lang="en-US"/>
          </a:p>
        </p:txBody>
      </p:sp>
      <p:sp>
        <p:nvSpPr>
          <p:cNvPr id="5" name="Slide Number Placeholder 4">
            <a:extLst>
              <a:ext uri="{FF2B5EF4-FFF2-40B4-BE49-F238E27FC236}">
                <a16:creationId xmlns:a16="http://schemas.microsoft.com/office/drawing/2014/main" id="{5930AAEA-09A4-1C08-EC81-6DB289B352F6}"/>
              </a:ext>
            </a:extLst>
          </p:cNvPr>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504276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F9AFD-BBC6-6E28-03B4-6126ADE8CC8A}"/>
              </a:ext>
            </a:extLst>
          </p:cNvPr>
          <p:cNvSpPr>
            <a:spLocks noGrp="1"/>
          </p:cNvSpPr>
          <p:nvPr>
            <p:ph type="title"/>
          </p:nvPr>
        </p:nvSpPr>
        <p:spPr/>
        <p:txBody>
          <a:bodyPr/>
          <a:lstStyle/>
          <a:p>
            <a:r>
              <a:rPr lang="en-IN" sz="3600" b="1" dirty="0">
                <a:latin typeface="Times New Roman" panose="02020603050405020304" pitchFamily="18" charset="0"/>
                <a:ea typeface="Tahoma" panose="020B0604030504040204" pitchFamily="34" charset="0"/>
                <a:cs typeface="Times New Roman" panose="02020603050405020304" pitchFamily="18" charset="0"/>
              </a:rPr>
              <a:t>BLOCK DIAGRAM</a:t>
            </a:r>
          </a:p>
        </p:txBody>
      </p:sp>
      <p:sp>
        <p:nvSpPr>
          <p:cNvPr id="4" name="Date Placeholder 3">
            <a:extLst>
              <a:ext uri="{FF2B5EF4-FFF2-40B4-BE49-F238E27FC236}">
                <a16:creationId xmlns:a16="http://schemas.microsoft.com/office/drawing/2014/main" id="{5AD7C2BE-7A5F-DC12-471E-3A6B16C37C66}"/>
              </a:ext>
            </a:extLst>
          </p:cNvPr>
          <p:cNvSpPr>
            <a:spLocks noGrp="1"/>
          </p:cNvSpPr>
          <p:nvPr>
            <p:ph type="dt" sz="half" idx="10"/>
          </p:nvPr>
        </p:nvSpPr>
        <p:spPr/>
        <p:txBody>
          <a:bodyPr/>
          <a:lstStyle/>
          <a:p>
            <a:fld id="{5B03792B-EAFF-40C2-ADF4-7164D5D8E914}" type="datetime1">
              <a:rPr lang="en-US" smtClean="0"/>
              <a:pPr/>
              <a:t>5/27/2024</a:t>
            </a:fld>
            <a:endParaRPr lang="en-US"/>
          </a:p>
        </p:txBody>
      </p:sp>
      <p:sp>
        <p:nvSpPr>
          <p:cNvPr id="5" name="Slide Number Placeholder 4">
            <a:extLst>
              <a:ext uri="{FF2B5EF4-FFF2-40B4-BE49-F238E27FC236}">
                <a16:creationId xmlns:a16="http://schemas.microsoft.com/office/drawing/2014/main" id="{CDDF955F-2C42-8048-ABE1-A1936C106449}"/>
              </a:ext>
            </a:extLst>
          </p:cNvPr>
          <p:cNvSpPr>
            <a:spLocks noGrp="1"/>
          </p:cNvSpPr>
          <p:nvPr>
            <p:ph type="sldNum" sz="quarter" idx="12"/>
          </p:nvPr>
        </p:nvSpPr>
        <p:spPr/>
        <p:txBody>
          <a:bodyPr/>
          <a:lstStyle/>
          <a:p>
            <a:fld id="{B6F15528-21DE-4FAA-801E-634DDDAF4B2B}" type="slidenum">
              <a:rPr lang="en-US" smtClean="0"/>
              <a:pPr/>
              <a:t>8</a:t>
            </a:fld>
            <a:endParaRPr lang="en-US"/>
          </a:p>
        </p:txBody>
      </p:sp>
      <p:pic>
        <p:nvPicPr>
          <p:cNvPr id="8" name="object 3">
            <a:extLst>
              <a:ext uri="{FF2B5EF4-FFF2-40B4-BE49-F238E27FC236}">
                <a16:creationId xmlns:a16="http://schemas.microsoft.com/office/drawing/2014/main" id="{941390F5-CE6B-3FE4-4A32-3AF7DC03B6DB}"/>
              </a:ext>
            </a:extLst>
          </p:cNvPr>
          <p:cNvPicPr/>
          <p:nvPr/>
        </p:nvPicPr>
        <p:blipFill>
          <a:blip r:embed="rId2" cstate="print"/>
          <a:stretch>
            <a:fillRect/>
          </a:stretch>
        </p:blipFill>
        <p:spPr>
          <a:xfrm>
            <a:off x="609600" y="1352550"/>
            <a:ext cx="8153400" cy="4591050"/>
          </a:xfrm>
          <a:prstGeom prst="rect">
            <a:avLst/>
          </a:prstGeom>
        </p:spPr>
      </p:pic>
    </p:spTree>
    <p:extLst>
      <p:ext uri="{BB962C8B-B14F-4D97-AF65-F5344CB8AC3E}">
        <p14:creationId xmlns:p14="http://schemas.microsoft.com/office/powerpoint/2010/main" val="2045002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CIRCUIT DIAGRAM</a:t>
            </a:r>
          </a:p>
        </p:txBody>
      </p:sp>
      <p:sp>
        <p:nvSpPr>
          <p:cNvPr id="4" name="Date Placeholder 3"/>
          <p:cNvSpPr>
            <a:spLocks noGrp="1"/>
          </p:cNvSpPr>
          <p:nvPr>
            <p:ph type="dt" sz="half" idx="10"/>
          </p:nvPr>
        </p:nvSpPr>
        <p:spPr/>
        <p:txBody>
          <a:bodyPr/>
          <a:lstStyle/>
          <a:p>
            <a:fld id="{6DE6C89D-60FB-4786-8BE3-D4F873A7BD17}" type="datetime1">
              <a:rPr lang="en-US" smtClean="0"/>
              <a:pPr/>
              <a:t>5/27/2024</a:t>
            </a:fld>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9</a:t>
            </a:fld>
            <a:endParaRPr lang="en-US"/>
          </a:p>
        </p:txBody>
      </p:sp>
      <p:pic>
        <p:nvPicPr>
          <p:cNvPr id="6" name="object 3">
            <a:extLst>
              <a:ext uri="{FF2B5EF4-FFF2-40B4-BE49-F238E27FC236}">
                <a16:creationId xmlns:a16="http://schemas.microsoft.com/office/drawing/2014/main" id="{6007EF8B-937A-A182-925B-C023D8AC08E9}"/>
              </a:ext>
            </a:extLst>
          </p:cNvPr>
          <p:cNvPicPr>
            <a:picLocks noGrp="1"/>
          </p:cNvPicPr>
          <p:nvPr>
            <p:ph idx="1"/>
          </p:nvPr>
        </p:nvPicPr>
        <p:blipFill>
          <a:blip r:embed="rId2" cstate="print"/>
          <a:stretch>
            <a:fillRect/>
          </a:stretch>
        </p:blipFill>
        <p:spPr>
          <a:xfrm>
            <a:off x="1028710" y="1600200"/>
            <a:ext cx="7086580" cy="4525963"/>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4981</TotalTime>
  <Words>1762</Words>
  <Application>Microsoft Office PowerPoint</Application>
  <PresentationFormat>On-screen Show (4:3)</PresentationFormat>
  <Paragraphs>189</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Black</vt:lpstr>
      <vt:lpstr>Arial MT</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LITERATURE SURVEY</vt:lpstr>
      <vt:lpstr>PowerPoint Presentation</vt:lpstr>
      <vt:lpstr>BLOCK DIAGRAM</vt:lpstr>
      <vt:lpstr>CIRCUIT DIAGRAM</vt:lpstr>
      <vt:lpstr>NODE MCU</vt:lpstr>
      <vt:lpstr>PowerPoint Presentation</vt:lpstr>
      <vt:lpstr>HUMIDITY ANALYZING SENSOR</vt:lpstr>
      <vt:lpstr>TEMPERATURE SENSOR</vt:lpstr>
      <vt:lpstr>WATERFLOW INDICATOR</vt:lpstr>
      <vt:lpstr>IMPLEMENTATION</vt:lpstr>
      <vt:lpstr>RESULT  </vt:lpstr>
      <vt:lpstr>CONCLUSION</vt:lpstr>
      <vt:lpstr>APPLICATION </vt:lpstr>
      <vt:lpstr>REFERENCES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Arumugabalaji Natarajan</dc:creator>
  <cp:lastModifiedBy>indhu malya</cp:lastModifiedBy>
  <cp:revision>35</cp:revision>
  <cp:lastPrinted>2024-05-27T18:42:54Z</cp:lastPrinted>
  <dcterms:created xsi:type="dcterms:W3CDTF">2006-08-16T00:00:00Z</dcterms:created>
  <dcterms:modified xsi:type="dcterms:W3CDTF">2024-05-27T18:45:02Z</dcterms:modified>
</cp:coreProperties>
</file>