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715260" y="2747010"/>
            <a:ext cx="6645275" cy="561340"/>
          </a:xfrm>
          <a:prstGeom prst="rect">
            <a:avLst/>
          </a:prstGeom>
        </p:spPr>
        <p:txBody>
          <a:bodyPr vert="horz" wrap="square" lIns="0" tIns="16510" rIns="0" bIns="0" rtlCol="0">
            <a:noAutofit/>
          </a:bodyPr>
          <a:lstStyle/>
          <a:p>
            <a:pPr marL="3213735">
              <a:lnSpc>
                <a:spcPct val="100000"/>
              </a:lnSpc>
              <a:spcBef>
                <a:spcPts val="130"/>
              </a:spcBef>
            </a:pPr>
            <a:r>
              <a:rPr lang="en-IN" spc="15" dirty="0"/>
              <a:t>T.Dharshika</a:t>
            </a:r>
            <a:br>
              <a:rPr lang="en-IN" spc="15" dirty="0"/>
            </a:br>
            <a:endParaRPr lang="en-IN" spc="15" dirty="0"/>
          </a:p>
        </p:txBody>
      </p:sp>
      <p:sp>
        <p:nvSpPr>
          <p:cNvPr id="8" name="object 8"/>
          <p:cNvSpPr txBox="1"/>
          <p:nvPr/>
        </p:nvSpPr>
        <p:spPr>
          <a:xfrm>
            <a:off x="6026150" y="3425825"/>
            <a:ext cx="1952625" cy="436880"/>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lang="en-IN" sz="2400" b="1" spc="-5" dirty="0">
              <a:solidFill>
                <a:srgbClr val="2D936B"/>
              </a:solidFill>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Right Arrow 11"/>
          <p:cNvSpPr/>
          <p:nvPr/>
        </p:nvSpPr>
        <p:spPr>
          <a:xfrm>
            <a:off x="2715260" y="4511040"/>
            <a:ext cx="979170" cy="4857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9255" y="144780"/>
            <a:ext cx="8964295" cy="6520180"/>
          </a:xfrm>
          <a:prstGeom prst="rect">
            <a:avLst/>
          </a:prstGeom>
        </p:spPr>
        <p:txBody>
          <a:bodyPr vert="horz" wrap="square" lIns="0" tIns="13335" rIns="0" bIns="0" rtlCol="0">
            <a:no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r>
              <a:rPr sz="2000" dirty="0"/>
              <a:t>In the results phase of our Smart Agriculture System integrating Random Forest Regression, we observe significant improvements in crop yield predictions compared to traditional methods. Through rigorous validation and testing, our model consistently demonstrates high accuracy and robustness across diverse agricultural scenarios. Farmers leveraging our system benefit from precise forecasts tailored to their specific farming conditions, enabling them to optimize resource allocation, mitigate risks, and maximize yields. Additionally, our system's user-friendly interface facilitates easy interpretation and implementation of the results, empowering farmers to make timely and informed decisions to enhance agricultural productivity and sustainability. Overall, the results highlight the transformative potential of our Smart Agriculture System in revolutionizing farming practices and driving positive outcomes for farmers and the agricultural sector as a whole.</a:t>
            </a: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itle 22"/>
          <p:cNvSpPr/>
          <p:nvPr>
            <p:ph type="title"/>
          </p:nvPr>
        </p:nvSpPr>
        <p:spPr>
          <a:xfrm>
            <a:off x="447675" y="568325"/>
            <a:ext cx="9670415" cy="2175510"/>
          </a:xfrm>
        </p:spPr>
        <p:txBody>
          <a:bodyPr wrap="square">
            <a:noAutofit/>
          </a:bodyPr>
          <a:p>
            <a:r>
              <a:rPr lang="en-IN" altLang="en-US"/>
              <a:t>S</a:t>
            </a:r>
            <a:r>
              <a:rPr lang="en-IN" altLang="en-US"/>
              <a:t>mart Agriculture System (Random Forest Regression)</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76" name="Shape 76"/>
        <p:cNvGrpSpPr/>
        <p:nvPr/>
      </p:nvGrpSpPr>
      <p:grpSpPr>
        <a:xfrm>
          <a:off x="0" y="0"/>
          <a:ext cx="0" cy="0"/>
          <a:chOff x="0" y="0"/>
          <a:chExt cx="0" cy="0"/>
        </a:xfrm>
      </p:grpSpPr>
      <p:grpSp>
        <p:nvGrpSpPr>
          <p:cNvPr id="77" name="Google Shape;77;p1"/>
          <p:cNvGrpSpPr/>
          <p:nvPr/>
        </p:nvGrpSpPr>
        <p:grpSpPr>
          <a:xfrm>
            <a:off x="7448612" y="0"/>
            <a:ext cx="4743795" cy="6858466"/>
            <a:chOff x="7448612" y="0"/>
            <a:chExt cx="4743795" cy="6858466"/>
          </a:xfrm>
        </p:grpSpPr>
        <p:sp>
          <p:nvSpPr>
            <p:cNvPr id="78" name="Google Shape;78;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79" name="Google Shape;79;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0" name="Google Shape;80;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1" name="Google Shape;81;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2" name="Google Shape;82;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3" name="Google Shape;83;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4" name="Google Shape;84;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5" name="Google Shape;85;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6" name="Google Shape;86;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grpSp>
      <p:sp>
        <p:nvSpPr>
          <p:cNvPr id="87" name="Google Shape;87;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88" name="Google Shape;88;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Clr>
                <a:srgbClr val="2D83C3"/>
              </a:buClr>
              <a:buSzPts val="1100"/>
              <a:buFont typeface="Trebuchet MS" panose="020B0603020202020204"/>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89" name="Google Shape;89;p1"/>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sp>
        <p:nvSpPr>
          <p:cNvPr id="90" name="Google Shape;90;p1"/>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panose="020B0604020202020204"/>
              <a:buNone/>
            </a:pPr>
            <a:endParaRPr sz="1800"/>
          </a:p>
        </p:txBody>
      </p:sp>
      <p:pic>
        <p:nvPicPr>
          <p:cNvPr id="91" name="Google Shape;91;p1"/>
          <p:cNvPicPr preferRelativeResize="0"/>
          <p:nvPr/>
        </p:nvPicPr>
        <p:blipFill rotWithShape="1">
          <a:blip r:embed="rId1"/>
          <a:srcRect/>
          <a:stretch>
            <a:fillRect/>
          </a:stretch>
        </p:blipFill>
        <p:spPr>
          <a:xfrm>
            <a:off x="10687050" y="6134100"/>
            <a:ext cx="247650" cy="247650"/>
          </a:xfrm>
          <a:prstGeom prst="rect">
            <a:avLst/>
          </a:prstGeom>
          <a:noFill/>
          <a:ln>
            <a:noFill/>
          </a:ln>
        </p:spPr>
      </p:pic>
      <p:pic>
        <p:nvPicPr>
          <p:cNvPr id="92" name="Google Shape;92;p1"/>
          <p:cNvPicPr preferRelativeResize="0"/>
          <p:nvPr/>
        </p:nvPicPr>
        <p:blipFill rotWithShape="1">
          <a:blip r:embed="rId2"/>
          <a:srcRect/>
          <a:stretch>
            <a:fillRect/>
          </a:stretch>
        </p:blipFill>
        <p:spPr>
          <a:xfrm>
            <a:off x="466725" y="6410325"/>
            <a:ext cx="3705225" cy="295275"/>
          </a:xfrm>
          <a:prstGeom prst="rect">
            <a:avLst/>
          </a:prstGeom>
          <a:noFill/>
          <a:ln>
            <a:noFill/>
          </a:ln>
        </p:spPr>
      </p:pic>
      <p:sp>
        <p:nvSpPr>
          <p:cNvPr id="93" name="Google Shape;93;p1"/>
          <p:cNvSpPr/>
          <p:nvPr/>
        </p:nvSpPr>
        <p:spPr>
          <a:xfrm>
            <a:off x="47625" y="3819523"/>
            <a:ext cx="1733700" cy="30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
          <p:cNvSpPr txBox="1"/>
          <p:nvPr>
            <p:ph type="title"/>
          </p:nvPr>
        </p:nvSpPr>
        <p:spPr>
          <a:xfrm>
            <a:off x="46990" y="5715"/>
            <a:ext cx="10325735" cy="640461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Clr>
                <a:schemeClr val="dk1"/>
              </a:buClr>
              <a:buSzPts val="4800"/>
              <a:buFont typeface="Arial" panose="020B0604020202020204" pitchFamily="34" charset="0"/>
              <a:buNone/>
            </a:pPr>
            <a:r>
              <a:rPr lang="en-US"/>
              <a:t>AGENDA</a:t>
            </a:r>
            <a:endParaRPr lang="en-US"/>
          </a:p>
        </p:txBody>
      </p:sp>
      <p:sp>
        <p:nvSpPr>
          <p:cNvPr id="95" name="Google Shape;95;p1"/>
          <p:cNvSpPr txBox="1"/>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96" name="Google Shape;96;p1"/>
          <p:cNvSpPr txBox="1"/>
          <p:nvPr/>
        </p:nvSpPr>
        <p:spPr>
          <a:xfrm>
            <a:off x="0" y="2724727"/>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1679575" y="1435100"/>
            <a:ext cx="4064000" cy="368300"/>
          </a:xfrm>
          <a:prstGeom prst="rect">
            <a:avLst/>
          </a:prstGeom>
          <a:noFill/>
        </p:spPr>
        <p:txBody>
          <a:bodyPr wrap="square" rtlCol="0">
            <a:spAutoFit/>
          </a:bodyPr>
          <a:p>
            <a:pPr marL="285750" indent="-285750">
              <a:buFont typeface="Wingdings" panose="05000000000000000000" charset="0"/>
              <a:buChar char="v"/>
            </a:pPr>
            <a:r>
              <a:rPr spc="-20" dirty="0">
                <a:latin typeface="Trebuchet MS" panose="020B0603020202020204" charset="0"/>
                <a:cs typeface="Trebuchet MS" panose="020B0603020202020204" charset="0"/>
                <a:sym typeface="+mn-ea"/>
              </a:rPr>
              <a:t>P</a:t>
            </a:r>
            <a:r>
              <a:rPr spc="15" dirty="0">
                <a:latin typeface="Trebuchet MS" panose="020B0603020202020204" charset="0"/>
                <a:cs typeface="Trebuchet MS" panose="020B0603020202020204" charset="0"/>
                <a:sym typeface="+mn-ea"/>
              </a:rPr>
              <a:t>ROB</a:t>
            </a:r>
            <a:r>
              <a:rPr spc="55" dirty="0">
                <a:latin typeface="Trebuchet MS" panose="020B0603020202020204" charset="0"/>
                <a:cs typeface="Trebuchet MS" panose="020B0603020202020204" charset="0"/>
                <a:sym typeface="+mn-ea"/>
              </a:rPr>
              <a:t>L</a:t>
            </a:r>
            <a:r>
              <a:rPr spc="-20" dirty="0">
                <a:latin typeface="Trebuchet MS" panose="020B0603020202020204" charset="0"/>
                <a:cs typeface="Trebuchet MS" panose="020B0603020202020204" charset="0"/>
                <a:sym typeface="+mn-ea"/>
              </a:rPr>
              <a:t>E</a:t>
            </a:r>
            <a:r>
              <a:rPr spc="20" dirty="0">
                <a:latin typeface="Trebuchet MS" panose="020B0603020202020204" charset="0"/>
                <a:cs typeface="Trebuchet MS" panose="020B0603020202020204" charset="0"/>
                <a:sym typeface="+mn-ea"/>
              </a:rPr>
              <a:t>M</a:t>
            </a:r>
            <a:r>
              <a:rPr lang="en-IN" spc="20" dirty="0">
                <a:latin typeface="Trebuchet MS" panose="020B0603020202020204" charset="0"/>
                <a:cs typeface="Trebuchet MS" panose="020B0603020202020204" charset="0"/>
                <a:sym typeface="+mn-ea"/>
              </a:rPr>
              <a:t> </a:t>
            </a:r>
            <a:r>
              <a:rPr spc="10" dirty="0">
                <a:latin typeface="Trebuchet MS" panose="020B0603020202020204" charset="0"/>
                <a:cs typeface="Trebuchet MS" panose="020B0603020202020204" charset="0"/>
                <a:sym typeface="+mn-ea"/>
              </a:rPr>
              <a:t>S</a:t>
            </a:r>
            <a:r>
              <a:rPr spc="-370" dirty="0">
                <a:latin typeface="Trebuchet MS" panose="020B0603020202020204" charset="0"/>
                <a:cs typeface="Trebuchet MS" panose="020B0603020202020204" charset="0"/>
                <a:sym typeface="+mn-ea"/>
              </a:rPr>
              <a:t>T</a:t>
            </a:r>
            <a:r>
              <a:rPr spc="-375" dirty="0">
                <a:latin typeface="Trebuchet MS" panose="020B0603020202020204" charset="0"/>
                <a:cs typeface="Trebuchet MS" panose="020B0603020202020204" charset="0"/>
                <a:sym typeface="+mn-ea"/>
              </a:rPr>
              <a:t>A</a:t>
            </a:r>
            <a:r>
              <a:rPr spc="15" dirty="0">
                <a:latin typeface="Trebuchet MS" panose="020B0603020202020204" charset="0"/>
                <a:cs typeface="Trebuchet MS" panose="020B0603020202020204" charset="0"/>
                <a:sym typeface="+mn-ea"/>
              </a:rPr>
              <a:t>T</a:t>
            </a:r>
            <a:r>
              <a:rPr spc="-10" dirty="0">
                <a:latin typeface="Trebuchet MS" panose="020B0603020202020204" charset="0"/>
                <a:cs typeface="Trebuchet MS" panose="020B0603020202020204" charset="0"/>
                <a:sym typeface="+mn-ea"/>
              </a:rPr>
              <a:t>E</a:t>
            </a:r>
            <a:r>
              <a:rPr spc="-20" dirty="0">
                <a:latin typeface="Trebuchet MS" panose="020B0603020202020204" charset="0"/>
                <a:cs typeface="Trebuchet MS" panose="020B0603020202020204" charset="0"/>
                <a:sym typeface="+mn-ea"/>
              </a:rPr>
              <a:t>ME</a:t>
            </a:r>
            <a:r>
              <a:rPr spc="10" dirty="0">
                <a:latin typeface="Trebuchet MS" panose="020B0603020202020204" charset="0"/>
                <a:cs typeface="Trebuchet MS" panose="020B0603020202020204" charset="0"/>
                <a:sym typeface="+mn-ea"/>
              </a:rPr>
              <a:t>NT</a:t>
            </a:r>
            <a:endParaRPr lang="en-US">
              <a:latin typeface="Trebuchet MS" panose="020B0603020202020204" charset="0"/>
              <a:cs typeface="Trebuchet MS" panose="020B0603020202020204" charset="0"/>
            </a:endParaRPr>
          </a:p>
        </p:txBody>
      </p:sp>
      <p:sp>
        <p:nvSpPr>
          <p:cNvPr id="5" name="Text Box 4"/>
          <p:cNvSpPr txBox="1"/>
          <p:nvPr/>
        </p:nvSpPr>
        <p:spPr>
          <a:xfrm>
            <a:off x="1678940" y="1849755"/>
            <a:ext cx="4166235" cy="368300"/>
          </a:xfrm>
          <a:prstGeom prst="rect">
            <a:avLst/>
          </a:prstGeom>
          <a:noFill/>
        </p:spPr>
        <p:txBody>
          <a:bodyPr wrap="square" rtlCol="0">
            <a:spAutoFit/>
          </a:bodyPr>
          <a:p>
            <a:pPr marL="285750" indent="-285750">
              <a:lnSpc>
                <a:spcPct val="100000"/>
              </a:lnSpc>
              <a:spcBef>
                <a:spcPts val="130"/>
              </a:spcBef>
              <a:buFont typeface="Wingdings" panose="05000000000000000000" charset="0"/>
              <a:buChar char="v"/>
              <a:tabLst>
                <a:tab pos="2642870" algn="l"/>
              </a:tabLst>
            </a:pPr>
            <a:r>
              <a:rPr spc="5" dirty="0">
                <a:latin typeface="Trebuchet MS" panose="020B0603020202020204" charset="0"/>
                <a:cs typeface="Trebuchet MS" panose="020B0603020202020204" charset="0"/>
                <a:sym typeface="+mn-ea"/>
              </a:rPr>
              <a:t>PROJECT</a:t>
            </a:r>
            <a:r>
              <a:rPr lang="en-IN" spc="5" dirty="0">
                <a:latin typeface="Trebuchet MS" panose="020B0603020202020204" charset="0"/>
                <a:cs typeface="Trebuchet MS" panose="020B0603020202020204" charset="0"/>
                <a:sym typeface="+mn-ea"/>
              </a:rPr>
              <a:t> </a:t>
            </a:r>
            <a:r>
              <a:rPr spc="-20" dirty="0">
                <a:latin typeface="Trebuchet MS" panose="020B0603020202020204" charset="0"/>
                <a:cs typeface="Trebuchet MS" panose="020B0603020202020204" charset="0"/>
                <a:sym typeface="+mn-ea"/>
              </a:rPr>
              <a:t>OVERVIEW</a:t>
            </a:r>
            <a:endParaRPr lang="en-US">
              <a:latin typeface="Trebuchet MS" panose="020B0603020202020204" charset="0"/>
              <a:cs typeface="Trebuchet MS" panose="020B0603020202020204" charset="0"/>
            </a:endParaRPr>
          </a:p>
        </p:txBody>
      </p:sp>
      <p:sp>
        <p:nvSpPr>
          <p:cNvPr id="6" name="Text Box 5"/>
          <p:cNvSpPr txBox="1"/>
          <p:nvPr/>
        </p:nvSpPr>
        <p:spPr>
          <a:xfrm>
            <a:off x="1678940" y="2218055"/>
            <a:ext cx="4064000" cy="381000"/>
          </a:xfrm>
          <a:prstGeom prst="rect">
            <a:avLst/>
          </a:prstGeom>
          <a:noFill/>
        </p:spPr>
        <p:txBody>
          <a:bodyPr wrap="square" rtlCol="0">
            <a:noAutofit/>
          </a:bodyPr>
          <a:p>
            <a:pPr marL="285750" indent="-285750">
              <a:lnSpc>
                <a:spcPct val="100000"/>
              </a:lnSpc>
              <a:spcBef>
                <a:spcPts val="130"/>
              </a:spcBef>
              <a:buFont typeface="Wingdings" panose="05000000000000000000" charset="0"/>
              <a:buChar char="v"/>
            </a:pPr>
            <a:r>
              <a:rPr spc="25" dirty="0">
                <a:latin typeface="Trebuchet MS" panose="020B0603020202020204" charset="0"/>
                <a:cs typeface="Trebuchet MS" panose="020B0603020202020204" charset="0"/>
                <a:sym typeface="+mn-ea"/>
              </a:rPr>
              <a:t>W</a:t>
            </a:r>
            <a:r>
              <a:rPr spc="-20" dirty="0">
                <a:latin typeface="Trebuchet MS" panose="020B0603020202020204" charset="0"/>
                <a:cs typeface="Trebuchet MS" panose="020B0603020202020204" charset="0"/>
                <a:sym typeface="+mn-ea"/>
              </a:rPr>
              <a:t>H</a:t>
            </a:r>
            <a:r>
              <a:rPr spc="20" dirty="0">
                <a:latin typeface="Trebuchet MS" panose="020B0603020202020204" charset="0"/>
                <a:cs typeface="Trebuchet MS" panose="020B0603020202020204" charset="0"/>
                <a:sym typeface="+mn-ea"/>
              </a:rPr>
              <a:t>O</a:t>
            </a:r>
            <a:r>
              <a:rPr spc="-235" dirty="0">
                <a:latin typeface="Trebuchet MS" panose="020B0603020202020204" charset="0"/>
                <a:cs typeface="Trebuchet MS" panose="020B0603020202020204" charset="0"/>
                <a:sym typeface="+mn-ea"/>
              </a:rPr>
              <a:t> </a:t>
            </a:r>
            <a:r>
              <a:rPr spc="-10" dirty="0">
                <a:latin typeface="Trebuchet MS" panose="020B0603020202020204" charset="0"/>
                <a:cs typeface="Trebuchet MS" panose="020B0603020202020204" charset="0"/>
                <a:sym typeface="+mn-ea"/>
              </a:rPr>
              <a:t>AR</a:t>
            </a:r>
            <a:r>
              <a:rPr spc="15" dirty="0">
                <a:latin typeface="Trebuchet MS" panose="020B0603020202020204" charset="0"/>
                <a:cs typeface="Trebuchet MS" panose="020B0603020202020204" charset="0"/>
                <a:sym typeface="+mn-ea"/>
              </a:rPr>
              <a:t>E</a:t>
            </a:r>
            <a:r>
              <a:rPr spc="-35" dirty="0">
                <a:latin typeface="Trebuchet MS" panose="020B0603020202020204" charset="0"/>
                <a:cs typeface="Trebuchet MS" panose="020B0603020202020204" charset="0"/>
                <a:sym typeface="+mn-ea"/>
              </a:rPr>
              <a:t> </a:t>
            </a:r>
            <a:r>
              <a:rPr spc="-10" dirty="0">
                <a:latin typeface="Trebuchet MS" panose="020B0603020202020204" charset="0"/>
                <a:cs typeface="Trebuchet MS" panose="020B0603020202020204" charset="0"/>
                <a:sym typeface="+mn-ea"/>
              </a:rPr>
              <a:t>T</a:t>
            </a:r>
            <a:r>
              <a:rPr spc="-15" dirty="0">
                <a:latin typeface="Trebuchet MS" panose="020B0603020202020204" charset="0"/>
                <a:cs typeface="Trebuchet MS" panose="020B0603020202020204" charset="0"/>
                <a:sym typeface="+mn-ea"/>
              </a:rPr>
              <a:t>H</a:t>
            </a:r>
            <a:r>
              <a:rPr spc="15" dirty="0">
                <a:latin typeface="Trebuchet MS" panose="020B0603020202020204" charset="0"/>
                <a:cs typeface="Trebuchet MS" panose="020B0603020202020204" charset="0"/>
                <a:sym typeface="+mn-ea"/>
              </a:rPr>
              <a:t>E</a:t>
            </a:r>
            <a:r>
              <a:rPr spc="-35" dirty="0">
                <a:latin typeface="Trebuchet MS" panose="020B0603020202020204" charset="0"/>
                <a:cs typeface="Trebuchet MS" panose="020B0603020202020204" charset="0"/>
                <a:sym typeface="+mn-ea"/>
              </a:rPr>
              <a:t> </a:t>
            </a:r>
            <a:r>
              <a:rPr spc="-20" dirty="0">
                <a:latin typeface="Trebuchet MS" panose="020B0603020202020204" charset="0"/>
                <a:cs typeface="Trebuchet MS" panose="020B0603020202020204" charset="0"/>
                <a:sym typeface="+mn-ea"/>
              </a:rPr>
              <a:t>E</a:t>
            </a:r>
            <a:r>
              <a:rPr spc="30" dirty="0">
                <a:latin typeface="Trebuchet MS" panose="020B0603020202020204" charset="0"/>
                <a:cs typeface="Trebuchet MS" panose="020B0603020202020204" charset="0"/>
                <a:sym typeface="+mn-ea"/>
              </a:rPr>
              <a:t>N</a:t>
            </a:r>
            <a:r>
              <a:rPr spc="15" dirty="0">
                <a:latin typeface="Trebuchet MS" panose="020B0603020202020204" charset="0"/>
                <a:cs typeface="Trebuchet MS" panose="020B0603020202020204" charset="0"/>
                <a:sym typeface="+mn-ea"/>
              </a:rPr>
              <a:t>D</a:t>
            </a:r>
            <a:r>
              <a:rPr spc="-45" dirty="0">
                <a:latin typeface="Trebuchet MS" panose="020B0603020202020204" charset="0"/>
                <a:cs typeface="Trebuchet MS" panose="020B0603020202020204" charset="0"/>
                <a:sym typeface="+mn-ea"/>
              </a:rPr>
              <a:t> </a:t>
            </a:r>
            <a:r>
              <a:rPr dirty="0">
                <a:latin typeface="Trebuchet MS" panose="020B0603020202020204" charset="0"/>
                <a:cs typeface="Trebuchet MS" panose="020B0603020202020204" charset="0"/>
                <a:sym typeface="+mn-ea"/>
              </a:rPr>
              <a:t>U</a:t>
            </a:r>
            <a:r>
              <a:rPr spc="10" dirty="0">
                <a:latin typeface="Trebuchet MS" panose="020B0603020202020204" charset="0"/>
                <a:cs typeface="Trebuchet MS" panose="020B0603020202020204" charset="0"/>
                <a:sym typeface="+mn-ea"/>
              </a:rPr>
              <a:t>S</a:t>
            </a:r>
            <a:r>
              <a:rPr spc="-25" dirty="0">
                <a:latin typeface="Trebuchet MS" panose="020B0603020202020204" charset="0"/>
                <a:cs typeface="Trebuchet MS" panose="020B0603020202020204" charset="0"/>
                <a:sym typeface="+mn-ea"/>
              </a:rPr>
              <a:t>E</a:t>
            </a:r>
            <a:r>
              <a:rPr spc="-10" dirty="0">
                <a:latin typeface="Trebuchet MS" panose="020B0603020202020204" charset="0"/>
                <a:cs typeface="Trebuchet MS" panose="020B0603020202020204" charset="0"/>
                <a:sym typeface="+mn-ea"/>
              </a:rPr>
              <a:t>R</a:t>
            </a:r>
            <a:r>
              <a:rPr spc="5" dirty="0">
                <a:latin typeface="Trebuchet MS" panose="020B0603020202020204" charset="0"/>
                <a:cs typeface="Trebuchet MS" panose="020B0603020202020204" charset="0"/>
                <a:sym typeface="+mn-ea"/>
              </a:rPr>
              <a:t>S?</a:t>
            </a:r>
            <a:endParaRPr lang="en-US">
              <a:latin typeface="Trebuchet MS" panose="020B0603020202020204" charset="0"/>
              <a:cs typeface="Trebuchet MS" panose="020B0603020202020204" charset="0"/>
            </a:endParaRPr>
          </a:p>
        </p:txBody>
      </p:sp>
      <p:sp>
        <p:nvSpPr>
          <p:cNvPr id="7" name="Text Box 6"/>
          <p:cNvSpPr txBox="1"/>
          <p:nvPr/>
        </p:nvSpPr>
        <p:spPr>
          <a:xfrm rot="10800000" flipV="1">
            <a:off x="1678940" y="2598420"/>
            <a:ext cx="5769610" cy="486410"/>
          </a:xfrm>
          <a:prstGeom prst="rect">
            <a:avLst/>
          </a:prstGeom>
          <a:noFill/>
        </p:spPr>
        <p:txBody>
          <a:bodyPr wrap="square" rtlCol="0">
            <a:noAutofit/>
          </a:bodyPr>
          <a:p>
            <a:pPr marL="285750" indent="-285750">
              <a:lnSpc>
                <a:spcPct val="100000"/>
              </a:lnSpc>
              <a:spcBef>
                <a:spcPts val="105"/>
              </a:spcBef>
              <a:buFont typeface="Wingdings" panose="05000000000000000000" charset="0"/>
              <a:buChar char="v"/>
            </a:pPr>
            <a:r>
              <a:rPr spc="-40" dirty="0">
                <a:latin typeface="Trebuchet MS" panose="020B0603020202020204" charset="0"/>
                <a:cs typeface="Trebuchet MS" panose="020B0603020202020204" charset="0"/>
                <a:sym typeface="+mn-ea"/>
              </a:rPr>
              <a:t>Y</a:t>
            </a:r>
            <a:r>
              <a:rPr spc="10" dirty="0">
                <a:latin typeface="Trebuchet MS" panose="020B0603020202020204" charset="0"/>
                <a:cs typeface="Trebuchet MS" panose="020B0603020202020204" charset="0"/>
                <a:sym typeface="+mn-ea"/>
              </a:rPr>
              <a:t>O</a:t>
            </a:r>
            <a:r>
              <a:rPr spc="25" dirty="0">
                <a:latin typeface="Trebuchet MS" panose="020B0603020202020204" charset="0"/>
                <a:cs typeface="Trebuchet MS" panose="020B0603020202020204" charset="0"/>
                <a:sym typeface="+mn-ea"/>
              </a:rPr>
              <a:t>U</a:t>
            </a:r>
            <a:r>
              <a:rPr dirty="0">
                <a:latin typeface="Trebuchet MS" panose="020B0603020202020204" charset="0"/>
                <a:cs typeface="Trebuchet MS" panose="020B0603020202020204" charset="0"/>
                <a:sym typeface="+mn-ea"/>
              </a:rPr>
              <a:t>R</a:t>
            </a:r>
            <a:r>
              <a:rPr spc="5" dirty="0">
                <a:latin typeface="Trebuchet MS" panose="020B0603020202020204" charset="0"/>
                <a:cs typeface="Trebuchet MS" panose="020B0603020202020204" charset="0"/>
                <a:sym typeface="+mn-ea"/>
              </a:rPr>
              <a:t> </a:t>
            </a:r>
            <a:r>
              <a:rPr spc="25" dirty="0">
                <a:latin typeface="Trebuchet MS" panose="020B0603020202020204" charset="0"/>
                <a:cs typeface="Trebuchet MS" panose="020B0603020202020204" charset="0"/>
                <a:sym typeface="+mn-ea"/>
              </a:rPr>
              <a:t>S</a:t>
            </a:r>
            <a:r>
              <a:rPr spc="10" dirty="0">
                <a:latin typeface="Trebuchet MS" panose="020B0603020202020204" charset="0"/>
                <a:cs typeface="Trebuchet MS" panose="020B0603020202020204" charset="0"/>
                <a:sym typeface="+mn-ea"/>
              </a:rPr>
              <a:t>O</a:t>
            </a:r>
            <a:r>
              <a:rPr spc="25" dirty="0">
                <a:latin typeface="Trebuchet MS" panose="020B0603020202020204" charset="0"/>
                <a:cs typeface="Trebuchet MS" panose="020B0603020202020204" charset="0"/>
                <a:sym typeface="+mn-ea"/>
              </a:rPr>
              <a:t>LU</a:t>
            </a:r>
            <a:r>
              <a:rPr spc="-35" dirty="0">
                <a:latin typeface="Trebuchet MS" panose="020B0603020202020204" charset="0"/>
                <a:cs typeface="Trebuchet MS" panose="020B0603020202020204" charset="0"/>
                <a:sym typeface="+mn-ea"/>
              </a:rPr>
              <a:t>T</a:t>
            </a:r>
            <a:r>
              <a:rPr spc="-30" dirty="0">
                <a:latin typeface="Trebuchet MS" panose="020B0603020202020204" charset="0"/>
                <a:cs typeface="Trebuchet MS" panose="020B0603020202020204" charset="0"/>
                <a:sym typeface="+mn-ea"/>
              </a:rPr>
              <a:t>I</a:t>
            </a:r>
            <a:r>
              <a:rPr spc="10" dirty="0">
                <a:latin typeface="Trebuchet MS" panose="020B0603020202020204" charset="0"/>
                <a:cs typeface="Trebuchet MS" panose="020B0603020202020204" charset="0"/>
                <a:sym typeface="+mn-ea"/>
              </a:rPr>
              <a:t>O</a:t>
            </a:r>
            <a:r>
              <a:rPr dirty="0">
                <a:latin typeface="Trebuchet MS" panose="020B0603020202020204" charset="0"/>
                <a:cs typeface="Trebuchet MS" panose="020B0603020202020204" charset="0"/>
                <a:sym typeface="+mn-ea"/>
              </a:rPr>
              <a:t>N</a:t>
            </a:r>
            <a:r>
              <a:rPr spc="-345" dirty="0">
                <a:latin typeface="Trebuchet MS" panose="020B0603020202020204" charset="0"/>
                <a:cs typeface="Trebuchet MS" panose="020B0603020202020204" charset="0"/>
                <a:sym typeface="+mn-ea"/>
              </a:rPr>
              <a:t> </a:t>
            </a:r>
            <a:r>
              <a:rPr spc="-35" dirty="0">
                <a:latin typeface="Trebuchet MS" panose="020B0603020202020204" charset="0"/>
                <a:cs typeface="Trebuchet MS" panose="020B0603020202020204" charset="0"/>
                <a:sym typeface="+mn-ea"/>
              </a:rPr>
              <a:t>A</a:t>
            </a:r>
            <a:r>
              <a:rPr spc="-5" dirty="0">
                <a:latin typeface="Trebuchet MS" panose="020B0603020202020204" charset="0"/>
                <a:cs typeface="Trebuchet MS" panose="020B0603020202020204" charset="0"/>
                <a:sym typeface="+mn-ea"/>
              </a:rPr>
              <a:t>N</a:t>
            </a:r>
            <a:r>
              <a:rPr dirty="0">
                <a:latin typeface="Trebuchet MS" panose="020B0603020202020204" charset="0"/>
                <a:cs typeface="Trebuchet MS" panose="020B0603020202020204" charset="0"/>
                <a:sym typeface="+mn-ea"/>
              </a:rPr>
              <a:t>D</a:t>
            </a:r>
            <a:r>
              <a:rPr spc="35" dirty="0">
                <a:latin typeface="Trebuchet MS" panose="020B0603020202020204" charset="0"/>
                <a:cs typeface="Trebuchet MS" panose="020B0603020202020204" charset="0"/>
                <a:sym typeface="+mn-ea"/>
              </a:rPr>
              <a:t> </a:t>
            </a:r>
            <a:r>
              <a:rPr spc="-30" dirty="0">
                <a:latin typeface="Trebuchet MS" panose="020B0603020202020204" charset="0"/>
                <a:cs typeface="Trebuchet MS" panose="020B0603020202020204" charset="0"/>
                <a:sym typeface="+mn-ea"/>
              </a:rPr>
              <a:t>I</a:t>
            </a:r>
            <a:r>
              <a:rPr spc="-35" dirty="0">
                <a:latin typeface="Trebuchet MS" panose="020B0603020202020204" charset="0"/>
                <a:cs typeface="Trebuchet MS" panose="020B0603020202020204" charset="0"/>
                <a:sym typeface="+mn-ea"/>
              </a:rPr>
              <a:t>T</a:t>
            </a:r>
            <a:r>
              <a:rPr dirty="0">
                <a:latin typeface="Trebuchet MS" panose="020B0603020202020204" charset="0"/>
                <a:cs typeface="Trebuchet MS" panose="020B0603020202020204" charset="0"/>
                <a:sym typeface="+mn-ea"/>
              </a:rPr>
              <a:t>S</a:t>
            </a:r>
            <a:r>
              <a:rPr spc="60" dirty="0">
                <a:latin typeface="Trebuchet MS" panose="020B0603020202020204" charset="0"/>
                <a:cs typeface="Trebuchet MS" panose="020B0603020202020204" charset="0"/>
                <a:sym typeface="+mn-ea"/>
              </a:rPr>
              <a:t> </a:t>
            </a:r>
            <a:r>
              <a:rPr spc="-295" dirty="0">
                <a:latin typeface="Trebuchet MS" panose="020B0603020202020204" charset="0"/>
                <a:cs typeface="Trebuchet MS" panose="020B0603020202020204" charset="0"/>
                <a:sym typeface="+mn-ea"/>
              </a:rPr>
              <a:t>V</a:t>
            </a:r>
            <a:r>
              <a:rPr spc="-35" dirty="0">
                <a:latin typeface="Trebuchet MS" panose="020B0603020202020204" charset="0"/>
                <a:cs typeface="Trebuchet MS" panose="020B0603020202020204" charset="0"/>
                <a:sym typeface="+mn-ea"/>
              </a:rPr>
              <a:t>A</a:t>
            </a:r>
            <a:r>
              <a:rPr spc="25" dirty="0">
                <a:latin typeface="Trebuchet MS" panose="020B0603020202020204" charset="0"/>
                <a:cs typeface="Trebuchet MS" panose="020B0603020202020204" charset="0"/>
                <a:sym typeface="+mn-ea"/>
              </a:rPr>
              <a:t>LU</a:t>
            </a:r>
            <a:r>
              <a:rPr dirty="0">
                <a:latin typeface="Trebuchet MS" panose="020B0603020202020204" charset="0"/>
                <a:cs typeface="Trebuchet MS" panose="020B0603020202020204" charset="0"/>
                <a:sym typeface="+mn-ea"/>
              </a:rPr>
              <a:t>E</a:t>
            </a:r>
            <a:r>
              <a:rPr spc="-65" dirty="0">
                <a:latin typeface="Trebuchet MS" panose="020B0603020202020204" charset="0"/>
                <a:cs typeface="Trebuchet MS" panose="020B0603020202020204" charset="0"/>
                <a:sym typeface="+mn-ea"/>
              </a:rPr>
              <a:t> </a:t>
            </a:r>
            <a:r>
              <a:rPr spc="-15" dirty="0">
                <a:latin typeface="Trebuchet MS" panose="020B0603020202020204" charset="0"/>
                <a:cs typeface="Trebuchet MS" panose="020B0603020202020204" charset="0"/>
                <a:sym typeface="+mn-ea"/>
              </a:rPr>
              <a:t>P</a:t>
            </a:r>
            <a:r>
              <a:rPr spc="-30" dirty="0">
                <a:latin typeface="Trebuchet MS" panose="020B0603020202020204" charset="0"/>
                <a:cs typeface="Trebuchet MS" panose="020B0603020202020204" charset="0"/>
                <a:sym typeface="+mn-ea"/>
              </a:rPr>
              <a:t>R</a:t>
            </a:r>
            <a:r>
              <a:rPr spc="10" dirty="0">
                <a:latin typeface="Trebuchet MS" panose="020B0603020202020204" charset="0"/>
                <a:cs typeface="Trebuchet MS" panose="020B0603020202020204" charset="0"/>
                <a:sym typeface="+mn-ea"/>
              </a:rPr>
              <a:t>O</a:t>
            </a:r>
            <a:r>
              <a:rPr spc="-15" dirty="0">
                <a:latin typeface="Trebuchet MS" panose="020B0603020202020204" charset="0"/>
                <a:cs typeface="Trebuchet MS" panose="020B0603020202020204" charset="0"/>
                <a:sym typeface="+mn-ea"/>
              </a:rPr>
              <a:t>P</a:t>
            </a:r>
            <a:r>
              <a:rPr spc="10" dirty="0">
                <a:latin typeface="Trebuchet MS" panose="020B0603020202020204" charset="0"/>
                <a:cs typeface="Trebuchet MS" panose="020B0603020202020204" charset="0"/>
                <a:sym typeface="+mn-ea"/>
              </a:rPr>
              <a:t>O</a:t>
            </a:r>
            <a:r>
              <a:rPr spc="25" dirty="0">
                <a:latin typeface="Trebuchet MS" panose="020B0603020202020204" charset="0"/>
                <a:cs typeface="Trebuchet MS" panose="020B0603020202020204" charset="0"/>
                <a:sym typeface="+mn-ea"/>
              </a:rPr>
              <a:t>S</a:t>
            </a:r>
            <a:r>
              <a:rPr spc="-30" dirty="0">
                <a:latin typeface="Trebuchet MS" panose="020B0603020202020204" charset="0"/>
                <a:cs typeface="Trebuchet MS" panose="020B0603020202020204" charset="0"/>
                <a:sym typeface="+mn-ea"/>
              </a:rPr>
              <a:t>I</a:t>
            </a:r>
            <a:r>
              <a:rPr spc="-35" dirty="0">
                <a:latin typeface="Trebuchet MS" panose="020B0603020202020204" charset="0"/>
                <a:cs typeface="Trebuchet MS" panose="020B0603020202020204" charset="0"/>
                <a:sym typeface="+mn-ea"/>
              </a:rPr>
              <a:t>T</a:t>
            </a:r>
            <a:r>
              <a:rPr spc="-30" dirty="0">
                <a:latin typeface="Trebuchet MS" panose="020B0603020202020204" charset="0"/>
                <a:cs typeface="Trebuchet MS" panose="020B0603020202020204" charset="0"/>
                <a:sym typeface="+mn-ea"/>
              </a:rPr>
              <a:t>I</a:t>
            </a:r>
            <a:r>
              <a:rPr spc="10" dirty="0">
                <a:latin typeface="Trebuchet MS" panose="020B0603020202020204" charset="0"/>
                <a:cs typeface="Trebuchet MS" panose="020B0603020202020204" charset="0"/>
                <a:sym typeface="+mn-ea"/>
              </a:rPr>
              <a:t>O</a:t>
            </a:r>
            <a:r>
              <a:rPr dirty="0">
                <a:latin typeface="Trebuchet MS" panose="020B0603020202020204" charset="0"/>
                <a:cs typeface="Trebuchet MS" panose="020B0603020202020204" charset="0"/>
                <a:sym typeface="+mn-ea"/>
              </a:rPr>
              <a:t>N</a:t>
            </a:r>
            <a:endParaRPr lang="en-US">
              <a:latin typeface="Trebuchet MS" panose="020B0603020202020204" charset="0"/>
              <a:cs typeface="Trebuchet MS" panose="020B0603020202020204" charset="0"/>
            </a:endParaRPr>
          </a:p>
        </p:txBody>
      </p:sp>
      <p:sp>
        <p:nvSpPr>
          <p:cNvPr id="8" name="Text Box 7"/>
          <p:cNvSpPr txBox="1"/>
          <p:nvPr/>
        </p:nvSpPr>
        <p:spPr>
          <a:xfrm>
            <a:off x="1679575" y="3031490"/>
            <a:ext cx="4283710" cy="353060"/>
          </a:xfrm>
          <a:prstGeom prst="rect">
            <a:avLst/>
          </a:prstGeom>
          <a:noFill/>
        </p:spPr>
        <p:txBody>
          <a:bodyPr wrap="square" rtlCol="0">
            <a:noAutofit/>
          </a:bodyPr>
          <a:p>
            <a:pPr marL="285750" indent="-285750">
              <a:buFont typeface="Wingdings" panose="05000000000000000000" charset="0"/>
              <a:buChar char="v"/>
            </a:pPr>
            <a:r>
              <a:rPr spc="15" dirty="0">
                <a:latin typeface="Trebuchet MS" panose="020B0603020202020204" charset="0"/>
                <a:cs typeface="Trebuchet MS" panose="020B0603020202020204" charset="0"/>
                <a:sym typeface="+mn-ea"/>
              </a:rPr>
              <a:t>THE</a:t>
            </a:r>
            <a:r>
              <a:rPr spc="20" dirty="0">
                <a:latin typeface="Trebuchet MS" panose="020B0603020202020204" charset="0"/>
                <a:cs typeface="Trebuchet MS" panose="020B0603020202020204" charset="0"/>
                <a:sym typeface="+mn-ea"/>
              </a:rPr>
              <a:t> </a:t>
            </a:r>
            <a:r>
              <a:rPr spc="10" dirty="0">
                <a:latin typeface="Trebuchet MS" panose="020B0603020202020204" charset="0"/>
                <a:cs typeface="Trebuchet MS" panose="020B0603020202020204" charset="0"/>
                <a:sym typeface="+mn-ea"/>
              </a:rPr>
              <a:t>WOW</a:t>
            </a:r>
            <a:r>
              <a:rPr spc="85" dirty="0">
                <a:latin typeface="Trebuchet MS" panose="020B0603020202020204" charset="0"/>
                <a:cs typeface="Trebuchet MS" panose="020B0603020202020204" charset="0"/>
                <a:sym typeface="+mn-ea"/>
              </a:rPr>
              <a:t> </a:t>
            </a:r>
            <a:r>
              <a:rPr spc="10" dirty="0">
                <a:latin typeface="Trebuchet MS" panose="020B0603020202020204" charset="0"/>
                <a:cs typeface="Trebuchet MS" panose="020B0603020202020204" charset="0"/>
                <a:sym typeface="+mn-ea"/>
              </a:rPr>
              <a:t>IN</a:t>
            </a:r>
            <a:r>
              <a:rPr spc="-5" dirty="0">
                <a:latin typeface="Trebuchet MS" panose="020B0603020202020204" charset="0"/>
                <a:cs typeface="Trebuchet MS" panose="020B0603020202020204" charset="0"/>
                <a:sym typeface="+mn-ea"/>
              </a:rPr>
              <a:t> </a:t>
            </a:r>
            <a:r>
              <a:rPr spc="15" dirty="0">
                <a:latin typeface="Trebuchet MS" panose="020B0603020202020204" charset="0"/>
                <a:cs typeface="Trebuchet MS" panose="020B0603020202020204" charset="0"/>
                <a:sym typeface="+mn-ea"/>
              </a:rPr>
              <a:t>YOUR</a:t>
            </a:r>
            <a:r>
              <a:rPr spc="-10" dirty="0">
                <a:latin typeface="Trebuchet MS" panose="020B0603020202020204" charset="0"/>
                <a:cs typeface="Trebuchet MS" panose="020B0603020202020204" charset="0"/>
                <a:sym typeface="+mn-ea"/>
              </a:rPr>
              <a:t> </a:t>
            </a:r>
            <a:r>
              <a:rPr spc="20" dirty="0">
                <a:latin typeface="Trebuchet MS" panose="020B0603020202020204" charset="0"/>
                <a:cs typeface="Trebuchet MS" panose="020B0603020202020204" charset="0"/>
                <a:sym typeface="+mn-ea"/>
              </a:rPr>
              <a:t>SOLUTION</a:t>
            </a:r>
            <a:endParaRPr>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p:txBody>
      </p:sp>
      <p:sp>
        <p:nvSpPr>
          <p:cNvPr id="9" name="Text Box 8"/>
          <p:cNvSpPr txBox="1"/>
          <p:nvPr/>
        </p:nvSpPr>
        <p:spPr>
          <a:xfrm>
            <a:off x="1680210" y="3442970"/>
            <a:ext cx="4594225" cy="368300"/>
          </a:xfrm>
          <a:prstGeom prst="rect">
            <a:avLst/>
          </a:prstGeom>
          <a:noFill/>
        </p:spPr>
        <p:txBody>
          <a:bodyPr wrap="square" rtlCol="0">
            <a:spAutoFit/>
          </a:bodyPr>
          <a:p>
            <a:pPr marL="285750" indent="-285750">
              <a:buFont typeface="Wingdings" panose="05000000000000000000" charset="0"/>
              <a:buChar char="v"/>
            </a:pPr>
            <a:r>
              <a:rPr b="1" spc="15" dirty="0">
                <a:latin typeface="Trebuchet MS" panose="020B0603020202020204"/>
                <a:cs typeface="Trebuchet MS" panose="020B0603020202020204"/>
                <a:sym typeface="+mn-ea"/>
              </a:rPr>
              <a:t>M</a:t>
            </a:r>
            <a:r>
              <a:rPr b="1" dirty="0">
                <a:latin typeface="Trebuchet MS" panose="020B0603020202020204"/>
                <a:cs typeface="Trebuchet MS" panose="020B0603020202020204"/>
                <a:sym typeface="+mn-ea"/>
              </a:rPr>
              <a:t>O</a:t>
            </a:r>
            <a:r>
              <a:rPr b="1" spc="-15" dirty="0">
                <a:latin typeface="Trebuchet MS" panose="020B0603020202020204"/>
                <a:cs typeface="Trebuchet MS" panose="020B0603020202020204"/>
                <a:sym typeface="+mn-ea"/>
              </a:rPr>
              <a:t>D</a:t>
            </a:r>
            <a:r>
              <a:rPr b="1" spc="-35" dirty="0">
                <a:latin typeface="Trebuchet MS" panose="020B0603020202020204"/>
                <a:cs typeface="Trebuchet MS" panose="020B0603020202020204"/>
                <a:sym typeface="+mn-ea"/>
              </a:rPr>
              <a:t>E</a:t>
            </a:r>
            <a:r>
              <a:rPr b="1" spc="-30" dirty="0">
                <a:latin typeface="Trebuchet MS" panose="020B0603020202020204"/>
                <a:cs typeface="Trebuchet MS" panose="020B0603020202020204"/>
                <a:sym typeface="+mn-ea"/>
              </a:rPr>
              <a:t>LL</a:t>
            </a:r>
            <a:r>
              <a:rPr b="1" spc="-5" dirty="0">
                <a:latin typeface="Trebuchet MS" panose="020B0603020202020204"/>
                <a:cs typeface="Trebuchet MS" panose="020B0603020202020204"/>
                <a:sym typeface="+mn-ea"/>
              </a:rPr>
              <a:t>I</a:t>
            </a:r>
            <a:r>
              <a:rPr b="1" spc="30" dirty="0">
                <a:latin typeface="Trebuchet MS" panose="020B0603020202020204"/>
                <a:cs typeface="Trebuchet MS" panose="020B0603020202020204"/>
                <a:sym typeface="+mn-ea"/>
              </a:rPr>
              <a:t>N</a:t>
            </a:r>
            <a:r>
              <a:rPr b="1" spc="5" dirty="0">
                <a:latin typeface="Trebuchet MS" panose="020B0603020202020204"/>
                <a:cs typeface="Trebuchet MS" panose="020B0603020202020204"/>
                <a:sym typeface="+mn-ea"/>
              </a:rPr>
              <a:t>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14300" y="156210"/>
            <a:ext cx="9725660" cy="566420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lang="en-IN" sz="1800" spc="10" dirty="0"/>
              <a:t>I</a:t>
            </a:r>
            <a:r>
              <a:rPr sz="1800" spc="10" dirty="0"/>
              <a:t>n the context of smart agriculture, implementing a Random Forest Regression model presents a solution to predict crop yields based on various environmental and agronomic factors. The problem statement revolves around optimizing agricultural productivity by leveraging machine learning techniques to analyze historical data on soil quality, weather patterns, irrigation levels, and crop types. By employing Random Forest Regression, the aim is to develop a predictive model capable of accurately forecasting crop yields, thereby enabling farmers to make informed decisions regarding planting strategies, resource allocation, and risk mitigation. This system seeks to enhance agricultural efficiency, sustainability, and resilience in the face of fluctuating environmental conditions and market demands, ultimately fostering improved yields and economic viability for farmers.</a:t>
            </a:r>
            <a:br>
              <a:rPr sz="1800" spc="10" dirty="0"/>
            </a:br>
            <a:br>
              <a:rPr sz="1800" spc="10" dirty="0"/>
            </a:br>
            <a:endParaRPr sz="1800"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03505" y="254635"/>
            <a:ext cx="10332085" cy="641286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br>
              <a:rPr sz="4250" spc="-20" dirty="0"/>
            </a:br>
            <a:br>
              <a:rPr sz="4250" spc="-20" dirty="0"/>
            </a:br>
            <a:r>
              <a:rPr sz="2000" spc="-20" dirty="0"/>
              <a:t>The Smart Agriculture System employing Random Forest Regression offers a comprehensive approach to optimize farming practices by harnessing the power of machine learning. By integrating advanced data analytics, this system aims to predict crop yields based on diverse agricultural parameters such as soil moisture, temperature, crop type, and historical weather patterns. Through the implementation of Random Forest Regression, the project seeks to provide farmers with accurate and actionable insights, enabling them to make informed decisions regarding crop management, resource allocation, and risk mitigation strategies. This innovative solution holds the potential to revolutionize traditional farming methods by enhancing productivity, sustainability, and resilience in the face of evolving environmental challenges, ultimately contributing to food security and economic prosperity in the agricultural sector.</a:t>
            </a:r>
            <a:endParaRPr sz="2000" spc="-2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146050" y="263525"/>
            <a:ext cx="9486900" cy="6466840"/>
          </a:xfrm>
          <a:prstGeom prst="rect">
            <a:avLst/>
          </a:prstGeom>
        </p:spPr>
        <p:txBody>
          <a:bodyPr vert="horz" wrap="square" lIns="0" tIns="16510" rIns="0" bIns="0" rtlCol="0">
            <a:noAutofit/>
          </a:bodyPr>
          <a:lstStyle/>
          <a:p>
            <a:pPr marL="12700">
              <a:lnSpc>
                <a:spcPct val="100000"/>
              </a:lnSpc>
              <a:spcBef>
                <a:spcPts val="130"/>
              </a:spcBef>
            </a:pPr>
            <a:r>
              <a:rPr lang="en-IN"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sz="2000" spc="5" dirty="0"/>
              <a:t>The end users of the Smart Agriculture System incorporating Random Forest Regression are primarily agricultural stakeholders, including farmers, agronomists, and agricultural policymakers. Farmers can utilize the system to make data-driven decisions regarding crop selection, planting schedules, irrigation management, and pest control, leading to optimized yields and resource utilization. Agronomists can leverage the predictive capabilities of the system to provide tailored recommendations and advisory services to farmers, enhancing overall agricultural productivity and sustainability. Additionally, agricultural policymakers can use the insights generated by the system to formulate evidence-based policies and initiatives aimed at supporting and advancing the agricultural sector. By catering to the needs of these end users, the Smart Agriculture System fosters collaboration, innovation, and efficiency in agricultural practices, ultimately benefiting both farmers and broader society.</a:t>
            </a:r>
            <a:br>
              <a:rPr sz="2000" spc="5" dirty="0"/>
            </a:br>
            <a:br>
              <a:rPr sz="2000" spc="5" dirty="0"/>
            </a:br>
            <a:br>
              <a:rPr sz="2000" spc="5" dirty="0"/>
            </a:br>
            <a:endParaRPr sz="2000" spc="5"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820035" y="115570"/>
            <a:ext cx="7501255" cy="6550025"/>
          </a:xfrm>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lang="en-IN"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br>
              <a:rPr sz="3600" dirty="0"/>
            </a:br>
            <a:r>
              <a:rPr lang="en-IN" sz="2000" dirty="0">
                <a:sym typeface="+mn-ea"/>
              </a:rPr>
              <a:t>Our solution, the Smart Agriculture System powered by Random Forest Regression, offers a transformative approach to agricultural management by leveraging advanced machine learning techniques. By analyzing diverse data inputs such as soil characteristics, weather patterns, crop types, and historical yields, our system generates accurate predictions of crop yields. This enables farmers to make informed decisions regarding planting strategies, resource allocation, and risk management, ultimately leading to optimized productivity, reduced input costs, and improved profitability. The value proposition lies in empowering farmers with actionable insights to enhance decision-making, increase agricultural efficiency, and promote sustainability in the face of evolving environmental challenges, thereby driving economic growth and food security in the agricultural sector.</a:t>
            </a:r>
            <a:br>
              <a:rPr sz="2000" dirty="0"/>
            </a:br>
            <a:br>
              <a:rPr sz="2000" dirty="0"/>
            </a:br>
            <a:r>
              <a:rPr sz="2000" dirty="0"/>
              <a:t> </a:t>
            </a:r>
            <a:r>
              <a:rPr lang="en-IN" sz="2000" dirty="0"/>
              <a:t>               </a:t>
            </a:r>
            <a:br>
              <a:rPr lang="en-IN" sz="2000" dirty="0"/>
            </a:br>
            <a:r>
              <a:rPr lang="en-IN" sz="3600" dirty="0"/>
              <a:t>           </a:t>
            </a:r>
            <a:endParaRPr lang="en-IN" sz="20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30780" y="0"/>
            <a:ext cx="7255510" cy="6346190"/>
          </a:xfrm>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sz="4250" spc="20" dirty="0"/>
            </a:br>
            <a:br>
              <a:rPr sz="4250" spc="20" dirty="0"/>
            </a:br>
            <a:r>
              <a:rPr sz="2000" spc="20" dirty="0"/>
              <a:t>The wow factor in our Smart Agriculture System utilizing Random Forest Regression lies in its ability to seamlessly integrate cutting-edge technology with real-world farming practices, revolutionizing the way farmers approach crop management. By harnessing the power of machine learning, our system not only accurately predicts crop yields but also provides personalized recommendations tailored to each farmer's specific needs and environmental conditions. This empowers farmers to make proactive decisions that maximize productivity while minimizing resources and environmental impact. Additionally, our system's user-friendly interface and accessibility ensure that even farmers with limited technical expertise can harness the benefits of data-driven agriculture, marking a significant leap forward in agricultural innovation and sustainability.</a:t>
            </a:r>
            <a:endParaRPr sz="2000" spc="2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80415" y="1367853"/>
            <a:ext cx="2811780" cy="289560"/>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125730" y="228600"/>
            <a:ext cx="10110470" cy="584835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b="1" spc="5" dirty="0">
              <a:latin typeface="Trebuchet MS" panose="020B0603020202020204"/>
              <a:cs typeface="Trebuchet MS" panose="020B0603020202020204"/>
            </a:endParaRPr>
          </a:p>
          <a:p>
            <a:pPr marL="12700">
              <a:lnSpc>
                <a:spcPct val="100000"/>
              </a:lnSpc>
              <a:spcBef>
                <a:spcPts val="105"/>
              </a:spcBef>
            </a:pPr>
            <a:endParaRPr sz="4800" b="1" spc="5" dirty="0">
              <a:latin typeface="Trebuchet MS" panose="020B0603020202020204"/>
              <a:cs typeface="Trebuchet MS" panose="020B0603020202020204"/>
            </a:endParaRPr>
          </a:p>
          <a:p>
            <a:pPr marL="12700">
              <a:lnSpc>
                <a:spcPct val="100000"/>
              </a:lnSpc>
              <a:spcBef>
                <a:spcPts val="105"/>
              </a:spcBef>
            </a:pPr>
            <a:r>
              <a:rPr lang="en-IN" sz="2000" b="1" spc="5" dirty="0">
                <a:latin typeface="Trebuchet MS" panose="020B0603020202020204"/>
                <a:cs typeface="Trebuchet MS" panose="020B0603020202020204"/>
              </a:rPr>
              <a:t>I</a:t>
            </a:r>
            <a:r>
              <a:rPr sz="2000" b="1" spc="5" dirty="0">
                <a:latin typeface="Trebuchet MS" panose="020B0603020202020204"/>
                <a:cs typeface="Trebuchet MS" panose="020B0603020202020204"/>
              </a:rPr>
              <a:t>n the modelling phase of our Smart Agriculture System employing Random Forest Regression, we construct a robust predictive framework by training the algorithm on diverse datasets encompassing soil properties, weather variables, crop characteristics, and historical yield data. Through the Random Forest Regression technique, we generate an ensemble of decision trees that collectively predict crop yields with high accuracy and reliability. The model undergoes rigorous validation and optimization processes to ensure its effectiveness in diverse agricultural contexts. By iteratively refining the model parameters and fine-tuning the feature selection, we aim to maximize predictive performance while minimizing overfitting. This meticulous approach to modelling ensures that our system delivers actionable insights to farmers, empowering them to make informed decisions and optimize agricultural productivity in an ever-changing environment.</a:t>
            </a:r>
            <a:endParaRPr sz="2000" b="1" spc="5" dirty="0">
              <a:latin typeface="Trebuchet MS" panose="020B0603020202020204"/>
              <a:cs typeface="Trebuchet MS" panose="020B0603020202020204"/>
            </a:endParaRPr>
          </a:p>
          <a:p>
            <a:pPr marL="12700">
              <a:lnSpc>
                <a:spcPct val="100000"/>
              </a:lnSpc>
              <a:spcBef>
                <a:spcPts val="105"/>
              </a:spcBef>
            </a:pPr>
            <a:endParaRPr sz="2000" b="1" spc="5" dirty="0">
              <a:latin typeface="Trebuchet MS" panose="020B0603020202020204"/>
              <a:cs typeface="Trebuchet MS" panose="020B0603020202020204"/>
            </a:endParaRPr>
          </a:p>
          <a:p>
            <a:pPr marL="12700">
              <a:lnSpc>
                <a:spcPct val="100000"/>
              </a:lnSpc>
              <a:spcBef>
                <a:spcPts val="105"/>
              </a:spcBef>
            </a:pPr>
            <a:endParaRPr sz="2000">
              <a:latin typeface="Trebuchet MS" panose="020B0603020202020204"/>
              <a:cs typeface="Trebuchet MS" panose="020B0603020202020204"/>
            </a:endParaRPr>
          </a:p>
          <a:p>
            <a:pPr marL="12700">
              <a:lnSpc>
                <a:spcPct val="100000"/>
              </a:lnSpc>
              <a:spcBef>
                <a:spcPts val="105"/>
              </a:spcBef>
            </a:pPr>
            <a:endParaRPr sz="20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7075</Words>
  <Application>WPS Presentation</Application>
  <PresentationFormat/>
  <Paragraphs>82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Arial</vt:lpstr>
      <vt:lpstr>Calibri</vt:lpstr>
      <vt:lpstr>Microsoft YaHei</vt:lpstr>
      <vt:lpstr>Arial Unicode MS</vt:lpstr>
      <vt:lpstr>Calibri</vt:lpstr>
      <vt:lpstr>Trebuchet MS</vt:lpstr>
      <vt:lpstr>Wingdings</vt:lpstr>
      <vt:lpstr>Office Theme</vt:lpstr>
      <vt:lpstr>Student Name:T.DHARSHIKA</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Name:T.DHARSHIKA</dc:title>
  <dc:creator/>
  <cp:lastModifiedBy>dhars</cp:lastModifiedBy>
  <cp:revision>3</cp:revision>
  <dcterms:created xsi:type="dcterms:W3CDTF">2024-03-29T17:53:00Z</dcterms:created>
  <dcterms:modified xsi:type="dcterms:W3CDTF">2024-03-29T21:16:32Z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EF19833A11F642BB8A6717ACDE3EFC90_13</vt:lpwstr>
  </property>
  <property fmtid="{D5CDD505-2E9C-101B-9397-08002B2CF9AE}" pid="3" name="KSOProductBuildVer">
    <vt:lpwstr>1033-12.2.0.13489</vt:lpwstr>
  </property>
</Properties>
</file>