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aETjm7XptTkiFhsxxUyIWazsAN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2747F-4300-4142-B103-387D5FE4C013}" v="80" dt="2025-03-22T09:26:47.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6"/>
          <p:cNvSpPr>
            <a:spLocks noGrp="1"/>
          </p:cNvSpPr>
          <p:nvPr>
            <p:ph type="pic" idx="2"/>
          </p:nvPr>
        </p:nvSpPr>
        <p:spPr>
          <a:xfrm>
            <a:off x="5183188" y="987425"/>
            <a:ext cx="6172200" cy="4873625"/>
          </a:xfrm>
          <a:prstGeom prst="rect">
            <a:avLst/>
          </a:prstGeom>
          <a:noFill/>
          <a:ln>
            <a:noFill/>
          </a:ln>
        </p:spPr>
      </p:sp>
      <p:sp>
        <p:nvSpPr>
          <p:cNvPr id="68" name="Google Shape;68;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88"/>
        <p:cNvGrpSpPr/>
        <p:nvPr/>
      </p:nvGrpSpPr>
      <p:grpSpPr>
        <a:xfrm>
          <a:off x="0" y="0"/>
          <a:ext cx="0" cy="0"/>
          <a:chOff x="0" y="0"/>
          <a:chExt cx="0" cy="0"/>
        </a:xfrm>
      </p:grpSpPr>
      <p:sp>
        <p:nvSpPr>
          <p:cNvPr id="89" name="Google Shape;89;p1"/>
          <p:cNvSpPr txBox="1">
            <a:spLocks noGrp="1"/>
          </p:cNvSpPr>
          <p:nvPr>
            <p:ph type="subTitle" idx="1"/>
          </p:nvPr>
        </p:nvSpPr>
        <p:spPr>
          <a:xfrm>
            <a:off x="2048081" y="3735707"/>
            <a:ext cx="9144000" cy="1655762"/>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dk1"/>
              </a:buClr>
              <a:buSzPts val="2400"/>
              <a:buNone/>
            </a:pPr>
            <a:r>
              <a:rPr lang="en-US" dirty="0">
                <a:latin typeface="Times New Roman"/>
              </a:rPr>
              <a:t>Dharshika Singh</a:t>
            </a:r>
          </a:p>
          <a:p>
            <a:pPr marL="0" lvl="0" indent="0" algn="r" rtl="0">
              <a:lnSpc>
                <a:spcPct val="90000"/>
              </a:lnSpc>
              <a:spcBef>
                <a:spcPts val="1000"/>
              </a:spcBef>
              <a:spcAft>
                <a:spcPts val="0"/>
              </a:spcAft>
              <a:buClr>
                <a:schemeClr val="dk1"/>
              </a:buClr>
              <a:buSzPts val="2400"/>
              <a:buNone/>
            </a:pPr>
            <a:r>
              <a:rPr lang="en-US" dirty="0">
                <a:latin typeface="Times New Roman"/>
              </a:rPr>
              <a:t>22/03/2025</a:t>
            </a:r>
            <a:endParaRPr dirty="0">
              <a:latin typeface="Times New Roman"/>
            </a:endParaRPr>
          </a:p>
          <a:p>
            <a:pPr marL="0" lvl="0" indent="0" algn="r" rtl="0">
              <a:lnSpc>
                <a:spcPct val="90000"/>
              </a:lnSpc>
              <a:spcBef>
                <a:spcPts val="1000"/>
              </a:spcBef>
              <a:spcAft>
                <a:spcPts val="0"/>
              </a:spcAft>
              <a:buClr>
                <a:schemeClr val="dk1"/>
              </a:buClr>
              <a:buSzPts val="2400"/>
              <a:buNone/>
            </a:pPr>
            <a:endParaRPr/>
          </a:p>
        </p:txBody>
      </p:sp>
      <p:pic>
        <p:nvPicPr>
          <p:cNvPr id="90" name="Google Shape;90;p1" descr="9 Lessons from Amazon to Boost Your eCommerce Business"/>
          <p:cNvPicPr preferRelativeResize="0"/>
          <p:nvPr/>
        </p:nvPicPr>
        <p:blipFill rotWithShape="1">
          <a:blip r:embed="rId3">
            <a:alphaModFix/>
          </a:blip>
          <a:srcRect/>
          <a:stretch/>
        </p:blipFill>
        <p:spPr>
          <a:xfrm>
            <a:off x="984737" y="1879224"/>
            <a:ext cx="5213695" cy="3099551"/>
          </a:xfrm>
          <a:prstGeom prst="rect">
            <a:avLst/>
          </a:prstGeom>
          <a:noFill/>
          <a:ln>
            <a:noFill/>
          </a:ln>
        </p:spPr>
      </p:pic>
      <p:sp>
        <p:nvSpPr>
          <p:cNvPr id="91" name="Google Shape;91;p1"/>
          <p:cNvSpPr txBox="1">
            <a:spLocks noGrp="1"/>
          </p:cNvSpPr>
          <p:nvPr>
            <p:ph type="ctrTitle"/>
          </p:nvPr>
        </p:nvSpPr>
        <p:spPr>
          <a:xfrm>
            <a:off x="5526592" y="1041400"/>
            <a:ext cx="5141407"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b="1" dirty="0">
                <a:latin typeface="Times New Roman"/>
              </a:rPr>
              <a:t>E-Commerce</a:t>
            </a:r>
            <a:endParaRPr b="1" dirty="0">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55"/>
        <p:cNvGrpSpPr/>
        <p:nvPr/>
      </p:nvGrpSpPr>
      <p:grpSpPr>
        <a:xfrm>
          <a:off x="0" y="0"/>
          <a:ext cx="0" cy="0"/>
          <a:chOff x="0" y="0"/>
          <a:chExt cx="0" cy="0"/>
        </a:xfrm>
      </p:grpSpPr>
      <p:sp>
        <p:nvSpPr>
          <p:cNvPr id="156" name="Google Shape;156;p10"/>
          <p:cNvSpPr txBox="1">
            <a:spLocks noGrp="1"/>
          </p:cNvSpPr>
          <p:nvPr>
            <p:ph type="title"/>
          </p:nvPr>
        </p:nvSpPr>
        <p:spPr>
          <a:xfrm>
            <a:off x="838200" y="287106"/>
            <a:ext cx="10515600" cy="64759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4000" b="1" dirty="0">
                <a:latin typeface="Times New Roman"/>
              </a:rPr>
              <a:t>Monthly Sales: Current Year vs Previous Year</a:t>
            </a:r>
            <a:endParaRPr sz="4000" dirty="0">
              <a:latin typeface="Times New Roman"/>
            </a:endParaRPr>
          </a:p>
        </p:txBody>
      </p:sp>
      <p:sp>
        <p:nvSpPr>
          <p:cNvPr id="157" name="Google Shape;157;p10"/>
          <p:cNvSpPr txBox="1">
            <a:spLocks noGrp="1"/>
          </p:cNvSpPr>
          <p:nvPr>
            <p:ph type="body" idx="1"/>
          </p:nvPr>
        </p:nvSpPr>
        <p:spPr>
          <a:xfrm>
            <a:off x="639075" y="1444333"/>
            <a:ext cx="6634316" cy="44255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dirty="0">
                <a:latin typeface="Times New Roman"/>
              </a:rPr>
              <a:t>The early months of 2020 showed strong sales growth, which could be due to factors like seasonal trends, new product launches have led to increased demand for certain products.</a:t>
            </a:r>
            <a:endParaRPr lang="en-US" sz="2400">
              <a:latin typeface="Times New Roman"/>
            </a:endParaRPr>
          </a:p>
          <a:p>
            <a:pPr marL="228600" lvl="0" indent="-228600" algn="l" rtl="0">
              <a:lnSpc>
                <a:spcPct val="90000"/>
              </a:lnSpc>
              <a:spcBef>
                <a:spcPts val="1000"/>
              </a:spcBef>
              <a:spcAft>
                <a:spcPts val="0"/>
              </a:spcAft>
              <a:buClr>
                <a:schemeClr val="dk1"/>
              </a:buClr>
              <a:buSzPts val="2400"/>
              <a:buChar char="•"/>
            </a:pPr>
            <a:r>
              <a:rPr lang="en-US" sz="2400" dirty="0">
                <a:latin typeface="Times New Roman"/>
              </a:rPr>
              <a:t>February show lower sales, suggests that benefit from targeted promotions.</a:t>
            </a:r>
            <a:endParaRPr sz="2400">
              <a:latin typeface="Times New Roman"/>
            </a:endParaRPr>
          </a:p>
          <a:p>
            <a:pPr marL="228600" lvl="0" indent="-228600" algn="l" rtl="0">
              <a:lnSpc>
                <a:spcPct val="90000"/>
              </a:lnSpc>
              <a:spcBef>
                <a:spcPts val="1000"/>
              </a:spcBef>
              <a:spcAft>
                <a:spcPts val="0"/>
              </a:spcAft>
              <a:buClr>
                <a:schemeClr val="dk1"/>
              </a:buClr>
              <a:buSzPts val="2400"/>
              <a:buChar char="•"/>
            </a:pPr>
            <a:r>
              <a:rPr lang="en-US" sz="2400" dirty="0">
                <a:latin typeface="Times New Roman"/>
              </a:rPr>
              <a:t>Months like May and October show strong performance, indicating potential high demand periods.</a:t>
            </a:r>
            <a:endParaRPr sz="2400">
              <a:latin typeface="Times New Roman"/>
            </a:endParaRPr>
          </a:p>
          <a:p>
            <a:pPr marL="228600" lvl="0" indent="-228600" algn="l" rtl="0">
              <a:lnSpc>
                <a:spcPct val="90000"/>
              </a:lnSpc>
              <a:spcBef>
                <a:spcPts val="1000"/>
              </a:spcBef>
              <a:spcAft>
                <a:spcPts val="0"/>
              </a:spcAft>
              <a:buClr>
                <a:schemeClr val="dk1"/>
              </a:buClr>
              <a:buSzPts val="2400"/>
              <a:buChar char="•"/>
            </a:pPr>
            <a:r>
              <a:rPr lang="en-US" sz="2400" dirty="0">
                <a:latin typeface="Times New Roman"/>
              </a:rPr>
              <a:t>July and March have higher sales, due to focusing on promotions or adjusting marketing efforts to counter such declines in the future.</a:t>
            </a:r>
            <a:endParaRPr sz="2400" dirty="0">
              <a:latin typeface="Times New Roman"/>
            </a:endParaRPr>
          </a:p>
        </p:txBody>
      </p:sp>
      <p:pic>
        <p:nvPicPr>
          <p:cNvPr id="158" name="Google Shape;158;p10"/>
          <p:cNvPicPr preferRelativeResize="0"/>
          <p:nvPr/>
        </p:nvPicPr>
        <p:blipFill rotWithShape="1">
          <a:blip r:embed="rId3">
            <a:alphaModFix/>
          </a:blip>
          <a:srcRect l="33237" t="35745" r="36775" b="12625"/>
          <a:stretch/>
        </p:blipFill>
        <p:spPr>
          <a:xfrm>
            <a:off x="7694977" y="1444333"/>
            <a:ext cx="3975935" cy="4582841"/>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62"/>
        <p:cNvGrpSpPr/>
        <p:nvPr/>
      </p:nvGrpSpPr>
      <p:grpSpPr>
        <a:xfrm>
          <a:off x="0" y="0"/>
          <a:ext cx="0" cy="0"/>
          <a:chOff x="0" y="0"/>
          <a:chExt cx="0" cy="0"/>
        </a:xfrm>
      </p:grpSpPr>
      <p:sp>
        <p:nvSpPr>
          <p:cNvPr id="163" name="Google Shape;163;p11"/>
          <p:cNvSpPr txBox="1">
            <a:spLocks noGrp="1"/>
          </p:cNvSpPr>
          <p:nvPr>
            <p:ph type="title"/>
          </p:nvPr>
        </p:nvSpPr>
        <p:spPr>
          <a:xfrm>
            <a:off x="838200" y="327076"/>
            <a:ext cx="10515600" cy="77343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000" b="1" dirty="0">
                <a:latin typeface="Times New Roman"/>
              </a:rPr>
              <a:t>Recommendations</a:t>
            </a:r>
            <a:endParaRPr sz="4000" b="1" dirty="0">
              <a:latin typeface="Times New Roman"/>
            </a:endParaRPr>
          </a:p>
        </p:txBody>
      </p:sp>
      <p:sp>
        <p:nvSpPr>
          <p:cNvPr id="164" name="Google Shape;164;p11"/>
          <p:cNvSpPr txBox="1">
            <a:spLocks noGrp="1"/>
          </p:cNvSpPr>
          <p:nvPr>
            <p:ph type="body" idx="1"/>
          </p:nvPr>
        </p:nvSpPr>
        <p:spPr>
          <a:xfrm>
            <a:off x="838200" y="1288027"/>
            <a:ext cx="10515600" cy="517176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400"/>
              <a:buFont typeface="Noto Sans Symbols"/>
              <a:buChar char="⮚"/>
            </a:pPr>
            <a:r>
              <a:rPr lang="en-US" sz="2400" dirty="0">
                <a:latin typeface="Times New Roman"/>
              </a:rPr>
              <a:t>Market Segmentation Analysis: Utilize customer demographic data such as age, gender, and location to perform market segmentation analysis, enabling targeted marketing strategies to specific customer segments and geographic regions.</a:t>
            </a:r>
            <a:endParaRPr lang="en-US" sz="2400">
              <a:latin typeface="Times New Roman"/>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dirty="0">
                <a:latin typeface="Times New Roman"/>
              </a:rPr>
              <a:t>Reduce Waiting time: Improve customer satisfaction by focusing on reducing waiting times, particularly for products shipped from abroad.</a:t>
            </a:r>
            <a:endParaRPr sz="2400">
              <a:latin typeface="Times New Roman"/>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dirty="0">
                <a:latin typeface="Times New Roman"/>
              </a:rPr>
              <a:t>Regular Performance Evaluation: Conduct periodic reviews of delivery performance metrics, including delivery times, accuracy, and customer feedback, to identify areas for improvement.</a:t>
            </a:r>
            <a:endParaRPr sz="2400">
              <a:latin typeface="Times New Roman"/>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dirty="0">
                <a:latin typeface="Times New Roman"/>
              </a:rPr>
              <a:t>Customer Loyalty Program Design: Design and implement a customer loyalty program based on customer purchase behavior, frequency, and spending patterns, offering personalized incentives, rewards, and exclusive benefits to drive customer retention and loyalty.</a:t>
            </a:r>
            <a:endParaRPr sz="2400">
              <a:latin typeface="Times New Roman"/>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dirty="0">
                <a:latin typeface="Times New Roman"/>
              </a:rPr>
              <a:t>Promotional Strategy Optimization: Analyze sales data to identify seasonal trends, peak demand periods, underperforming months, and marketing campaigns to boost sales during strategic timeframes.</a:t>
            </a:r>
            <a:endParaRPr dirty="0">
              <a:latin typeface="Times New Roman"/>
            </a:endParaRPr>
          </a:p>
          <a:p>
            <a:pPr marL="228600" lvl="0" indent="-76200" algn="l" rtl="0">
              <a:lnSpc>
                <a:spcPct val="90000"/>
              </a:lnSpc>
              <a:spcBef>
                <a:spcPts val="1000"/>
              </a:spcBef>
              <a:spcAft>
                <a:spcPts val="0"/>
              </a:spcAft>
              <a:buClr>
                <a:schemeClr val="dk1"/>
              </a:buClr>
              <a:buSzPts val="2400"/>
              <a:buFont typeface="Noto Sans Symbols"/>
              <a:buNone/>
            </a:pP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68"/>
        <p:cNvGrpSpPr/>
        <p:nvPr/>
      </p:nvGrpSpPr>
      <p:grpSpPr>
        <a:xfrm>
          <a:off x="0" y="0"/>
          <a:ext cx="0" cy="0"/>
          <a:chOff x="0" y="0"/>
          <a:chExt cx="0" cy="0"/>
        </a:xfrm>
      </p:grpSpPr>
      <p:sp>
        <p:nvSpPr>
          <p:cNvPr id="169" name="Google Shape;169;p12"/>
          <p:cNvSpPr txBox="1">
            <a:spLocks noGrp="1"/>
          </p:cNvSpPr>
          <p:nvPr>
            <p:ph type="ctrTitle"/>
          </p:nvPr>
        </p:nvSpPr>
        <p:spPr>
          <a:xfrm>
            <a:off x="1524000" y="2770315"/>
            <a:ext cx="9144000" cy="110106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7000"/>
              <a:buFont typeface="Calibri"/>
              <a:buNone/>
            </a:pPr>
            <a:r>
              <a:rPr lang="en-US" sz="7000" b="1" dirty="0">
                <a:latin typeface="Times New Roman"/>
              </a:rPr>
              <a:t>Reports</a:t>
            </a:r>
            <a:endParaRPr dirty="0">
              <a:latin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73"/>
        <p:cNvGrpSpPr/>
        <p:nvPr/>
      </p:nvGrpSpPr>
      <p:grpSpPr>
        <a:xfrm>
          <a:off x="0" y="0"/>
          <a:ext cx="0" cy="0"/>
          <a:chOff x="0" y="0"/>
          <a:chExt cx="0" cy="0"/>
        </a:xfrm>
      </p:grpSpPr>
      <p:sp>
        <p:nvSpPr>
          <p:cNvPr id="174" name="Google Shape;174;p13"/>
          <p:cNvSpPr txBox="1">
            <a:spLocks noGrp="1"/>
          </p:cNvSpPr>
          <p:nvPr>
            <p:ph type="title"/>
          </p:nvPr>
        </p:nvSpPr>
        <p:spPr>
          <a:xfrm>
            <a:off x="838200" y="0"/>
            <a:ext cx="10515600" cy="62926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000" b="1"/>
              <a:t>Amazon Sales Analysis</a:t>
            </a:r>
            <a:endParaRPr/>
          </a:p>
        </p:txBody>
      </p:sp>
      <p:pic>
        <p:nvPicPr>
          <p:cNvPr id="175" name="Google Shape;175;p13" title="d1.png"/>
          <p:cNvPicPr preferRelativeResize="0"/>
          <p:nvPr/>
        </p:nvPicPr>
        <p:blipFill>
          <a:blip r:embed="rId3">
            <a:alphaModFix/>
          </a:blip>
          <a:stretch>
            <a:fillRect/>
          </a:stretch>
        </p:blipFill>
        <p:spPr>
          <a:xfrm>
            <a:off x="266200" y="629275"/>
            <a:ext cx="11713126" cy="60512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79"/>
        <p:cNvGrpSpPr/>
        <p:nvPr/>
      </p:nvGrpSpPr>
      <p:grpSpPr>
        <a:xfrm>
          <a:off x="0" y="0"/>
          <a:ext cx="0" cy="0"/>
          <a:chOff x="0" y="0"/>
          <a:chExt cx="0" cy="0"/>
        </a:xfrm>
      </p:grpSpPr>
      <p:sp>
        <p:nvSpPr>
          <p:cNvPr id="180" name="Google Shape;180;p14"/>
          <p:cNvSpPr txBox="1">
            <a:spLocks noGrp="1"/>
          </p:cNvSpPr>
          <p:nvPr>
            <p:ph type="title"/>
          </p:nvPr>
        </p:nvSpPr>
        <p:spPr>
          <a:xfrm>
            <a:off x="838199" y="37143"/>
            <a:ext cx="10515600" cy="56894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000" b="1"/>
              <a:t>Product Category Analysis</a:t>
            </a:r>
            <a:endParaRPr/>
          </a:p>
        </p:txBody>
      </p:sp>
      <p:pic>
        <p:nvPicPr>
          <p:cNvPr id="181" name="Google Shape;181;p14" title="d2.png"/>
          <p:cNvPicPr preferRelativeResize="0"/>
          <p:nvPr/>
        </p:nvPicPr>
        <p:blipFill>
          <a:blip r:embed="rId3">
            <a:alphaModFix/>
          </a:blip>
          <a:stretch>
            <a:fillRect/>
          </a:stretch>
        </p:blipFill>
        <p:spPr>
          <a:xfrm>
            <a:off x="304225" y="720450"/>
            <a:ext cx="11586350" cy="5947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85"/>
        <p:cNvGrpSpPr/>
        <p:nvPr/>
      </p:nvGrpSpPr>
      <p:grpSpPr>
        <a:xfrm>
          <a:off x="0" y="0"/>
          <a:ext cx="0" cy="0"/>
          <a:chOff x="0" y="0"/>
          <a:chExt cx="0" cy="0"/>
        </a:xfrm>
      </p:grpSpPr>
      <p:sp>
        <p:nvSpPr>
          <p:cNvPr id="186" name="Google Shape;186;p15"/>
          <p:cNvSpPr txBox="1">
            <a:spLocks noGrp="1"/>
          </p:cNvSpPr>
          <p:nvPr>
            <p:ph type="title"/>
          </p:nvPr>
        </p:nvSpPr>
        <p:spPr>
          <a:xfrm>
            <a:off x="926690" y="0"/>
            <a:ext cx="10515600" cy="68692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Individual Product Analysis</a:t>
            </a:r>
            <a:endParaRPr/>
          </a:p>
        </p:txBody>
      </p:sp>
      <p:pic>
        <p:nvPicPr>
          <p:cNvPr id="187" name="Google Shape;187;p15" title="D3.png"/>
          <p:cNvPicPr preferRelativeResize="0"/>
          <p:nvPr/>
        </p:nvPicPr>
        <p:blipFill>
          <a:blip r:embed="rId3">
            <a:alphaModFix/>
          </a:blip>
          <a:stretch>
            <a:fillRect/>
          </a:stretch>
        </p:blipFill>
        <p:spPr>
          <a:xfrm>
            <a:off x="481700" y="737900"/>
            <a:ext cx="11497626" cy="5866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91"/>
        <p:cNvGrpSpPr/>
        <p:nvPr/>
      </p:nvGrpSpPr>
      <p:grpSpPr>
        <a:xfrm>
          <a:off x="0" y="0"/>
          <a:ext cx="0" cy="0"/>
          <a:chOff x="0" y="0"/>
          <a:chExt cx="0" cy="0"/>
        </a:xfrm>
      </p:grpSpPr>
      <p:sp>
        <p:nvSpPr>
          <p:cNvPr id="192" name="Google Shape;192;p16"/>
          <p:cNvSpPr txBox="1">
            <a:spLocks noGrp="1"/>
          </p:cNvSpPr>
          <p:nvPr>
            <p:ph type="ctrTitle"/>
          </p:nvPr>
        </p:nvSpPr>
        <p:spPr>
          <a:xfrm>
            <a:off x="1524000" y="2917799"/>
            <a:ext cx="9144000" cy="102240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600"/>
              <a:buFont typeface="Calibri"/>
              <a:buNone/>
            </a:pPr>
            <a:r>
              <a:rPr lang="en-US" sz="7000" b="1" dirty="0">
                <a:latin typeface="Times New Roman"/>
              </a:rPr>
              <a:t>Thank You</a:t>
            </a:r>
            <a:endParaRPr lang="en-US" sz="7000">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68692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dirty="0">
                <a:latin typeface="Times New Roman"/>
              </a:rPr>
              <a:t>Agenda</a:t>
            </a:r>
            <a:endParaRPr b="1" dirty="0">
              <a:latin typeface="Times New Roman"/>
            </a:endParaRPr>
          </a:p>
        </p:txBody>
      </p:sp>
      <p:sp>
        <p:nvSpPr>
          <p:cNvPr id="97" name="Google Shape;97;p2"/>
          <p:cNvSpPr txBox="1">
            <a:spLocks noGrp="1"/>
          </p:cNvSpPr>
          <p:nvPr>
            <p:ph type="body" idx="1"/>
          </p:nvPr>
        </p:nvSpPr>
        <p:spPr>
          <a:xfrm>
            <a:off x="768145" y="1189705"/>
            <a:ext cx="10655710" cy="510294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Noto Sans Symbols"/>
              <a:buChar char="⮚"/>
            </a:pPr>
            <a:r>
              <a:rPr lang="en-US" dirty="0">
                <a:latin typeface="Times New Roman"/>
              </a:rPr>
              <a:t>Problem Statement</a:t>
            </a:r>
          </a:p>
          <a:p>
            <a:pPr marL="228600" lvl="0" indent="-228600" algn="l" rtl="0">
              <a:lnSpc>
                <a:spcPct val="90000"/>
              </a:lnSpc>
              <a:spcBef>
                <a:spcPts val="1000"/>
              </a:spcBef>
              <a:spcAft>
                <a:spcPts val="0"/>
              </a:spcAft>
              <a:buClr>
                <a:schemeClr val="dk1"/>
              </a:buClr>
              <a:buSzPts val="2800"/>
              <a:buFont typeface="Noto Sans Symbols"/>
              <a:buChar char="⮚"/>
            </a:pPr>
            <a:r>
              <a:rPr lang="en-US" dirty="0">
                <a:latin typeface="Times New Roman"/>
              </a:rPr>
              <a:t>Key Metrics</a:t>
            </a:r>
            <a:endParaRPr dirty="0">
              <a:latin typeface="Times New Roman"/>
            </a:endParaRPr>
          </a:p>
          <a:p>
            <a:pPr marL="228600" lvl="0" indent="-228600" algn="l" rtl="0">
              <a:lnSpc>
                <a:spcPct val="90000"/>
              </a:lnSpc>
              <a:spcBef>
                <a:spcPts val="1000"/>
              </a:spcBef>
              <a:spcAft>
                <a:spcPts val="0"/>
              </a:spcAft>
              <a:buClr>
                <a:schemeClr val="dk1"/>
              </a:buClr>
              <a:buSzPts val="2800"/>
              <a:buFont typeface="Noto Sans Symbols"/>
              <a:buChar char="⮚"/>
            </a:pPr>
            <a:r>
              <a:rPr lang="en-US" dirty="0">
                <a:latin typeface="Times New Roman"/>
              </a:rPr>
              <a:t>Total Sales by Product Category</a:t>
            </a:r>
            <a:endParaRPr dirty="0">
              <a:latin typeface="Times New Roman"/>
            </a:endParaRPr>
          </a:p>
          <a:p>
            <a:pPr marL="228600" lvl="0" indent="-228600" algn="l" rtl="0">
              <a:lnSpc>
                <a:spcPct val="90000"/>
              </a:lnSpc>
              <a:spcBef>
                <a:spcPts val="1000"/>
              </a:spcBef>
              <a:spcAft>
                <a:spcPts val="0"/>
              </a:spcAft>
              <a:buClr>
                <a:schemeClr val="dk1"/>
              </a:buClr>
              <a:buSzPts val="2800"/>
              <a:buFont typeface="Noto Sans Symbols"/>
              <a:buChar char="⮚"/>
            </a:pPr>
            <a:r>
              <a:rPr lang="en-US" dirty="0">
                <a:latin typeface="Times New Roman"/>
              </a:rPr>
              <a:t>Unique Customers by Year</a:t>
            </a:r>
            <a:endParaRPr dirty="0">
              <a:latin typeface="Times New Roman"/>
            </a:endParaRPr>
          </a:p>
          <a:p>
            <a:pPr marL="228600" lvl="0" indent="-228600" algn="l" rtl="0">
              <a:lnSpc>
                <a:spcPct val="90000"/>
              </a:lnSpc>
              <a:spcBef>
                <a:spcPts val="1000"/>
              </a:spcBef>
              <a:spcAft>
                <a:spcPts val="0"/>
              </a:spcAft>
              <a:buClr>
                <a:schemeClr val="dk1"/>
              </a:buClr>
              <a:buSzPts val="2800"/>
              <a:buFont typeface="Noto Sans Symbols"/>
              <a:buChar char="⮚"/>
            </a:pPr>
            <a:r>
              <a:rPr lang="en-US" dirty="0">
                <a:latin typeface="Times New Roman"/>
              </a:rPr>
              <a:t>Total Sales by Product</a:t>
            </a:r>
            <a:endParaRPr dirty="0">
              <a:latin typeface="Times New Roman"/>
            </a:endParaRPr>
          </a:p>
          <a:p>
            <a:pPr marL="228600" lvl="0" indent="-228600" algn="l" rtl="0">
              <a:lnSpc>
                <a:spcPct val="90000"/>
              </a:lnSpc>
              <a:spcBef>
                <a:spcPts val="1000"/>
              </a:spcBef>
              <a:spcAft>
                <a:spcPts val="0"/>
              </a:spcAft>
              <a:buClr>
                <a:schemeClr val="dk1"/>
              </a:buClr>
              <a:buSzPts val="2800"/>
              <a:buFont typeface="Noto Sans Symbols"/>
              <a:buChar char="⮚"/>
            </a:pPr>
            <a:r>
              <a:rPr lang="en-US" dirty="0">
                <a:latin typeface="Times New Roman"/>
              </a:rPr>
              <a:t>Average of Wait times by Delivery Type</a:t>
            </a:r>
            <a:endParaRPr dirty="0">
              <a:latin typeface="Times New Roman"/>
            </a:endParaRPr>
          </a:p>
          <a:p>
            <a:pPr marL="228600" lvl="0" indent="-228600" algn="l" rtl="0">
              <a:lnSpc>
                <a:spcPct val="90000"/>
              </a:lnSpc>
              <a:spcBef>
                <a:spcPts val="1000"/>
              </a:spcBef>
              <a:spcAft>
                <a:spcPts val="0"/>
              </a:spcAft>
              <a:buClr>
                <a:schemeClr val="dk1"/>
              </a:buClr>
              <a:buSzPts val="2800"/>
              <a:buFont typeface="Noto Sans Symbols"/>
              <a:buChar char="⮚"/>
            </a:pPr>
            <a:r>
              <a:rPr lang="en-US" dirty="0">
                <a:latin typeface="Times New Roman"/>
              </a:rPr>
              <a:t>Revenue Distribution</a:t>
            </a:r>
            <a:endParaRPr dirty="0">
              <a:latin typeface="Times New Roman"/>
            </a:endParaRPr>
          </a:p>
          <a:p>
            <a:pPr marL="228600" lvl="0" indent="-228600" algn="l" rtl="0">
              <a:lnSpc>
                <a:spcPct val="90000"/>
              </a:lnSpc>
              <a:spcBef>
                <a:spcPts val="1000"/>
              </a:spcBef>
              <a:spcAft>
                <a:spcPts val="0"/>
              </a:spcAft>
              <a:buClr>
                <a:schemeClr val="dk1"/>
              </a:buClr>
              <a:buSzPts val="2800"/>
              <a:buFont typeface="Noto Sans Symbols"/>
              <a:buChar char="⮚"/>
            </a:pPr>
            <a:r>
              <a:rPr lang="en-US" dirty="0">
                <a:latin typeface="Times New Roman"/>
              </a:rPr>
              <a:t>Monthly Sales: Current Year vs Previous Year</a:t>
            </a:r>
            <a:endParaRPr dirty="0">
              <a:latin typeface="Times New Roman"/>
            </a:endParaRPr>
          </a:p>
          <a:p>
            <a:pPr marL="228600" lvl="0" indent="-228600" algn="l" rtl="0">
              <a:lnSpc>
                <a:spcPct val="90000"/>
              </a:lnSpc>
              <a:spcBef>
                <a:spcPts val="1000"/>
              </a:spcBef>
              <a:spcAft>
                <a:spcPts val="0"/>
              </a:spcAft>
              <a:buClr>
                <a:schemeClr val="dk1"/>
              </a:buClr>
              <a:buSzPts val="2800"/>
              <a:buFont typeface="Noto Sans Symbols"/>
              <a:buChar char="⮚"/>
            </a:pPr>
            <a:r>
              <a:rPr lang="en-US" dirty="0">
                <a:latin typeface="Times New Roman"/>
              </a:rPr>
              <a:t>Reports</a:t>
            </a:r>
            <a:endParaRPr dirty="0">
              <a:latin typeface="Times New Roman"/>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838200" y="644071"/>
            <a:ext cx="10515600" cy="87310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000" b="1" dirty="0">
                <a:latin typeface="Times New Roman"/>
              </a:rPr>
              <a:t>Problem Statement</a:t>
            </a:r>
            <a:endParaRPr sz="4000" b="1" dirty="0">
              <a:latin typeface="Times New Roman"/>
            </a:endParaRPr>
          </a:p>
        </p:txBody>
      </p:sp>
      <p:sp>
        <p:nvSpPr>
          <p:cNvPr id="103" name="Google Shape;103;p3"/>
          <p:cNvSpPr txBox="1">
            <a:spLocks noGrp="1"/>
          </p:cNvSpPr>
          <p:nvPr>
            <p:ph type="body" idx="1"/>
          </p:nvPr>
        </p:nvSpPr>
        <p:spPr>
          <a:xfrm>
            <a:off x="838200" y="1978393"/>
            <a:ext cx="10515600" cy="36640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16191D"/>
              </a:buClr>
              <a:buSzPts val="2800"/>
              <a:buFont typeface="Noto Sans Symbols"/>
              <a:buChar char="⮚"/>
            </a:pPr>
            <a:r>
              <a:rPr lang="en-US" b="0" i="0" dirty="0">
                <a:solidFill>
                  <a:srgbClr val="16191D"/>
                </a:solidFill>
                <a:latin typeface="Times New Roman"/>
                <a:ea typeface="Mona Sans"/>
                <a:cs typeface="Mona Sans"/>
                <a:sym typeface="Mona Sans"/>
              </a:rPr>
              <a:t>You are working as a business analyst at Amazon, a company currently performing well. The stakeholders wish to maintain this level of performance and seek improvement. For this purpose, they want to devise new strategies. </a:t>
            </a:r>
            <a:endParaRPr lang="en-US" dirty="0">
              <a:latin typeface="Times New Roman"/>
            </a:endParaRPr>
          </a:p>
          <a:p>
            <a:pPr marL="228600" lvl="0" indent="-228600" algn="l" rtl="0">
              <a:lnSpc>
                <a:spcPct val="90000"/>
              </a:lnSpc>
              <a:spcBef>
                <a:spcPts val="1000"/>
              </a:spcBef>
              <a:spcAft>
                <a:spcPts val="0"/>
              </a:spcAft>
              <a:buClr>
                <a:srgbClr val="16191D"/>
              </a:buClr>
              <a:buSzPts val="2800"/>
              <a:buFont typeface="Noto Sans Symbols"/>
              <a:buChar char="⮚"/>
            </a:pPr>
            <a:r>
              <a:rPr lang="en-US" b="0" i="0" dirty="0">
                <a:solidFill>
                  <a:srgbClr val="16191D"/>
                </a:solidFill>
                <a:latin typeface="Times New Roman"/>
                <a:ea typeface="Mona Sans"/>
                <a:cs typeface="Mona Sans"/>
                <a:sym typeface="Mona Sans"/>
              </a:rPr>
              <a:t>You are part of a team exploring new ways to benefit customers, such as offering more discounts and Prime membership perks. Could you suggest additional methods to identify and reward customers and enhance their shopping experience?</a:t>
            </a:r>
            <a:endParaRPr dirty="0">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838200" y="382488"/>
            <a:ext cx="10515600" cy="86390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4000" b="1" dirty="0">
                <a:latin typeface="Times New Roman"/>
              </a:rPr>
              <a:t>Key Metrics</a:t>
            </a:r>
            <a:endParaRPr sz="4000" b="1" dirty="0">
              <a:latin typeface="Times New Roman"/>
            </a:endParaRPr>
          </a:p>
        </p:txBody>
      </p:sp>
      <p:pic>
        <p:nvPicPr>
          <p:cNvPr id="109" name="Google Shape;109;p4"/>
          <p:cNvPicPr preferRelativeResize="0">
            <a:picLocks noGrp="1"/>
          </p:cNvPicPr>
          <p:nvPr>
            <p:ph type="body" idx="1"/>
          </p:nvPr>
        </p:nvPicPr>
        <p:blipFill rotWithShape="1">
          <a:blip r:embed="rId3">
            <a:alphaModFix/>
          </a:blip>
          <a:srcRect l="7269" t="31259" r="73282" b="49658"/>
          <a:stretch/>
        </p:blipFill>
        <p:spPr>
          <a:xfrm>
            <a:off x="385104" y="2013300"/>
            <a:ext cx="2202695" cy="1111938"/>
          </a:xfrm>
          <a:prstGeom prst="rect">
            <a:avLst/>
          </a:prstGeom>
          <a:noFill/>
          <a:ln>
            <a:noFill/>
          </a:ln>
          <a:effectLst>
            <a:outerShdw blurRad="292100" dist="139700" dir="2700000" algn="tl" rotWithShape="0">
              <a:srgbClr val="333333">
                <a:alpha val="64705"/>
              </a:srgbClr>
            </a:outerShdw>
          </a:effectLst>
        </p:spPr>
      </p:pic>
      <p:pic>
        <p:nvPicPr>
          <p:cNvPr id="110" name="Google Shape;110;p4"/>
          <p:cNvPicPr preferRelativeResize="0"/>
          <p:nvPr/>
        </p:nvPicPr>
        <p:blipFill rotWithShape="1">
          <a:blip r:embed="rId3">
            <a:alphaModFix/>
          </a:blip>
          <a:srcRect l="27822" t="31306" r="51694" b="49954"/>
          <a:stretch/>
        </p:blipFill>
        <p:spPr>
          <a:xfrm>
            <a:off x="3105689" y="1992706"/>
            <a:ext cx="2688515" cy="1111395"/>
          </a:xfrm>
          <a:prstGeom prst="rect">
            <a:avLst/>
          </a:prstGeom>
          <a:noFill/>
          <a:ln>
            <a:noFill/>
          </a:ln>
          <a:effectLst>
            <a:outerShdw blurRad="292100" dist="139700" dir="2700000" algn="tl" rotWithShape="0">
              <a:srgbClr val="333333">
                <a:alpha val="64705"/>
              </a:srgbClr>
            </a:outerShdw>
          </a:effectLst>
        </p:spPr>
      </p:pic>
      <p:pic>
        <p:nvPicPr>
          <p:cNvPr id="111" name="Google Shape;111;p4"/>
          <p:cNvPicPr preferRelativeResize="0"/>
          <p:nvPr/>
        </p:nvPicPr>
        <p:blipFill rotWithShape="1">
          <a:blip r:embed="rId3">
            <a:alphaModFix/>
          </a:blip>
          <a:srcRect l="49999" t="31305" r="30944" b="50000"/>
          <a:stretch/>
        </p:blipFill>
        <p:spPr>
          <a:xfrm>
            <a:off x="6226134" y="1978728"/>
            <a:ext cx="2601244" cy="1153127"/>
          </a:xfrm>
          <a:prstGeom prst="rect">
            <a:avLst/>
          </a:prstGeom>
          <a:noFill/>
          <a:ln>
            <a:noFill/>
          </a:ln>
          <a:effectLst>
            <a:outerShdw blurRad="292100" dist="139700" dir="2700000" algn="tl" rotWithShape="0">
              <a:srgbClr val="333333">
                <a:alpha val="64705"/>
              </a:srgbClr>
            </a:outerShdw>
          </a:effectLst>
        </p:spPr>
      </p:pic>
      <p:pic>
        <p:nvPicPr>
          <p:cNvPr id="112" name="Google Shape;112;p4"/>
          <p:cNvPicPr preferRelativeResize="0"/>
          <p:nvPr/>
        </p:nvPicPr>
        <p:blipFill rotWithShape="1">
          <a:blip r:embed="rId3">
            <a:alphaModFix/>
          </a:blip>
          <a:srcRect l="70323" t="31483" r="9758" b="49822"/>
          <a:stretch/>
        </p:blipFill>
        <p:spPr>
          <a:xfrm>
            <a:off x="9259308" y="1972054"/>
            <a:ext cx="2669362" cy="1132047"/>
          </a:xfrm>
          <a:prstGeom prst="rect">
            <a:avLst/>
          </a:prstGeom>
          <a:noFill/>
          <a:ln>
            <a:noFill/>
          </a:ln>
          <a:effectLst>
            <a:outerShdw blurRad="292100" dist="139700" dir="2700000" algn="tl" rotWithShape="0">
              <a:srgbClr val="333333">
                <a:alpha val="64705"/>
              </a:srgbClr>
            </a:outerShdw>
          </a:effectLst>
        </p:spPr>
      </p:pic>
      <p:pic>
        <p:nvPicPr>
          <p:cNvPr id="113" name="Google Shape;113;p4"/>
          <p:cNvPicPr preferRelativeResize="0"/>
          <p:nvPr/>
        </p:nvPicPr>
        <p:blipFill rotWithShape="1">
          <a:blip r:embed="rId4">
            <a:alphaModFix/>
          </a:blip>
          <a:srcRect l="78468" t="42747" r="4354" b="29734"/>
          <a:stretch/>
        </p:blipFill>
        <p:spPr>
          <a:xfrm>
            <a:off x="1579050" y="4114398"/>
            <a:ext cx="2394242" cy="1111394"/>
          </a:xfrm>
          <a:prstGeom prst="rect">
            <a:avLst/>
          </a:prstGeom>
          <a:noFill/>
          <a:ln>
            <a:noFill/>
          </a:ln>
          <a:effectLst>
            <a:outerShdw blurRad="292100" dist="139700" dir="2700000" algn="tl" rotWithShape="0">
              <a:srgbClr val="333333">
                <a:alpha val="64705"/>
              </a:srgbClr>
            </a:outerShdw>
          </a:effectLst>
        </p:spPr>
      </p:pic>
      <p:pic>
        <p:nvPicPr>
          <p:cNvPr id="114" name="Google Shape;114;p4"/>
          <p:cNvPicPr preferRelativeResize="0"/>
          <p:nvPr/>
        </p:nvPicPr>
        <p:blipFill rotWithShape="1">
          <a:blip r:embed="rId5">
            <a:alphaModFix/>
          </a:blip>
          <a:srcRect l="25209" t="32272" r="56655" b="44312"/>
          <a:stretch/>
        </p:blipFill>
        <p:spPr>
          <a:xfrm>
            <a:off x="4861520" y="4114398"/>
            <a:ext cx="2601244" cy="1111394"/>
          </a:xfrm>
          <a:prstGeom prst="rect">
            <a:avLst/>
          </a:prstGeom>
          <a:noFill/>
          <a:ln>
            <a:noFill/>
          </a:ln>
          <a:effectLst>
            <a:outerShdw blurRad="292100" dist="139700" dir="2700000" algn="tl" rotWithShape="0">
              <a:srgbClr val="333333">
                <a:alpha val="64705"/>
              </a:srgbClr>
            </a:outerShdw>
          </a:effectLst>
        </p:spPr>
      </p:pic>
      <p:pic>
        <p:nvPicPr>
          <p:cNvPr id="115" name="Google Shape;115;p4"/>
          <p:cNvPicPr preferRelativeResize="0"/>
          <p:nvPr/>
        </p:nvPicPr>
        <p:blipFill rotWithShape="1">
          <a:blip r:embed="rId5">
            <a:alphaModFix/>
          </a:blip>
          <a:srcRect l="44492" t="32451" r="38081" b="44132"/>
          <a:stretch/>
        </p:blipFill>
        <p:spPr>
          <a:xfrm>
            <a:off x="8218710" y="4114398"/>
            <a:ext cx="2601244" cy="1095184"/>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838200" y="207809"/>
            <a:ext cx="10515600" cy="65743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4000" b="1" dirty="0">
                <a:latin typeface="Times New Roman"/>
              </a:rPr>
              <a:t>Total Sales by Product Category</a:t>
            </a:r>
            <a:endParaRPr sz="4000" dirty="0">
              <a:latin typeface="Times New Roman"/>
            </a:endParaRPr>
          </a:p>
        </p:txBody>
      </p:sp>
      <p:sp>
        <p:nvSpPr>
          <p:cNvPr id="121" name="Google Shape;121;p5"/>
          <p:cNvSpPr txBox="1">
            <a:spLocks noGrp="1"/>
          </p:cNvSpPr>
          <p:nvPr>
            <p:ph type="body" idx="1"/>
          </p:nvPr>
        </p:nvSpPr>
        <p:spPr>
          <a:xfrm>
            <a:off x="5455945" y="1621939"/>
            <a:ext cx="6589954" cy="4100435"/>
          </a:xfrm>
          <a:prstGeom prst="rect">
            <a:avLst/>
          </a:prstGeom>
          <a:noFill/>
          <a:ln>
            <a:noFill/>
          </a:ln>
        </p:spPr>
        <p:txBody>
          <a:bodyPr spcFirstLastPara="1" wrap="square" lIns="91425" tIns="45700" rIns="91425" bIns="45700" anchor="t" anchorCtr="0">
            <a:noAutofit/>
          </a:bodyPr>
          <a:lstStyle/>
          <a:p>
            <a:pPr marL="228600" indent="-228600">
              <a:spcBef>
                <a:spcPts val="0"/>
              </a:spcBef>
              <a:buSzPts val="2400"/>
            </a:pPr>
            <a:r>
              <a:rPr lang="en-US" sz="2400" dirty="0">
                <a:latin typeface="Times New Roman"/>
              </a:rPr>
              <a:t>Phones and Tablet(36%) and Electronics(30.6%) are top selling product categories. This indicates that marketing campaigns targeting this category can lead to further sales growth. </a:t>
            </a:r>
          </a:p>
          <a:p>
            <a:pPr marL="228600" indent="-228600">
              <a:buSzPts val="2400"/>
            </a:pPr>
            <a:r>
              <a:rPr lang="en-US" sz="2400" dirty="0">
                <a:latin typeface="Times New Roman"/>
              </a:rPr>
              <a:t>Fashion(11.57%) and Health and beauty(11.13%) show moderate sales. These categories have potential for growth by expanding product lines or launching targeted campaigns.</a:t>
            </a:r>
            <a:endParaRPr lang="en-US" sz="2400">
              <a:latin typeface="Times New Roman"/>
            </a:endParaRPr>
          </a:p>
          <a:p>
            <a:pPr marL="228600" indent="-228600">
              <a:buSzPts val="2400"/>
            </a:pPr>
            <a:r>
              <a:rPr lang="en-US" sz="2400" dirty="0">
                <a:latin typeface="Times New Roman"/>
              </a:rPr>
              <a:t>Home and Office products account for 10.75%, indicating lowest among the categories, where it still represents a substantial market.</a:t>
            </a:r>
            <a:endParaRPr lang="en-US" sz="2400">
              <a:latin typeface="Times New Roman"/>
            </a:endParaRPr>
          </a:p>
        </p:txBody>
      </p:sp>
      <p:pic>
        <p:nvPicPr>
          <p:cNvPr id="122" name="Google Shape;122;p5" descr="e6.png" title="e6.png"/>
          <p:cNvPicPr preferRelativeResize="0"/>
          <p:nvPr/>
        </p:nvPicPr>
        <p:blipFill>
          <a:blip r:embed="rId3"/>
          <a:stretch>
            <a:fillRect/>
          </a:stretch>
        </p:blipFill>
        <p:spPr>
          <a:xfrm>
            <a:off x="152400" y="1552615"/>
            <a:ext cx="5299575" cy="415133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838200" y="563622"/>
            <a:ext cx="10515600" cy="69675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4000" b="1" dirty="0">
                <a:latin typeface="Times New Roman"/>
              </a:rPr>
              <a:t>Unique Customers by Year</a:t>
            </a:r>
            <a:endParaRPr lang="en-US" dirty="0">
              <a:latin typeface="Times New Roman"/>
            </a:endParaRPr>
          </a:p>
        </p:txBody>
      </p:sp>
      <p:sp>
        <p:nvSpPr>
          <p:cNvPr id="128" name="Google Shape;128;p6"/>
          <p:cNvSpPr txBox="1">
            <a:spLocks noGrp="1"/>
          </p:cNvSpPr>
          <p:nvPr>
            <p:ph type="body" idx="1"/>
          </p:nvPr>
        </p:nvSpPr>
        <p:spPr>
          <a:xfrm>
            <a:off x="145474" y="2035726"/>
            <a:ext cx="6902851" cy="321610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dirty="0">
                <a:latin typeface="Times New Roman"/>
              </a:rPr>
              <a:t>From 2015 to 2019, the number of unique customers remained relatively stable, fluctuating between 17,400 to 17,700. This suggests that the customer base has remained consistent year over year during this period.</a:t>
            </a:r>
            <a:endParaRPr lang="en-US">
              <a:latin typeface="Times New Roman"/>
            </a:endParaRPr>
          </a:p>
          <a:p>
            <a:pPr marL="228600" lvl="0" indent="-228600" algn="l" rtl="0">
              <a:lnSpc>
                <a:spcPct val="90000"/>
              </a:lnSpc>
              <a:spcBef>
                <a:spcPts val="1000"/>
              </a:spcBef>
              <a:spcAft>
                <a:spcPts val="0"/>
              </a:spcAft>
              <a:buClr>
                <a:schemeClr val="dk1"/>
              </a:buClr>
              <a:buSzPts val="2400"/>
              <a:buChar char="•"/>
            </a:pPr>
            <a:r>
              <a:rPr lang="en-US" dirty="0">
                <a:latin typeface="Times New Roman"/>
              </a:rPr>
              <a:t>There is a notable increase to 25,200 unique customers in 2020. This suggests a strong increase in customer acquisition.</a:t>
            </a:r>
            <a:endParaRPr dirty="0">
              <a:latin typeface="Times New Roman"/>
            </a:endParaRPr>
          </a:p>
        </p:txBody>
      </p:sp>
      <p:pic>
        <p:nvPicPr>
          <p:cNvPr id="129" name="Google Shape;129;p6" title="e1.png"/>
          <p:cNvPicPr preferRelativeResize="0"/>
          <p:nvPr/>
        </p:nvPicPr>
        <p:blipFill>
          <a:blip r:embed="rId3">
            <a:alphaModFix/>
          </a:blip>
          <a:stretch>
            <a:fillRect/>
          </a:stretch>
        </p:blipFill>
        <p:spPr>
          <a:xfrm>
            <a:off x="7147286" y="2197961"/>
            <a:ext cx="4739915" cy="26131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838200" y="237305"/>
            <a:ext cx="10515600" cy="76558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4000" b="1" dirty="0">
                <a:latin typeface="Times New Roman"/>
              </a:rPr>
              <a:t>Total Sales by Product</a:t>
            </a:r>
            <a:endParaRPr sz="4000" dirty="0">
              <a:latin typeface="Times New Roman"/>
            </a:endParaRPr>
          </a:p>
        </p:txBody>
      </p:sp>
      <p:sp>
        <p:nvSpPr>
          <p:cNvPr id="135" name="Google Shape;135;p7"/>
          <p:cNvSpPr txBox="1">
            <a:spLocks noGrp="1"/>
          </p:cNvSpPr>
          <p:nvPr>
            <p:ph type="body" idx="1"/>
          </p:nvPr>
        </p:nvSpPr>
        <p:spPr>
          <a:xfrm>
            <a:off x="5683045" y="1327354"/>
            <a:ext cx="6290186" cy="5106527"/>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dirty="0">
                <a:latin typeface="Times New Roman"/>
              </a:rPr>
              <a:t>Canon EOS 600D and Canon EOS 60D DSLR cameras are the highest-selling products, indicating high demand for quality photography equipment.</a:t>
            </a:r>
          </a:p>
          <a:p>
            <a:pPr marL="228600" lvl="0" indent="-228600" algn="l" rtl="0">
              <a:lnSpc>
                <a:spcPct val="90000"/>
              </a:lnSpc>
              <a:spcBef>
                <a:spcPts val="1000"/>
              </a:spcBef>
              <a:spcAft>
                <a:spcPts val="0"/>
              </a:spcAft>
              <a:buClr>
                <a:schemeClr val="dk1"/>
              </a:buClr>
              <a:buSzPts val="2400"/>
              <a:buChar char="•"/>
            </a:pPr>
            <a:r>
              <a:rPr lang="en-US" sz="2400" dirty="0">
                <a:latin typeface="Times New Roman"/>
              </a:rPr>
              <a:t>The Amazon Fire HD 8 Kids Tablet and Samsung Galaxy A02 smartphone show strong sales, that reflects customer interest in family-friendly and affordable devices.</a:t>
            </a:r>
            <a:endParaRPr sz="2400">
              <a:latin typeface="Times New Roman"/>
            </a:endParaRPr>
          </a:p>
          <a:p>
            <a:pPr marL="228600" lvl="0" indent="-228600" algn="l" rtl="0">
              <a:lnSpc>
                <a:spcPct val="90000"/>
              </a:lnSpc>
              <a:spcBef>
                <a:spcPts val="1000"/>
              </a:spcBef>
              <a:spcAft>
                <a:spcPts val="0"/>
              </a:spcAft>
              <a:buClr>
                <a:schemeClr val="dk1"/>
              </a:buClr>
              <a:buSzPts val="2400"/>
              <a:buChar char="•"/>
            </a:pPr>
            <a:r>
              <a:rPr lang="en-US" sz="2400" dirty="0">
                <a:latin typeface="Times New Roman"/>
              </a:rPr>
              <a:t>Products with sales amounts closer to 1M or 2M may be more focused but still have potential for growth. These products can be used as tailoring marketing strategies or expanding the product line which helps to increase their visibility and sales.</a:t>
            </a:r>
            <a:endParaRPr sz="2400" dirty="0">
              <a:latin typeface="Times New Roman"/>
            </a:endParaRPr>
          </a:p>
        </p:txBody>
      </p:sp>
      <p:pic>
        <p:nvPicPr>
          <p:cNvPr id="136" name="Google Shape;136;p7" title="e12.png"/>
          <p:cNvPicPr preferRelativeResize="0"/>
          <p:nvPr/>
        </p:nvPicPr>
        <p:blipFill>
          <a:blip r:embed="rId3">
            <a:alphaModFix/>
          </a:blip>
          <a:stretch>
            <a:fillRect/>
          </a:stretch>
        </p:blipFill>
        <p:spPr>
          <a:xfrm>
            <a:off x="152400" y="1609925"/>
            <a:ext cx="5378251" cy="361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40"/>
        <p:cNvGrpSpPr/>
        <p:nvPr/>
      </p:nvGrpSpPr>
      <p:grpSpPr>
        <a:xfrm>
          <a:off x="0" y="0"/>
          <a:ext cx="0" cy="0"/>
          <a:chOff x="0" y="0"/>
          <a:chExt cx="0" cy="0"/>
        </a:xfrm>
      </p:grpSpPr>
      <p:sp>
        <p:nvSpPr>
          <p:cNvPr id="141" name="Google Shape;141;p8"/>
          <p:cNvSpPr txBox="1">
            <a:spLocks noGrp="1"/>
          </p:cNvSpPr>
          <p:nvPr>
            <p:ph type="title"/>
          </p:nvPr>
        </p:nvSpPr>
        <p:spPr>
          <a:xfrm>
            <a:off x="838200" y="524103"/>
            <a:ext cx="10515600" cy="59843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sz="4000" b="1" dirty="0">
                <a:latin typeface="Times New Roman"/>
              </a:rPr>
              <a:t>Average of Wait times by Delivery Type</a:t>
            </a:r>
            <a:endParaRPr sz="4000" dirty="0">
              <a:latin typeface="Times New Roman"/>
            </a:endParaRPr>
          </a:p>
        </p:txBody>
      </p:sp>
      <p:sp>
        <p:nvSpPr>
          <p:cNvPr id="142" name="Google Shape;142;p8"/>
          <p:cNvSpPr txBox="1">
            <a:spLocks noGrp="1"/>
          </p:cNvSpPr>
          <p:nvPr>
            <p:ph type="body" idx="1"/>
          </p:nvPr>
        </p:nvSpPr>
        <p:spPr>
          <a:xfrm>
            <a:off x="720213" y="1681318"/>
            <a:ext cx="6349181" cy="308937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dirty="0">
                <a:latin typeface="Times New Roman"/>
              </a:rPr>
              <a:t>There is a correlation between average wait times and delivery type between ordering and receiving a product.</a:t>
            </a:r>
            <a:endParaRPr lang="en-US" sz="2400">
              <a:latin typeface="Times New Roman"/>
            </a:endParaRPr>
          </a:p>
          <a:p>
            <a:pPr marL="228600" lvl="0" indent="-228600" algn="l" rtl="0">
              <a:lnSpc>
                <a:spcPct val="90000"/>
              </a:lnSpc>
              <a:spcBef>
                <a:spcPts val="1000"/>
              </a:spcBef>
              <a:spcAft>
                <a:spcPts val="0"/>
              </a:spcAft>
              <a:buClr>
                <a:schemeClr val="dk1"/>
              </a:buClr>
              <a:buSzPts val="2400"/>
              <a:buChar char="•"/>
            </a:pPr>
            <a:r>
              <a:rPr lang="en-US" sz="2400" dirty="0">
                <a:latin typeface="Times New Roman"/>
              </a:rPr>
              <a:t>This data highlights significant differences in wait times across delivery methods: Shipped from Abroad (15.0) has the longest delivery times, while Express Delivery (3.5) offers the fastest service.</a:t>
            </a:r>
            <a:endParaRPr dirty="0">
              <a:latin typeface="Times New Roman"/>
            </a:endParaRPr>
          </a:p>
        </p:txBody>
      </p:sp>
      <p:pic>
        <p:nvPicPr>
          <p:cNvPr id="143" name="Google Shape;143;p8" title="e9.png"/>
          <p:cNvPicPr preferRelativeResize="0"/>
          <p:nvPr/>
        </p:nvPicPr>
        <p:blipFill>
          <a:blip r:embed="rId3">
            <a:alphaModFix/>
          </a:blip>
          <a:stretch>
            <a:fillRect/>
          </a:stretch>
        </p:blipFill>
        <p:spPr>
          <a:xfrm>
            <a:off x="7183769" y="1600740"/>
            <a:ext cx="4817806" cy="30141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47"/>
        <p:cNvGrpSpPr/>
        <p:nvPr/>
      </p:nvGrpSpPr>
      <p:grpSpPr>
        <a:xfrm>
          <a:off x="0" y="0"/>
          <a:ext cx="0" cy="0"/>
          <a:chOff x="0" y="0"/>
          <a:chExt cx="0" cy="0"/>
        </a:xfrm>
      </p:grpSpPr>
      <p:sp>
        <p:nvSpPr>
          <p:cNvPr id="148" name="Google Shape;148;p9"/>
          <p:cNvSpPr txBox="1">
            <a:spLocks noGrp="1"/>
          </p:cNvSpPr>
          <p:nvPr>
            <p:ph type="title"/>
          </p:nvPr>
        </p:nvSpPr>
        <p:spPr>
          <a:xfrm>
            <a:off x="838200" y="256971"/>
            <a:ext cx="10515600" cy="6770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4000" b="1" dirty="0">
                <a:latin typeface="Times New Roman"/>
              </a:rPr>
              <a:t>Revenue Distribution</a:t>
            </a:r>
            <a:endParaRPr sz="4000" dirty="0">
              <a:latin typeface="Times New Roman"/>
            </a:endParaRPr>
          </a:p>
        </p:txBody>
      </p:sp>
      <p:sp>
        <p:nvSpPr>
          <p:cNvPr id="149" name="Google Shape;149;p9"/>
          <p:cNvSpPr txBox="1">
            <a:spLocks noGrp="1"/>
          </p:cNvSpPr>
          <p:nvPr>
            <p:ph type="body" idx="1"/>
          </p:nvPr>
        </p:nvSpPr>
        <p:spPr>
          <a:xfrm>
            <a:off x="5476567" y="1836993"/>
            <a:ext cx="6331975" cy="397387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dirty="0">
                <a:latin typeface="Times New Roman"/>
              </a:rPr>
              <a:t>Greater Accra, Ashanti and Western regions have high demand for products, making a key for marketing and business expansion.</a:t>
            </a:r>
            <a:endParaRPr lang="en-US" sz="2400">
              <a:latin typeface="Times New Roman"/>
            </a:endParaRPr>
          </a:p>
          <a:p>
            <a:pPr marL="228600" lvl="0" indent="-228600" algn="l" rtl="0">
              <a:lnSpc>
                <a:spcPct val="90000"/>
              </a:lnSpc>
              <a:spcBef>
                <a:spcPts val="1000"/>
              </a:spcBef>
              <a:spcAft>
                <a:spcPts val="0"/>
              </a:spcAft>
              <a:buClr>
                <a:schemeClr val="dk1"/>
              </a:buClr>
              <a:buSzPts val="2400"/>
              <a:buChar char="•"/>
            </a:pPr>
            <a:r>
              <a:rPr lang="en-US" sz="2400" dirty="0" err="1">
                <a:latin typeface="Times New Roman"/>
                <a:cs typeface="Times New Roman"/>
              </a:rPr>
              <a:t>Prampram</a:t>
            </a:r>
            <a:r>
              <a:rPr lang="en-US" sz="2400" dirty="0">
                <a:latin typeface="Times New Roman"/>
                <a:cs typeface="Times New Roman"/>
              </a:rPr>
              <a:t>, Savannah, or North East, there are opportunities to increase market share by tailoring strategies to local demands and promoting products more effectively.</a:t>
            </a:r>
            <a:endParaRPr sz="2400">
              <a:latin typeface="Times New Roman"/>
              <a:cs typeface="Times New Roman"/>
            </a:endParaRPr>
          </a:p>
          <a:p>
            <a:pPr marL="228600" lvl="0" indent="-228600" algn="l" rtl="0">
              <a:lnSpc>
                <a:spcPct val="90000"/>
              </a:lnSpc>
              <a:spcBef>
                <a:spcPts val="1000"/>
              </a:spcBef>
              <a:spcAft>
                <a:spcPts val="0"/>
              </a:spcAft>
              <a:buClr>
                <a:schemeClr val="dk1"/>
              </a:buClr>
              <a:buSzPts val="2400"/>
              <a:buChar char="•"/>
            </a:pPr>
            <a:r>
              <a:rPr lang="en-US" sz="2400" dirty="0">
                <a:latin typeface="Times New Roman"/>
                <a:cs typeface="Times New Roman"/>
              </a:rPr>
              <a:t>Amasaman, Bono East and </a:t>
            </a:r>
            <a:r>
              <a:rPr lang="en-US" sz="2400" dirty="0" err="1">
                <a:latin typeface="Times New Roman"/>
                <a:cs typeface="Times New Roman"/>
              </a:rPr>
              <a:t>Dawhenya</a:t>
            </a:r>
            <a:r>
              <a:rPr lang="en-US" sz="2400" dirty="0">
                <a:latin typeface="Times New Roman"/>
                <a:cs typeface="Times New Roman"/>
              </a:rPr>
              <a:t> regions have lower sales, indicating smaller populations or be less commercially developed compared to higher-performing regions.</a:t>
            </a:r>
            <a:endParaRPr sz="2400" dirty="0">
              <a:latin typeface="Times New Roman"/>
              <a:cs typeface="Times New Roman"/>
            </a:endParaRPr>
          </a:p>
        </p:txBody>
      </p:sp>
      <p:pic>
        <p:nvPicPr>
          <p:cNvPr id="150" name="Google Shape;150;p9"/>
          <p:cNvPicPr preferRelativeResize="0"/>
          <p:nvPr/>
        </p:nvPicPr>
        <p:blipFill rotWithShape="1">
          <a:blip r:embed="rId3">
            <a:alphaModFix/>
          </a:blip>
          <a:srcRect l="25393" t="24155" r="28650" b="35092"/>
          <a:stretch/>
        </p:blipFill>
        <p:spPr>
          <a:xfrm>
            <a:off x="619434" y="1288895"/>
            <a:ext cx="4354504" cy="2268794"/>
          </a:xfrm>
          <a:prstGeom prst="rect">
            <a:avLst/>
          </a:prstGeom>
          <a:noFill/>
          <a:ln>
            <a:noFill/>
          </a:ln>
          <a:effectLst>
            <a:outerShdw blurRad="292100" dist="139700" dir="2700000" algn="tl" rotWithShape="0">
              <a:srgbClr val="333333">
                <a:alpha val="64705"/>
              </a:srgbClr>
            </a:outerShdw>
          </a:effectLst>
        </p:spPr>
      </p:pic>
      <p:pic>
        <p:nvPicPr>
          <p:cNvPr id="151" name="Google Shape;151;p9" title="e4.png"/>
          <p:cNvPicPr preferRelativeResize="0"/>
          <p:nvPr/>
        </p:nvPicPr>
        <p:blipFill>
          <a:blip r:embed="rId4">
            <a:alphaModFix/>
          </a:blip>
          <a:stretch>
            <a:fillRect/>
          </a:stretch>
        </p:blipFill>
        <p:spPr>
          <a:xfrm>
            <a:off x="619425" y="3710100"/>
            <a:ext cx="4675949" cy="25521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16</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E-Commerce</vt:lpstr>
      <vt:lpstr>Agenda</vt:lpstr>
      <vt:lpstr>Problem Statement</vt:lpstr>
      <vt:lpstr>Key Metrics</vt:lpstr>
      <vt:lpstr>Total Sales by Product Category</vt:lpstr>
      <vt:lpstr>Unique Customers by Year</vt:lpstr>
      <vt:lpstr>Total Sales by Product</vt:lpstr>
      <vt:lpstr>Average of Wait times by Delivery Type</vt:lpstr>
      <vt:lpstr>Revenue Distribution</vt:lpstr>
      <vt:lpstr>Monthly Sales: Current Year vs Previous Year</vt:lpstr>
      <vt:lpstr>Recommendations</vt:lpstr>
      <vt:lpstr>Reports</vt:lpstr>
      <vt:lpstr>Amazon Sales Analysis</vt:lpstr>
      <vt:lpstr>Product Category Analysis</vt:lpstr>
      <vt:lpstr>Individual Product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Shaik Samiya Shireen</dc:creator>
  <cp:revision>65</cp:revision>
  <dcterms:created xsi:type="dcterms:W3CDTF">2024-11-09T12:15:49Z</dcterms:created>
  <dcterms:modified xsi:type="dcterms:W3CDTF">2025-03-22T09:27:29Z</dcterms:modified>
</cp:coreProperties>
</file>