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Tek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S8paALr9ZeLZcqrB90tKPVgMo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Teko-bold.fntdata"/><Relationship Id="rId27" Type="http://schemas.openxmlformats.org/officeDocument/2006/relationships/font" Target="fonts/Teko-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14:dur="1500">
    <p:random/>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www.pngall.com/cricket-bat-png" TargetMode="External"/><Relationship Id="rId5" Type="http://schemas.openxmlformats.org/officeDocument/2006/relationships/hyperlink" Target="https://creativecommons.org/licenses/by-nc/3.0/" TargetMode="External"/><Relationship Id="rId6"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5398850" y="0"/>
            <a:ext cx="6793150" cy="6858000"/>
          </a:xfrm>
          <a:prstGeom prst="rect">
            <a:avLst/>
          </a:prstGeom>
          <a:solidFill>
            <a:srgbClr val="C00000"/>
          </a:solidFill>
          <a:ln>
            <a:noFill/>
          </a:ln>
          <a:effectLst>
            <a:outerShdw blurRad="76200" kx="1200000" rotWithShape="0" algn="br" sy="23000">
              <a:srgbClr val="000000">
                <a:alpha val="20000"/>
              </a:srgbClr>
            </a:outerShdw>
          </a:effectLst>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chemeClr val="lt1"/>
              </a:buClr>
              <a:buSzPts val="6000"/>
              <a:buFont typeface="Teko"/>
              <a:buNone/>
            </a:pPr>
            <a:r>
              <a:rPr b="1" lang="en-US">
                <a:solidFill>
                  <a:schemeClr val="lt1"/>
                </a:solidFill>
                <a:latin typeface="Teko"/>
                <a:ea typeface="Teko"/>
                <a:cs typeface="Teko"/>
                <a:sym typeface="Teko"/>
              </a:rPr>
              <a:t>RCB Victory Roadmap – Developing An Effective Auction Strategy</a:t>
            </a:r>
            <a:endParaRPr b="1">
              <a:solidFill>
                <a:schemeClr val="lt1"/>
              </a:solidFill>
              <a:latin typeface="Teko"/>
              <a:ea typeface="Teko"/>
              <a:cs typeface="Teko"/>
              <a:sym typeface="Teko"/>
            </a:endParaRPr>
          </a:p>
        </p:txBody>
      </p:sp>
      <p:sp>
        <p:nvSpPr>
          <p:cNvPr id="90" name="Google Shape;90;p1"/>
          <p:cNvSpPr txBox="1"/>
          <p:nvPr/>
        </p:nvSpPr>
        <p:spPr>
          <a:xfrm>
            <a:off x="100519" y="5583676"/>
            <a:ext cx="5077838" cy="64516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Teko"/>
                <a:ea typeface="Teko"/>
                <a:cs typeface="Teko"/>
                <a:sym typeface="Teko"/>
              </a:rPr>
              <a:t>Dharshika Singh</a:t>
            </a:r>
            <a:endParaRPr b="0" i="0" sz="1800" u="none" cap="none" strike="noStrike">
              <a:solidFill>
                <a:schemeClr val="lt1"/>
              </a:solidFill>
              <a:latin typeface="Teko"/>
              <a:ea typeface="Teko"/>
              <a:cs typeface="Teko"/>
              <a:sym typeface="Teko"/>
            </a:endParaRPr>
          </a:p>
          <a:p>
            <a:pPr indent="0" lvl="0" marL="0" marR="0" rtl="0" algn="ctr">
              <a:spcBef>
                <a:spcPts val="0"/>
              </a:spcBef>
              <a:spcAft>
                <a:spcPts val="0"/>
              </a:spcAft>
              <a:buNone/>
            </a:pPr>
            <a:r>
              <a:rPr b="0" i="0" lang="en-US" sz="1800" u="none" cap="none" strike="noStrike">
                <a:solidFill>
                  <a:schemeClr val="lt1"/>
                </a:solidFill>
                <a:latin typeface="Teko"/>
                <a:ea typeface="Teko"/>
                <a:cs typeface="Teko"/>
                <a:sym typeface="Teko"/>
              </a:rPr>
              <a:t>13/03/2025</a:t>
            </a:r>
            <a:endParaRPr b="0" i="0" sz="1800" u="none" cap="none" strike="noStrike">
              <a:solidFill>
                <a:schemeClr val="lt1"/>
              </a:solidFill>
              <a:latin typeface="Teko"/>
              <a:ea typeface="Teko"/>
              <a:cs typeface="Teko"/>
              <a:sym typeface="Teko"/>
            </a:endParaRPr>
          </a:p>
        </p:txBody>
      </p:sp>
      <p:pic>
        <p:nvPicPr>
          <p:cNvPr descr="RCB Logo" id="91" name="Google Shape;91;p1"/>
          <p:cNvPicPr preferRelativeResize="0"/>
          <p:nvPr/>
        </p:nvPicPr>
        <p:blipFill rotWithShape="1">
          <a:blip r:embed="rId3">
            <a:alphaModFix/>
          </a:blip>
          <a:srcRect b="0" l="0" r="0" t="0"/>
          <a:stretch/>
        </p:blipFill>
        <p:spPr>
          <a:xfrm>
            <a:off x="7645400" y="2543810"/>
            <a:ext cx="1778635" cy="644525"/>
          </a:xfrm>
          <a:prstGeom prst="roundRect">
            <a:avLst>
              <a:gd fmla="val 8594" name="adj"/>
            </a:avLst>
          </a:prstGeom>
          <a:solidFill>
            <a:srgbClr val="ECECEC"/>
          </a:solidFill>
          <a:ln>
            <a:noFill/>
          </a:ln>
        </p:spPr>
      </p:pic>
      <p:pic>
        <p:nvPicPr>
          <p:cNvPr id="92" name="Google Shape;92;p1"/>
          <p:cNvPicPr preferRelativeResize="0"/>
          <p:nvPr/>
        </p:nvPicPr>
        <p:blipFill rotWithShape="1">
          <a:blip r:embed="rId4">
            <a:alphaModFix/>
          </a:blip>
          <a:srcRect b="0" l="0" r="0" t="0"/>
          <a:stretch/>
        </p:blipFill>
        <p:spPr>
          <a:xfrm>
            <a:off x="584462" y="1979629"/>
            <a:ext cx="3638747" cy="3129699"/>
          </a:xfrm>
          <a:prstGeom prst="rect">
            <a:avLst/>
          </a:prstGeom>
          <a:noFill/>
          <a:ln>
            <a:noFill/>
          </a:ln>
          <a:effectLst>
            <a:outerShdw blurRad="50800" rotWithShape="0" algn="tl" dir="2700000" dist="38100">
              <a:srgbClr val="000000">
                <a:alpha val="40000"/>
              </a:srgbClr>
            </a:outerShdw>
          </a:effectLst>
        </p:spPr>
      </p:pic>
    </p:spTree>
  </p:cSld>
  <p:clrMapOvr>
    <a:masterClrMapping/>
  </p:clrMapOvr>
  <p:transition spd="slow" p14:dur="1500">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1" name="Shape 161"/>
        <p:cNvGrpSpPr/>
        <p:nvPr/>
      </p:nvGrpSpPr>
      <p:grpSpPr>
        <a:xfrm>
          <a:off x="0" y="0"/>
          <a:ext cx="0" cy="0"/>
          <a:chOff x="0" y="0"/>
          <a:chExt cx="0" cy="0"/>
        </a:xfrm>
      </p:grpSpPr>
      <p:pic>
        <p:nvPicPr>
          <p:cNvPr descr="RCB Logo" id="162" name="Google Shape;162;p10"/>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63" name="Google Shape;163;p10"/>
          <p:cNvPicPr preferRelativeResize="0"/>
          <p:nvPr/>
        </p:nvPicPr>
        <p:blipFill rotWithShape="1">
          <a:blip r:embed="rId4">
            <a:alphaModFix/>
          </a:blip>
          <a:srcRect b="0" l="0" r="0" t="0"/>
          <a:stretch/>
        </p:blipFill>
        <p:spPr>
          <a:xfrm>
            <a:off x="709930" y="243840"/>
            <a:ext cx="10771505" cy="3848100"/>
          </a:xfrm>
          <a:prstGeom prst="roundRect">
            <a:avLst>
              <a:gd fmla="val 8594" name="adj"/>
            </a:avLst>
          </a:prstGeom>
          <a:solidFill>
            <a:srgbClr val="ECECEC"/>
          </a:solidFill>
          <a:ln>
            <a:noFill/>
          </a:ln>
        </p:spPr>
      </p:pic>
      <p:sp>
        <p:nvSpPr>
          <p:cNvPr id="164" name="Google Shape;164;p10"/>
          <p:cNvSpPr txBox="1"/>
          <p:nvPr/>
        </p:nvSpPr>
        <p:spPr>
          <a:xfrm>
            <a:off x="709925" y="4494601"/>
            <a:ext cx="10110600" cy="186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most of the players have an average between 1 and 95, with the majority of them falling in 1-48 runs rage for their entire IPL career till date.</a:t>
            </a:r>
            <a:endParaRPr sz="2400">
              <a:solidFill>
                <a:schemeClr val="dk1"/>
              </a:solidFill>
              <a:latin typeface="Teko"/>
              <a:ea typeface="Teko"/>
              <a:cs typeface="Teko"/>
              <a:sym typeface="Teko"/>
            </a:endParaRPr>
          </a:p>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Some exceptional players have average runs between 189 to 471 where only handful of players have average run </a:t>
            </a:r>
            <a:r>
              <a:rPr lang="en-US" sz="2400">
                <a:solidFill>
                  <a:schemeClr val="dk1"/>
                </a:solidFill>
                <a:latin typeface="Teko"/>
                <a:ea typeface="Teko"/>
                <a:cs typeface="Teko"/>
                <a:sym typeface="Teko"/>
              </a:rPr>
              <a:t>greater</a:t>
            </a:r>
            <a:r>
              <a:rPr lang="en-US" sz="2400">
                <a:solidFill>
                  <a:schemeClr val="dk1"/>
                </a:solidFill>
                <a:latin typeface="Teko"/>
                <a:ea typeface="Teko"/>
                <a:cs typeface="Teko"/>
                <a:sym typeface="Teko"/>
              </a:rPr>
              <a:t> </a:t>
            </a:r>
            <a:r>
              <a:rPr lang="en-US" sz="2400">
                <a:solidFill>
                  <a:schemeClr val="dk1"/>
                </a:solidFill>
                <a:latin typeface="Teko"/>
                <a:ea typeface="Teko"/>
                <a:cs typeface="Teko"/>
                <a:sym typeface="Teko"/>
              </a:rPr>
              <a:t>than</a:t>
            </a:r>
            <a:r>
              <a:rPr lang="en-US" sz="2400">
                <a:solidFill>
                  <a:schemeClr val="dk1"/>
                </a:solidFill>
                <a:latin typeface="Teko"/>
                <a:ea typeface="Teko"/>
                <a:cs typeface="Teko"/>
                <a:sym typeface="Teko"/>
              </a:rPr>
              <a:t> 377</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8" name="Shape 168"/>
        <p:cNvGrpSpPr/>
        <p:nvPr/>
      </p:nvGrpSpPr>
      <p:grpSpPr>
        <a:xfrm>
          <a:off x="0" y="0"/>
          <a:ext cx="0" cy="0"/>
          <a:chOff x="0" y="0"/>
          <a:chExt cx="0" cy="0"/>
        </a:xfrm>
      </p:grpSpPr>
      <p:pic>
        <p:nvPicPr>
          <p:cNvPr descr="RCB Logo" id="169" name="Google Shape;169;p11"/>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70" name="Google Shape;170;p11"/>
          <p:cNvPicPr preferRelativeResize="0"/>
          <p:nvPr/>
        </p:nvPicPr>
        <p:blipFill rotWithShape="1">
          <a:blip r:embed="rId4">
            <a:alphaModFix/>
          </a:blip>
          <a:srcRect b="0" l="0" r="0" t="0"/>
          <a:stretch/>
        </p:blipFill>
        <p:spPr>
          <a:xfrm>
            <a:off x="736600" y="316"/>
            <a:ext cx="9753599" cy="4608576"/>
          </a:xfrm>
          <a:prstGeom prst="roundRect">
            <a:avLst>
              <a:gd fmla="val 8594" name="adj"/>
            </a:avLst>
          </a:prstGeom>
          <a:solidFill>
            <a:srgbClr val="ECECEC"/>
          </a:solidFill>
          <a:ln>
            <a:noFill/>
          </a:ln>
        </p:spPr>
      </p:pic>
      <p:sp>
        <p:nvSpPr>
          <p:cNvPr id="171" name="Google Shape;171;p11"/>
          <p:cNvSpPr txBox="1"/>
          <p:nvPr/>
        </p:nvSpPr>
        <p:spPr>
          <a:xfrm>
            <a:off x="589275" y="5021350"/>
            <a:ext cx="10048200" cy="158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observe that only few players fall in the 16+ average wickets range and the least number of players have average wickets more than 21</a:t>
            </a:r>
            <a:endParaRPr sz="2400">
              <a:solidFill>
                <a:schemeClr val="dk1"/>
              </a:solidFill>
              <a:latin typeface="Teko"/>
              <a:ea typeface="Teko"/>
              <a:cs typeface="Teko"/>
              <a:sym typeface="Teko"/>
            </a:endParaRPr>
          </a:p>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The majority of the players have average wickets between 1 to 11 and 1 to 3.5 being the range where most of the players fall in.</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pic>
        <p:nvPicPr>
          <p:cNvPr descr="RCB Logo" id="176" name="Google Shape;176;p12"/>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77" name="Google Shape;177;p12"/>
          <p:cNvPicPr preferRelativeResize="0"/>
          <p:nvPr/>
        </p:nvPicPr>
        <p:blipFill rotWithShape="1">
          <a:blip r:embed="rId4">
            <a:alphaModFix/>
          </a:blip>
          <a:srcRect b="0" l="0" r="0" t="0"/>
          <a:stretch/>
        </p:blipFill>
        <p:spPr>
          <a:xfrm>
            <a:off x="710692" y="214"/>
            <a:ext cx="10770616" cy="4633381"/>
          </a:xfrm>
          <a:prstGeom prst="roundRect">
            <a:avLst>
              <a:gd fmla="val 8594" name="adj"/>
            </a:avLst>
          </a:prstGeom>
          <a:solidFill>
            <a:srgbClr val="ECECEC"/>
          </a:solidFill>
          <a:ln>
            <a:noFill/>
          </a:ln>
        </p:spPr>
      </p:pic>
      <p:sp>
        <p:nvSpPr>
          <p:cNvPr id="178" name="Google Shape;178;p12"/>
          <p:cNvSpPr txBox="1"/>
          <p:nvPr/>
        </p:nvSpPr>
        <p:spPr>
          <a:xfrm>
            <a:off x="710575" y="4972625"/>
            <a:ext cx="10068600" cy="1510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SE Marsh tops the list with more average runs then overall average, followed by G Gambhir and ST Jayasuriya.</a:t>
            </a:r>
            <a:endParaRPr sz="2400">
              <a:solidFill>
                <a:schemeClr val="dk1"/>
              </a:solidFill>
              <a:latin typeface="Teko"/>
              <a:ea typeface="Teko"/>
              <a:cs typeface="Teko"/>
              <a:sym typeface="Teko"/>
            </a:endParaRPr>
          </a:p>
          <a:p>
            <a:pPr indent="-342900" lvl="0" marL="342900" marR="0" rtl="0" algn="l">
              <a:lnSpc>
                <a:spcPct val="107000"/>
              </a:lnSpc>
              <a:spcBef>
                <a:spcPts val="800"/>
              </a:spcBef>
              <a:spcAft>
                <a:spcPts val="0"/>
              </a:spcAft>
              <a:buClr>
                <a:schemeClr val="dk1"/>
              </a:buClr>
              <a:buSzPts val="2400"/>
              <a:buFont typeface="Arial"/>
              <a:buChar char="-"/>
            </a:pPr>
            <a:r>
              <a:rPr lang="en-US" sz="2400">
                <a:solidFill>
                  <a:schemeClr val="dk1"/>
                </a:solidFill>
                <a:latin typeface="Teko"/>
                <a:ea typeface="Teko"/>
                <a:cs typeface="Teko"/>
                <a:sym typeface="Teko"/>
              </a:rPr>
              <a:t>LMP Simmons and F du Plessis barely make the cut with 394 and 398 runs respectively. </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2" name="Shape 182"/>
        <p:cNvGrpSpPr/>
        <p:nvPr/>
      </p:nvGrpSpPr>
      <p:grpSpPr>
        <a:xfrm>
          <a:off x="0" y="0"/>
          <a:ext cx="0" cy="0"/>
          <a:chOff x="0" y="0"/>
          <a:chExt cx="0" cy="0"/>
        </a:xfrm>
      </p:grpSpPr>
      <p:pic>
        <p:nvPicPr>
          <p:cNvPr descr="RCB Logo" id="183" name="Google Shape;183;p13"/>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84" name="Google Shape;184;p13"/>
          <p:cNvPicPr preferRelativeResize="0"/>
          <p:nvPr/>
        </p:nvPicPr>
        <p:blipFill rotWithShape="1">
          <a:blip r:embed="rId4">
            <a:alphaModFix/>
          </a:blip>
          <a:srcRect b="0" l="0" r="0" t="0"/>
          <a:stretch/>
        </p:blipFill>
        <p:spPr>
          <a:xfrm>
            <a:off x="709930" y="407035"/>
            <a:ext cx="10771505" cy="3977005"/>
          </a:xfrm>
          <a:prstGeom prst="roundRect">
            <a:avLst>
              <a:gd fmla="val 8594" name="adj"/>
            </a:avLst>
          </a:prstGeom>
          <a:solidFill>
            <a:srgbClr val="ECECEC"/>
          </a:solidFill>
          <a:ln>
            <a:noFill/>
          </a:ln>
        </p:spPr>
      </p:pic>
      <p:sp>
        <p:nvSpPr>
          <p:cNvPr id="185" name="Google Shape;185;p13"/>
          <p:cNvSpPr txBox="1"/>
          <p:nvPr/>
        </p:nvSpPr>
        <p:spPr>
          <a:xfrm>
            <a:off x="709925" y="4794250"/>
            <a:ext cx="10313100" cy="153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only 3 players have average wickets greater than overall average of wickets.</a:t>
            </a:r>
            <a:endParaRPr sz="2400">
              <a:solidFill>
                <a:schemeClr val="dk1"/>
              </a:solidFill>
              <a:latin typeface="Teko"/>
              <a:ea typeface="Teko"/>
              <a:cs typeface="Teko"/>
              <a:sym typeface="Teko"/>
            </a:endParaRPr>
          </a:p>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It can  be observed that SP Narine is leading the charge with an average of 29 wickets followed by Sohail Tanvir and MG Johnson which both tie at 24 wickets each.</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9" name="Shape 189"/>
        <p:cNvGrpSpPr/>
        <p:nvPr/>
      </p:nvGrpSpPr>
      <p:grpSpPr>
        <a:xfrm>
          <a:off x="0" y="0"/>
          <a:ext cx="0" cy="0"/>
          <a:chOff x="0" y="0"/>
          <a:chExt cx="0" cy="0"/>
        </a:xfrm>
      </p:grpSpPr>
      <p:pic>
        <p:nvPicPr>
          <p:cNvPr descr="RCB Logo" id="190" name="Google Shape;190;p14"/>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91" name="Google Shape;191;p14"/>
          <p:cNvPicPr preferRelativeResize="0"/>
          <p:nvPr/>
        </p:nvPicPr>
        <p:blipFill rotWithShape="1">
          <a:blip r:embed="rId4">
            <a:alphaModFix/>
          </a:blip>
          <a:srcRect b="0" l="0" r="0" t="0"/>
          <a:stretch/>
        </p:blipFill>
        <p:spPr>
          <a:xfrm>
            <a:off x="1041400" y="177622"/>
            <a:ext cx="10109200" cy="4315175"/>
          </a:xfrm>
          <a:prstGeom prst="roundRect">
            <a:avLst>
              <a:gd fmla="val 8594" name="adj"/>
            </a:avLst>
          </a:prstGeom>
          <a:solidFill>
            <a:srgbClr val="ECECEC"/>
          </a:solidFill>
          <a:ln>
            <a:noFill/>
          </a:ln>
        </p:spPr>
      </p:pic>
      <p:sp>
        <p:nvSpPr>
          <p:cNvPr id="192" name="Google Shape;192;p14"/>
          <p:cNvSpPr txBox="1"/>
          <p:nvPr/>
        </p:nvSpPr>
        <p:spPr>
          <a:xfrm>
            <a:off x="1041400" y="4887349"/>
            <a:ext cx="10109100" cy="1647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Right-arm medium styled bowlers take the most wicket with 1138 wickets followed by Right-arm medium-fast with 907 wickets and Right-arm fast-medium with 875 total wickets.</a:t>
            </a:r>
            <a:endParaRPr sz="2400">
              <a:solidFill>
                <a:schemeClr val="dk1"/>
              </a:solidFill>
              <a:latin typeface="Teko"/>
              <a:ea typeface="Teko"/>
              <a:cs typeface="Teko"/>
              <a:sym typeface="Teko"/>
            </a:endParaRPr>
          </a:p>
          <a:p>
            <a:pPr indent="-342900" lvl="0" marL="34290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Slow left arm chinaman sits lowest in the wickets column with just 41 total wickets, this could be because bowlers with this style is rare and batsman usually don’t take risks against them and play defensively.</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6" name="Shape 196"/>
        <p:cNvGrpSpPr/>
        <p:nvPr/>
      </p:nvGrpSpPr>
      <p:grpSpPr>
        <a:xfrm>
          <a:off x="0" y="0"/>
          <a:ext cx="0" cy="0"/>
          <a:chOff x="0" y="0"/>
          <a:chExt cx="0" cy="0"/>
        </a:xfrm>
      </p:grpSpPr>
      <p:pic>
        <p:nvPicPr>
          <p:cNvPr descr="RCB Logo" id="197" name="Google Shape;197;p15"/>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98" name="Google Shape;198;p15"/>
          <p:cNvPicPr preferRelativeResize="0"/>
          <p:nvPr/>
        </p:nvPicPr>
        <p:blipFill rotWithShape="1">
          <a:blip r:embed="rId4">
            <a:alphaModFix/>
          </a:blip>
          <a:srcRect b="0" l="0" r="0" t="0"/>
          <a:stretch/>
        </p:blipFill>
        <p:spPr>
          <a:xfrm>
            <a:off x="1259840" y="259080"/>
            <a:ext cx="9702800" cy="3462655"/>
          </a:xfrm>
          <a:prstGeom prst="roundRect">
            <a:avLst>
              <a:gd fmla="val 8594" name="adj"/>
            </a:avLst>
          </a:prstGeom>
          <a:solidFill>
            <a:srgbClr val="ECECEC"/>
          </a:solidFill>
          <a:ln>
            <a:noFill/>
          </a:ln>
        </p:spPr>
      </p:pic>
      <p:sp>
        <p:nvSpPr>
          <p:cNvPr id="199" name="Google Shape;199;p15"/>
          <p:cNvSpPr txBox="1"/>
          <p:nvPr/>
        </p:nvSpPr>
        <p:spPr>
          <a:xfrm>
            <a:off x="998325" y="3999701"/>
            <a:ext cx="9824100" cy="23739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Above are the top 10 players with excellent strike rate and total runs. This helps in identifying the best batsman for our fit.</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Gambhir has been 2 times IPL winning captain and has led his side from the depths of defeat to victory which can be very fruitful for RCB to bag a championship.</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Uthappa has been the Orange Cap winner in KKR’s 2014 season and was the backbone of the sides batting line-up, we can have him in our line-up to play the anchor role for the innings.</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3" name="Shape 203"/>
        <p:cNvGrpSpPr/>
        <p:nvPr/>
      </p:nvGrpSpPr>
      <p:grpSpPr>
        <a:xfrm>
          <a:off x="0" y="0"/>
          <a:ext cx="0" cy="0"/>
          <a:chOff x="0" y="0"/>
          <a:chExt cx="0" cy="0"/>
        </a:xfrm>
      </p:grpSpPr>
      <p:pic>
        <p:nvPicPr>
          <p:cNvPr descr="RCB Logo" id="204" name="Google Shape;204;p16"/>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205" name="Google Shape;205;p16"/>
          <p:cNvPicPr preferRelativeResize="0"/>
          <p:nvPr/>
        </p:nvPicPr>
        <p:blipFill rotWithShape="1">
          <a:blip r:embed="rId4">
            <a:alphaModFix/>
          </a:blip>
          <a:srcRect b="0" l="0" r="0" t="0"/>
          <a:stretch/>
        </p:blipFill>
        <p:spPr>
          <a:xfrm>
            <a:off x="1127760" y="393065"/>
            <a:ext cx="9316720" cy="3035300"/>
          </a:xfrm>
          <a:prstGeom prst="roundRect">
            <a:avLst>
              <a:gd fmla="val 8594" name="adj"/>
            </a:avLst>
          </a:prstGeom>
          <a:solidFill>
            <a:srgbClr val="ECECEC"/>
          </a:solidFill>
          <a:ln>
            <a:noFill/>
          </a:ln>
        </p:spPr>
      </p:pic>
      <p:sp>
        <p:nvSpPr>
          <p:cNvPr id="206" name="Google Shape;206;p16"/>
          <p:cNvSpPr txBox="1"/>
          <p:nvPr/>
        </p:nvSpPr>
        <p:spPr>
          <a:xfrm>
            <a:off x="1364575" y="3708554"/>
            <a:ext cx="9316800" cy="22797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Death over performance is crucial for a bowler because the batting team aims to swing at every ball in that phase.</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If the bowler concedes less run during this phase then RCB can restrict their opponents to a low total or defend their own total efficiently. </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KC Cariappa has a really good economy rate in the death overs of just 6 runs.</a:t>
            </a:r>
            <a:endParaRPr sz="2400">
              <a:solidFill>
                <a:schemeClr val="dk1"/>
              </a:solidFill>
              <a:latin typeface="Teko"/>
              <a:ea typeface="Teko"/>
              <a:cs typeface="Teko"/>
              <a:sym typeface="Teko"/>
            </a:endParaRPr>
          </a:p>
          <a:p>
            <a:pPr indent="0" lvl="0" marL="0" marR="0" rtl="0" algn="l">
              <a:spcBef>
                <a:spcPts val="0"/>
              </a:spcBef>
              <a:spcAft>
                <a:spcPts val="0"/>
              </a:spcAft>
              <a:buNone/>
            </a:pPr>
            <a:r>
              <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0" name="Shape 210"/>
        <p:cNvGrpSpPr/>
        <p:nvPr/>
      </p:nvGrpSpPr>
      <p:grpSpPr>
        <a:xfrm>
          <a:off x="0" y="0"/>
          <a:ext cx="0" cy="0"/>
          <a:chOff x="0" y="0"/>
          <a:chExt cx="0" cy="0"/>
        </a:xfrm>
      </p:grpSpPr>
      <p:pic>
        <p:nvPicPr>
          <p:cNvPr descr="RCB Logo" id="211" name="Google Shape;211;p17"/>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212" name="Google Shape;212;p17"/>
          <p:cNvPicPr preferRelativeResize="0"/>
          <p:nvPr/>
        </p:nvPicPr>
        <p:blipFill rotWithShape="1">
          <a:blip r:embed="rId4">
            <a:alphaModFix/>
          </a:blip>
          <a:srcRect b="0" l="0" r="0" t="0"/>
          <a:stretch/>
        </p:blipFill>
        <p:spPr>
          <a:xfrm>
            <a:off x="840740" y="105076"/>
            <a:ext cx="10033000" cy="4148056"/>
          </a:xfrm>
          <a:prstGeom prst="roundRect">
            <a:avLst>
              <a:gd fmla="val 8594" name="adj"/>
            </a:avLst>
          </a:prstGeom>
          <a:solidFill>
            <a:srgbClr val="ECECEC"/>
          </a:solidFill>
          <a:ln>
            <a:noFill/>
          </a:ln>
        </p:spPr>
      </p:pic>
      <p:sp>
        <p:nvSpPr>
          <p:cNvPr id="213" name="Google Shape;213;p17"/>
          <p:cNvSpPr txBox="1"/>
          <p:nvPr/>
        </p:nvSpPr>
        <p:spPr>
          <a:xfrm>
            <a:off x="762625" y="4534100"/>
            <a:ext cx="10007700" cy="18759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All-rounders are very important in a cricket team as they provide flexibility in selecting the playing IX.</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Additionally, they also help the captain implement on the fly bowling strategies or change the batting line-up to counter their opponents.</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AD Russell and CR Braithwaite are 2 of the balanced all-rounders, on a good day they can prove to be match winners for their team.</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7" name="Shape 217"/>
        <p:cNvGrpSpPr/>
        <p:nvPr/>
      </p:nvGrpSpPr>
      <p:grpSpPr>
        <a:xfrm>
          <a:off x="0" y="0"/>
          <a:ext cx="0" cy="0"/>
          <a:chOff x="0" y="0"/>
          <a:chExt cx="0" cy="0"/>
        </a:xfrm>
      </p:grpSpPr>
      <p:pic>
        <p:nvPicPr>
          <p:cNvPr descr="RCB Logo" id="218" name="Google Shape;218;p18"/>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219" name="Google Shape;219;p18"/>
          <p:cNvPicPr preferRelativeResize="0"/>
          <p:nvPr/>
        </p:nvPicPr>
        <p:blipFill rotWithShape="1">
          <a:blip r:embed="rId4">
            <a:alphaModFix/>
          </a:blip>
          <a:srcRect b="0" l="0" r="0" t="0"/>
          <a:stretch/>
        </p:blipFill>
        <p:spPr>
          <a:xfrm>
            <a:off x="833120" y="276860"/>
            <a:ext cx="10525759" cy="4721860"/>
          </a:xfrm>
          <a:prstGeom prst="roundRect">
            <a:avLst>
              <a:gd fmla="val 8594" name="adj"/>
            </a:avLst>
          </a:prstGeom>
          <a:solidFill>
            <a:srgbClr val="ECECEC"/>
          </a:solidFill>
          <a:ln>
            <a:noFill/>
          </a:ln>
        </p:spPr>
      </p:pic>
      <p:sp>
        <p:nvSpPr>
          <p:cNvPr id="220" name="Google Shape;220;p18"/>
          <p:cNvSpPr txBox="1"/>
          <p:nvPr/>
        </p:nvSpPr>
        <p:spPr>
          <a:xfrm>
            <a:off x="924550" y="5447700"/>
            <a:ext cx="10007700" cy="1262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when it comes to winning  RCB has a very slim home advantage.</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RCB wins 52% of the matches they play at home and 48% of matches they play away.</a:t>
            </a:r>
            <a:endParaRPr sz="2400">
              <a:solidFill>
                <a:schemeClr val="dk1"/>
              </a:solidFill>
              <a:latin typeface="Teko"/>
              <a:ea typeface="Teko"/>
              <a:cs typeface="Teko"/>
              <a:sym typeface="Teko"/>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4" name="Shape 224"/>
        <p:cNvGrpSpPr/>
        <p:nvPr/>
      </p:nvGrpSpPr>
      <p:grpSpPr>
        <a:xfrm>
          <a:off x="0" y="0"/>
          <a:ext cx="0" cy="0"/>
          <a:chOff x="0" y="0"/>
          <a:chExt cx="0" cy="0"/>
        </a:xfrm>
      </p:grpSpPr>
      <p:pic>
        <p:nvPicPr>
          <p:cNvPr descr="RCB Logo" id="225" name="Google Shape;225;p19"/>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226" name="Google Shape;226;p19"/>
          <p:cNvPicPr preferRelativeResize="0"/>
          <p:nvPr/>
        </p:nvPicPr>
        <p:blipFill rotWithShape="1">
          <a:blip r:embed="rId4">
            <a:alphaModFix/>
          </a:blip>
          <a:srcRect b="0" l="0" r="0" t="0"/>
          <a:stretch/>
        </p:blipFill>
        <p:spPr>
          <a:xfrm>
            <a:off x="690880" y="538481"/>
            <a:ext cx="10332530" cy="4612640"/>
          </a:xfrm>
          <a:prstGeom prst="roundRect">
            <a:avLst>
              <a:gd fmla="val 8594" name="adj"/>
            </a:avLst>
          </a:prstGeom>
          <a:solidFill>
            <a:srgbClr val="ECECEC"/>
          </a:solidFill>
          <a:ln>
            <a:noFill/>
          </a:ln>
        </p:spPr>
      </p:pic>
      <p:sp>
        <p:nvSpPr>
          <p:cNvPr id="227" name="Google Shape;227;p19"/>
          <p:cNvSpPr txBox="1"/>
          <p:nvPr/>
        </p:nvSpPr>
        <p:spPr>
          <a:xfrm>
            <a:off x="924560" y="5425440"/>
            <a:ext cx="998728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This chart is surprising as RCB scores less runs at home and more runs away.</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Despite their home venue being one of the highest scoring venues in IPL, they made only 41% of their total runs at home and 59% away.</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2"/>
          <p:cNvSpPr txBox="1"/>
          <p:nvPr>
            <p:ph type="ctrTitle"/>
          </p:nvPr>
        </p:nvSpPr>
        <p:spPr>
          <a:xfrm>
            <a:off x="324485" y="266065"/>
            <a:ext cx="11494135" cy="159004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eko"/>
              <a:buNone/>
            </a:pPr>
            <a:r>
              <a:rPr b="1" lang="en-US" sz="7200">
                <a:latin typeface="Teko"/>
                <a:ea typeface="Teko"/>
                <a:cs typeface="Teko"/>
                <a:sym typeface="Teko"/>
              </a:rPr>
              <a:t>About Royal Challengers Bangalore</a:t>
            </a:r>
            <a:endParaRPr b="1" sz="7200">
              <a:latin typeface="Teko"/>
              <a:ea typeface="Teko"/>
              <a:cs typeface="Teko"/>
              <a:sym typeface="Teko"/>
            </a:endParaRPr>
          </a:p>
        </p:txBody>
      </p:sp>
      <p:sp>
        <p:nvSpPr>
          <p:cNvPr id="99" name="Google Shape;99;p2"/>
          <p:cNvSpPr txBox="1"/>
          <p:nvPr>
            <p:ph idx="1" type="subTitle"/>
          </p:nvPr>
        </p:nvSpPr>
        <p:spPr>
          <a:xfrm>
            <a:off x="324485" y="2319020"/>
            <a:ext cx="5822950" cy="2837815"/>
          </a:xfrm>
          <a:prstGeom prst="rect">
            <a:avLst/>
          </a:prstGeom>
          <a:solidFill>
            <a:srgbClr val="C00000"/>
          </a:solidFill>
          <a:ln>
            <a:noFill/>
          </a:ln>
          <a:effectLst>
            <a:outerShdw blurRad="50800" rotWithShape="0" dir="16200000" dist="38100">
              <a:srgbClr val="000000">
                <a:alpha val="40000"/>
              </a:srgbClr>
            </a:outerShdw>
          </a:effectLst>
        </p:spPr>
        <p:txBody>
          <a:bodyPr anchorCtr="0" anchor="t" bIns="45700" lIns="91425" spcFirstLastPara="1" rIns="91425" wrap="square" tIns="45700">
            <a:normAutofit fontScale="90000" lnSpcReduction="10000"/>
          </a:bodyPr>
          <a:lstStyle/>
          <a:p>
            <a:pPr indent="0" lvl="0" marL="0" rtl="0" algn="ctr">
              <a:lnSpc>
                <a:spcPct val="90000"/>
              </a:lnSpc>
              <a:spcBef>
                <a:spcPts val="0"/>
              </a:spcBef>
              <a:spcAft>
                <a:spcPts val="0"/>
              </a:spcAft>
              <a:buClr>
                <a:schemeClr val="lt1"/>
              </a:buClr>
              <a:buSzPct val="100000"/>
              <a:buNone/>
            </a:pPr>
            <a:r>
              <a:rPr lang="en-US" sz="2800">
                <a:solidFill>
                  <a:schemeClr val="lt1"/>
                </a:solidFill>
                <a:latin typeface="Teko"/>
                <a:ea typeface="Teko"/>
                <a:cs typeface="Teko"/>
                <a:sym typeface="Teko"/>
              </a:rPr>
              <a:t>Royal Challengers Bangalore played the 1</a:t>
            </a:r>
            <a:r>
              <a:rPr baseline="30000" lang="en-US" sz="2800">
                <a:solidFill>
                  <a:schemeClr val="lt1"/>
                </a:solidFill>
                <a:latin typeface="Teko"/>
                <a:ea typeface="Teko"/>
                <a:cs typeface="Teko"/>
                <a:sym typeface="Teko"/>
              </a:rPr>
              <a:t>st</a:t>
            </a:r>
            <a:r>
              <a:rPr lang="en-US" sz="2800">
                <a:solidFill>
                  <a:schemeClr val="lt1"/>
                </a:solidFill>
                <a:latin typeface="Teko"/>
                <a:ea typeface="Teko"/>
                <a:cs typeface="Teko"/>
                <a:sym typeface="Teko"/>
              </a:rPr>
              <a:t> ever IPL match. It was against Kolkata Knight Riders and Brandon McCullum smashed a record breaking 158*, a record which was broken only after 5 years by RCB Batsman Chris Gayle with 175 off just 66 balls against Pune Warriors India.</a:t>
            </a:r>
            <a:endParaRPr sz="2800">
              <a:solidFill>
                <a:schemeClr val="lt1"/>
              </a:solidFill>
              <a:latin typeface="Teko"/>
              <a:ea typeface="Teko"/>
              <a:cs typeface="Teko"/>
              <a:sym typeface="Teko"/>
            </a:endParaRPr>
          </a:p>
        </p:txBody>
      </p:sp>
      <p:sp>
        <p:nvSpPr>
          <p:cNvPr id="100" name="Google Shape;100;p2"/>
          <p:cNvSpPr txBox="1"/>
          <p:nvPr/>
        </p:nvSpPr>
        <p:spPr>
          <a:xfrm>
            <a:off x="6951345" y="2002155"/>
            <a:ext cx="4867275" cy="4369435"/>
          </a:xfrm>
          <a:prstGeom prst="rect">
            <a:avLst/>
          </a:prstGeom>
          <a:solidFill>
            <a:srgbClr val="C00000"/>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Teko"/>
                <a:ea typeface="Teko"/>
                <a:cs typeface="Teko"/>
                <a:sym typeface="Teko"/>
              </a:rPr>
              <a:t>Royal Challengers Bangalore hold the record for lowest ever total in IPL history, which was against Kolkata Knight Riders in Eden Garden.</a:t>
            </a:r>
            <a:endParaRPr b="0" i="0" sz="2800" u="none" cap="none" strike="noStrike">
              <a:solidFill>
                <a:schemeClr val="lt1"/>
              </a:solidFill>
              <a:latin typeface="Teko"/>
              <a:ea typeface="Teko"/>
              <a:cs typeface="Teko"/>
              <a:sym typeface="Teko"/>
            </a:endParaRPr>
          </a:p>
          <a:p>
            <a:pPr indent="0" lvl="0" marL="0" marR="0" rtl="0" algn="ctr">
              <a:spcBef>
                <a:spcPts val="0"/>
              </a:spcBef>
              <a:spcAft>
                <a:spcPts val="0"/>
              </a:spcAft>
              <a:buNone/>
            </a:pPr>
            <a:r>
              <a:rPr b="0" i="0" lang="en-US" sz="2800" u="none" cap="none" strike="noStrike">
                <a:solidFill>
                  <a:schemeClr val="lt1"/>
                </a:solidFill>
                <a:latin typeface="Teko"/>
                <a:ea typeface="Teko"/>
                <a:cs typeface="Teko"/>
                <a:sym typeface="Teko"/>
              </a:rPr>
              <a:t>RCB failed to chase a target of 132 runs and was only able to score 49 runs in response.</a:t>
            </a:r>
            <a:endParaRPr b="0" i="0" sz="2800" u="none" cap="none" strike="noStrike">
              <a:solidFill>
                <a:schemeClr val="lt1"/>
              </a:solidFill>
              <a:latin typeface="Teko"/>
              <a:ea typeface="Teko"/>
              <a:cs typeface="Teko"/>
              <a:sym typeface="Tek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2"/>
          <p:cNvPicPr preferRelativeResize="0"/>
          <p:nvPr/>
        </p:nvPicPr>
        <p:blipFill rotWithShape="1">
          <a:blip r:embed="rId3">
            <a:alphaModFix/>
          </a:blip>
          <a:srcRect b="0" l="0" r="0" t="0"/>
          <a:stretch/>
        </p:blipFill>
        <p:spPr>
          <a:xfrm flipH="1" rot="-1805569">
            <a:off x="5234678" y="1398339"/>
            <a:ext cx="1255031" cy="1255031"/>
          </a:xfrm>
          <a:prstGeom prst="rect">
            <a:avLst/>
          </a:prstGeom>
          <a:noFill/>
          <a:ln>
            <a:noFill/>
          </a:ln>
        </p:spPr>
      </p:pic>
      <p:sp>
        <p:nvSpPr>
          <p:cNvPr id="102" name="Google Shape;102;p2"/>
          <p:cNvSpPr txBox="1"/>
          <p:nvPr/>
        </p:nvSpPr>
        <p:spPr>
          <a:xfrm flipH="1" rot="10800000">
            <a:off x="-37117252" y="56783029"/>
            <a:ext cx="244465" cy="63248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hlinkClick r:id="rId4">
                  <a:extLst>
                    <a:ext uri="{A12FA001-AC4F-418D-AE19-62706E023703}">
                      <ahyp:hlinkClr val="tx"/>
                    </a:ext>
                  </a:extLst>
                </a:hlinkClick>
              </a:rPr>
              <a:t>This Photo</a:t>
            </a:r>
            <a:r>
              <a:rPr lang="en-US" sz="900">
                <a:solidFill>
                  <a:schemeClr val="dk1"/>
                </a:solidFill>
                <a:latin typeface="Calibri"/>
                <a:ea typeface="Calibri"/>
                <a:cs typeface="Calibri"/>
                <a:sym typeface="Calibri"/>
              </a:rPr>
              <a:t> by Unknown Author is licensed under </a:t>
            </a:r>
            <a:r>
              <a:rPr lang="en-US" sz="900" u="sng">
                <a:solidFill>
                  <a:schemeClr val="dk1"/>
                </a:solidFill>
                <a:latin typeface="Calibri"/>
                <a:ea typeface="Calibri"/>
                <a:cs typeface="Calibri"/>
                <a:sym typeface="Calibri"/>
                <a:hlinkClick r:id="rId5">
                  <a:extLst>
                    <a:ext uri="{A12FA001-AC4F-418D-AE19-62706E023703}">
                      <ahyp:hlinkClr val="tx"/>
                    </a:ext>
                  </a:extLst>
                </a:hlinkClick>
              </a:rPr>
              <a:t>CC BY-NC</a:t>
            </a:r>
            <a:endParaRPr sz="900">
              <a:solidFill>
                <a:schemeClr val="dk1"/>
              </a:solidFill>
              <a:latin typeface="Calibri"/>
              <a:ea typeface="Calibri"/>
              <a:cs typeface="Calibri"/>
              <a:sym typeface="Calibri"/>
            </a:endParaRPr>
          </a:p>
        </p:txBody>
      </p:sp>
      <p:pic>
        <p:nvPicPr>
          <p:cNvPr descr="RCB Logo" id="103" name="Google Shape;103;p2"/>
          <p:cNvPicPr preferRelativeResize="0"/>
          <p:nvPr/>
        </p:nvPicPr>
        <p:blipFill rotWithShape="1">
          <a:blip r:embed="rId6">
            <a:alphaModFix/>
          </a:blip>
          <a:srcRect b="0" l="0" r="0" t="0"/>
          <a:stretch/>
        </p:blipFill>
        <p:spPr>
          <a:xfrm>
            <a:off x="152719" y="5619517"/>
            <a:ext cx="1086990" cy="1079267"/>
          </a:xfrm>
          <a:prstGeom prst="roundRect">
            <a:avLst>
              <a:gd fmla="val 8594" name="adj"/>
            </a:avLst>
          </a:prstGeom>
          <a:solidFill>
            <a:srgbClr val="ECECEC"/>
          </a:solidFill>
          <a:ln>
            <a:noFill/>
          </a:ln>
        </p:spPr>
      </p:pic>
    </p:spTree>
  </p:cSld>
  <p:clrMapOvr>
    <a:masterClrMapping/>
  </p:clrMapOvr>
  <p:transition spd="slow" p14:dur="1500">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1" name="Shape 231"/>
        <p:cNvGrpSpPr/>
        <p:nvPr/>
      </p:nvGrpSpPr>
      <p:grpSpPr>
        <a:xfrm>
          <a:off x="0" y="0"/>
          <a:ext cx="0" cy="0"/>
          <a:chOff x="0" y="0"/>
          <a:chExt cx="0" cy="0"/>
        </a:xfrm>
      </p:grpSpPr>
      <p:pic>
        <p:nvPicPr>
          <p:cNvPr id="232" name="Google Shape;232;p20"/>
          <p:cNvPicPr preferRelativeResize="0"/>
          <p:nvPr/>
        </p:nvPicPr>
        <p:blipFill rotWithShape="1">
          <a:blip r:embed="rId3">
            <a:alphaModFix/>
          </a:blip>
          <a:srcRect b="0" l="0" r="0" t="0"/>
          <a:stretch/>
        </p:blipFill>
        <p:spPr>
          <a:xfrm>
            <a:off x="255905" y="329422"/>
            <a:ext cx="6254750" cy="3286125"/>
          </a:xfrm>
          <a:prstGeom prst="roundRect">
            <a:avLst>
              <a:gd fmla="val 8594" name="adj"/>
            </a:avLst>
          </a:prstGeom>
          <a:solidFill>
            <a:srgbClr val="ECECEC"/>
          </a:solidFill>
          <a:ln>
            <a:noFill/>
          </a:ln>
        </p:spPr>
      </p:pic>
      <p:pic>
        <p:nvPicPr>
          <p:cNvPr id="233" name="Google Shape;233;p20"/>
          <p:cNvPicPr preferRelativeResize="0"/>
          <p:nvPr/>
        </p:nvPicPr>
        <p:blipFill rotWithShape="1">
          <a:blip r:embed="rId4">
            <a:alphaModFix/>
          </a:blip>
          <a:srcRect b="0" l="0" r="0" t="0"/>
          <a:stretch/>
        </p:blipFill>
        <p:spPr>
          <a:xfrm>
            <a:off x="6608445" y="340064"/>
            <a:ext cx="5449250" cy="3286125"/>
          </a:xfrm>
          <a:prstGeom prst="roundRect">
            <a:avLst>
              <a:gd fmla="val 8594" name="adj"/>
            </a:avLst>
          </a:prstGeom>
          <a:solidFill>
            <a:srgbClr val="ECECEC"/>
          </a:solidFill>
          <a:ln>
            <a:noFill/>
          </a:ln>
        </p:spPr>
      </p:pic>
      <p:sp>
        <p:nvSpPr>
          <p:cNvPr id="234" name="Google Shape;234;p20"/>
          <p:cNvSpPr txBox="1"/>
          <p:nvPr/>
        </p:nvSpPr>
        <p:spPr>
          <a:xfrm>
            <a:off x="125725" y="3699050"/>
            <a:ext cx="6254700" cy="3047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observe that no player in RCB has strike rate more than 180 in the power play.</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Having high strike rate in the power play sets the team up to put up a good total.</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A good power play helps ease pressure off of the batsman further down the line.</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Having a good start while batting is important both when we put up a total and when we are chasing a total. </a:t>
            </a:r>
            <a:endParaRPr sz="2400">
              <a:solidFill>
                <a:schemeClr val="dk1"/>
              </a:solidFill>
              <a:latin typeface="Teko"/>
              <a:ea typeface="Teko"/>
              <a:cs typeface="Teko"/>
              <a:sym typeface="Teko"/>
            </a:endParaRPr>
          </a:p>
        </p:txBody>
      </p:sp>
      <p:sp>
        <p:nvSpPr>
          <p:cNvPr id="235" name="Google Shape;235;p20"/>
          <p:cNvSpPr txBox="1"/>
          <p:nvPr/>
        </p:nvSpPr>
        <p:spPr>
          <a:xfrm>
            <a:off x="6222375" y="3626200"/>
            <a:ext cx="5969700" cy="2910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RCB bowlers during death overs are not very economical.</a:t>
            </a:r>
            <a:endParaRPr sz="2400">
              <a:solidFill>
                <a:schemeClr val="dk1"/>
              </a:solidFill>
              <a:latin typeface="Teko"/>
              <a:ea typeface="Teko"/>
              <a:cs typeface="Teko"/>
              <a:sym typeface="Teko"/>
            </a:endParaRPr>
          </a:p>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No bowlers in the death over have economy rate less than 7.</a:t>
            </a:r>
            <a:endParaRPr sz="2400">
              <a:solidFill>
                <a:schemeClr val="dk1"/>
              </a:solidFill>
              <a:latin typeface="Teko"/>
              <a:ea typeface="Teko"/>
              <a:cs typeface="Teko"/>
              <a:sym typeface="Teko"/>
            </a:endParaRPr>
          </a:p>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Low economy rate in death overs helps in restricting the opposition to a low total.</a:t>
            </a:r>
            <a:endParaRPr sz="2400">
              <a:solidFill>
                <a:schemeClr val="dk1"/>
              </a:solidFill>
              <a:latin typeface="Teko"/>
              <a:ea typeface="Teko"/>
              <a:cs typeface="Teko"/>
              <a:sym typeface="Teko"/>
            </a:endParaRPr>
          </a:p>
          <a:p>
            <a:pPr indent="-285750" lvl="0" marL="285750" marR="0" rtl="0" algn="l">
              <a:spcBef>
                <a:spcPts val="800"/>
              </a:spcBef>
              <a:spcAft>
                <a:spcPts val="0"/>
              </a:spcAft>
              <a:buClr>
                <a:schemeClr val="dk1"/>
              </a:buClr>
              <a:buSzPts val="2400"/>
              <a:buFont typeface="Arial"/>
              <a:buChar char="•"/>
            </a:pPr>
            <a:r>
              <a:rPr lang="en-US" sz="2400">
                <a:solidFill>
                  <a:schemeClr val="dk1"/>
                </a:solidFill>
                <a:latin typeface="Teko"/>
                <a:ea typeface="Teko"/>
                <a:cs typeface="Teko"/>
                <a:sym typeface="Teko"/>
              </a:rPr>
              <a:t>Good death over performance helps in defending low totals as well</a:t>
            </a:r>
            <a:endParaRPr sz="24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9" name="Shape 239"/>
        <p:cNvGrpSpPr/>
        <p:nvPr/>
      </p:nvGrpSpPr>
      <p:grpSpPr>
        <a:xfrm>
          <a:off x="0" y="0"/>
          <a:ext cx="0" cy="0"/>
          <a:chOff x="0" y="0"/>
          <a:chExt cx="0" cy="0"/>
        </a:xfrm>
      </p:grpSpPr>
      <p:sp>
        <p:nvSpPr>
          <p:cNvPr id="240" name="Google Shape;240;p21"/>
          <p:cNvSpPr txBox="1"/>
          <p:nvPr>
            <p:ph type="title"/>
          </p:nvPr>
        </p:nvSpPr>
        <p:spPr>
          <a:xfrm>
            <a:off x="838200" y="365125"/>
            <a:ext cx="10515600" cy="1079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eko"/>
              <a:buNone/>
            </a:pPr>
            <a:r>
              <a:rPr b="1" lang="en-US" sz="7200">
                <a:latin typeface="Teko"/>
                <a:ea typeface="Teko"/>
                <a:cs typeface="Teko"/>
                <a:sym typeface="Teko"/>
              </a:rPr>
              <a:t>Conclusion</a:t>
            </a:r>
            <a:endParaRPr b="1" sz="7200">
              <a:latin typeface="Teko"/>
              <a:ea typeface="Teko"/>
              <a:cs typeface="Teko"/>
              <a:sym typeface="Teko"/>
            </a:endParaRPr>
          </a:p>
        </p:txBody>
      </p:sp>
      <p:pic>
        <p:nvPicPr>
          <p:cNvPr descr="RCB Logo" id="241" name="Google Shape;241;p21"/>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sp>
        <p:nvSpPr>
          <p:cNvPr id="242" name="Google Shape;242;p21"/>
          <p:cNvSpPr txBox="1"/>
          <p:nvPr/>
        </p:nvSpPr>
        <p:spPr>
          <a:xfrm>
            <a:off x="406400" y="1659351"/>
            <a:ext cx="10617300" cy="4227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In conclusion, RCB needs to improve its win percentage to be strong team in the IPL.</a:t>
            </a:r>
            <a:endParaRPr sz="2400">
              <a:solidFill>
                <a:schemeClr val="dk1"/>
              </a:solidFill>
              <a:latin typeface="Teko"/>
              <a:ea typeface="Teko"/>
              <a:cs typeface="Teko"/>
              <a:sym typeface="Teko"/>
            </a:endParaRPr>
          </a:p>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Having explosive batsman that can give a flying start in the powerplay phase can help in boosting the teams total and ease pressure on other batsmen</a:t>
            </a:r>
            <a:endParaRPr sz="2400">
              <a:solidFill>
                <a:schemeClr val="dk1"/>
              </a:solidFill>
              <a:latin typeface="Teko"/>
              <a:ea typeface="Teko"/>
              <a:cs typeface="Teko"/>
              <a:sym typeface="Teko"/>
            </a:endParaRPr>
          </a:p>
          <a:p>
            <a:pPr indent="-285750" lvl="0" marL="285750" marR="0" rtl="0" algn="l">
              <a:lnSpc>
                <a:spcPct val="107000"/>
              </a:lnSpc>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Good economic bowlers can help in defending low totals and also restricts opposition batsmen from putting a high total.</a:t>
            </a:r>
            <a:endParaRPr sz="2400">
              <a:solidFill>
                <a:schemeClr val="dk1"/>
              </a:solidFill>
              <a:latin typeface="Teko"/>
              <a:ea typeface="Teko"/>
              <a:cs typeface="Teko"/>
              <a:sym typeface="Teko"/>
            </a:endParaRPr>
          </a:p>
          <a:p>
            <a:pPr indent="-285750" lvl="0" marL="285750" marR="0" rtl="0" algn="l">
              <a:spcBef>
                <a:spcPts val="800"/>
              </a:spcBef>
              <a:spcAft>
                <a:spcPts val="0"/>
              </a:spcAft>
              <a:buClr>
                <a:schemeClr val="dk1"/>
              </a:buClr>
              <a:buSzPts val="2400"/>
              <a:buFont typeface="Arial"/>
              <a:buChar char="•"/>
            </a:pPr>
            <a:r>
              <a:rPr lang="en-US" sz="2400">
                <a:solidFill>
                  <a:schemeClr val="dk1"/>
                </a:solidFill>
                <a:latin typeface="Teko"/>
                <a:ea typeface="Teko"/>
                <a:cs typeface="Teko"/>
                <a:sym typeface="Teko"/>
              </a:rPr>
              <a:t>Also, RCB needs to capitalize home ground advantage more than they do currently.</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They win more matches away then they win at home.</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They should focus on getting bowlers that could take advantage of conditions at home more often.</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Getting high performing all-rounders are also recommended and can be the difference between winning and </a:t>
            </a:r>
            <a:r>
              <a:rPr lang="en-US" sz="2400">
                <a:solidFill>
                  <a:schemeClr val="dk1"/>
                </a:solidFill>
                <a:latin typeface="Teko"/>
                <a:ea typeface="Teko"/>
                <a:cs typeface="Teko"/>
                <a:sym typeface="Teko"/>
              </a:rPr>
              <a:t>losing</a:t>
            </a:r>
            <a:r>
              <a:rPr lang="en-US" sz="2400">
                <a:solidFill>
                  <a:schemeClr val="dk1"/>
                </a:solidFill>
                <a:latin typeface="Teko"/>
                <a:ea typeface="Teko"/>
                <a:cs typeface="Teko"/>
                <a:sym typeface="Teko"/>
              </a:rPr>
              <a:t> the match.</a:t>
            </a:r>
            <a:endParaRPr sz="2400">
              <a:solidFill>
                <a:schemeClr val="dk1"/>
              </a:solidFill>
              <a:latin typeface="Teko"/>
              <a:ea typeface="Teko"/>
              <a:cs typeface="Teko"/>
              <a:sym typeface="Teko"/>
            </a:endParaRPr>
          </a:p>
        </p:txBody>
      </p:sp>
      <p:pic>
        <p:nvPicPr>
          <p:cNvPr id="243" name="Google Shape;243;p21"/>
          <p:cNvPicPr preferRelativeResize="0"/>
          <p:nvPr/>
        </p:nvPicPr>
        <p:blipFill rotWithShape="1">
          <a:blip r:embed="rId4">
            <a:alphaModFix/>
          </a:blip>
          <a:srcRect b="0" l="0" r="0" t="0"/>
          <a:stretch/>
        </p:blipFill>
        <p:spPr>
          <a:xfrm>
            <a:off x="1493520" y="590335"/>
            <a:ext cx="880569" cy="757380"/>
          </a:xfrm>
          <a:prstGeom prst="rect">
            <a:avLst/>
          </a:prstGeom>
          <a:noFill/>
          <a:ln>
            <a:noFill/>
          </a:ln>
          <a:effectLst>
            <a:outerShdw blurRad="50800" rotWithShape="0" algn="tl" dir="2700000" dist="38100">
              <a:srgbClr val="000000">
                <a:alpha val="40000"/>
              </a:srgbClr>
            </a:outerShdw>
          </a:effectLst>
        </p:spPr>
      </p:pic>
      <p:pic>
        <p:nvPicPr>
          <p:cNvPr id="244" name="Google Shape;244;p21"/>
          <p:cNvPicPr preferRelativeResize="0"/>
          <p:nvPr/>
        </p:nvPicPr>
        <p:blipFill rotWithShape="1">
          <a:blip r:embed="rId4">
            <a:alphaModFix/>
          </a:blip>
          <a:srcRect b="0" l="0" r="0" t="0"/>
          <a:stretch/>
        </p:blipFill>
        <p:spPr>
          <a:xfrm>
            <a:off x="9817911" y="590335"/>
            <a:ext cx="880569" cy="757380"/>
          </a:xfrm>
          <a:prstGeom prst="rect">
            <a:avLst/>
          </a:prstGeom>
          <a:noFill/>
          <a:ln>
            <a:noFill/>
          </a:ln>
          <a:effectLst>
            <a:outerShdw blurRad="50800" rotWithShape="0" algn="tl" dir="2700000" dist="38100">
              <a:srgbClr val="000000">
                <a:alpha val="40000"/>
              </a:srgbClr>
            </a:outerShdw>
          </a:effectLst>
        </p:spPr>
      </p:pic>
    </p:spTree>
  </p:cSld>
  <p:clrMapOvr>
    <a:masterClrMapping/>
  </p:clrMapOvr>
  <p:transition spd="slow" p14:dur="1500">
    <p:random/>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8" name="Shape 248"/>
        <p:cNvGrpSpPr/>
        <p:nvPr/>
      </p:nvGrpSpPr>
      <p:grpSpPr>
        <a:xfrm>
          <a:off x="0" y="0"/>
          <a:ext cx="0" cy="0"/>
          <a:chOff x="0" y="0"/>
          <a:chExt cx="0" cy="0"/>
        </a:xfrm>
      </p:grpSpPr>
      <p:pic>
        <p:nvPicPr>
          <p:cNvPr descr="RCB Logo" id="249" name="Google Shape;249;p22"/>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sp>
        <p:nvSpPr>
          <p:cNvPr id="250" name="Google Shape;250;p22"/>
          <p:cNvSpPr txBox="1"/>
          <p:nvPr/>
        </p:nvSpPr>
        <p:spPr>
          <a:xfrm>
            <a:off x="2463800" y="2103120"/>
            <a:ext cx="72644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chemeClr val="dk1"/>
                </a:solidFill>
                <a:latin typeface="Teko"/>
                <a:ea typeface="Teko"/>
                <a:cs typeface="Teko"/>
                <a:sym typeface="Teko"/>
              </a:rPr>
              <a:t>Thank You</a:t>
            </a:r>
            <a:endParaRPr b="1" sz="7200">
              <a:solidFill>
                <a:schemeClr val="dk1"/>
              </a:solidFill>
              <a:latin typeface="Teko"/>
              <a:ea typeface="Teko"/>
              <a:cs typeface="Teko"/>
              <a:sym typeface="Teko"/>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3"/>
          <p:cNvSpPr txBox="1"/>
          <p:nvPr>
            <p:ph type="ctrTitle"/>
          </p:nvPr>
        </p:nvSpPr>
        <p:spPr>
          <a:xfrm>
            <a:off x="1099794" y="150829"/>
            <a:ext cx="9144000" cy="12443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eko"/>
              <a:buNone/>
            </a:pPr>
            <a:r>
              <a:rPr b="1" lang="en-US" sz="7200">
                <a:latin typeface="Teko"/>
                <a:ea typeface="Teko"/>
                <a:cs typeface="Teko"/>
                <a:sym typeface="Teko"/>
              </a:rPr>
              <a:t>Analysis Objective</a:t>
            </a:r>
            <a:endParaRPr b="1" sz="7200">
              <a:latin typeface="Teko"/>
              <a:ea typeface="Teko"/>
              <a:cs typeface="Teko"/>
              <a:sym typeface="Teko"/>
            </a:endParaRPr>
          </a:p>
        </p:txBody>
      </p:sp>
      <p:sp>
        <p:nvSpPr>
          <p:cNvPr id="109" name="Google Shape;109;p3"/>
          <p:cNvSpPr txBox="1"/>
          <p:nvPr>
            <p:ph idx="1" type="subTitle"/>
          </p:nvPr>
        </p:nvSpPr>
        <p:spPr>
          <a:xfrm>
            <a:off x="1475275" y="2186873"/>
            <a:ext cx="9144000" cy="32487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800"/>
              <a:buFont typeface="Arial"/>
              <a:buChar char="•"/>
            </a:pPr>
            <a:r>
              <a:rPr lang="en-US" sz="2800">
                <a:latin typeface="Teko"/>
                <a:ea typeface="Teko"/>
                <a:cs typeface="Teko"/>
                <a:sym typeface="Teko"/>
              </a:rPr>
              <a:t>To develop an auction strategy and bag the best players.</a:t>
            </a:r>
            <a:endParaRPr sz="2800">
              <a:latin typeface="Teko"/>
              <a:ea typeface="Teko"/>
              <a:cs typeface="Teko"/>
              <a:sym typeface="Teko"/>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Teko"/>
                <a:ea typeface="Teko"/>
                <a:cs typeface="Teko"/>
                <a:sym typeface="Teko"/>
              </a:rPr>
              <a:t>Suggest players that are best fit and can help RCB win the championship.</a:t>
            </a:r>
            <a:endParaRPr sz="2800">
              <a:latin typeface="Teko"/>
              <a:ea typeface="Teko"/>
              <a:cs typeface="Teko"/>
              <a:sym typeface="Teko"/>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Teko"/>
                <a:ea typeface="Teko"/>
                <a:cs typeface="Teko"/>
                <a:sym typeface="Teko"/>
              </a:rPr>
              <a:t>Present past performance of current RCB players and other players in IPL and find the players who are most consistent.</a:t>
            </a:r>
            <a:endParaRPr sz="2800">
              <a:latin typeface="Teko"/>
              <a:ea typeface="Teko"/>
              <a:cs typeface="Teko"/>
              <a:sym typeface="Teko"/>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Teko"/>
                <a:ea typeface="Teko"/>
                <a:cs typeface="Teko"/>
                <a:sym typeface="Teko"/>
              </a:rPr>
              <a:t>Analyze the </a:t>
            </a:r>
            <a:r>
              <a:rPr lang="en-US" sz="2800">
                <a:latin typeface="Teko"/>
                <a:ea typeface="Teko"/>
                <a:cs typeface="Teko"/>
                <a:sym typeface="Teko"/>
              </a:rPr>
              <a:t>team's</a:t>
            </a:r>
            <a:r>
              <a:rPr lang="en-US" sz="2800">
                <a:latin typeface="Teko"/>
                <a:ea typeface="Teko"/>
                <a:cs typeface="Teko"/>
                <a:sym typeface="Teko"/>
              </a:rPr>
              <a:t> weakness and strengths to scout players who can fit into the team.</a:t>
            </a:r>
            <a:endParaRPr sz="2800">
              <a:latin typeface="Teko"/>
              <a:ea typeface="Teko"/>
              <a:cs typeface="Teko"/>
              <a:sym typeface="Teko"/>
            </a:endParaRPr>
          </a:p>
          <a:p>
            <a:pPr indent="-342900" lvl="0" marL="342900" rtl="0" algn="l">
              <a:lnSpc>
                <a:spcPct val="90000"/>
              </a:lnSpc>
              <a:spcBef>
                <a:spcPts val="1000"/>
              </a:spcBef>
              <a:spcAft>
                <a:spcPts val="0"/>
              </a:spcAft>
              <a:buClr>
                <a:schemeClr val="dk1"/>
              </a:buClr>
              <a:buSzPts val="2800"/>
              <a:buFont typeface="Arial"/>
              <a:buChar char="•"/>
            </a:pPr>
            <a:r>
              <a:rPr lang="en-US" sz="2800">
                <a:latin typeface="Teko"/>
                <a:ea typeface="Teko"/>
                <a:cs typeface="Teko"/>
                <a:sym typeface="Teko"/>
              </a:rPr>
              <a:t>Form an auction strategy that will help RCB bring in match winners.</a:t>
            </a:r>
            <a:endParaRPr sz="2800">
              <a:latin typeface="Teko"/>
              <a:ea typeface="Teko"/>
              <a:cs typeface="Teko"/>
              <a:sym typeface="Teko"/>
            </a:endParaRPr>
          </a:p>
        </p:txBody>
      </p:sp>
      <p:pic>
        <p:nvPicPr>
          <p:cNvPr descr="RCB Logo" id="110" name="Google Shape;110;p3"/>
          <p:cNvPicPr preferRelativeResize="0"/>
          <p:nvPr/>
        </p:nvPicPr>
        <p:blipFill rotWithShape="1">
          <a:blip r:embed="rId3">
            <a:alphaModFix/>
          </a:blip>
          <a:srcRect b="0" l="0" r="0" t="0"/>
          <a:stretch/>
        </p:blipFill>
        <p:spPr>
          <a:xfrm>
            <a:off x="11016791" y="5729140"/>
            <a:ext cx="1086990" cy="1079267"/>
          </a:xfrm>
          <a:prstGeom prst="roundRect">
            <a:avLst>
              <a:gd fmla="val 8594" name="adj"/>
            </a:avLst>
          </a:prstGeom>
          <a:solidFill>
            <a:srgbClr val="ECECEC"/>
          </a:solidFill>
          <a:ln>
            <a:noFill/>
          </a:ln>
        </p:spPr>
      </p:pic>
      <p:pic>
        <p:nvPicPr>
          <p:cNvPr id="111" name="Google Shape;111;p3"/>
          <p:cNvPicPr preferRelativeResize="0"/>
          <p:nvPr/>
        </p:nvPicPr>
        <p:blipFill rotWithShape="1">
          <a:blip r:embed="rId4">
            <a:alphaModFix/>
          </a:blip>
          <a:srcRect b="0" l="0" r="0" t="0"/>
          <a:stretch/>
        </p:blipFill>
        <p:spPr>
          <a:xfrm>
            <a:off x="9992995" y="461213"/>
            <a:ext cx="843280" cy="843280"/>
          </a:xfrm>
          <a:prstGeom prst="rect">
            <a:avLst/>
          </a:prstGeom>
          <a:noFill/>
          <a:ln>
            <a:noFill/>
          </a:ln>
        </p:spPr>
      </p:pic>
    </p:spTree>
  </p:cSld>
  <p:clrMapOvr>
    <a:masterClrMapping/>
  </p:clrMapOvr>
  <p:transition spd="slow" p14:dur="1500">
    <p:random/>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4"/>
          <p:cNvSpPr txBox="1"/>
          <p:nvPr>
            <p:ph type="ctrTitle"/>
          </p:nvPr>
        </p:nvSpPr>
        <p:spPr>
          <a:xfrm>
            <a:off x="527901" y="321085"/>
            <a:ext cx="10064684" cy="91382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Teko"/>
              <a:buNone/>
            </a:pPr>
            <a:r>
              <a:rPr b="1" lang="en-US" sz="7200">
                <a:latin typeface="Teko"/>
                <a:ea typeface="Teko"/>
                <a:cs typeface="Teko"/>
                <a:sym typeface="Teko"/>
              </a:rPr>
              <a:t>IPL Dataset Overview</a:t>
            </a:r>
            <a:endParaRPr b="1" sz="7200">
              <a:latin typeface="Teko"/>
              <a:ea typeface="Teko"/>
              <a:cs typeface="Teko"/>
              <a:sym typeface="Teko"/>
            </a:endParaRPr>
          </a:p>
        </p:txBody>
      </p:sp>
      <p:sp>
        <p:nvSpPr>
          <p:cNvPr id="117" name="Google Shape;117;p4"/>
          <p:cNvSpPr txBox="1"/>
          <p:nvPr>
            <p:ph idx="1" type="subTitle"/>
          </p:nvPr>
        </p:nvSpPr>
        <p:spPr>
          <a:xfrm>
            <a:off x="327725" y="1234900"/>
            <a:ext cx="6279600" cy="4870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Clr>
                <a:schemeClr val="dk1"/>
              </a:buClr>
              <a:buSzPts val="2400"/>
              <a:buNone/>
            </a:pPr>
            <a:r>
              <a:rPr b="1" lang="en-US" sz="2400">
                <a:solidFill>
                  <a:schemeClr val="dk1"/>
                </a:solidFill>
                <a:latin typeface="Teko"/>
                <a:ea typeface="Teko"/>
                <a:cs typeface="Teko"/>
                <a:sym typeface="Teko"/>
              </a:rPr>
              <a:t>Ball by Ball</a:t>
            </a:r>
            <a:endParaRPr b="1" sz="2400">
              <a:solidFill>
                <a:schemeClr val="dk1"/>
              </a:solidFill>
              <a:latin typeface="Teko"/>
              <a:ea typeface="Teko"/>
              <a:cs typeface="Teko"/>
              <a:sym typeface="Teko"/>
            </a:endParaRPr>
          </a:p>
          <a:p>
            <a:pPr indent="-308306" lvl="0" marL="457200" rtl="0" algn="l">
              <a:lnSpc>
                <a:spcPct val="90000"/>
              </a:lnSpc>
              <a:spcBef>
                <a:spcPts val="1200"/>
              </a:spcBef>
              <a:spcAft>
                <a:spcPts val="0"/>
              </a:spcAft>
              <a:buClr>
                <a:schemeClr val="dk1"/>
              </a:buClr>
              <a:buSzPts val="1252"/>
              <a:buChar char="●"/>
            </a:pPr>
            <a:r>
              <a:rPr lang="en-US" sz="2400">
                <a:solidFill>
                  <a:schemeClr val="dk1"/>
                </a:solidFill>
                <a:latin typeface="Teko"/>
                <a:ea typeface="Teko"/>
                <a:cs typeface="Teko"/>
                <a:sym typeface="Teko"/>
              </a:rPr>
              <a:t>Match_id: Unique identifier for a cricket match</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Over_id: Unique identifier for an over in a cricket match</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Ball_id: Unique identifier for a ball in an over</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Innings_No: The innings number in a cricket match</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Team_Batting: The team batting in a particular innings</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Team_Bowling: The team bowling in a particular innings</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Striker_Batting_Position: The batting position of the striker batsman</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Striker: The batsman currently on strike</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Non_Striker: The batsman currently at the non-striker's end</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Bowler: The bowler bowling the current delivery</a:t>
            </a:r>
            <a:endParaRPr sz="2400">
              <a:solidFill>
                <a:schemeClr val="dk1"/>
              </a:solidFill>
              <a:latin typeface="Teko"/>
              <a:ea typeface="Teko"/>
              <a:cs typeface="Teko"/>
              <a:sym typeface="Teko"/>
            </a:endParaRPr>
          </a:p>
          <a:p>
            <a:pPr indent="-308306" lvl="0" marL="457200" rtl="0" algn="l">
              <a:lnSpc>
                <a:spcPct val="90000"/>
              </a:lnSpc>
              <a:spcBef>
                <a:spcPts val="0"/>
              </a:spcBef>
              <a:spcAft>
                <a:spcPts val="0"/>
              </a:spcAft>
              <a:buClr>
                <a:schemeClr val="dk1"/>
              </a:buClr>
              <a:buSzPts val="1252"/>
              <a:buChar char="●"/>
            </a:pPr>
            <a:r>
              <a:rPr lang="en-US" sz="2400">
                <a:solidFill>
                  <a:schemeClr val="dk1"/>
                </a:solidFill>
                <a:latin typeface="Teko"/>
                <a:ea typeface="Teko"/>
                <a:cs typeface="Teko"/>
                <a:sym typeface="Teko"/>
              </a:rPr>
              <a:t> Runs_Scored :The runs of the batsman</a:t>
            </a:r>
            <a:endParaRPr sz="2400">
              <a:solidFill>
                <a:schemeClr val="dk1"/>
              </a:solidFill>
              <a:latin typeface="Teko"/>
              <a:ea typeface="Teko"/>
              <a:cs typeface="Teko"/>
              <a:sym typeface="Teko"/>
            </a:endParaRPr>
          </a:p>
        </p:txBody>
      </p:sp>
      <p:sp>
        <p:nvSpPr>
          <p:cNvPr id="118" name="Google Shape;118;p4"/>
          <p:cNvSpPr txBox="1"/>
          <p:nvPr/>
        </p:nvSpPr>
        <p:spPr>
          <a:xfrm>
            <a:off x="6677660" y="1183640"/>
            <a:ext cx="5344795" cy="6273800"/>
          </a:xfrm>
          <a:prstGeom prst="rect">
            <a:avLst/>
          </a:prstGeom>
          <a:noFill/>
          <a:ln>
            <a:noFill/>
          </a:ln>
        </p:spPr>
        <p:txBody>
          <a:bodyPr anchorCtr="0" anchor="t" bIns="91425" lIns="91425" spcFirstLastPara="1" rIns="91425" wrap="square" tIns="91425">
            <a:noAutofit/>
          </a:bodyPr>
          <a:lstStyle/>
          <a:p>
            <a:pPr indent="0" lvl="0" marL="457200" marR="0" rtl="0" algn="l">
              <a:lnSpc>
                <a:spcPct val="90000"/>
              </a:lnSpc>
              <a:spcBef>
                <a:spcPts val="0"/>
              </a:spcBef>
              <a:spcAft>
                <a:spcPts val="0"/>
              </a:spcAft>
              <a:buClr>
                <a:schemeClr val="dk1"/>
              </a:buClr>
              <a:buSzPts val="2200"/>
              <a:buFont typeface="Arial"/>
              <a:buNone/>
            </a:pPr>
            <a:r>
              <a:rPr b="1" lang="en-US" sz="2200">
                <a:solidFill>
                  <a:schemeClr val="dk1"/>
                </a:solidFill>
                <a:latin typeface="Teko"/>
                <a:ea typeface="Teko"/>
                <a:cs typeface="Teko"/>
                <a:sym typeface="Teko"/>
              </a:rPr>
              <a:t>Batting style</a:t>
            </a:r>
            <a:endParaRPr sz="2200">
              <a:solidFill>
                <a:schemeClr val="dk1"/>
              </a:solidFill>
              <a:latin typeface="Teko"/>
              <a:ea typeface="Teko"/>
              <a:cs typeface="Teko"/>
              <a:sym typeface="Teko"/>
            </a:endParaRPr>
          </a:p>
          <a:p>
            <a:pPr indent="-298450" lvl="0" marL="457200" marR="0" rtl="0" algn="l">
              <a:lnSpc>
                <a:spcPct val="90000"/>
              </a:lnSpc>
              <a:spcBef>
                <a:spcPts val="1200"/>
              </a:spcBef>
              <a:spcAft>
                <a:spcPts val="0"/>
              </a:spcAft>
              <a:buClr>
                <a:schemeClr val="dk1"/>
              </a:buClr>
              <a:buSzPts val="1100"/>
              <a:buFont typeface="Arial"/>
              <a:buChar char="●"/>
            </a:pPr>
            <a:r>
              <a:rPr lang="en-US" sz="2200">
                <a:solidFill>
                  <a:schemeClr val="dk1"/>
                </a:solidFill>
                <a:latin typeface="Teko"/>
                <a:ea typeface="Teko"/>
                <a:cs typeface="Teko"/>
                <a:sym typeface="Teko"/>
              </a:rPr>
              <a:t>Batting_id: Unique identifier for a batsman's batting record</a:t>
            </a:r>
            <a:endParaRPr sz="2200">
              <a:solidFill>
                <a:schemeClr val="dk1"/>
              </a:solidFill>
              <a:latin typeface="Teko"/>
              <a:ea typeface="Teko"/>
              <a:cs typeface="Teko"/>
              <a:sym typeface="Teko"/>
            </a:endParaRPr>
          </a:p>
          <a:p>
            <a:pPr indent="-298450" lvl="0" marL="457200" marR="0" rtl="0" algn="l">
              <a:lnSpc>
                <a:spcPct val="90000"/>
              </a:lnSpc>
              <a:spcBef>
                <a:spcPts val="0"/>
              </a:spcBef>
              <a:spcAft>
                <a:spcPts val="0"/>
              </a:spcAft>
              <a:buClr>
                <a:schemeClr val="dk1"/>
              </a:buClr>
              <a:buSzPts val="1100"/>
              <a:buFont typeface="Arial"/>
              <a:buChar char="●"/>
            </a:pPr>
            <a:r>
              <a:rPr lang="en-US" sz="2200">
                <a:solidFill>
                  <a:schemeClr val="dk1"/>
                </a:solidFill>
                <a:latin typeface="Teko"/>
                <a:ea typeface="Teko"/>
                <a:cs typeface="Teko"/>
                <a:sym typeface="Teko"/>
              </a:rPr>
              <a:t>Batting_hand: The batting hand (right or left) of a batsman</a:t>
            </a:r>
            <a:endParaRPr sz="2200">
              <a:solidFill>
                <a:schemeClr val="dk1"/>
              </a:solidFill>
              <a:latin typeface="Teko"/>
              <a:ea typeface="Teko"/>
              <a:cs typeface="Teko"/>
              <a:sym typeface="Teko"/>
            </a:endParaRPr>
          </a:p>
          <a:p>
            <a:pPr indent="0" lvl="0" marL="457200" marR="0" rtl="0" algn="l">
              <a:lnSpc>
                <a:spcPct val="90000"/>
              </a:lnSpc>
              <a:spcBef>
                <a:spcPts val="1200"/>
              </a:spcBef>
              <a:spcAft>
                <a:spcPts val="0"/>
              </a:spcAft>
              <a:buClr>
                <a:schemeClr val="dk1"/>
              </a:buClr>
              <a:buSzPts val="2200"/>
              <a:buFont typeface="Arial"/>
              <a:buNone/>
            </a:pPr>
            <a:r>
              <a:rPr b="1" lang="en-US" sz="2200">
                <a:solidFill>
                  <a:schemeClr val="dk1"/>
                </a:solidFill>
                <a:latin typeface="Teko"/>
                <a:ea typeface="Teko"/>
                <a:cs typeface="Teko"/>
                <a:sym typeface="Teko"/>
              </a:rPr>
              <a:t>Bowling style</a:t>
            </a:r>
            <a:endParaRPr sz="2200">
              <a:solidFill>
                <a:schemeClr val="dk1"/>
              </a:solidFill>
              <a:latin typeface="Teko"/>
              <a:ea typeface="Teko"/>
              <a:cs typeface="Teko"/>
              <a:sym typeface="Teko"/>
            </a:endParaRPr>
          </a:p>
          <a:p>
            <a:pPr indent="-298450" lvl="0" marL="457200" marR="0" rtl="0" algn="l">
              <a:lnSpc>
                <a:spcPct val="90000"/>
              </a:lnSpc>
              <a:spcBef>
                <a:spcPts val="1200"/>
              </a:spcBef>
              <a:spcAft>
                <a:spcPts val="0"/>
              </a:spcAft>
              <a:buClr>
                <a:schemeClr val="dk1"/>
              </a:buClr>
              <a:buSzPts val="1100"/>
              <a:buFont typeface="Arial"/>
              <a:buChar char="●"/>
            </a:pPr>
            <a:r>
              <a:rPr lang="en-US" sz="2200">
                <a:solidFill>
                  <a:schemeClr val="dk1"/>
                </a:solidFill>
                <a:latin typeface="Teko"/>
                <a:ea typeface="Teko"/>
                <a:cs typeface="Teko"/>
                <a:sym typeface="Teko"/>
              </a:rPr>
              <a:t>Bowling_id: Unique identifier for a bowler's bowling record</a:t>
            </a:r>
            <a:endParaRPr sz="2200">
              <a:solidFill>
                <a:schemeClr val="dk1"/>
              </a:solidFill>
              <a:latin typeface="Teko"/>
              <a:ea typeface="Teko"/>
              <a:cs typeface="Teko"/>
              <a:sym typeface="Teko"/>
            </a:endParaRPr>
          </a:p>
          <a:p>
            <a:pPr indent="-298450" lvl="0" marL="457200" marR="0" rtl="0" algn="l">
              <a:lnSpc>
                <a:spcPct val="90000"/>
              </a:lnSpc>
              <a:spcBef>
                <a:spcPts val="0"/>
              </a:spcBef>
              <a:spcAft>
                <a:spcPts val="0"/>
              </a:spcAft>
              <a:buClr>
                <a:schemeClr val="dk1"/>
              </a:buClr>
              <a:buSzPts val="1100"/>
              <a:buFont typeface="Arial"/>
              <a:buChar char="●"/>
            </a:pPr>
            <a:r>
              <a:rPr lang="en-US" sz="2200">
                <a:solidFill>
                  <a:schemeClr val="dk1"/>
                </a:solidFill>
                <a:latin typeface="Teko"/>
                <a:ea typeface="Teko"/>
                <a:cs typeface="Teko"/>
                <a:sym typeface="Teko"/>
              </a:rPr>
              <a:t>Bowling_skill: The bowling skill (e.g., right-arm fast, left-arm spin) of a bowler</a:t>
            </a:r>
            <a:endParaRPr sz="2200">
              <a:solidFill>
                <a:schemeClr val="dk1"/>
              </a:solidFill>
              <a:latin typeface="Teko"/>
              <a:ea typeface="Teko"/>
              <a:cs typeface="Teko"/>
              <a:sym typeface="Teko"/>
            </a:endParaRPr>
          </a:p>
          <a:p>
            <a:pPr indent="0" lvl="0" marL="457200" marR="0" rtl="0" algn="l">
              <a:lnSpc>
                <a:spcPct val="90000"/>
              </a:lnSpc>
              <a:spcBef>
                <a:spcPts val="1200"/>
              </a:spcBef>
              <a:spcAft>
                <a:spcPts val="0"/>
              </a:spcAft>
              <a:buClr>
                <a:schemeClr val="dk1"/>
              </a:buClr>
              <a:buSzPts val="2200"/>
              <a:buFont typeface="Arial"/>
              <a:buNone/>
            </a:pPr>
            <a:r>
              <a:rPr b="1" lang="en-US" sz="2200">
                <a:solidFill>
                  <a:schemeClr val="dk1"/>
                </a:solidFill>
                <a:latin typeface="Teko"/>
                <a:ea typeface="Teko"/>
                <a:cs typeface="Teko"/>
                <a:sym typeface="Teko"/>
              </a:rPr>
              <a:t>City</a:t>
            </a:r>
            <a:endParaRPr sz="2200">
              <a:solidFill>
                <a:schemeClr val="dk1"/>
              </a:solidFill>
              <a:latin typeface="Teko"/>
              <a:ea typeface="Teko"/>
              <a:cs typeface="Teko"/>
              <a:sym typeface="Teko"/>
            </a:endParaRPr>
          </a:p>
          <a:p>
            <a:pPr indent="-298450" lvl="0" marL="457200" marR="0" rtl="0" algn="l">
              <a:lnSpc>
                <a:spcPct val="90000"/>
              </a:lnSpc>
              <a:spcBef>
                <a:spcPts val="1200"/>
              </a:spcBef>
              <a:spcAft>
                <a:spcPts val="0"/>
              </a:spcAft>
              <a:buClr>
                <a:schemeClr val="dk1"/>
              </a:buClr>
              <a:buSzPts val="1100"/>
              <a:buFont typeface="Arial"/>
              <a:buChar char="●"/>
            </a:pPr>
            <a:r>
              <a:rPr lang="en-US" sz="2200">
                <a:solidFill>
                  <a:schemeClr val="dk1"/>
                </a:solidFill>
                <a:latin typeface="Teko"/>
                <a:ea typeface="Teko"/>
                <a:cs typeface="Teko"/>
                <a:sym typeface="Teko"/>
              </a:rPr>
              <a:t>City_id: Unique identifier for a city</a:t>
            </a:r>
            <a:endParaRPr sz="2200">
              <a:solidFill>
                <a:schemeClr val="dk1"/>
              </a:solidFill>
              <a:latin typeface="Teko"/>
              <a:ea typeface="Teko"/>
              <a:cs typeface="Teko"/>
              <a:sym typeface="Teko"/>
            </a:endParaRPr>
          </a:p>
          <a:p>
            <a:pPr indent="-298450" lvl="0" marL="457200" marR="0" rtl="0" algn="l">
              <a:lnSpc>
                <a:spcPct val="90000"/>
              </a:lnSpc>
              <a:spcBef>
                <a:spcPts val="0"/>
              </a:spcBef>
              <a:spcAft>
                <a:spcPts val="0"/>
              </a:spcAft>
              <a:buClr>
                <a:schemeClr val="dk1"/>
              </a:buClr>
              <a:buSzPts val="1100"/>
              <a:buFont typeface="Arial"/>
              <a:buChar char="●"/>
            </a:pPr>
            <a:r>
              <a:rPr lang="en-US" sz="2200">
                <a:solidFill>
                  <a:schemeClr val="dk1"/>
                </a:solidFill>
                <a:latin typeface="Teko"/>
                <a:ea typeface="Teko"/>
                <a:cs typeface="Teko"/>
                <a:sym typeface="Teko"/>
              </a:rPr>
              <a:t>City_Name: The name of a city</a:t>
            </a:r>
            <a:endParaRPr sz="2200">
              <a:solidFill>
                <a:schemeClr val="dk1"/>
              </a:solidFill>
              <a:latin typeface="Teko"/>
              <a:ea typeface="Teko"/>
              <a:cs typeface="Teko"/>
              <a:sym typeface="Teko"/>
            </a:endParaRPr>
          </a:p>
          <a:p>
            <a:pPr indent="-298450" lvl="0" marL="457200" marR="0" rtl="0" algn="l">
              <a:lnSpc>
                <a:spcPct val="90000"/>
              </a:lnSpc>
              <a:spcBef>
                <a:spcPts val="0"/>
              </a:spcBef>
              <a:spcAft>
                <a:spcPts val="0"/>
              </a:spcAft>
              <a:buClr>
                <a:schemeClr val="dk1"/>
              </a:buClr>
              <a:buSzPts val="1100"/>
              <a:buFont typeface="Arial"/>
              <a:buChar char="●"/>
            </a:pPr>
            <a:r>
              <a:rPr lang="en-US" sz="2200">
                <a:solidFill>
                  <a:schemeClr val="dk1"/>
                </a:solidFill>
                <a:latin typeface="Teko"/>
                <a:ea typeface="Teko"/>
                <a:cs typeface="Teko"/>
                <a:sym typeface="Teko"/>
              </a:rPr>
              <a:t>Country_id: Unique identifier for a country</a:t>
            </a:r>
            <a:endParaRPr sz="2200">
              <a:solidFill>
                <a:schemeClr val="dk1"/>
              </a:solidFill>
              <a:latin typeface="Teko"/>
              <a:ea typeface="Teko"/>
              <a:cs typeface="Teko"/>
              <a:sym typeface="Teko"/>
            </a:endParaRPr>
          </a:p>
          <a:p>
            <a:pPr indent="0" lvl="0" marL="158750" marR="0" rtl="0" algn="l">
              <a:lnSpc>
                <a:spcPct val="90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b="0" l="0" r="0" t="0"/>
          <a:stretch/>
        </p:blipFill>
        <p:spPr>
          <a:xfrm>
            <a:off x="9797111" y="181240"/>
            <a:ext cx="1590948" cy="1002806"/>
          </a:xfrm>
          <a:prstGeom prst="rect">
            <a:avLst/>
          </a:prstGeom>
          <a:noFill/>
          <a:ln>
            <a:noFill/>
          </a:ln>
        </p:spPr>
      </p:pic>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 name="Shape 123"/>
        <p:cNvGrpSpPr/>
        <p:nvPr/>
      </p:nvGrpSpPr>
      <p:grpSpPr>
        <a:xfrm>
          <a:off x="0" y="0"/>
          <a:ext cx="0" cy="0"/>
          <a:chOff x="0" y="0"/>
          <a:chExt cx="0" cy="0"/>
        </a:xfrm>
      </p:grpSpPr>
      <p:sp>
        <p:nvSpPr>
          <p:cNvPr id="124" name="Google Shape;124;p5"/>
          <p:cNvSpPr txBox="1"/>
          <p:nvPr/>
        </p:nvSpPr>
        <p:spPr>
          <a:xfrm>
            <a:off x="311785" y="153035"/>
            <a:ext cx="5495290" cy="6181725"/>
          </a:xfrm>
          <a:prstGeom prst="rect">
            <a:avLst/>
          </a:prstGeom>
          <a:noFill/>
          <a:ln>
            <a:noFill/>
          </a:ln>
        </p:spPr>
        <p:txBody>
          <a:bodyPr anchorCtr="0" anchor="t" bIns="91425" lIns="91425" spcFirstLastPara="1" rIns="91425" wrap="square" tIns="91425">
            <a:normAutofit/>
          </a:bodyPr>
          <a:lstStyle/>
          <a:p>
            <a:pPr indent="0" lvl="0" marL="457200" marR="0" rtl="0" algn="l">
              <a:lnSpc>
                <a:spcPct val="90000"/>
              </a:lnSpc>
              <a:spcBef>
                <a:spcPts val="0"/>
              </a:spcBef>
              <a:spcAft>
                <a:spcPts val="0"/>
              </a:spcAft>
              <a:buClr>
                <a:schemeClr val="dk1"/>
              </a:buClr>
              <a:buSzPts val="2400"/>
              <a:buFont typeface="Arial"/>
              <a:buNone/>
            </a:pPr>
            <a:r>
              <a:rPr b="1" lang="en-US" sz="2000">
                <a:solidFill>
                  <a:schemeClr val="dk1"/>
                </a:solidFill>
                <a:latin typeface="Teko"/>
                <a:ea typeface="Teko"/>
                <a:cs typeface="Teko"/>
                <a:sym typeface="Teko"/>
              </a:rPr>
              <a:t>Extra Type</a:t>
            </a:r>
            <a:endParaRPr b="1" sz="2000">
              <a:solidFill>
                <a:schemeClr val="dk1"/>
              </a:solidFill>
              <a:latin typeface="Teko"/>
              <a:ea typeface="Teko"/>
              <a:cs typeface="Teko"/>
              <a:sym typeface="Teko"/>
            </a:endParaRPr>
          </a:p>
          <a:p>
            <a:pPr indent="-316230" lvl="0" marL="457200" marR="0" rtl="0" algn="l">
              <a:lnSpc>
                <a:spcPct val="90000"/>
              </a:lnSpc>
              <a:spcBef>
                <a:spcPts val="1200"/>
              </a:spcBef>
              <a:spcAft>
                <a:spcPts val="0"/>
              </a:spcAft>
              <a:buClr>
                <a:schemeClr val="dk1"/>
              </a:buClr>
              <a:buSzPts val="2000"/>
              <a:buFont typeface="Arial"/>
              <a:buChar char="●"/>
            </a:pPr>
            <a:r>
              <a:rPr lang="en-US" sz="2000">
                <a:solidFill>
                  <a:schemeClr val="dk1"/>
                </a:solidFill>
                <a:latin typeface="Teko"/>
                <a:ea typeface="Teko"/>
                <a:cs typeface="Teko"/>
                <a:sym typeface="Teko"/>
              </a:rPr>
              <a:t>Extra_Type_Id: Unique identifier for the type of extra runs scored in a cricket match.</a:t>
            </a:r>
            <a:endParaRPr sz="2000">
              <a:solidFill>
                <a:schemeClr val="dk1"/>
              </a:solidFill>
              <a:latin typeface="Teko"/>
              <a:ea typeface="Teko"/>
              <a:cs typeface="Teko"/>
              <a:sym typeface="Teko"/>
            </a:endParaRPr>
          </a:p>
          <a:p>
            <a:pPr indent="-316230"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Extra_Runs: The number of extra runs scored in a particular delivery.</a:t>
            </a:r>
            <a:endParaRPr sz="2000">
              <a:solidFill>
                <a:schemeClr val="dk1"/>
              </a:solidFill>
              <a:latin typeface="Teko"/>
              <a:ea typeface="Teko"/>
              <a:cs typeface="Teko"/>
              <a:sym typeface="Teko"/>
            </a:endParaRPr>
          </a:p>
          <a:p>
            <a:pPr indent="-316230"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Innings_No: The innings number in a cricket match.</a:t>
            </a:r>
            <a:endParaRPr sz="2000">
              <a:solidFill>
                <a:schemeClr val="dk1"/>
              </a:solidFill>
              <a:latin typeface="Teko"/>
              <a:ea typeface="Teko"/>
              <a:cs typeface="Teko"/>
              <a:sym typeface="Teko"/>
            </a:endParaRPr>
          </a:p>
          <a:p>
            <a:pPr indent="-316230"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Ball_Id: Unique identifier for a ball in an over</a:t>
            </a:r>
            <a:endParaRPr sz="2000">
              <a:solidFill>
                <a:schemeClr val="dk1"/>
              </a:solidFill>
              <a:latin typeface="Teko"/>
              <a:ea typeface="Teko"/>
              <a:cs typeface="Teko"/>
              <a:sym typeface="Teko"/>
            </a:endParaRPr>
          </a:p>
          <a:p>
            <a:pPr indent="-316230"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Over_Id: Unique identifier for an over in a cricket match.</a:t>
            </a:r>
            <a:endParaRPr sz="2000">
              <a:solidFill>
                <a:schemeClr val="dk1"/>
              </a:solidFill>
              <a:latin typeface="Teko"/>
              <a:ea typeface="Teko"/>
              <a:cs typeface="Teko"/>
              <a:sym typeface="Teko"/>
            </a:endParaRPr>
          </a:p>
          <a:p>
            <a:pPr indent="0" lvl="0" marL="0" marR="0" rtl="0" algn="l">
              <a:lnSpc>
                <a:spcPct val="90000"/>
              </a:lnSpc>
              <a:spcBef>
                <a:spcPts val="1200"/>
              </a:spcBef>
              <a:spcAft>
                <a:spcPts val="0"/>
              </a:spcAft>
              <a:buClr>
                <a:schemeClr val="dk1"/>
              </a:buClr>
              <a:buSzPts val="2400"/>
              <a:buFont typeface="Arial"/>
              <a:buNone/>
            </a:pPr>
            <a:r>
              <a:rPr lang="en-US" sz="2000">
                <a:solidFill>
                  <a:schemeClr val="dk1"/>
                </a:solidFill>
                <a:latin typeface="Teko"/>
                <a:ea typeface="Teko"/>
                <a:cs typeface="Teko"/>
                <a:sym typeface="Teko"/>
              </a:rPr>
              <a:t>	</a:t>
            </a:r>
            <a:r>
              <a:rPr b="1" lang="en-US" sz="2000">
                <a:solidFill>
                  <a:schemeClr val="dk1"/>
                </a:solidFill>
                <a:latin typeface="Teko"/>
                <a:ea typeface="Teko"/>
                <a:cs typeface="Teko"/>
                <a:sym typeface="Teko"/>
              </a:rPr>
              <a:t>Season</a:t>
            </a:r>
            <a:endParaRPr b="1" sz="2000">
              <a:solidFill>
                <a:schemeClr val="dk1"/>
              </a:solidFill>
              <a:latin typeface="Teko"/>
              <a:ea typeface="Teko"/>
              <a:cs typeface="Teko"/>
              <a:sym typeface="Teko"/>
            </a:endParaRPr>
          </a:p>
          <a:p>
            <a:pPr indent="-316230" lvl="0" marL="457200" marR="0" rtl="0" algn="l">
              <a:lnSpc>
                <a:spcPct val="90000"/>
              </a:lnSpc>
              <a:spcBef>
                <a:spcPts val="1200"/>
              </a:spcBef>
              <a:spcAft>
                <a:spcPts val="0"/>
              </a:spcAft>
              <a:buClr>
                <a:schemeClr val="dk1"/>
              </a:buClr>
              <a:buSzPts val="2000"/>
              <a:buFont typeface="Arial"/>
              <a:buChar char="●"/>
            </a:pPr>
            <a:r>
              <a:rPr lang="en-US" sz="2000">
                <a:solidFill>
                  <a:schemeClr val="dk1"/>
                </a:solidFill>
                <a:latin typeface="Teko"/>
                <a:ea typeface="Teko"/>
                <a:cs typeface="Teko"/>
                <a:sym typeface="Teko"/>
              </a:rPr>
              <a:t>Season_Id: Unique identifier for a particular season or tournament.</a:t>
            </a:r>
            <a:endParaRPr sz="2000">
              <a:solidFill>
                <a:schemeClr val="dk1"/>
              </a:solidFill>
              <a:latin typeface="Teko"/>
              <a:ea typeface="Teko"/>
              <a:cs typeface="Teko"/>
              <a:sym typeface="Teko"/>
            </a:endParaRPr>
          </a:p>
          <a:p>
            <a:pPr indent="-31686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Man_of_the_Series: The player awarded the Man of the Series award for a particular tournament.</a:t>
            </a:r>
            <a:endParaRPr sz="2000">
              <a:solidFill>
                <a:schemeClr val="dk1"/>
              </a:solidFill>
              <a:latin typeface="Teko"/>
              <a:ea typeface="Teko"/>
              <a:cs typeface="Teko"/>
              <a:sym typeface="Teko"/>
            </a:endParaRPr>
          </a:p>
          <a:p>
            <a:pPr indent="-31686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Orange_cap: The player awarded the Orange Cap (for most runs scored) in a particular tournament.</a:t>
            </a:r>
            <a:endParaRPr sz="2000">
              <a:solidFill>
                <a:schemeClr val="dk1"/>
              </a:solidFill>
              <a:latin typeface="Teko"/>
              <a:ea typeface="Teko"/>
              <a:cs typeface="Teko"/>
              <a:sym typeface="Teko"/>
            </a:endParaRPr>
          </a:p>
          <a:p>
            <a:pPr indent="-31686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Purple_cap: The player awarded the Purple Cap (for most wickets taken) in a particular tournament.</a:t>
            </a:r>
            <a:endParaRPr sz="2000">
              <a:solidFill>
                <a:schemeClr val="dk1"/>
              </a:solidFill>
              <a:latin typeface="Teko"/>
              <a:ea typeface="Teko"/>
              <a:cs typeface="Teko"/>
              <a:sym typeface="Teko"/>
            </a:endParaRPr>
          </a:p>
          <a:p>
            <a:pPr indent="-31686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Season_year : The year in which the season was held</a:t>
            </a:r>
            <a:endParaRPr sz="2000">
              <a:solidFill>
                <a:schemeClr val="dk1"/>
              </a:solidFill>
              <a:latin typeface="Teko"/>
              <a:ea typeface="Teko"/>
              <a:cs typeface="Teko"/>
              <a:sym typeface="Teko"/>
            </a:endParaRPr>
          </a:p>
        </p:txBody>
      </p:sp>
      <p:sp>
        <p:nvSpPr>
          <p:cNvPr id="125" name="Google Shape;125;p5"/>
          <p:cNvSpPr txBox="1"/>
          <p:nvPr/>
        </p:nvSpPr>
        <p:spPr>
          <a:xfrm>
            <a:off x="5807075" y="153670"/>
            <a:ext cx="5495290" cy="5964555"/>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chemeClr val="dk1"/>
              </a:buClr>
              <a:buSzPts val="2200"/>
              <a:buFont typeface="Arial"/>
              <a:buNone/>
            </a:pPr>
            <a:r>
              <a:rPr lang="en-US" sz="2200">
                <a:solidFill>
                  <a:schemeClr val="dk1"/>
                </a:solidFill>
                <a:latin typeface="Teko"/>
                <a:ea typeface="Teko"/>
                <a:cs typeface="Teko"/>
                <a:sym typeface="Teko"/>
              </a:rPr>
              <a:t>	</a:t>
            </a:r>
            <a:r>
              <a:rPr b="1" lang="en-US" sz="2000">
                <a:solidFill>
                  <a:schemeClr val="dk1"/>
                </a:solidFill>
                <a:latin typeface="Teko"/>
                <a:ea typeface="Teko"/>
                <a:cs typeface="Teko"/>
                <a:sym typeface="Teko"/>
              </a:rPr>
              <a:t>Win_By</a:t>
            </a:r>
            <a:endParaRPr b="1" sz="2000">
              <a:solidFill>
                <a:schemeClr val="dk1"/>
              </a:solidFill>
              <a:latin typeface="Teko"/>
              <a:ea typeface="Teko"/>
              <a:cs typeface="Teko"/>
              <a:sym typeface="Teko"/>
            </a:endParaRPr>
          </a:p>
          <a:p>
            <a:pPr indent="-287655" lvl="0" marL="457200" marR="0" rtl="0" algn="l">
              <a:lnSpc>
                <a:spcPct val="95000"/>
              </a:lnSpc>
              <a:spcBef>
                <a:spcPts val="1200"/>
              </a:spcBef>
              <a:spcAft>
                <a:spcPts val="0"/>
              </a:spcAft>
              <a:buClr>
                <a:schemeClr val="dk1"/>
              </a:buClr>
              <a:buSzPts val="2000"/>
              <a:buFont typeface="Arial"/>
              <a:buChar char="●"/>
            </a:pPr>
            <a:r>
              <a:rPr lang="en-US" sz="2000">
                <a:solidFill>
                  <a:schemeClr val="dk1"/>
                </a:solidFill>
                <a:latin typeface="Teko"/>
                <a:ea typeface="Teko"/>
                <a:cs typeface="Teko"/>
                <a:sym typeface="Teko"/>
              </a:rPr>
              <a:t>Win_Type: The type of win (e.g., runs, wickets) achieved by the winning team.</a:t>
            </a:r>
            <a:endParaRPr sz="2000">
              <a:solidFill>
                <a:schemeClr val="dk1"/>
              </a:solidFill>
              <a:latin typeface="Teko"/>
              <a:ea typeface="Teko"/>
              <a:cs typeface="Teko"/>
              <a:sym typeface="Teko"/>
            </a:endParaRPr>
          </a:p>
          <a:p>
            <a:pPr indent="-287655" lvl="0" marL="457200" marR="0" rtl="0" algn="l">
              <a:lnSpc>
                <a:spcPct val="95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Win_Id: Unique identifier for every win type</a:t>
            </a:r>
            <a:endParaRPr b="1" sz="2000">
              <a:solidFill>
                <a:schemeClr val="dk1"/>
              </a:solidFill>
              <a:latin typeface="Teko"/>
              <a:ea typeface="Teko"/>
              <a:cs typeface="Teko"/>
              <a:sym typeface="Teko"/>
            </a:endParaRPr>
          </a:p>
          <a:p>
            <a:pPr indent="0" lvl="0" marL="0" marR="0" rtl="0" algn="l">
              <a:lnSpc>
                <a:spcPct val="95000"/>
              </a:lnSpc>
              <a:spcBef>
                <a:spcPts val="1200"/>
              </a:spcBef>
              <a:spcAft>
                <a:spcPts val="0"/>
              </a:spcAft>
              <a:buClr>
                <a:schemeClr val="dk1"/>
              </a:buClr>
              <a:buSzPts val="2000"/>
              <a:buFont typeface="Arial"/>
              <a:buNone/>
            </a:pPr>
            <a:r>
              <a:rPr lang="en-US" sz="2000">
                <a:solidFill>
                  <a:schemeClr val="dk1"/>
                </a:solidFill>
                <a:latin typeface="Teko"/>
                <a:ea typeface="Teko"/>
                <a:cs typeface="Teko"/>
                <a:sym typeface="Teko"/>
              </a:rPr>
              <a:t>	</a:t>
            </a:r>
            <a:r>
              <a:rPr b="1" lang="en-US" sz="2000">
                <a:solidFill>
                  <a:schemeClr val="dk1"/>
                </a:solidFill>
                <a:latin typeface="Teko"/>
                <a:ea typeface="Teko"/>
                <a:cs typeface="Teko"/>
                <a:sym typeface="Teko"/>
              </a:rPr>
              <a:t>Outcome</a:t>
            </a:r>
            <a:endParaRPr b="1" sz="2000">
              <a:solidFill>
                <a:schemeClr val="dk1"/>
              </a:solidFill>
              <a:latin typeface="Teko"/>
              <a:ea typeface="Teko"/>
              <a:cs typeface="Teko"/>
              <a:sym typeface="Teko"/>
            </a:endParaRPr>
          </a:p>
          <a:p>
            <a:pPr indent="-287655" lvl="0" marL="457200" marR="0" rtl="0" algn="l">
              <a:lnSpc>
                <a:spcPct val="95000"/>
              </a:lnSpc>
              <a:spcBef>
                <a:spcPts val="1200"/>
              </a:spcBef>
              <a:spcAft>
                <a:spcPts val="0"/>
              </a:spcAft>
              <a:buClr>
                <a:schemeClr val="dk1"/>
              </a:buClr>
              <a:buSzPts val="2000"/>
              <a:buFont typeface="Arial"/>
              <a:buChar char="●"/>
            </a:pPr>
            <a:r>
              <a:rPr lang="en-US" sz="2000">
                <a:solidFill>
                  <a:schemeClr val="dk1"/>
                </a:solidFill>
                <a:latin typeface="Teko"/>
                <a:ea typeface="Teko"/>
                <a:cs typeface="Teko"/>
                <a:sym typeface="Teko"/>
              </a:rPr>
              <a:t>Outcome_type: The type of outcome or result of the match (e.g., win, loss, tie, no result).</a:t>
            </a:r>
            <a:endParaRPr sz="2000">
              <a:solidFill>
                <a:schemeClr val="dk1"/>
              </a:solidFill>
              <a:latin typeface="Teko"/>
              <a:ea typeface="Teko"/>
              <a:cs typeface="Teko"/>
              <a:sym typeface="Teko"/>
            </a:endParaRPr>
          </a:p>
          <a:p>
            <a:pPr indent="-28765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Outcome_Id: Unique identifier for the outcome or result of a match.</a:t>
            </a:r>
            <a:endParaRPr sz="2000">
              <a:solidFill>
                <a:schemeClr val="dk1"/>
              </a:solidFill>
              <a:latin typeface="Teko"/>
              <a:ea typeface="Teko"/>
              <a:cs typeface="Teko"/>
              <a:sym typeface="Teko"/>
            </a:endParaRPr>
          </a:p>
          <a:p>
            <a:pPr indent="0" lvl="0" marL="0" marR="0" rtl="0" algn="l">
              <a:lnSpc>
                <a:spcPct val="95000"/>
              </a:lnSpc>
              <a:spcBef>
                <a:spcPts val="1200"/>
              </a:spcBef>
              <a:spcAft>
                <a:spcPts val="0"/>
              </a:spcAft>
              <a:buClr>
                <a:schemeClr val="dk1"/>
              </a:buClr>
              <a:buSzPts val="2000"/>
              <a:buFont typeface="Arial"/>
              <a:buNone/>
            </a:pPr>
            <a:r>
              <a:rPr lang="en-US" sz="2000">
                <a:solidFill>
                  <a:schemeClr val="dk1"/>
                </a:solidFill>
                <a:latin typeface="Teko"/>
                <a:ea typeface="Teko"/>
                <a:cs typeface="Teko"/>
                <a:sym typeface="Teko"/>
              </a:rPr>
              <a:t>	</a:t>
            </a:r>
            <a:r>
              <a:rPr b="1" lang="en-US" sz="2000">
                <a:solidFill>
                  <a:schemeClr val="dk1"/>
                </a:solidFill>
                <a:latin typeface="Teko"/>
                <a:ea typeface="Teko"/>
                <a:cs typeface="Teko"/>
                <a:sym typeface="Teko"/>
              </a:rPr>
              <a:t>Out_Type</a:t>
            </a:r>
            <a:endParaRPr b="1" sz="2000">
              <a:solidFill>
                <a:schemeClr val="dk1"/>
              </a:solidFill>
              <a:latin typeface="Teko"/>
              <a:ea typeface="Teko"/>
              <a:cs typeface="Teko"/>
              <a:sym typeface="Teko"/>
            </a:endParaRPr>
          </a:p>
          <a:p>
            <a:pPr indent="-287655" lvl="0" marL="457200" marR="0" rtl="0" algn="l">
              <a:lnSpc>
                <a:spcPct val="95000"/>
              </a:lnSpc>
              <a:spcBef>
                <a:spcPts val="1200"/>
              </a:spcBef>
              <a:spcAft>
                <a:spcPts val="0"/>
              </a:spcAft>
              <a:buClr>
                <a:schemeClr val="dk1"/>
              </a:buClr>
              <a:buSzPts val="2000"/>
              <a:buFont typeface="Arial"/>
              <a:buChar char="●"/>
            </a:pPr>
            <a:r>
              <a:rPr lang="en-US" sz="2000">
                <a:solidFill>
                  <a:schemeClr val="dk1"/>
                </a:solidFill>
                <a:latin typeface="Teko"/>
                <a:ea typeface="Teko"/>
                <a:cs typeface="Teko"/>
                <a:sym typeface="Teko"/>
              </a:rPr>
              <a:t>Out_Id: Unique identifier for the type of dismissal or way a batsman got out.</a:t>
            </a:r>
            <a:endParaRPr sz="2000">
              <a:solidFill>
                <a:schemeClr val="dk1"/>
              </a:solidFill>
              <a:latin typeface="Teko"/>
              <a:ea typeface="Teko"/>
              <a:cs typeface="Teko"/>
              <a:sym typeface="Teko"/>
            </a:endParaRPr>
          </a:p>
          <a:p>
            <a:pPr indent="-287655" lvl="0" marL="457200" marR="0" rtl="0" algn="l">
              <a:lnSpc>
                <a:spcPct val="90000"/>
              </a:lnSpc>
              <a:spcBef>
                <a:spcPts val="0"/>
              </a:spcBef>
              <a:spcAft>
                <a:spcPts val="0"/>
              </a:spcAft>
              <a:buClr>
                <a:schemeClr val="dk1"/>
              </a:buClr>
              <a:buSzPts val="2000"/>
              <a:buFont typeface="Arial"/>
              <a:buChar char="●"/>
            </a:pPr>
            <a:r>
              <a:rPr lang="en-US" sz="2000">
                <a:solidFill>
                  <a:schemeClr val="dk1"/>
                </a:solidFill>
                <a:latin typeface="Teko"/>
                <a:ea typeface="Teko"/>
                <a:cs typeface="Teko"/>
                <a:sym typeface="Teko"/>
              </a:rPr>
              <a:t>Out_Name: The name or description of the type of dismissal (e.g., caught, bowled, lbw, run out).</a:t>
            </a:r>
            <a:endParaRPr sz="2000">
              <a:solidFill>
                <a:schemeClr val="dk1"/>
              </a:solidFill>
              <a:latin typeface="Teko"/>
              <a:ea typeface="Teko"/>
              <a:cs typeface="Teko"/>
              <a:sym typeface="Teko"/>
            </a:endParaRPr>
          </a:p>
          <a:p>
            <a:pPr indent="0" lvl="0" marL="0" marR="0" rtl="0" algn="l">
              <a:lnSpc>
                <a:spcPct val="90000"/>
              </a:lnSpc>
              <a:spcBef>
                <a:spcPts val="1200"/>
              </a:spcBef>
              <a:spcAft>
                <a:spcPts val="1200"/>
              </a:spcAft>
              <a:buClr>
                <a:schemeClr val="dk1"/>
              </a:buClr>
              <a:buSzPts val="2000"/>
              <a:buFont typeface="Arial"/>
              <a:buNone/>
            </a:pPr>
            <a:r>
              <a:rPr lang="en-US" sz="2000">
                <a:solidFill>
                  <a:schemeClr val="dk1"/>
                </a:solidFill>
                <a:latin typeface="Teko"/>
                <a:ea typeface="Teko"/>
                <a:cs typeface="Teko"/>
                <a:sym typeface="Teko"/>
              </a:rPr>
              <a:t>	</a:t>
            </a:r>
            <a:endParaRPr sz="2000">
              <a:solidFill>
                <a:schemeClr val="dk1"/>
              </a:solidFill>
              <a:latin typeface="Teko"/>
              <a:ea typeface="Teko"/>
              <a:cs typeface="Teko"/>
              <a:sym typeface="Teko"/>
            </a:endParaRPr>
          </a:p>
        </p:txBody>
      </p:sp>
      <p:pic>
        <p:nvPicPr>
          <p:cNvPr descr="RCB Logo" id="126" name="Google Shape;126;p5"/>
          <p:cNvPicPr preferRelativeResize="0"/>
          <p:nvPr/>
        </p:nvPicPr>
        <p:blipFill rotWithShape="1">
          <a:blip r:embed="rId3">
            <a:alphaModFix/>
          </a:blip>
          <a:srcRect b="0" l="0" r="0" t="0"/>
          <a:stretch/>
        </p:blipFill>
        <p:spPr>
          <a:xfrm>
            <a:off x="11013984" y="5686770"/>
            <a:ext cx="1086990" cy="1079267"/>
          </a:xfrm>
          <a:prstGeom prst="roundRect">
            <a:avLst>
              <a:gd fmla="val 8594" name="adj"/>
            </a:avLst>
          </a:prstGeom>
          <a:solidFill>
            <a:srgbClr val="ECECEC"/>
          </a:solidFill>
          <a:ln>
            <a:noFill/>
          </a:ln>
        </p:spPr>
      </p:pic>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6"/>
          <p:cNvSpPr txBox="1"/>
          <p:nvPr/>
        </p:nvSpPr>
        <p:spPr>
          <a:xfrm>
            <a:off x="424206" y="358219"/>
            <a:ext cx="4826523" cy="5788057"/>
          </a:xfrm>
          <a:prstGeom prst="rect">
            <a:avLst/>
          </a:prstGeom>
          <a:noFill/>
          <a:ln>
            <a:noFill/>
          </a:ln>
        </p:spPr>
        <p:txBody>
          <a:bodyPr anchorCtr="0" anchor="t" bIns="91425" lIns="91425" spcFirstLastPara="1" rIns="91425" wrap="square" tIns="91425">
            <a:normAutofit fontScale="55000" lnSpcReduction="20000"/>
          </a:bodyPr>
          <a:lstStyle/>
          <a:p>
            <a:pPr indent="0" lvl="0" marL="0" marR="0" rtl="0" algn="l">
              <a:lnSpc>
                <a:spcPct val="90000"/>
              </a:lnSpc>
              <a:spcBef>
                <a:spcPts val="0"/>
              </a:spcBef>
              <a:spcAft>
                <a:spcPts val="0"/>
              </a:spcAft>
              <a:buClr>
                <a:schemeClr val="dk1"/>
              </a:buClr>
              <a:buSzPct val="100000"/>
              <a:buFont typeface="Arial"/>
              <a:buNone/>
            </a:pPr>
            <a:r>
              <a:rPr b="1" lang="en-US" sz="1100">
                <a:solidFill>
                  <a:schemeClr val="dk1"/>
                </a:solidFill>
                <a:latin typeface="Teko"/>
                <a:ea typeface="Teko"/>
                <a:cs typeface="Teko"/>
                <a:sym typeface="Teko"/>
              </a:rPr>
              <a:t>                         </a:t>
            </a:r>
            <a:r>
              <a:rPr b="1" lang="en-US" sz="4625">
                <a:solidFill>
                  <a:schemeClr val="dk1"/>
                </a:solidFill>
                <a:latin typeface="Teko"/>
                <a:ea typeface="Teko"/>
                <a:cs typeface="Teko"/>
                <a:sym typeface="Teko"/>
              </a:rPr>
              <a:t>Umpire</a:t>
            </a:r>
            <a:endParaRPr b="1" sz="4625">
              <a:solidFill>
                <a:schemeClr val="dk1"/>
              </a:solidFill>
              <a:latin typeface="Teko"/>
              <a:ea typeface="Teko"/>
              <a:cs typeface="Teko"/>
              <a:sym typeface="Teko"/>
            </a:endParaRPr>
          </a:p>
          <a:p>
            <a:pPr indent="-302307" lvl="0" marL="457200" marR="0" rtl="0" algn="l">
              <a:lnSpc>
                <a:spcPct val="90000"/>
              </a:lnSpc>
              <a:spcBef>
                <a:spcPts val="1200"/>
              </a:spcBef>
              <a:spcAft>
                <a:spcPts val="0"/>
              </a:spcAft>
              <a:buClr>
                <a:schemeClr val="dk1"/>
              </a:buClr>
              <a:buSzPct val="100000"/>
              <a:buFont typeface="Arial"/>
              <a:buChar char="●"/>
            </a:pPr>
            <a:r>
              <a:rPr lang="en-US" sz="4625">
                <a:solidFill>
                  <a:schemeClr val="dk1"/>
                </a:solidFill>
                <a:latin typeface="Teko"/>
                <a:ea typeface="Teko"/>
                <a:cs typeface="Teko"/>
                <a:sym typeface="Teko"/>
              </a:rPr>
              <a:t>Umpire_id: Unique identifier for an umpire officiating the match.</a:t>
            </a:r>
            <a:endParaRPr sz="4625">
              <a:solidFill>
                <a:schemeClr val="dk1"/>
              </a:solidFill>
              <a:latin typeface="Teko"/>
              <a:ea typeface="Teko"/>
              <a:cs typeface="Teko"/>
              <a:sym typeface="Teko"/>
            </a:endParaRPr>
          </a:p>
          <a:p>
            <a:pPr indent="-302307" lvl="0" marL="457200" marR="0" rtl="0" algn="l">
              <a:lnSpc>
                <a:spcPct val="90000"/>
              </a:lnSpc>
              <a:spcBef>
                <a:spcPts val="0"/>
              </a:spcBef>
              <a:spcAft>
                <a:spcPts val="0"/>
              </a:spcAft>
              <a:buClr>
                <a:schemeClr val="dk1"/>
              </a:buClr>
              <a:buSzPct val="100000"/>
              <a:buFont typeface="Arial"/>
              <a:buChar char="●"/>
            </a:pPr>
            <a:r>
              <a:rPr lang="en-US" sz="4625">
                <a:solidFill>
                  <a:schemeClr val="dk1"/>
                </a:solidFill>
                <a:latin typeface="Teko"/>
                <a:ea typeface="Teko"/>
                <a:cs typeface="Teko"/>
                <a:sym typeface="Teko"/>
              </a:rPr>
              <a:t>Umpire_name: The name of an umpire.</a:t>
            </a:r>
            <a:endParaRPr sz="4625">
              <a:solidFill>
                <a:schemeClr val="dk1"/>
              </a:solidFill>
              <a:latin typeface="Teko"/>
              <a:ea typeface="Teko"/>
              <a:cs typeface="Teko"/>
              <a:sym typeface="Teko"/>
            </a:endParaRPr>
          </a:p>
          <a:p>
            <a:pPr indent="-302307" lvl="0" marL="457200" marR="0" rtl="0" algn="l">
              <a:lnSpc>
                <a:spcPct val="90000"/>
              </a:lnSpc>
              <a:spcBef>
                <a:spcPts val="0"/>
              </a:spcBef>
              <a:spcAft>
                <a:spcPts val="0"/>
              </a:spcAft>
              <a:buClr>
                <a:schemeClr val="dk1"/>
              </a:buClr>
              <a:buSzPct val="100000"/>
              <a:buFont typeface="Arial"/>
              <a:buChar char="●"/>
            </a:pPr>
            <a:r>
              <a:rPr lang="en-US" sz="4625">
                <a:solidFill>
                  <a:schemeClr val="dk1"/>
                </a:solidFill>
                <a:latin typeface="Teko"/>
                <a:ea typeface="Teko"/>
                <a:cs typeface="Teko"/>
                <a:sym typeface="Teko"/>
              </a:rPr>
              <a:t>Umpire_country: The country or nationality of an umpire.</a:t>
            </a:r>
            <a:endParaRPr sz="4625">
              <a:solidFill>
                <a:schemeClr val="dk1"/>
              </a:solidFill>
              <a:latin typeface="Teko"/>
              <a:ea typeface="Teko"/>
              <a:cs typeface="Teko"/>
              <a:sym typeface="Teko"/>
            </a:endParaRPr>
          </a:p>
          <a:p>
            <a:pPr indent="457200" lvl="0" marL="0" marR="0" rtl="0" algn="l">
              <a:lnSpc>
                <a:spcPct val="90000"/>
              </a:lnSpc>
              <a:spcBef>
                <a:spcPts val="1200"/>
              </a:spcBef>
              <a:spcAft>
                <a:spcPts val="0"/>
              </a:spcAft>
              <a:buClr>
                <a:schemeClr val="dk1"/>
              </a:buClr>
              <a:buSzPct val="100000"/>
              <a:buFont typeface="Arial"/>
              <a:buNone/>
            </a:pPr>
            <a:r>
              <a:rPr b="1" lang="en-US" sz="4625">
                <a:solidFill>
                  <a:schemeClr val="dk1"/>
                </a:solidFill>
                <a:latin typeface="Teko"/>
                <a:ea typeface="Teko"/>
                <a:cs typeface="Teko"/>
                <a:sym typeface="Teko"/>
              </a:rPr>
              <a:t>Toss Decision</a:t>
            </a:r>
            <a:endParaRPr b="1" sz="4625">
              <a:solidFill>
                <a:schemeClr val="dk1"/>
              </a:solidFill>
              <a:latin typeface="Teko"/>
              <a:ea typeface="Teko"/>
              <a:cs typeface="Teko"/>
              <a:sym typeface="Teko"/>
            </a:endParaRPr>
          </a:p>
          <a:p>
            <a:pPr indent="-302307" lvl="0" marL="457200" marR="0" rtl="0" algn="l">
              <a:lnSpc>
                <a:spcPct val="90000"/>
              </a:lnSpc>
              <a:spcBef>
                <a:spcPts val="1200"/>
              </a:spcBef>
              <a:spcAft>
                <a:spcPts val="0"/>
              </a:spcAft>
              <a:buClr>
                <a:schemeClr val="dk1"/>
              </a:buClr>
              <a:buSzPct val="100000"/>
              <a:buFont typeface="Arial"/>
              <a:buChar char="●"/>
            </a:pPr>
            <a:r>
              <a:rPr lang="en-US" sz="4625">
                <a:solidFill>
                  <a:schemeClr val="dk1"/>
                </a:solidFill>
                <a:latin typeface="Teko"/>
                <a:ea typeface="Teko"/>
                <a:cs typeface="Teko"/>
                <a:sym typeface="Teko"/>
              </a:rPr>
              <a:t>Toss_Name: The name or description of the toss (e.g., heads or tails).</a:t>
            </a:r>
            <a:endParaRPr sz="4625">
              <a:solidFill>
                <a:schemeClr val="dk1"/>
              </a:solidFill>
              <a:latin typeface="Teko"/>
              <a:ea typeface="Teko"/>
              <a:cs typeface="Teko"/>
              <a:sym typeface="Teko"/>
            </a:endParaRPr>
          </a:p>
          <a:p>
            <a:pPr indent="457200" lvl="0" marL="0" marR="0" rtl="0" algn="l">
              <a:lnSpc>
                <a:spcPct val="90000"/>
              </a:lnSpc>
              <a:spcBef>
                <a:spcPts val="1200"/>
              </a:spcBef>
              <a:spcAft>
                <a:spcPts val="0"/>
              </a:spcAft>
              <a:buClr>
                <a:schemeClr val="dk1"/>
              </a:buClr>
              <a:buSzPct val="100000"/>
              <a:buFont typeface="Arial"/>
              <a:buNone/>
            </a:pPr>
            <a:r>
              <a:rPr b="1" lang="en-US" sz="4625">
                <a:solidFill>
                  <a:schemeClr val="dk1"/>
                </a:solidFill>
                <a:latin typeface="Teko"/>
                <a:ea typeface="Teko"/>
                <a:cs typeface="Teko"/>
                <a:sym typeface="Teko"/>
              </a:rPr>
              <a:t>Player</a:t>
            </a:r>
            <a:endParaRPr b="1" sz="4625">
              <a:solidFill>
                <a:schemeClr val="dk1"/>
              </a:solidFill>
              <a:latin typeface="Teko"/>
              <a:ea typeface="Teko"/>
              <a:cs typeface="Teko"/>
              <a:sym typeface="Teko"/>
            </a:endParaRPr>
          </a:p>
          <a:p>
            <a:pPr indent="-302307" lvl="0" marL="457200" marR="0" rtl="0" algn="l">
              <a:lnSpc>
                <a:spcPct val="90000"/>
              </a:lnSpc>
              <a:spcBef>
                <a:spcPts val="1200"/>
              </a:spcBef>
              <a:spcAft>
                <a:spcPts val="0"/>
              </a:spcAft>
              <a:buClr>
                <a:schemeClr val="dk1"/>
              </a:buClr>
              <a:buSzPct val="100000"/>
              <a:buFont typeface="Arial"/>
              <a:buChar char="●"/>
            </a:pPr>
            <a:r>
              <a:rPr lang="en-US" sz="4625">
                <a:solidFill>
                  <a:schemeClr val="dk1"/>
                </a:solidFill>
                <a:latin typeface="Teko"/>
                <a:ea typeface="Teko"/>
                <a:cs typeface="Teko"/>
                <a:sym typeface="Teko"/>
              </a:rPr>
              <a:t>Player_Id: Unique identifier for a player.</a:t>
            </a:r>
            <a:endParaRPr sz="4625">
              <a:solidFill>
                <a:schemeClr val="dk1"/>
              </a:solidFill>
              <a:latin typeface="Teko"/>
              <a:ea typeface="Teko"/>
              <a:cs typeface="Teko"/>
              <a:sym typeface="Teko"/>
            </a:endParaRPr>
          </a:p>
          <a:p>
            <a:pPr indent="-302307" lvl="0" marL="457200" marR="0" rtl="0" algn="l">
              <a:lnSpc>
                <a:spcPct val="90000"/>
              </a:lnSpc>
              <a:spcBef>
                <a:spcPts val="0"/>
              </a:spcBef>
              <a:spcAft>
                <a:spcPts val="0"/>
              </a:spcAft>
              <a:buClr>
                <a:schemeClr val="dk1"/>
              </a:buClr>
              <a:buSzPct val="100000"/>
              <a:buFont typeface="Arial"/>
              <a:buChar char="●"/>
            </a:pPr>
            <a:r>
              <a:rPr lang="en-US" sz="4625">
                <a:solidFill>
                  <a:schemeClr val="dk1"/>
                </a:solidFill>
                <a:latin typeface="Teko"/>
                <a:ea typeface="Teko"/>
                <a:cs typeface="Teko"/>
                <a:sym typeface="Teko"/>
              </a:rPr>
              <a:t>Player_Name: </a:t>
            </a:r>
            <a:r>
              <a:rPr lang="en-US" sz="4625">
                <a:solidFill>
                  <a:schemeClr val="dk1"/>
                </a:solidFill>
                <a:latin typeface="Calibri"/>
                <a:ea typeface="Calibri"/>
                <a:cs typeface="Calibri"/>
                <a:sym typeface="Calibri"/>
              </a:rPr>
              <a:t>The name of a player.</a:t>
            </a:r>
            <a:endParaRPr sz="4625">
              <a:solidFill>
                <a:schemeClr val="dk1"/>
              </a:solidFill>
              <a:latin typeface="Calibri"/>
              <a:ea typeface="Calibri"/>
              <a:cs typeface="Calibri"/>
              <a:sym typeface="Calibri"/>
            </a:endParaRPr>
          </a:p>
          <a:p>
            <a:pPr indent="0" lvl="0" marL="0" marR="0" rtl="0" algn="l">
              <a:lnSpc>
                <a:spcPct val="90000"/>
              </a:lnSpc>
              <a:spcBef>
                <a:spcPts val="1200"/>
              </a:spcBef>
              <a:spcAft>
                <a:spcPts val="0"/>
              </a:spcAft>
              <a:buClr>
                <a:schemeClr val="dk1"/>
              </a:buClr>
              <a:buSzPct val="100000"/>
              <a:buFont typeface="Arial"/>
              <a:buNone/>
            </a:pPr>
            <a:r>
              <a:t/>
            </a:r>
            <a:endParaRPr sz="1100">
              <a:solidFill>
                <a:schemeClr val="dk1"/>
              </a:solidFill>
              <a:latin typeface="Calibri"/>
              <a:ea typeface="Calibri"/>
              <a:cs typeface="Calibri"/>
              <a:sym typeface="Calibri"/>
            </a:endParaRPr>
          </a:p>
          <a:p>
            <a:pPr indent="0" lvl="0" marL="0" marR="0" rtl="0" algn="l">
              <a:lnSpc>
                <a:spcPct val="90000"/>
              </a:lnSpc>
              <a:spcBef>
                <a:spcPts val="12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2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200"/>
              </a:spcBef>
              <a:spcAft>
                <a:spcPts val="1200"/>
              </a:spcAft>
              <a:buClr>
                <a:schemeClr val="dk1"/>
              </a:buClr>
              <a:buSzPct val="100000"/>
              <a:buFont typeface="Arial"/>
              <a:buNone/>
            </a:pPr>
            <a:r>
              <a:t/>
            </a:r>
            <a:endParaRPr sz="2800">
              <a:solidFill>
                <a:schemeClr val="dk1"/>
              </a:solidFill>
              <a:latin typeface="Calibri"/>
              <a:ea typeface="Calibri"/>
              <a:cs typeface="Calibri"/>
              <a:sym typeface="Calibri"/>
            </a:endParaRPr>
          </a:p>
        </p:txBody>
      </p:sp>
      <p:sp>
        <p:nvSpPr>
          <p:cNvPr id="132" name="Google Shape;132;p6"/>
          <p:cNvSpPr txBox="1"/>
          <p:nvPr/>
        </p:nvSpPr>
        <p:spPr>
          <a:xfrm>
            <a:off x="5347335" y="358140"/>
            <a:ext cx="6094730" cy="25419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Teko"/>
                <a:ea typeface="Teko"/>
                <a:cs typeface="Teko"/>
                <a:sym typeface="Teko"/>
              </a:rPr>
              <a:t>Rolee</a:t>
            </a:r>
            <a:endParaRPr b="1" sz="2500">
              <a:solidFill>
                <a:schemeClr val="dk1"/>
              </a:solidFill>
              <a:latin typeface="Teko"/>
              <a:ea typeface="Teko"/>
              <a:cs typeface="Teko"/>
              <a:sym typeface="Teko"/>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Teko"/>
                <a:ea typeface="Teko"/>
                <a:cs typeface="Teko"/>
                <a:sym typeface="Teko"/>
              </a:rPr>
              <a:t>Role_Id: Unique identifier for a player's role or skills (e.g., batsman, bowler, all-rounder).</a:t>
            </a:r>
            <a:endParaRPr sz="2500">
              <a:solidFill>
                <a:schemeClr val="dk1"/>
              </a:solidFill>
              <a:latin typeface="Teko"/>
              <a:ea typeface="Teko"/>
              <a:cs typeface="Teko"/>
              <a:sym typeface="Teko"/>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Teko"/>
                <a:ea typeface="Teko"/>
                <a:cs typeface="Teko"/>
                <a:sym typeface="Teko"/>
              </a:rPr>
              <a:t>Role_Desc: Description of a player's role or skills.</a:t>
            </a:r>
            <a:endParaRPr sz="2500">
              <a:solidFill>
                <a:schemeClr val="dk1"/>
              </a:solidFill>
              <a:latin typeface="Teko"/>
              <a:ea typeface="Teko"/>
              <a:cs typeface="Teko"/>
              <a:sym typeface="Teko"/>
            </a:endParaRPr>
          </a:p>
          <a:p>
            <a:pPr indent="0" lvl="0" marL="0" marR="0" rtl="0" algn="l">
              <a:spcBef>
                <a:spcPts val="0"/>
              </a:spcBef>
              <a:spcAft>
                <a:spcPts val="0"/>
              </a:spcAft>
              <a:buNone/>
            </a:pPr>
            <a:r>
              <a:t/>
            </a:r>
            <a:endParaRPr b="1" sz="2500">
              <a:solidFill>
                <a:schemeClr val="dk1"/>
              </a:solidFill>
              <a:latin typeface="Teko"/>
              <a:ea typeface="Teko"/>
              <a:cs typeface="Teko"/>
              <a:sym typeface="Teko"/>
            </a:endParaRPr>
          </a:p>
          <a:p>
            <a:pPr indent="0" lvl="0" marL="0" marR="0" rtl="0" algn="l">
              <a:spcBef>
                <a:spcPts val="0"/>
              </a:spcBef>
              <a:spcAft>
                <a:spcPts val="0"/>
              </a:spcAft>
              <a:buNone/>
            </a:pPr>
            <a:r>
              <a:rPr b="1" lang="en-US" sz="2500">
                <a:solidFill>
                  <a:schemeClr val="dk1"/>
                </a:solidFill>
                <a:latin typeface="Teko"/>
                <a:ea typeface="Teko"/>
                <a:cs typeface="Teko"/>
                <a:sym typeface="Teko"/>
              </a:rPr>
              <a:t>Team</a:t>
            </a:r>
            <a:endParaRPr b="1" sz="2500">
              <a:solidFill>
                <a:schemeClr val="dk1"/>
              </a:solidFill>
              <a:latin typeface="Teko"/>
              <a:ea typeface="Teko"/>
              <a:cs typeface="Teko"/>
              <a:sym typeface="Teko"/>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Teko"/>
                <a:ea typeface="Teko"/>
                <a:cs typeface="Teko"/>
                <a:sym typeface="Teko"/>
              </a:rPr>
              <a:t>Team_Id: Unique identifier for a team.</a:t>
            </a:r>
            <a:endParaRPr sz="2500">
              <a:solidFill>
                <a:schemeClr val="dk1"/>
              </a:solidFill>
              <a:latin typeface="Teko"/>
              <a:ea typeface="Teko"/>
              <a:cs typeface="Teko"/>
              <a:sym typeface="Teko"/>
            </a:endParaRPr>
          </a:p>
          <a:p>
            <a:pPr indent="-342900" lvl="0" marL="342900" marR="0" rtl="0" algn="l">
              <a:spcBef>
                <a:spcPts val="0"/>
              </a:spcBef>
              <a:spcAft>
                <a:spcPts val="0"/>
              </a:spcAft>
              <a:buClr>
                <a:schemeClr val="dk1"/>
              </a:buClr>
              <a:buSzPts val="2500"/>
              <a:buFont typeface="Arial"/>
              <a:buChar char="•"/>
            </a:pPr>
            <a:r>
              <a:rPr lang="en-US" sz="2500">
                <a:solidFill>
                  <a:schemeClr val="dk1"/>
                </a:solidFill>
                <a:latin typeface="Teko"/>
                <a:ea typeface="Teko"/>
                <a:cs typeface="Teko"/>
                <a:sym typeface="Teko"/>
              </a:rPr>
              <a:t>Team_Name: The name of a team.</a:t>
            </a:r>
            <a:endParaRPr sz="2500">
              <a:solidFill>
                <a:schemeClr val="dk1"/>
              </a:solidFill>
              <a:latin typeface="Teko"/>
              <a:ea typeface="Teko"/>
              <a:cs typeface="Teko"/>
              <a:sym typeface="Teko"/>
            </a:endParaRPr>
          </a:p>
        </p:txBody>
      </p:sp>
      <p:pic>
        <p:nvPicPr>
          <p:cNvPr id="133" name="Google Shape;133;p6"/>
          <p:cNvPicPr preferRelativeResize="0"/>
          <p:nvPr/>
        </p:nvPicPr>
        <p:blipFill rotWithShape="1">
          <a:blip r:embed="rId3">
            <a:alphaModFix/>
          </a:blip>
          <a:srcRect b="0" l="0" r="0" t="0"/>
          <a:stretch/>
        </p:blipFill>
        <p:spPr>
          <a:xfrm>
            <a:off x="5713095" y="4549775"/>
            <a:ext cx="4659630" cy="1941195"/>
          </a:xfrm>
          <a:prstGeom prst="rect">
            <a:avLst/>
          </a:prstGeom>
          <a:noFill/>
          <a:ln>
            <a:noFill/>
          </a:ln>
        </p:spPr>
      </p:pic>
      <p:pic>
        <p:nvPicPr>
          <p:cNvPr descr="RCB Logo" id="134" name="Google Shape;134;p6"/>
          <p:cNvPicPr preferRelativeResize="0"/>
          <p:nvPr/>
        </p:nvPicPr>
        <p:blipFill rotWithShape="1">
          <a:blip r:embed="rId4">
            <a:alphaModFix/>
          </a:blip>
          <a:srcRect b="0" l="0" r="0" t="0"/>
          <a:stretch/>
        </p:blipFill>
        <p:spPr>
          <a:xfrm>
            <a:off x="11023410" y="5708034"/>
            <a:ext cx="1086990" cy="1079267"/>
          </a:xfrm>
          <a:prstGeom prst="roundRect">
            <a:avLst>
              <a:gd fmla="val 8594" name="adj"/>
            </a:avLst>
          </a:prstGeom>
          <a:solidFill>
            <a:srgbClr val="ECECEC"/>
          </a:solidFill>
          <a:ln>
            <a:noFill/>
          </a:ln>
        </p:spPr>
      </p:pic>
    </p:spTree>
  </p:cSld>
  <p:clrMapOvr>
    <a:masterClrMapping/>
  </p:clrMapOvr>
  <p:transition spd="slow" p14:dur="1500">
    <p:random/>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7"/>
          <p:cNvSpPr txBox="1"/>
          <p:nvPr>
            <p:ph type="ctrTitle"/>
          </p:nvPr>
        </p:nvSpPr>
        <p:spPr>
          <a:xfrm>
            <a:off x="1514573" y="230957"/>
            <a:ext cx="8597246" cy="80406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eko"/>
              <a:buNone/>
            </a:pPr>
            <a:r>
              <a:rPr b="1" lang="en-US" sz="8000">
                <a:latin typeface="Teko"/>
                <a:ea typeface="Teko"/>
                <a:cs typeface="Teko"/>
                <a:sym typeface="Teko"/>
              </a:rPr>
              <a:t>Database</a:t>
            </a:r>
            <a:r>
              <a:rPr b="1" lang="en-US">
                <a:latin typeface="Teko"/>
                <a:ea typeface="Teko"/>
                <a:cs typeface="Teko"/>
                <a:sym typeface="Teko"/>
              </a:rPr>
              <a:t> </a:t>
            </a:r>
            <a:r>
              <a:rPr b="1" lang="en-US" sz="8000">
                <a:latin typeface="Teko"/>
                <a:ea typeface="Teko"/>
                <a:cs typeface="Teko"/>
                <a:sym typeface="Teko"/>
              </a:rPr>
              <a:t>Schema</a:t>
            </a:r>
            <a:endParaRPr b="1" sz="8000">
              <a:latin typeface="Teko"/>
              <a:ea typeface="Teko"/>
              <a:cs typeface="Teko"/>
              <a:sym typeface="Teko"/>
            </a:endParaRPr>
          </a:p>
        </p:txBody>
      </p:sp>
      <p:pic>
        <p:nvPicPr>
          <p:cNvPr descr="RCB Logo" id="140" name="Google Shape;140;p7"/>
          <p:cNvPicPr preferRelativeResize="0"/>
          <p:nvPr/>
        </p:nvPicPr>
        <p:blipFill rotWithShape="1">
          <a:blip r:embed="rId3">
            <a:alphaModFix/>
          </a:blip>
          <a:srcRect b="0" l="0" r="0" t="0"/>
          <a:stretch/>
        </p:blipFill>
        <p:spPr>
          <a:xfrm>
            <a:off x="10476828" y="149240"/>
            <a:ext cx="588644" cy="584462"/>
          </a:xfrm>
          <a:prstGeom prst="roundRect">
            <a:avLst>
              <a:gd fmla="val 8594" name="adj"/>
            </a:avLst>
          </a:prstGeom>
          <a:solidFill>
            <a:srgbClr val="ECECEC"/>
          </a:solidFill>
          <a:ln>
            <a:noFill/>
          </a:ln>
        </p:spPr>
      </p:pic>
      <p:pic>
        <p:nvPicPr>
          <p:cNvPr descr="RCB Logo" id="141" name="Google Shape;141;p7"/>
          <p:cNvPicPr preferRelativeResize="0"/>
          <p:nvPr/>
        </p:nvPicPr>
        <p:blipFill rotWithShape="1">
          <a:blip r:embed="rId3">
            <a:alphaModFix/>
          </a:blip>
          <a:srcRect b="0" l="0" r="0" t="0"/>
          <a:stretch/>
        </p:blipFill>
        <p:spPr>
          <a:xfrm>
            <a:off x="701714" y="231155"/>
            <a:ext cx="588644" cy="584462"/>
          </a:xfrm>
          <a:prstGeom prst="roundRect">
            <a:avLst>
              <a:gd fmla="val 8594" name="adj"/>
            </a:avLst>
          </a:prstGeom>
          <a:solidFill>
            <a:srgbClr val="ECECEC"/>
          </a:solidFill>
          <a:ln>
            <a:noFill/>
          </a:ln>
        </p:spPr>
      </p:pic>
      <p:pic>
        <p:nvPicPr>
          <p:cNvPr id="142" name="Google Shape;142;p7"/>
          <p:cNvPicPr preferRelativeResize="0"/>
          <p:nvPr/>
        </p:nvPicPr>
        <p:blipFill rotWithShape="1">
          <a:blip r:embed="rId4">
            <a:alphaModFix/>
          </a:blip>
          <a:srcRect b="0" l="0" r="0" t="0"/>
          <a:stretch/>
        </p:blipFill>
        <p:spPr>
          <a:xfrm>
            <a:off x="436880" y="1174750"/>
            <a:ext cx="11469370" cy="5424170"/>
          </a:xfrm>
          <a:prstGeom prst="rect">
            <a:avLst/>
          </a:prstGeom>
          <a:noFill/>
          <a:ln>
            <a:noFill/>
          </a:ln>
        </p:spPr>
      </p:pic>
    </p:spTree>
  </p:cSld>
  <p:clrMapOvr>
    <a:masterClrMapping/>
  </p:clrMapOvr>
  <p:transition spd="slow" p14:dur="1500">
    <p:random/>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8"/>
          <p:cNvSpPr txBox="1"/>
          <p:nvPr>
            <p:ph type="ctrTitle"/>
          </p:nvPr>
        </p:nvSpPr>
        <p:spPr>
          <a:xfrm>
            <a:off x="1524000" y="94841"/>
            <a:ext cx="9144000" cy="113064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eko"/>
              <a:buNone/>
            </a:pPr>
            <a:r>
              <a:rPr b="1" lang="en-US" sz="7200">
                <a:latin typeface="Teko"/>
                <a:ea typeface="Teko"/>
                <a:cs typeface="Teko"/>
                <a:sym typeface="Teko"/>
              </a:rPr>
              <a:t>Methodology</a:t>
            </a:r>
            <a:endParaRPr b="1" sz="7200">
              <a:latin typeface="Teko"/>
              <a:ea typeface="Teko"/>
              <a:cs typeface="Teko"/>
              <a:sym typeface="Teko"/>
            </a:endParaRPr>
          </a:p>
        </p:txBody>
      </p:sp>
      <p:sp>
        <p:nvSpPr>
          <p:cNvPr id="148" name="Google Shape;148;p8"/>
          <p:cNvSpPr txBox="1"/>
          <p:nvPr>
            <p:ph idx="1" type="subTitle"/>
          </p:nvPr>
        </p:nvSpPr>
        <p:spPr>
          <a:xfrm>
            <a:off x="318075" y="1330450"/>
            <a:ext cx="6082800" cy="4738500"/>
          </a:xfrm>
          <a:prstGeom prst="rect">
            <a:avLst/>
          </a:prstGeom>
          <a:noFill/>
          <a:ln>
            <a:noFill/>
          </a:ln>
        </p:spPr>
        <p:txBody>
          <a:bodyPr anchorCtr="0" anchor="t" bIns="45700" lIns="91425" spcFirstLastPara="1" rIns="91425" wrap="square" tIns="45700">
            <a:noAutofit/>
          </a:bodyPr>
          <a:lstStyle/>
          <a:p>
            <a:pPr indent="-354330" lvl="0" marL="342900" rtl="0" algn="l">
              <a:lnSpc>
                <a:spcPct val="150000"/>
              </a:lnSpc>
              <a:spcBef>
                <a:spcPts val="0"/>
              </a:spcBef>
              <a:spcAft>
                <a:spcPts val="0"/>
              </a:spcAft>
              <a:buClr>
                <a:schemeClr val="dk1"/>
              </a:buClr>
              <a:buSzPts val="1800"/>
              <a:buFont typeface="Arial"/>
              <a:buChar char="•"/>
            </a:pPr>
            <a:r>
              <a:rPr b="1" lang="en-US" sz="1800" u="sng">
                <a:latin typeface="Teko"/>
                <a:ea typeface="Teko"/>
                <a:cs typeface="Teko"/>
                <a:sym typeface="Teko"/>
              </a:rPr>
              <a:t>Data Cleaning:</a:t>
            </a:r>
            <a:r>
              <a:rPr b="1" lang="en-US" sz="1800">
                <a:latin typeface="Teko"/>
                <a:ea typeface="Teko"/>
                <a:cs typeface="Teko"/>
                <a:sym typeface="Teko"/>
              </a:rPr>
              <a:t> </a:t>
            </a:r>
            <a:r>
              <a:rPr lang="en-US" sz="1800">
                <a:latin typeface="Teko"/>
                <a:ea typeface="Teko"/>
                <a:cs typeface="Teko"/>
                <a:sym typeface="Teko"/>
              </a:rPr>
              <a:t>Used UPDATE statement to update the team name correctly from Delhi Capitals to Delhi Daredevils.</a:t>
            </a:r>
            <a:endParaRPr sz="1800">
              <a:latin typeface="Teko"/>
              <a:ea typeface="Teko"/>
              <a:cs typeface="Teko"/>
              <a:sym typeface="Teko"/>
            </a:endParaRPr>
          </a:p>
          <a:p>
            <a:pPr indent="-354330" lvl="0" marL="342900" rtl="0" algn="l">
              <a:lnSpc>
                <a:spcPct val="150000"/>
              </a:lnSpc>
              <a:spcBef>
                <a:spcPts val="1000"/>
              </a:spcBef>
              <a:spcAft>
                <a:spcPts val="0"/>
              </a:spcAft>
              <a:buClr>
                <a:schemeClr val="dk1"/>
              </a:buClr>
              <a:buSzPts val="1800"/>
              <a:buFont typeface="Arial"/>
              <a:buChar char="•"/>
            </a:pPr>
            <a:r>
              <a:rPr b="1" lang="en-US" sz="1800" u="sng">
                <a:latin typeface="Teko"/>
                <a:ea typeface="Teko"/>
                <a:cs typeface="Teko"/>
                <a:sym typeface="Teko"/>
              </a:rPr>
              <a:t>Data Aggregation:</a:t>
            </a:r>
            <a:r>
              <a:rPr lang="en-US" sz="1800">
                <a:latin typeface="Teko"/>
                <a:ea typeface="Teko"/>
                <a:cs typeface="Teko"/>
                <a:sym typeface="Teko"/>
              </a:rPr>
              <a:t> Used various aggregation functions such as SUM(), AVG(), COUNT(), etc. To aggregate data and get a meaningful summary.</a:t>
            </a:r>
            <a:endParaRPr sz="1800">
              <a:latin typeface="Teko"/>
              <a:ea typeface="Teko"/>
              <a:cs typeface="Teko"/>
              <a:sym typeface="Teko"/>
            </a:endParaRPr>
          </a:p>
          <a:p>
            <a:pPr indent="-354330" lvl="0" marL="342900" rtl="0" algn="l">
              <a:lnSpc>
                <a:spcPct val="150000"/>
              </a:lnSpc>
              <a:spcBef>
                <a:spcPts val="1000"/>
              </a:spcBef>
              <a:spcAft>
                <a:spcPts val="0"/>
              </a:spcAft>
              <a:buClr>
                <a:schemeClr val="dk1"/>
              </a:buClr>
              <a:buSzPts val="1800"/>
              <a:buFont typeface="Arial"/>
              <a:buChar char="•"/>
            </a:pPr>
            <a:r>
              <a:rPr b="1" lang="en-US" sz="1800" u="sng">
                <a:latin typeface="Teko"/>
                <a:ea typeface="Teko"/>
                <a:cs typeface="Teko"/>
                <a:sym typeface="Teko"/>
              </a:rPr>
              <a:t>Data Manipulation:</a:t>
            </a:r>
            <a:r>
              <a:rPr lang="en-US" sz="1800">
                <a:latin typeface="Teko"/>
                <a:ea typeface="Teko"/>
                <a:cs typeface="Teko"/>
                <a:sym typeface="Teko"/>
              </a:rPr>
              <a:t> Used various JOINS and </a:t>
            </a:r>
            <a:r>
              <a:rPr lang="en-US" sz="1800">
                <a:latin typeface="Teko"/>
                <a:ea typeface="Teko"/>
                <a:cs typeface="Teko"/>
                <a:sym typeface="Teko"/>
              </a:rPr>
              <a:t>SUB-QUERIES</a:t>
            </a:r>
            <a:r>
              <a:rPr lang="en-US" sz="1800">
                <a:latin typeface="Teko"/>
                <a:ea typeface="Teko"/>
                <a:cs typeface="Teko"/>
                <a:sym typeface="Teko"/>
              </a:rPr>
              <a:t> to combine different tables and manipulate the data for easier analysis.</a:t>
            </a:r>
            <a:endParaRPr sz="1800">
              <a:latin typeface="Teko"/>
              <a:ea typeface="Teko"/>
              <a:cs typeface="Teko"/>
              <a:sym typeface="Teko"/>
            </a:endParaRPr>
          </a:p>
          <a:p>
            <a:pPr indent="-354330" lvl="0" marL="342900" rtl="0" algn="l">
              <a:lnSpc>
                <a:spcPct val="150000"/>
              </a:lnSpc>
              <a:spcBef>
                <a:spcPts val="1000"/>
              </a:spcBef>
              <a:spcAft>
                <a:spcPts val="0"/>
              </a:spcAft>
              <a:buClr>
                <a:schemeClr val="dk1"/>
              </a:buClr>
              <a:buSzPts val="1800"/>
              <a:buFont typeface="Arial"/>
              <a:buChar char="•"/>
            </a:pPr>
            <a:r>
              <a:rPr b="1" lang="en-US" sz="1800" u="sng">
                <a:latin typeface="Teko"/>
                <a:ea typeface="Teko"/>
                <a:cs typeface="Teko"/>
                <a:sym typeface="Teko"/>
              </a:rPr>
              <a:t>Data Measurement:</a:t>
            </a:r>
            <a:r>
              <a:rPr b="1" lang="en-US" sz="1800">
                <a:latin typeface="Teko"/>
                <a:ea typeface="Teko"/>
                <a:cs typeface="Teko"/>
                <a:sym typeface="Teko"/>
              </a:rPr>
              <a:t> </a:t>
            </a:r>
            <a:r>
              <a:rPr lang="en-US" sz="1800">
                <a:latin typeface="Teko"/>
                <a:ea typeface="Teko"/>
                <a:cs typeface="Teko"/>
                <a:sym typeface="Teko"/>
              </a:rPr>
              <a:t>Measured the performance of various players using functions like LIMIT, DENSE_RANK(), ROW_NUMBER().</a:t>
            </a:r>
            <a:endParaRPr sz="1800">
              <a:latin typeface="Teko"/>
              <a:ea typeface="Teko"/>
              <a:cs typeface="Teko"/>
              <a:sym typeface="Teko"/>
            </a:endParaRPr>
          </a:p>
          <a:p>
            <a:pPr indent="-354330" lvl="0" marL="342900" rtl="0" algn="l">
              <a:lnSpc>
                <a:spcPct val="150000"/>
              </a:lnSpc>
              <a:spcBef>
                <a:spcPts val="1000"/>
              </a:spcBef>
              <a:spcAft>
                <a:spcPts val="0"/>
              </a:spcAft>
              <a:buClr>
                <a:schemeClr val="dk1"/>
              </a:buClr>
              <a:buSzPts val="1800"/>
              <a:buFont typeface="Arial"/>
              <a:buChar char="•"/>
            </a:pPr>
            <a:r>
              <a:rPr b="1" lang="en-US" sz="1800" u="sng">
                <a:latin typeface="Teko"/>
                <a:ea typeface="Teko"/>
                <a:cs typeface="Teko"/>
                <a:sym typeface="Teko"/>
              </a:rPr>
              <a:t>Data Visualization:</a:t>
            </a:r>
            <a:r>
              <a:rPr b="1" lang="en-US" sz="1800">
                <a:latin typeface="Teko"/>
                <a:ea typeface="Teko"/>
                <a:cs typeface="Teko"/>
                <a:sym typeface="Teko"/>
              </a:rPr>
              <a:t> </a:t>
            </a:r>
            <a:r>
              <a:rPr lang="en-US" sz="1800">
                <a:latin typeface="Teko"/>
                <a:ea typeface="Teko"/>
                <a:cs typeface="Teko"/>
                <a:sym typeface="Teko"/>
              </a:rPr>
              <a:t>Visualized the output to summarize the data, gain meaningful insights and identify any trends.</a:t>
            </a:r>
            <a:endParaRPr sz="1800">
              <a:latin typeface="Teko"/>
              <a:ea typeface="Teko"/>
              <a:cs typeface="Teko"/>
              <a:sym typeface="Teko"/>
            </a:endParaRPr>
          </a:p>
        </p:txBody>
      </p:sp>
      <p:pic>
        <p:nvPicPr>
          <p:cNvPr descr="RCB Logo" id="149" name="Google Shape;149;p8"/>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pic>
        <p:nvPicPr>
          <p:cNvPr id="150" name="Google Shape;150;p8"/>
          <p:cNvPicPr preferRelativeResize="0"/>
          <p:nvPr/>
        </p:nvPicPr>
        <p:blipFill rotWithShape="1">
          <a:blip r:embed="rId4">
            <a:alphaModFix/>
          </a:blip>
          <a:srcRect b="0" l="0" r="0" t="0"/>
          <a:stretch/>
        </p:blipFill>
        <p:spPr>
          <a:xfrm flipH="1">
            <a:off x="6400800" y="1573530"/>
            <a:ext cx="4948555" cy="346646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14:dur="1500">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pic>
        <p:nvPicPr>
          <p:cNvPr descr="RCB Logo" id="155" name="Google Shape;155;p9"/>
          <p:cNvPicPr preferRelativeResize="0"/>
          <p:nvPr/>
        </p:nvPicPr>
        <p:blipFill rotWithShape="1">
          <a:blip r:embed="rId3">
            <a:alphaModFix/>
          </a:blip>
          <a:srcRect b="0" l="0" r="0" t="0"/>
          <a:stretch/>
        </p:blipFill>
        <p:spPr>
          <a:xfrm>
            <a:off x="11023410" y="5708034"/>
            <a:ext cx="1086990" cy="1079267"/>
          </a:xfrm>
          <a:prstGeom prst="roundRect">
            <a:avLst>
              <a:gd fmla="val 8594" name="adj"/>
            </a:avLst>
          </a:prstGeom>
          <a:solidFill>
            <a:srgbClr val="ECECEC"/>
          </a:solidFill>
          <a:ln>
            <a:noFill/>
          </a:ln>
        </p:spPr>
      </p:pic>
      <p:sp>
        <p:nvSpPr>
          <p:cNvPr id="156" name="Google Shape;156;p9"/>
          <p:cNvSpPr txBox="1"/>
          <p:nvPr/>
        </p:nvSpPr>
        <p:spPr>
          <a:xfrm>
            <a:off x="711200" y="4945380"/>
            <a:ext cx="10241280" cy="152844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Strike rate is the rate at which the batsman scores runs.</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We can see that KH Pandya has the highest strike rate from the past 4 seasons with an impressive 186.71</a:t>
            </a:r>
            <a:endParaRPr sz="2400">
              <a:solidFill>
                <a:schemeClr val="dk1"/>
              </a:solidFill>
              <a:latin typeface="Teko"/>
              <a:ea typeface="Teko"/>
              <a:cs typeface="Teko"/>
              <a:sym typeface="Teko"/>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eko"/>
                <a:ea typeface="Teko"/>
                <a:cs typeface="Teko"/>
                <a:sym typeface="Teko"/>
              </a:rPr>
              <a:t>Followed by SN Khan and AB de Villiers with 171.84 and 164.27 strike rate respectively. </a:t>
            </a:r>
            <a:endParaRPr sz="2400">
              <a:solidFill>
                <a:schemeClr val="dk1"/>
              </a:solidFill>
              <a:latin typeface="Teko"/>
              <a:ea typeface="Teko"/>
              <a:cs typeface="Teko"/>
              <a:sym typeface="Teko"/>
            </a:endParaRPr>
          </a:p>
        </p:txBody>
      </p:sp>
      <p:pic>
        <p:nvPicPr>
          <p:cNvPr id="157" name="Google Shape;157;p9"/>
          <p:cNvPicPr preferRelativeResize="0"/>
          <p:nvPr/>
        </p:nvPicPr>
        <p:blipFill rotWithShape="1">
          <a:blip r:embed="rId4">
            <a:alphaModFix/>
          </a:blip>
          <a:srcRect b="0" l="0" r="0" t="0"/>
          <a:stretch/>
        </p:blipFill>
        <p:spPr>
          <a:xfrm>
            <a:off x="711200" y="158988"/>
            <a:ext cx="10769600" cy="4606052"/>
          </a:xfrm>
          <a:prstGeom prst="roundRect">
            <a:avLst>
              <a:gd fmla="val 8594" name="adj"/>
            </a:avLst>
          </a:prstGeom>
          <a:solidFill>
            <a:srgbClr val="ECECEC"/>
          </a:solidFill>
          <a:ln>
            <a:noFill/>
          </a:ln>
        </p:spPr>
      </p:pic>
    </p:spTree>
  </p:cSld>
  <p:clrMapOvr>
    <a:masterClrMapping/>
  </p:clrMapOvr>
  <p:transition spd="slow" p14:dur="1500">
    <p:random/>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2025-03-12T15:45:05Z</dcterms:created>
  <dc:creator>Hussain Mansuri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6A3EF5F99CF1671F01ACD1674E9F7AE3_43</vt:lpwstr>
  </property>
  <property fmtid="{D5CDD505-2E9C-101B-9397-08002B2CF9AE}" pid="3" name="KSOProductBuildVer">
    <vt:lpwstr>1033-6.10.1.8203</vt:lpwstr>
  </property>
</Properties>
</file>