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5"/>
            <a:r>
              <a:rPr lang="en-US" dirty="0"/>
              <a:t>Six</a:t>
            </a:r>
            <a:endParaRPr lang="en-US" dirty="0"/>
          </a:p>
          <a:p>
            <a:pPr lvl="6"/>
            <a:r>
              <a:rPr lang="en-US" dirty="0"/>
              <a:t>Seven</a:t>
            </a:r>
            <a:endParaRPr lang="en-US" dirty="0"/>
          </a:p>
          <a:p>
            <a:pPr lvl="7"/>
            <a:r>
              <a:rPr lang="en-US" dirty="0"/>
              <a:t>Eight</a:t>
            </a:r>
            <a:endParaRPr lang="en-US" dirty="0"/>
          </a:p>
          <a:p>
            <a:pPr lvl="8"/>
            <a:r>
              <a:rPr lang="en-US" dirty="0"/>
              <a:t>nine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7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862" y="2378633"/>
            <a:ext cx="10006435" cy="770926"/>
          </a:xfrm>
        </p:spPr>
        <p:txBody>
          <a:bodyPr>
            <a:noAutofit/>
          </a:bodyPr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EZ Sales Opportunity Report</a:t>
            </a:r>
            <a:endParaRPr lang="en-US" sz="4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6298" y="3148957"/>
            <a:ext cx="806278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Aptos"/>
              </a:rPr>
              <a:t>                                                                         By: Dharshika Singh </a:t>
            </a:r>
            <a:endParaRPr lang="en-US" sz="2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83" y="620202"/>
            <a:ext cx="9586045" cy="841538"/>
          </a:xfrm>
        </p:spPr>
        <p:txBody>
          <a:bodyPr>
            <a:normAutofit/>
          </a:bodyPr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Conclusion</a:t>
            </a:r>
            <a:endParaRPr lang="en-US" sz="4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872" y="1719836"/>
            <a:ext cx="10883504" cy="35200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The Sales Pipeline Dashboard successfully transforms raw sales data into a strategic decision-making tool. By providing real-time insights into opportunity stages, product performance, and forecasted revenue, the dashboard supports sales leadership in tracking pipeline health and optimizing conversion strategies.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This project not only delivers a scalable and data-driven solution but also lays the foundation for future enhancements like predictive analytics and opportunity scoring. Ultimately, it serves as a crucial asset in driving sales growth, enhancing customer focus, and aligning efforts across business functions.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marL="0" indent="0">
              <a:buNone/>
            </a:pP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49" y="630499"/>
            <a:ext cx="9956747" cy="1078375"/>
          </a:xfrm>
        </p:spPr>
        <p:txBody>
          <a:bodyPr>
            <a:normAutofit/>
          </a:bodyPr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Project Objective </a:t>
            </a:r>
            <a:endParaRPr lang="en-US" sz="4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91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The objective of this project is to build a comprehensive </a:t>
            </a:r>
            <a:r>
              <a:rPr lang="en-US" sz="2500" i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Sales Pipeline Dashboard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that helps stakeholders track and analyze sales opportunities, customer engagement stages, forecasted revenue, and overall sales performance. This interactive Power BI dashboard supports decision-making by highlighting key KPIs, conversion rates, churn rates, and product-wise insights across multiple dimensions.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825"/>
            <a:ext cx="10515600" cy="839651"/>
          </a:xfrm>
        </p:spPr>
        <p:txBody>
          <a:bodyPr/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Data Overview</a:t>
            </a:r>
            <a:endParaRPr lang="en-US" sz="4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09" y="950506"/>
            <a:ext cx="10846904" cy="51282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The dataset comprises 971 rows representing various sales opportunities across different prospects, products, and stages in the sales cycle. Key columns include: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Prospect Name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Opportunity Name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Product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Current Stage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Opportunity Value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Forecast Period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Offering Type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marL="0" indent="0">
              <a:buNone/>
            </a:pP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These columns form the basis for our calculated KPIs and dashboard visualizations.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49" y="609905"/>
            <a:ext cx="9956747" cy="913618"/>
          </a:xfrm>
        </p:spPr>
        <p:txBody>
          <a:bodyPr>
            <a:normAutofit/>
          </a:bodyPr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Data Cleaning &amp; Preparation</a:t>
            </a:r>
            <a:endParaRPr lang="en-US" sz="4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354"/>
            <a:ext cx="10515600" cy="3784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Before visualizing the data, we cleaned and validated it: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Checked and corrected data types (e.g., date fields, numeric values)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Removed duplicate columns and null values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Standardized text entries (e.g., consistent naming for stages and products)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marL="0" indent="0">
              <a:buNone/>
            </a:pP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305" y="548121"/>
            <a:ext cx="9956747" cy="841537"/>
          </a:xfrm>
        </p:spPr>
        <p:txBody>
          <a:bodyPr>
            <a:normAutofit/>
          </a:bodyPr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Feature Engineering</a:t>
            </a:r>
            <a:endParaRPr lang="en-US" sz="4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91" y="1822808"/>
            <a:ext cx="9668423" cy="3633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ptos"/>
                <a:ea typeface="+mn-lt"/>
                <a:cs typeface="+mn-lt"/>
              </a:rPr>
              <a:t>We created several calculated columns and measures to enhance analysis:</a:t>
            </a:r>
            <a:endParaRPr lang="en-US" sz="2000">
              <a:latin typeface="Aptos"/>
            </a:endParaRPr>
          </a:p>
          <a:p>
            <a:r>
              <a:rPr lang="en-US" sz="2000" dirty="0">
                <a:latin typeface="Aptos"/>
                <a:ea typeface="+mn-lt"/>
                <a:cs typeface="+mn-lt"/>
              </a:rPr>
              <a:t>Total Opportunity Value</a:t>
            </a:r>
            <a:endParaRPr lang="en-US" sz="2000">
              <a:latin typeface="Aptos"/>
            </a:endParaRPr>
          </a:p>
          <a:p>
            <a:r>
              <a:rPr lang="en-US" sz="2000" dirty="0">
                <a:latin typeface="Aptos"/>
                <a:ea typeface="+mn-lt"/>
                <a:cs typeface="+mn-lt"/>
              </a:rPr>
              <a:t>Opportunity Rank (based on total value)</a:t>
            </a:r>
            <a:endParaRPr lang="en-US" sz="2000">
              <a:latin typeface="Aptos"/>
            </a:endParaRPr>
          </a:p>
          <a:p>
            <a:r>
              <a:rPr lang="en-US" sz="2000" dirty="0">
                <a:latin typeface="Aptos"/>
                <a:ea typeface="+mn-lt"/>
                <a:cs typeface="+mn-lt"/>
              </a:rPr>
              <a:t>Opportunity Group (e.g., Top N groups)</a:t>
            </a:r>
            <a:endParaRPr lang="en-US" sz="2000">
              <a:latin typeface="Aptos"/>
            </a:endParaRPr>
          </a:p>
          <a:p>
            <a:r>
              <a:rPr lang="en-US" sz="2000" dirty="0">
                <a:latin typeface="Aptos"/>
                <a:ea typeface="+mn-lt"/>
                <a:cs typeface="+mn-lt"/>
              </a:rPr>
              <a:t>Win Rate % = (Number of Won Deals / Total Opportunities)</a:t>
            </a:r>
            <a:endParaRPr lang="en-US" sz="2000">
              <a:latin typeface="Aptos"/>
            </a:endParaRPr>
          </a:p>
          <a:p>
            <a:r>
              <a:rPr lang="en-US" sz="2000" dirty="0">
                <a:latin typeface="Aptos"/>
                <a:ea typeface="+mn-lt"/>
                <a:cs typeface="+mn-lt"/>
              </a:rPr>
              <a:t>Churn Rate % = (Lost Deals / Total Opportunities)</a:t>
            </a:r>
            <a:endParaRPr lang="en-US" sz="2000">
              <a:latin typeface="Aptos"/>
            </a:endParaRPr>
          </a:p>
          <a:p>
            <a:r>
              <a:rPr lang="en-US" sz="2000" dirty="0">
                <a:latin typeface="Aptos"/>
                <a:ea typeface="+mn-lt"/>
                <a:cs typeface="+mn-lt"/>
              </a:rPr>
              <a:t>Forecasted Revenue by Period</a:t>
            </a:r>
            <a:endParaRPr lang="en-US" sz="2000">
              <a:latin typeface="Apt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49" y="259796"/>
            <a:ext cx="9956747" cy="831240"/>
          </a:xfrm>
        </p:spPr>
        <p:txBody>
          <a:bodyPr>
            <a:normAutofit/>
          </a:bodyPr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Dashboard Page 1</a:t>
            </a:r>
            <a:endParaRPr lang="en-US" sz="4500" b="1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18"/>
            <a:ext cx="10515600" cy="50824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Title: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Sales Pipeline Overview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marL="0" indent="0">
              <a:buNone/>
            </a:pPr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Charts and Visuals: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Slicer: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Prospect Name, Opportunity Name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Waterfall Chart: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Total Opportunity Value by Product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Bar Chart: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Opportunity Count by Current Stage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Column Chart: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Revenue Forecast by Period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Table: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Opportunity Group with Value Breakdow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Note:</a:t>
            </a:r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 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This page provides a complete overview of the sales pipeline with KPIs and key metrics. It allows filtering by specific prospects or opportunities to drill down into performance. The waterfall chart helps identify top-performing products. The funnel chart highlights the sales stages with the highest drop-offs.</a:t>
            </a:r>
            <a:endParaRPr lang="en-US" sz="25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539" y="109130"/>
            <a:ext cx="11941820" cy="662000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78" y="465593"/>
            <a:ext cx="9565450" cy="913618"/>
          </a:xfrm>
        </p:spPr>
        <p:txBody>
          <a:bodyPr>
            <a:normAutofit/>
          </a:bodyPr>
          <a:lstStyle/>
          <a:p>
            <a:r>
              <a:rPr lang="en-US" sz="4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</a:rPr>
              <a:t>Dashboard Page 2 </a:t>
            </a:r>
            <a:endParaRPr lang="en-US" sz="4500" b="1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Apt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467" y="1709538"/>
            <a:ext cx="9565450" cy="43008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Title: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</a:t>
            </a:r>
            <a:r>
              <a:rPr lang="en-US" sz="2500" i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Product &amp; Offering Insights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Charts and Visuals: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Stacked Bar Chart: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Opportunity by Stage &amp; Product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Donut Chart: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Product Share by Total Value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Matrix Table: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 Offering with Product, Services, and Solutions Breakdown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pPr marL="0" indent="0">
              <a:buNone/>
            </a:pPr>
            <a:r>
              <a:rPr lang="en-US" sz="2500" b="1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Note: </a:t>
            </a:r>
            <a:r>
              <a:rPr lang="en-US" sz="25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ptos"/>
                <a:ea typeface="+mn-lt"/>
                <a:cs typeface="+mn-lt"/>
              </a:rPr>
              <a:t>This page dives deeper into product-wise and offering-level analysis. It shows how different solutions contribute to the pipeline and where most opportunities lie. The visual segmentation of opportunity stages helps identify where to focus to improve conversion.</a:t>
            </a:r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  <a:p>
            <a:endParaRPr lang="en-US" sz="25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Apto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643" y="148466"/>
            <a:ext cx="11943933" cy="65500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3208</Words>
  <Application>WPS Presentation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Aptos</vt:lpstr>
      <vt:lpstr>Thonburi</vt:lpstr>
      <vt:lpstr>Microsoft YaHei</vt:lpstr>
      <vt:lpstr>汉仪旗黑</vt:lpstr>
      <vt:lpstr>Arial Unicode MS</vt:lpstr>
      <vt:lpstr>Century Gothic</vt:lpstr>
      <vt:lpstr>苹方-简</vt:lpstr>
      <vt:lpstr>Calibri</vt:lpstr>
      <vt:lpstr>Helvetica Neue</vt:lpstr>
      <vt:lpstr>宋体-简</vt:lpstr>
      <vt:lpstr>Mesh</vt:lpstr>
      <vt:lpstr>EZ Sales Opportunity Report</vt:lpstr>
      <vt:lpstr>Project Objective </vt:lpstr>
      <vt:lpstr>Data Overview</vt:lpstr>
      <vt:lpstr>Data Cleaning &amp; Preparation</vt:lpstr>
      <vt:lpstr>Feature Engineering</vt:lpstr>
      <vt:lpstr>Dashboard Page 1</vt:lpstr>
      <vt:lpstr>PowerPoint 演示文稿</vt:lpstr>
      <vt:lpstr>Dashboard Page 2 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Dharshika Singh</cp:lastModifiedBy>
  <cp:revision>182</cp:revision>
  <dcterms:created xsi:type="dcterms:W3CDTF">2025-05-11T22:00:35Z</dcterms:created>
  <dcterms:modified xsi:type="dcterms:W3CDTF">2025-05-11T22:00:35Z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43CA54BF4ABF172F031E216867A763B9_43</vt:lpwstr>
  </property>
  <property fmtid="{D5CDD505-2E9C-101B-9397-08002B2CF9AE}" pid="3" name="KSOProductBuildVer">
    <vt:lpwstr>1033-6.10.1.8203</vt:lpwstr>
  </property>
</Properties>
</file>