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61" r:id="rId5"/>
    <p:sldId id="275" r:id="rId6"/>
    <p:sldId id="260" r:id="rId7"/>
    <p:sldId id="262" r:id="rId8"/>
    <p:sldId id="263" r:id="rId9"/>
    <p:sldId id="257" r:id="rId10"/>
    <p:sldId id="271" r:id="rId11"/>
    <p:sldId id="259" r:id="rId12"/>
    <p:sldId id="258" r:id="rId13"/>
    <p:sldId id="268" r:id="rId14"/>
    <p:sldId id="269" r:id="rId15"/>
    <p:sldId id="270" r:id="rId16"/>
    <p:sldId id="267" r:id="rId17"/>
    <p:sldId id="266" r:id="rId18"/>
    <p:sldId id="265" r:id="rId19"/>
    <p:sldId id="272" r:id="rId20"/>
    <p:sldId id="273" r:id="rId21"/>
    <p:sldId id="274" r:id="rId22"/>
    <p:sldId id="276" r:id="rId23"/>
    <p:sldId id="277" r:id="rId24"/>
    <p:sldId id="283" r:id="rId25"/>
    <p:sldId id="280" r:id="rId26"/>
    <p:sldId id="281"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DABD9-93F7-1D8F-68E1-FC2F78E1C39E}" v="2" dt="2024-08-16T10:56:58.091"/>
    <p1510:client id="{36BDBB8A-FE3E-403B-BCB5-D9821DCDA1EF}" v="752" dt="2024-08-16T15:24:53.323"/>
    <p1510:client id="{8B63A55D-0FD8-B6C5-E981-FE15C10DB506}" v="40" dt="2024-08-16T13:35:35.949"/>
    <p1510:client id="{99C95BCA-D820-BF50-CCA5-055553718315}" v="27" dt="2024-08-15T19:48:06.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13817-E242-4A64-B724-3AA3EDC26E54}"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CFD6C-56D5-4D70-BFF3-987793D1C426}" type="slidenum">
              <a:rPr lang="en-IN" smtClean="0"/>
              <a:t>‹#›</a:t>
            </a:fld>
            <a:endParaRPr lang="en-IN"/>
          </a:p>
        </p:txBody>
      </p:sp>
    </p:spTree>
    <p:extLst>
      <p:ext uri="{BB962C8B-B14F-4D97-AF65-F5344CB8AC3E}">
        <p14:creationId xmlns:p14="http://schemas.microsoft.com/office/powerpoint/2010/main" val="235309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info@ganitinc.com" TargetMode="External"/><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Client Presentati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532884D-2A3E-4E1D-A887-C146C6F322D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5181"/>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8316"/>
            <a:ext cx="10515600" cy="391885"/>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19" name="Text Placeholder 2"/>
          <p:cNvSpPr>
            <a:spLocks noGrp="1"/>
          </p:cNvSpPr>
          <p:nvPr>
            <p:ph type="body" idx="10"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sp>
        <p:nvSpPr>
          <p:cNvPr id="4" name="Rectangle 3">
            <a:extLst>
              <a:ext uri="{FF2B5EF4-FFF2-40B4-BE49-F238E27FC236}">
                <a16:creationId xmlns:a16="http://schemas.microsoft.com/office/drawing/2014/main" id="{EB485B34-3D4D-420F-8656-2AC7406638DB}"/>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endParaRPr lang="en-IN"/>
          </a:p>
        </p:txBody>
      </p:sp>
      <p:pic>
        <p:nvPicPr>
          <p:cNvPr id="7" name="Picture 6" descr="Logo, company name&#10;&#10;Description automatically generated">
            <a:extLst>
              <a:ext uri="{FF2B5EF4-FFF2-40B4-BE49-F238E27FC236}">
                <a16:creationId xmlns:a16="http://schemas.microsoft.com/office/drawing/2014/main" id="{53FF81B5-DD72-4C9C-A956-AC79BE3BA18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8961933" y="601572"/>
            <a:ext cx="2667686" cy="1630098"/>
          </a:xfrm>
          <a:prstGeom prst="rect">
            <a:avLst/>
          </a:prstGeom>
        </p:spPr>
      </p:pic>
    </p:spTree>
    <p:extLst>
      <p:ext uri="{BB962C8B-B14F-4D97-AF65-F5344CB8AC3E}">
        <p14:creationId xmlns:p14="http://schemas.microsoft.com/office/powerpoint/2010/main" val="748534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ransition Slide">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021F93-B67C-4EC9-A8E8-37EDFA7C9214}"/>
              </a:ext>
            </a:extLst>
          </p:cNvPr>
          <p:cNvSpPr/>
          <p:nvPr/>
        </p:nvSpPr>
        <p:spPr>
          <a:xfrm>
            <a:off x="710506" y="2761759"/>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B9B1B3E-4E2E-426E-A955-FC8B2B6091E0}"/>
              </a:ext>
            </a:extLst>
          </p:cNvPr>
          <p:cNvSpPr>
            <a:spLocks noGrp="1"/>
          </p:cNvSpPr>
          <p:nvPr>
            <p:ph type="body" sz="quarter" idx="10"/>
          </p:nvPr>
        </p:nvSpPr>
        <p:spPr>
          <a:xfrm>
            <a:off x="763895" y="2761378"/>
            <a:ext cx="8666162" cy="1028700"/>
          </a:xfrm>
          <a:prstGeom prst="rect">
            <a:avLst/>
          </a:prstGeom>
        </p:spPr>
        <p:txBody>
          <a:bodyPr anchor="ctr">
            <a:normAutofit/>
          </a:bodyPr>
          <a:lstStyle>
            <a:lvl1pPr marL="0" indent="0">
              <a:buNone/>
              <a:defRPr sz="3200" b="1"/>
            </a:lvl1pPr>
          </a:lstStyle>
          <a:p>
            <a:pPr lvl="0"/>
            <a:r>
              <a:rPr lang="en-US"/>
              <a:t>Click to edit Master text styles</a:t>
            </a:r>
          </a:p>
        </p:txBody>
      </p:sp>
      <p:sp>
        <p:nvSpPr>
          <p:cNvPr id="2" name="Footer Placeholder 1">
            <a:extLst>
              <a:ext uri="{FF2B5EF4-FFF2-40B4-BE49-F238E27FC236}">
                <a16:creationId xmlns:a16="http://schemas.microsoft.com/office/drawing/2014/main" id="{EE2DDD9D-EF3C-47CD-AD2E-B24754F59B3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286884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2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ngle Colum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73470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6" name="Text Placeholder 18">
            <a:extLst>
              <a:ext uri="{FF2B5EF4-FFF2-40B4-BE49-F238E27FC236}">
                <a16:creationId xmlns:a16="http://schemas.microsoft.com/office/drawing/2014/main" id="{34ADF151-4C8E-464F-8BDA-7876D2CDA324}"/>
              </a:ext>
            </a:extLst>
          </p:cNvPr>
          <p:cNvSpPr>
            <a:spLocks noGrp="1"/>
          </p:cNvSpPr>
          <p:nvPr>
            <p:ph type="body" sz="quarter" idx="16" hasCustomPrompt="1"/>
          </p:nvPr>
        </p:nvSpPr>
        <p:spPr>
          <a:xfrm>
            <a:off x="2021518" y="4716445"/>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7" name="Text Placeholder 18">
            <a:extLst>
              <a:ext uri="{FF2B5EF4-FFF2-40B4-BE49-F238E27FC236}">
                <a16:creationId xmlns:a16="http://schemas.microsoft.com/office/drawing/2014/main" id="{3FF64AE3-6854-4BD8-9EB7-A8DE4C155788}"/>
              </a:ext>
            </a:extLst>
          </p:cNvPr>
          <p:cNvSpPr>
            <a:spLocks noGrp="1"/>
          </p:cNvSpPr>
          <p:nvPr>
            <p:ph type="body" sz="quarter" idx="17" hasCustomPrompt="1"/>
          </p:nvPr>
        </p:nvSpPr>
        <p:spPr>
          <a:xfrm>
            <a:off x="2021518" y="5050230"/>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8" y="3154283"/>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8" y="3488068"/>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8" y="1572365"/>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8" y="1906150"/>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3266756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X2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23930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9710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9" y="3878183"/>
            <a:ext cx="3331530"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9" y="421196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9" y="22962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9" y="26300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448882" y="23930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448882" y="39710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735699" y="3878183"/>
            <a:ext cx="3331530"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735699" y="421196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735699" y="22962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735699" y="26300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849503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x2 Design Layout Mono colo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2391212"/>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96928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9" y="387638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9" y="421016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9" y="2294462"/>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9" y="2628247"/>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448882" y="2391212"/>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448882" y="396928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735699" y="387638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735699" y="421016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735699" y="2294462"/>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735699" y="2628247"/>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5583629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X3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99419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99419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99419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281009" y="15723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281009"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70837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70837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2446D12-23E1-4389-A95F-D08F1AA651E9}"/>
              </a:ext>
            </a:extLst>
          </p:cNvPr>
          <p:cNvCxnSpPr>
            <a:cxnSpLocks/>
          </p:cNvCxnSpPr>
          <p:nvPr/>
        </p:nvCxnSpPr>
        <p:spPr>
          <a:xfrm>
            <a:off x="770837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995189" y="15723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995189"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9" name="Text Placeholder 18">
            <a:extLst>
              <a:ext uri="{FF2B5EF4-FFF2-40B4-BE49-F238E27FC236}">
                <a16:creationId xmlns:a16="http://schemas.microsoft.com/office/drawing/2014/main" id="{0524C529-D9E8-42D1-991F-925BD84B5E4B}"/>
              </a:ext>
            </a:extLst>
          </p:cNvPr>
          <p:cNvSpPr>
            <a:spLocks noGrp="1"/>
          </p:cNvSpPr>
          <p:nvPr>
            <p:ph type="body" sz="quarter" idx="16" hasCustomPrompt="1"/>
          </p:nvPr>
        </p:nvSpPr>
        <p:spPr>
          <a:xfrm>
            <a:off x="2281009" y="4745020"/>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0" name="Text Placeholder 18">
            <a:extLst>
              <a:ext uri="{FF2B5EF4-FFF2-40B4-BE49-F238E27FC236}">
                <a16:creationId xmlns:a16="http://schemas.microsoft.com/office/drawing/2014/main" id="{53798EA7-670F-49D3-8968-BA3478682AEC}"/>
              </a:ext>
            </a:extLst>
          </p:cNvPr>
          <p:cNvSpPr>
            <a:spLocks noGrp="1"/>
          </p:cNvSpPr>
          <p:nvPr>
            <p:ph type="body" sz="quarter" idx="17" hasCustomPrompt="1"/>
          </p:nvPr>
        </p:nvSpPr>
        <p:spPr>
          <a:xfrm>
            <a:off x="2281009" y="5078805"/>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1" name="Text Placeholder 18">
            <a:extLst>
              <a:ext uri="{FF2B5EF4-FFF2-40B4-BE49-F238E27FC236}">
                <a16:creationId xmlns:a16="http://schemas.microsoft.com/office/drawing/2014/main" id="{5FA0EA00-EECD-413F-B07B-489B52D55D7F}"/>
              </a:ext>
            </a:extLst>
          </p:cNvPr>
          <p:cNvSpPr>
            <a:spLocks noGrp="1"/>
          </p:cNvSpPr>
          <p:nvPr>
            <p:ph type="body" sz="quarter" idx="18" hasCustomPrompt="1"/>
          </p:nvPr>
        </p:nvSpPr>
        <p:spPr>
          <a:xfrm>
            <a:off x="2281009" y="3173333"/>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2" name="Text Placeholder 18">
            <a:extLst>
              <a:ext uri="{FF2B5EF4-FFF2-40B4-BE49-F238E27FC236}">
                <a16:creationId xmlns:a16="http://schemas.microsoft.com/office/drawing/2014/main" id="{6E1812ED-8963-49D7-BBA5-8DE832803F46}"/>
              </a:ext>
            </a:extLst>
          </p:cNvPr>
          <p:cNvSpPr>
            <a:spLocks noGrp="1"/>
          </p:cNvSpPr>
          <p:nvPr>
            <p:ph type="body" sz="quarter" idx="19" hasCustomPrompt="1"/>
          </p:nvPr>
        </p:nvSpPr>
        <p:spPr>
          <a:xfrm>
            <a:off x="2281009" y="3507118"/>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3" name="Text Placeholder 18">
            <a:extLst>
              <a:ext uri="{FF2B5EF4-FFF2-40B4-BE49-F238E27FC236}">
                <a16:creationId xmlns:a16="http://schemas.microsoft.com/office/drawing/2014/main" id="{5A07363C-96F5-4B9D-95B8-0030F9CB61A4}"/>
              </a:ext>
            </a:extLst>
          </p:cNvPr>
          <p:cNvSpPr>
            <a:spLocks noGrp="1"/>
          </p:cNvSpPr>
          <p:nvPr>
            <p:ph type="body" sz="quarter" idx="22" hasCustomPrompt="1"/>
          </p:nvPr>
        </p:nvSpPr>
        <p:spPr>
          <a:xfrm>
            <a:off x="7995189" y="4745020"/>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4" name="Text Placeholder 18">
            <a:extLst>
              <a:ext uri="{FF2B5EF4-FFF2-40B4-BE49-F238E27FC236}">
                <a16:creationId xmlns:a16="http://schemas.microsoft.com/office/drawing/2014/main" id="{6659554B-130E-480D-94E5-31F7F6164833}"/>
              </a:ext>
            </a:extLst>
          </p:cNvPr>
          <p:cNvSpPr>
            <a:spLocks noGrp="1"/>
          </p:cNvSpPr>
          <p:nvPr>
            <p:ph type="body" sz="quarter" idx="23" hasCustomPrompt="1"/>
          </p:nvPr>
        </p:nvSpPr>
        <p:spPr>
          <a:xfrm>
            <a:off x="7995189" y="5078805"/>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5" name="Text Placeholder 18">
            <a:extLst>
              <a:ext uri="{FF2B5EF4-FFF2-40B4-BE49-F238E27FC236}">
                <a16:creationId xmlns:a16="http://schemas.microsoft.com/office/drawing/2014/main" id="{DE8F5FA6-9630-4FFD-8B8F-687E6653F09D}"/>
              </a:ext>
            </a:extLst>
          </p:cNvPr>
          <p:cNvSpPr>
            <a:spLocks noGrp="1"/>
          </p:cNvSpPr>
          <p:nvPr>
            <p:ph type="body" sz="quarter" idx="24" hasCustomPrompt="1"/>
          </p:nvPr>
        </p:nvSpPr>
        <p:spPr>
          <a:xfrm>
            <a:off x="7995189" y="3173333"/>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6" name="Text Placeholder 18">
            <a:extLst>
              <a:ext uri="{FF2B5EF4-FFF2-40B4-BE49-F238E27FC236}">
                <a16:creationId xmlns:a16="http://schemas.microsoft.com/office/drawing/2014/main" id="{03517B68-2925-4121-B265-B0DBE4D20224}"/>
              </a:ext>
            </a:extLst>
          </p:cNvPr>
          <p:cNvSpPr>
            <a:spLocks noGrp="1"/>
          </p:cNvSpPr>
          <p:nvPr>
            <p:ph type="body" sz="quarter" idx="25" hasCustomPrompt="1"/>
          </p:nvPr>
        </p:nvSpPr>
        <p:spPr>
          <a:xfrm>
            <a:off x="7995189" y="3507118"/>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Tree>
    <p:extLst>
      <p:ext uri="{BB962C8B-B14F-4D97-AF65-F5344CB8AC3E}">
        <p14:creationId xmlns:p14="http://schemas.microsoft.com/office/powerpoint/2010/main" val="3192186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x3 Design Layout_Mon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994196"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994196"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994196"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6" name="Text Placeholder 18">
            <a:extLst>
              <a:ext uri="{FF2B5EF4-FFF2-40B4-BE49-F238E27FC236}">
                <a16:creationId xmlns:a16="http://schemas.microsoft.com/office/drawing/2014/main" id="{34ADF151-4C8E-464F-8BDA-7876D2CDA324}"/>
              </a:ext>
            </a:extLst>
          </p:cNvPr>
          <p:cNvSpPr>
            <a:spLocks noGrp="1"/>
          </p:cNvSpPr>
          <p:nvPr>
            <p:ph type="body" sz="quarter" idx="16" hasCustomPrompt="1"/>
          </p:nvPr>
        </p:nvSpPr>
        <p:spPr>
          <a:xfrm>
            <a:off x="2281013" y="474502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7" name="Text Placeholder 18">
            <a:extLst>
              <a:ext uri="{FF2B5EF4-FFF2-40B4-BE49-F238E27FC236}">
                <a16:creationId xmlns:a16="http://schemas.microsoft.com/office/drawing/2014/main" id="{3FF64AE3-6854-4BD8-9EB7-A8DE4C155788}"/>
              </a:ext>
            </a:extLst>
          </p:cNvPr>
          <p:cNvSpPr>
            <a:spLocks noGrp="1"/>
          </p:cNvSpPr>
          <p:nvPr>
            <p:ph type="body" sz="quarter" idx="17" hasCustomPrompt="1"/>
          </p:nvPr>
        </p:nvSpPr>
        <p:spPr>
          <a:xfrm>
            <a:off x="2281013" y="507880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281013" y="3173333"/>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281013" y="350711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281013" y="1572365"/>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281013"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708376"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708376" y="326624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2446D12-23E1-4389-A95F-D08F1AA651E9}"/>
              </a:ext>
            </a:extLst>
          </p:cNvPr>
          <p:cNvCxnSpPr>
            <a:cxnSpLocks/>
          </p:cNvCxnSpPr>
          <p:nvPr/>
        </p:nvCxnSpPr>
        <p:spPr>
          <a:xfrm>
            <a:off x="7708376" y="483792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3" name="Text Placeholder 18">
            <a:extLst>
              <a:ext uri="{FF2B5EF4-FFF2-40B4-BE49-F238E27FC236}">
                <a16:creationId xmlns:a16="http://schemas.microsoft.com/office/drawing/2014/main" id="{4882F769-1738-47E7-922E-C42F997D3DA9}"/>
              </a:ext>
            </a:extLst>
          </p:cNvPr>
          <p:cNvSpPr>
            <a:spLocks noGrp="1"/>
          </p:cNvSpPr>
          <p:nvPr>
            <p:ph type="body" sz="quarter" idx="22" hasCustomPrompt="1"/>
          </p:nvPr>
        </p:nvSpPr>
        <p:spPr>
          <a:xfrm>
            <a:off x="7995193" y="474502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4" name="Text Placeholder 18">
            <a:extLst>
              <a:ext uri="{FF2B5EF4-FFF2-40B4-BE49-F238E27FC236}">
                <a16:creationId xmlns:a16="http://schemas.microsoft.com/office/drawing/2014/main" id="{B6E15CB2-CE73-4333-A0CB-B351A1331A1D}"/>
              </a:ext>
            </a:extLst>
          </p:cNvPr>
          <p:cNvSpPr>
            <a:spLocks noGrp="1"/>
          </p:cNvSpPr>
          <p:nvPr>
            <p:ph type="body" sz="quarter" idx="23" hasCustomPrompt="1"/>
          </p:nvPr>
        </p:nvSpPr>
        <p:spPr>
          <a:xfrm>
            <a:off x="7995193" y="507880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995193" y="3173333"/>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995193" y="350711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995193" y="1572365"/>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995193"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7168302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ngle row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895349"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895349"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6" name="Text Placeholder 18">
            <a:extLst>
              <a:ext uri="{FF2B5EF4-FFF2-40B4-BE49-F238E27FC236}">
                <a16:creationId xmlns:a16="http://schemas.microsoft.com/office/drawing/2014/main" id="{B1E06D02-87D9-4B3E-9BEF-DC1F40B662BC}"/>
              </a:ext>
            </a:extLst>
          </p:cNvPr>
          <p:cNvSpPr>
            <a:spLocks noGrp="1"/>
          </p:cNvSpPr>
          <p:nvPr>
            <p:ph type="body" sz="quarter" idx="22" hasCustomPrompt="1"/>
          </p:nvPr>
        </p:nvSpPr>
        <p:spPr>
          <a:xfrm>
            <a:off x="3556423"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7" name="Text Placeholder 18">
            <a:extLst>
              <a:ext uri="{FF2B5EF4-FFF2-40B4-BE49-F238E27FC236}">
                <a16:creationId xmlns:a16="http://schemas.microsoft.com/office/drawing/2014/main" id="{F1E782EF-B3A3-472A-9937-AD3011E96007}"/>
              </a:ext>
            </a:extLst>
          </p:cNvPr>
          <p:cNvSpPr>
            <a:spLocks noGrp="1"/>
          </p:cNvSpPr>
          <p:nvPr>
            <p:ph type="body" sz="quarter" idx="23" hasCustomPrompt="1"/>
          </p:nvPr>
        </p:nvSpPr>
        <p:spPr>
          <a:xfrm>
            <a:off x="3556423"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9BB7C4BE-CAD5-44E5-B804-3E0F793BFF9D}"/>
              </a:ext>
            </a:extLst>
          </p:cNvPr>
          <p:cNvSpPr>
            <a:spLocks noGrp="1"/>
          </p:cNvSpPr>
          <p:nvPr>
            <p:ph type="body" sz="quarter" idx="24" hasCustomPrompt="1"/>
          </p:nvPr>
        </p:nvSpPr>
        <p:spPr>
          <a:xfrm>
            <a:off x="6295232"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11445581-3AD4-4369-BADE-4A68DE811384}"/>
              </a:ext>
            </a:extLst>
          </p:cNvPr>
          <p:cNvSpPr>
            <a:spLocks noGrp="1"/>
          </p:cNvSpPr>
          <p:nvPr>
            <p:ph type="body" sz="quarter" idx="25" hasCustomPrompt="1"/>
          </p:nvPr>
        </p:nvSpPr>
        <p:spPr>
          <a:xfrm>
            <a:off x="629523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30" name="Text Placeholder 18">
            <a:extLst>
              <a:ext uri="{FF2B5EF4-FFF2-40B4-BE49-F238E27FC236}">
                <a16:creationId xmlns:a16="http://schemas.microsoft.com/office/drawing/2014/main" id="{D6DEC719-2770-4C03-8A7B-4EF44AA939C3}"/>
              </a:ext>
            </a:extLst>
          </p:cNvPr>
          <p:cNvSpPr>
            <a:spLocks noGrp="1"/>
          </p:cNvSpPr>
          <p:nvPr>
            <p:ph type="body" sz="quarter" idx="26" hasCustomPrompt="1"/>
          </p:nvPr>
        </p:nvSpPr>
        <p:spPr>
          <a:xfrm>
            <a:off x="9141672"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1" name="Text Placeholder 18">
            <a:extLst>
              <a:ext uri="{FF2B5EF4-FFF2-40B4-BE49-F238E27FC236}">
                <a16:creationId xmlns:a16="http://schemas.microsoft.com/office/drawing/2014/main" id="{F18FD29C-19E0-4BD0-AF41-9779AEE2D463}"/>
              </a:ext>
            </a:extLst>
          </p:cNvPr>
          <p:cNvSpPr>
            <a:spLocks noGrp="1"/>
          </p:cNvSpPr>
          <p:nvPr>
            <p:ph type="body" sz="quarter" idx="27" hasCustomPrompt="1"/>
          </p:nvPr>
        </p:nvSpPr>
        <p:spPr>
          <a:xfrm>
            <a:off x="914167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50881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ngle row  multi colo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895349"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895349"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6" name="Text Placeholder 18">
            <a:extLst>
              <a:ext uri="{FF2B5EF4-FFF2-40B4-BE49-F238E27FC236}">
                <a16:creationId xmlns:a16="http://schemas.microsoft.com/office/drawing/2014/main" id="{B1E06D02-87D9-4B3E-9BEF-DC1F40B662BC}"/>
              </a:ext>
            </a:extLst>
          </p:cNvPr>
          <p:cNvSpPr>
            <a:spLocks noGrp="1"/>
          </p:cNvSpPr>
          <p:nvPr>
            <p:ph type="body" sz="quarter" idx="22" hasCustomPrompt="1"/>
          </p:nvPr>
        </p:nvSpPr>
        <p:spPr>
          <a:xfrm>
            <a:off x="3556423"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7" name="Text Placeholder 18">
            <a:extLst>
              <a:ext uri="{FF2B5EF4-FFF2-40B4-BE49-F238E27FC236}">
                <a16:creationId xmlns:a16="http://schemas.microsoft.com/office/drawing/2014/main" id="{F1E782EF-B3A3-472A-9937-AD3011E96007}"/>
              </a:ext>
            </a:extLst>
          </p:cNvPr>
          <p:cNvSpPr>
            <a:spLocks noGrp="1"/>
          </p:cNvSpPr>
          <p:nvPr>
            <p:ph type="body" sz="quarter" idx="23" hasCustomPrompt="1"/>
          </p:nvPr>
        </p:nvSpPr>
        <p:spPr>
          <a:xfrm>
            <a:off x="3556423"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9BB7C4BE-CAD5-44E5-B804-3E0F793BFF9D}"/>
              </a:ext>
            </a:extLst>
          </p:cNvPr>
          <p:cNvSpPr>
            <a:spLocks noGrp="1"/>
          </p:cNvSpPr>
          <p:nvPr>
            <p:ph type="body" sz="quarter" idx="24" hasCustomPrompt="1"/>
          </p:nvPr>
        </p:nvSpPr>
        <p:spPr>
          <a:xfrm>
            <a:off x="6295232"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11445581-3AD4-4369-BADE-4A68DE811384}"/>
              </a:ext>
            </a:extLst>
          </p:cNvPr>
          <p:cNvSpPr>
            <a:spLocks noGrp="1"/>
          </p:cNvSpPr>
          <p:nvPr>
            <p:ph type="body" sz="quarter" idx="25" hasCustomPrompt="1"/>
          </p:nvPr>
        </p:nvSpPr>
        <p:spPr>
          <a:xfrm>
            <a:off x="629523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30" name="Text Placeholder 18">
            <a:extLst>
              <a:ext uri="{FF2B5EF4-FFF2-40B4-BE49-F238E27FC236}">
                <a16:creationId xmlns:a16="http://schemas.microsoft.com/office/drawing/2014/main" id="{D6DEC719-2770-4C03-8A7B-4EF44AA939C3}"/>
              </a:ext>
            </a:extLst>
          </p:cNvPr>
          <p:cNvSpPr>
            <a:spLocks noGrp="1"/>
          </p:cNvSpPr>
          <p:nvPr>
            <p:ph type="body" sz="quarter" idx="26" hasCustomPrompt="1"/>
          </p:nvPr>
        </p:nvSpPr>
        <p:spPr>
          <a:xfrm>
            <a:off x="9141672"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1" name="Text Placeholder 18">
            <a:extLst>
              <a:ext uri="{FF2B5EF4-FFF2-40B4-BE49-F238E27FC236}">
                <a16:creationId xmlns:a16="http://schemas.microsoft.com/office/drawing/2014/main" id="{F18FD29C-19E0-4BD0-AF41-9779AEE2D463}"/>
              </a:ext>
            </a:extLst>
          </p:cNvPr>
          <p:cNvSpPr>
            <a:spLocks noGrp="1"/>
          </p:cNvSpPr>
          <p:nvPr>
            <p:ph type="body" sz="quarter" idx="27" hasCustomPrompt="1"/>
          </p:nvPr>
        </p:nvSpPr>
        <p:spPr>
          <a:xfrm>
            <a:off x="914167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826995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oi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C499-68B9-429D-BE38-F18CAC899E55}"/>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8CDAF36-E849-4D50-BA6E-D7F2B23E6F9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33D312E8-8B4B-4E0E-8406-20904037640F}"/>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5" name="Text Placeholder 18">
            <a:extLst>
              <a:ext uri="{FF2B5EF4-FFF2-40B4-BE49-F238E27FC236}">
                <a16:creationId xmlns:a16="http://schemas.microsoft.com/office/drawing/2014/main" id="{2A64908A-08CE-430E-BD86-BB5E762699E6}"/>
              </a:ext>
            </a:extLst>
          </p:cNvPr>
          <p:cNvSpPr>
            <a:spLocks noGrp="1"/>
          </p:cNvSpPr>
          <p:nvPr>
            <p:ph type="body" sz="quarter" idx="20" hasCustomPrompt="1"/>
          </p:nvPr>
        </p:nvSpPr>
        <p:spPr>
          <a:xfrm>
            <a:off x="1850069" y="1697920"/>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136A881F-F3EC-4C48-81A6-153B75E83DDC}"/>
              </a:ext>
            </a:extLst>
          </p:cNvPr>
          <p:cNvSpPr>
            <a:spLocks noGrp="1"/>
          </p:cNvSpPr>
          <p:nvPr>
            <p:ph type="body" sz="quarter" idx="21" hasCustomPrompt="1"/>
          </p:nvPr>
        </p:nvSpPr>
        <p:spPr>
          <a:xfrm>
            <a:off x="1850069" y="2031705"/>
            <a:ext cx="10055961" cy="453215"/>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499D0207-C4A1-404E-B725-D64330B3592A}"/>
              </a:ext>
            </a:extLst>
          </p:cNvPr>
          <p:cNvSpPr>
            <a:spLocks noGrp="1"/>
          </p:cNvSpPr>
          <p:nvPr>
            <p:ph type="body" sz="quarter" idx="22" hasCustomPrompt="1"/>
          </p:nvPr>
        </p:nvSpPr>
        <p:spPr>
          <a:xfrm>
            <a:off x="1850069" y="2756643"/>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AF06D9DD-0893-4A39-8B82-640B6408A02A}"/>
              </a:ext>
            </a:extLst>
          </p:cNvPr>
          <p:cNvSpPr>
            <a:spLocks noGrp="1"/>
          </p:cNvSpPr>
          <p:nvPr>
            <p:ph type="body" sz="quarter" idx="23" hasCustomPrompt="1"/>
          </p:nvPr>
        </p:nvSpPr>
        <p:spPr>
          <a:xfrm>
            <a:off x="1850069" y="3090428"/>
            <a:ext cx="10055961" cy="350257"/>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9" name="Text Placeholder 18">
            <a:extLst>
              <a:ext uri="{FF2B5EF4-FFF2-40B4-BE49-F238E27FC236}">
                <a16:creationId xmlns:a16="http://schemas.microsoft.com/office/drawing/2014/main" id="{E519F416-109C-45AB-ACC6-6F12DBC2F5C4}"/>
              </a:ext>
            </a:extLst>
          </p:cNvPr>
          <p:cNvSpPr>
            <a:spLocks noGrp="1"/>
          </p:cNvSpPr>
          <p:nvPr>
            <p:ph type="body" sz="quarter" idx="24" hasCustomPrompt="1"/>
          </p:nvPr>
        </p:nvSpPr>
        <p:spPr>
          <a:xfrm>
            <a:off x="1850069" y="3795272"/>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0" name="Text Placeholder 18">
            <a:extLst>
              <a:ext uri="{FF2B5EF4-FFF2-40B4-BE49-F238E27FC236}">
                <a16:creationId xmlns:a16="http://schemas.microsoft.com/office/drawing/2014/main" id="{4349F150-E165-4371-8869-A9D9BA038FD3}"/>
              </a:ext>
            </a:extLst>
          </p:cNvPr>
          <p:cNvSpPr>
            <a:spLocks noGrp="1"/>
          </p:cNvSpPr>
          <p:nvPr>
            <p:ph type="body" sz="quarter" idx="25" hasCustomPrompt="1"/>
          </p:nvPr>
        </p:nvSpPr>
        <p:spPr>
          <a:xfrm>
            <a:off x="1850069" y="4129057"/>
            <a:ext cx="10055961" cy="417088"/>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286B3B63-FB9D-494D-8C69-D0635964936E}"/>
              </a:ext>
            </a:extLst>
          </p:cNvPr>
          <p:cNvSpPr>
            <a:spLocks noGrp="1"/>
          </p:cNvSpPr>
          <p:nvPr>
            <p:ph type="body" sz="quarter" idx="26" hasCustomPrompt="1"/>
          </p:nvPr>
        </p:nvSpPr>
        <p:spPr>
          <a:xfrm>
            <a:off x="1850069" y="4880753"/>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2" name="Text Placeholder 18">
            <a:extLst>
              <a:ext uri="{FF2B5EF4-FFF2-40B4-BE49-F238E27FC236}">
                <a16:creationId xmlns:a16="http://schemas.microsoft.com/office/drawing/2014/main" id="{948FDBA0-D865-4C2B-AD56-BEA3492FDCB0}"/>
              </a:ext>
            </a:extLst>
          </p:cNvPr>
          <p:cNvSpPr>
            <a:spLocks noGrp="1"/>
          </p:cNvSpPr>
          <p:nvPr>
            <p:ph type="body" sz="quarter" idx="27" hasCustomPrompt="1"/>
          </p:nvPr>
        </p:nvSpPr>
        <p:spPr>
          <a:xfrm>
            <a:off x="1850069" y="5214538"/>
            <a:ext cx="1005596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7" name="Straight Connector 6">
            <a:extLst>
              <a:ext uri="{FF2B5EF4-FFF2-40B4-BE49-F238E27FC236}">
                <a16:creationId xmlns:a16="http://schemas.microsoft.com/office/drawing/2014/main" id="{BE5847B8-07AC-4772-A52D-A93137601163}"/>
              </a:ext>
            </a:extLst>
          </p:cNvPr>
          <p:cNvCxnSpPr>
            <a:cxnSpLocks/>
          </p:cNvCxnSpPr>
          <p:nvPr/>
        </p:nvCxnSpPr>
        <p:spPr>
          <a:xfrm>
            <a:off x="2002474" y="2566042"/>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FC916C-BEF4-4D01-8E3A-0FDAEE583B2B}"/>
              </a:ext>
            </a:extLst>
          </p:cNvPr>
          <p:cNvCxnSpPr>
            <a:cxnSpLocks/>
          </p:cNvCxnSpPr>
          <p:nvPr/>
        </p:nvCxnSpPr>
        <p:spPr>
          <a:xfrm>
            <a:off x="2002474" y="3590381"/>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23A770-7B7C-41B2-8DC2-5129C6E800FE}"/>
              </a:ext>
            </a:extLst>
          </p:cNvPr>
          <p:cNvCxnSpPr>
            <a:cxnSpLocks/>
          </p:cNvCxnSpPr>
          <p:nvPr/>
        </p:nvCxnSpPr>
        <p:spPr>
          <a:xfrm>
            <a:off x="2002474" y="465907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5176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ip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114622" y="1040695"/>
            <a:ext cx="11791408" cy="330018"/>
          </a:xfrm>
        </p:spPr>
        <p:txBody>
          <a:bodyPr tIns="0" bIns="0">
            <a:noAutofit/>
          </a:bodyPr>
          <a:lstStyle>
            <a:lvl1pPr marL="0" indent="0" algn="ctr">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114622" y="1374480"/>
            <a:ext cx="11791408" cy="479974"/>
          </a:xfrm>
        </p:spPr>
        <p:txBody>
          <a:bodyPr tIns="0" anchor="ctr">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1402990"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1402612"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1403366" y="2075656"/>
            <a:ext cx="2725737" cy="2706688"/>
          </a:xfrm>
        </p:spPr>
        <p:txBody>
          <a:bodyPr/>
          <a:lstStyle/>
          <a:p>
            <a:r>
              <a:rPr lang="en-US"/>
              <a:t>Click icon to add chart</a:t>
            </a:r>
          </a:p>
        </p:txBody>
      </p:sp>
      <p:sp>
        <p:nvSpPr>
          <p:cNvPr id="33" name="Text Placeholder 18">
            <a:extLst>
              <a:ext uri="{FF2B5EF4-FFF2-40B4-BE49-F238E27FC236}">
                <a16:creationId xmlns:a16="http://schemas.microsoft.com/office/drawing/2014/main" id="{C4A34954-0A1C-47FE-A1B1-68D48A51306A}"/>
              </a:ext>
            </a:extLst>
          </p:cNvPr>
          <p:cNvSpPr>
            <a:spLocks noGrp="1"/>
          </p:cNvSpPr>
          <p:nvPr>
            <p:ph type="body" sz="quarter" idx="29" hasCustomPrompt="1"/>
          </p:nvPr>
        </p:nvSpPr>
        <p:spPr>
          <a:xfrm>
            <a:off x="4572541"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02</a:t>
            </a:r>
          </a:p>
        </p:txBody>
      </p:sp>
      <p:sp>
        <p:nvSpPr>
          <p:cNvPr id="34" name="Text Placeholder 18">
            <a:extLst>
              <a:ext uri="{FF2B5EF4-FFF2-40B4-BE49-F238E27FC236}">
                <a16:creationId xmlns:a16="http://schemas.microsoft.com/office/drawing/2014/main" id="{8A137E96-B964-4EA4-8A5A-335558C5AA23}"/>
              </a:ext>
            </a:extLst>
          </p:cNvPr>
          <p:cNvSpPr>
            <a:spLocks noGrp="1"/>
          </p:cNvSpPr>
          <p:nvPr>
            <p:ph type="body" sz="quarter" idx="30" hasCustomPrompt="1"/>
          </p:nvPr>
        </p:nvSpPr>
        <p:spPr>
          <a:xfrm>
            <a:off x="4572163"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5" name="Chart Placeholder 29">
            <a:extLst>
              <a:ext uri="{FF2B5EF4-FFF2-40B4-BE49-F238E27FC236}">
                <a16:creationId xmlns:a16="http://schemas.microsoft.com/office/drawing/2014/main" id="{05B0A25A-26A1-4B60-9036-82E8149E2084}"/>
              </a:ext>
            </a:extLst>
          </p:cNvPr>
          <p:cNvSpPr>
            <a:spLocks noGrp="1"/>
          </p:cNvSpPr>
          <p:nvPr>
            <p:ph type="chart" sz="quarter" idx="31"/>
          </p:nvPr>
        </p:nvSpPr>
        <p:spPr>
          <a:xfrm>
            <a:off x="4572917" y="2075656"/>
            <a:ext cx="2725737" cy="2706688"/>
          </a:xfrm>
        </p:spPr>
        <p:txBody>
          <a:bodyPr/>
          <a:lstStyle/>
          <a:p>
            <a:r>
              <a:rPr lang="en-US"/>
              <a:t>Click icon to add chart</a:t>
            </a:r>
          </a:p>
        </p:txBody>
      </p:sp>
      <p:sp>
        <p:nvSpPr>
          <p:cNvPr id="36" name="Text Placeholder 18">
            <a:extLst>
              <a:ext uri="{FF2B5EF4-FFF2-40B4-BE49-F238E27FC236}">
                <a16:creationId xmlns:a16="http://schemas.microsoft.com/office/drawing/2014/main" id="{3D9E675F-BCFE-41B3-8687-2FACCD92D656}"/>
              </a:ext>
            </a:extLst>
          </p:cNvPr>
          <p:cNvSpPr>
            <a:spLocks noGrp="1"/>
          </p:cNvSpPr>
          <p:nvPr>
            <p:ph type="body" sz="quarter" idx="32" hasCustomPrompt="1"/>
          </p:nvPr>
        </p:nvSpPr>
        <p:spPr>
          <a:xfrm>
            <a:off x="7741714"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03</a:t>
            </a:r>
          </a:p>
        </p:txBody>
      </p:sp>
      <p:sp>
        <p:nvSpPr>
          <p:cNvPr id="37" name="Text Placeholder 18">
            <a:extLst>
              <a:ext uri="{FF2B5EF4-FFF2-40B4-BE49-F238E27FC236}">
                <a16:creationId xmlns:a16="http://schemas.microsoft.com/office/drawing/2014/main" id="{DC3F97C7-A279-4C10-A43B-5C83F8A14C3C}"/>
              </a:ext>
            </a:extLst>
          </p:cNvPr>
          <p:cNvSpPr>
            <a:spLocks noGrp="1"/>
          </p:cNvSpPr>
          <p:nvPr>
            <p:ph type="body" sz="quarter" idx="33" hasCustomPrompt="1"/>
          </p:nvPr>
        </p:nvSpPr>
        <p:spPr>
          <a:xfrm>
            <a:off x="7741336"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8" name="Chart Placeholder 29">
            <a:extLst>
              <a:ext uri="{FF2B5EF4-FFF2-40B4-BE49-F238E27FC236}">
                <a16:creationId xmlns:a16="http://schemas.microsoft.com/office/drawing/2014/main" id="{0B0B7026-1D45-4043-ADC9-5F379305788F}"/>
              </a:ext>
            </a:extLst>
          </p:cNvPr>
          <p:cNvSpPr>
            <a:spLocks noGrp="1"/>
          </p:cNvSpPr>
          <p:nvPr>
            <p:ph type="chart" sz="quarter" idx="34"/>
          </p:nvPr>
        </p:nvSpPr>
        <p:spPr>
          <a:xfrm>
            <a:off x="7742090" y="2075656"/>
            <a:ext cx="2725737" cy="2706688"/>
          </a:xfrm>
        </p:spPr>
        <p:txBody>
          <a:bodyPr/>
          <a:lstStyle/>
          <a:p>
            <a:r>
              <a:rPr lang="en-US"/>
              <a:t>Click icon to add chart</a:t>
            </a:r>
          </a:p>
        </p:txBody>
      </p:sp>
    </p:spTree>
    <p:extLst>
      <p:ext uri="{BB962C8B-B14F-4D97-AF65-F5344CB8AC3E}">
        <p14:creationId xmlns:p14="http://schemas.microsoft.com/office/powerpoint/2010/main" val="666722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 Client Presentati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532884D-2A3E-4E1D-A887-C146C6F322D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5181"/>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8316"/>
            <a:ext cx="10515600" cy="391885"/>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19" name="Text Placeholder 2"/>
          <p:cNvSpPr>
            <a:spLocks noGrp="1"/>
          </p:cNvSpPr>
          <p:nvPr>
            <p:ph type="body" idx="10"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sp>
        <p:nvSpPr>
          <p:cNvPr id="4" name="Rectangle 3">
            <a:extLst>
              <a:ext uri="{FF2B5EF4-FFF2-40B4-BE49-F238E27FC236}">
                <a16:creationId xmlns:a16="http://schemas.microsoft.com/office/drawing/2014/main" id="{EB485B34-3D4D-420F-8656-2AC7406638DB}"/>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endParaRPr lang="en-IN"/>
          </a:p>
        </p:txBody>
      </p:sp>
      <p:pic>
        <p:nvPicPr>
          <p:cNvPr id="7" name="Picture 6" descr="Logo, company name&#10;&#10;Description automatically generated">
            <a:extLst>
              <a:ext uri="{FF2B5EF4-FFF2-40B4-BE49-F238E27FC236}">
                <a16:creationId xmlns:a16="http://schemas.microsoft.com/office/drawing/2014/main" id="{53FF81B5-DD72-4C9C-A956-AC79BE3BA18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4482048" y="677564"/>
            <a:ext cx="3227901" cy="1972419"/>
          </a:xfrm>
          <a:prstGeom prst="rect">
            <a:avLst/>
          </a:prstGeom>
        </p:spPr>
      </p:pic>
    </p:spTree>
    <p:extLst>
      <p:ext uri="{BB962C8B-B14F-4D97-AF65-F5344CB8AC3E}">
        <p14:creationId xmlns:p14="http://schemas.microsoft.com/office/powerpoint/2010/main" val="7596051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1217864" y="1547990"/>
            <a:ext cx="2863696" cy="826636"/>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1217864" y="2398145"/>
            <a:ext cx="2863696" cy="323545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4525752" y="4363897"/>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4525374" y="4782344"/>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4526128" y="1547990"/>
            <a:ext cx="2725737" cy="2706688"/>
          </a:xfrm>
        </p:spPr>
        <p:txBody>
          <a:bodyPr/>
          <a:lstStyle/>
          <a:p>
            <a:r>
              <a:rPr lang="en-US"/>
              <a:t>Click icon to add chart</a:t>
            </a:r>
          </a:p>
        </p:txBody>
      </p:sp>
      <p:sp>
        <p:nvSpPr>
          <p:cNvPr id="33" name="Text Placeholder 18">
            <a:extLst>
              <a:ext uri="{FF2B5EF4-FFF2-40B4-BE49-F238E27FC236}">
                <a16:creationId xmlns:a16="http://schemas.microsoft.com/office/drawing/2014/main" id="{C4A34954-0A1C-47FE-A1B1-68D48A51306A}"/>
              </a:ext>
            </a:extLst>
          </p:cNvPr>
          <p:cNvSpPr>
            <a:spLocks noGrp="1"/>
          </p:cNvSpPr>
          <p:nvPr>
            <p:ph type="body" sz="quarter" idx="29" hasCustomPrompt="1"/>
          </p:nvPr>
        </p:nvSpPr>
        <p:spPr>
          <a:xfrm>
            <a:off x="7695303" y="4363897"/>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02</a:t>
            </a:r>
          </a:p>
        </p:txBody>
      </p:sp>
      <p:sp>
        <p:nvSpPr>
          <p:cNvPr id="34" name="Text Placeholder 18">
            <a:extLst>
              <a:ext uri="{FF2B5EF4-FFF2-40B4-BE49-F238E27FC236}">
                <a16:creationId xmlns:a16="http://schemas.microsoft.com/office/drawing/2014/main" id="{8A137E96-B964-4EA4-8A5A-335558C5AA23}"/>
              </a:ext>
            </a:extLst>
          </p:cNvPr>
          <p:cNvSpPr>
            <a:spLocks noGrp="1"/>
          </p:cNvSpPr>
          <p:nvPr>
            <p:ph type="body" sz="quarter" idx="30" hasCustomPrompt="1"/>
          </p:nvPr>
        </p:nvSpPr>
        <p:spPr>
          <a:xfrm>
            <a:off x="7694925" y="4782344"/>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5" name="Chart Placeholder 29">
            <a:extLst>
              <a:ext uri="{FF2B5EF4-FFF2-40B4-BE49-F238E27FC236}">
                <a16:creationId xmlns:a16="http://schemas.microsoft.com/office/drawing/2014/main" id="{05B0A25A-26A1-4B60-9036-82E8149E2084}"/>
              </a:ext>
            </a:extLst>
          </p:cNvPr>
          <p:cNvSpPr>
            <a:spLocks noGrp="1"/>
          </p:cNvSpPr>
          <p:nvPr>
            <p:ph type="chart" sz="quarter" idx="31"/>
          </p:nvPr>
        </p:nvSpPr>
        <p:spPr>
          <a:xfrm>
            <a:off x="7695679" y="1547990"/>
            <a:ext cx="2725737" cy="2706688"/>
          </a:xfrm>
        </p:spPr>
        <p:txBody>
          <a:bodyPr/>
          <a:lstStyle/>
          <a:p>
            <a:r>
              <a:rPr lang="en-US"/>
              <a:t>Click icon to add chart</a:t>
            </a:r>
          </a:p>
        </p:txBody>
      </p:sp>
    </p:spTree>
    <p:extLst>
      <p:ext uri="{BB962C8B-B14F-4D97-AF65-F5344CB8AC3E}">
        <p14:creationId xmlns:p14="http://schemas.microsoft.com/office/powerpoint/2010/main" val="3723745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ng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496052" y="1292645"/>
            <a:ext cx="3150066" cy="826636"/>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496052" y="2142799"/>
            <a:ext cx="3150066" cy="3666225"/>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8572449" y="4539321"/>
            <a:ext cx="2999384"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8572071" y="4957768"/>
            <a:ext cx="2999384" cy="85125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3910871" y="1292645"/>
            <a:ext cx="4396447" cy="4516380"/>
          </a:xfrm>
        </p:spPr>
        <p:txBody>
          <a:bodyPr/>
          <a:lstStyle/>
          <a:p>
            <a:r>
              <a:rPr lang="en-US"/>
              <a:t>Click icon to add chart</a:t>
            </a:r>
          </a:p>
        </p:txBody>
      </p:sp>
    </p:spTree>
    <p:extLst>
      <p:ext uri="{BB962C8B-B14F-4D97-AF65-F5344CB8AC3E}">
        <p14:creationId xmlns:p14="http://schemas.microsoft.com/office/powerpoint/2010/main" val="2891772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ngle chart four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9" name="Chart Placeholder 8">
            <a:extLst>
              <a:ext uri="{FF2B5EF4-FFF2-40B4-BE49-F238E27FC236}">
                <a16:creationId xmlns:a16="http://schemas.microsoft.com/office/drawing/2014/main" id="{756EFE1F-5513-4E2C-B420-3CEEB3F0D092}"/>
              </a:ext>
            </a:extLst>
          </p:cNvPr>
          <p:cNvSpPr>
            <a:spLocks noGrp="1"/>
          </p:cNvSpPr>
          <p:nvPr>
            <p:ph type="chart" sz="quarter" idx="12"/>
          </p:nvPr>
        </p:nvSpPr>
        <p:spPr>
          <a:xfrm>
            <a:off x="3441920" y="1203695"/>
            <a:ext cx="5518242" cy="4450609"/>
          </a:xfrm>
        </p:spPr>
        <p:txBody>
          <a:bodyPr/>
          <a:lstStyle/>
          <a:p>
            <a:r>
              <a:rPr lang="en-US"/>
              <a:t>Click icon to add chart</a:t>
            </a:r>
          </a:p>
        </p:txBody>
      </p:sp>
      <p:sp>
        <p:nvSpPr>
          <p:cNvPr id="10" name="Text Placeholder 18">
            <a:extLst>
              <a:ext uri="{FF2B5EF4-FFF2-40B4-BE49-F238E27FC236}">
                <a16:creationId xmlns:a16="http://schemas.microsoft.com/office/drawing/2014/main" id="{337D4DB3-6E2B-41ED-ACBB-CD8898E094D4}"/>
              </a:ext>
            </a:extLst>
          </p:cNvPr>
          <p:cNvSpPr>
            <a:spLocks noGrp="1"/>
          </p:cNvSpPr>
          <p:nvPr>
            <p:ph type="body" sz="quarter" idx="20" hasCustomPrompt="1"/>
          </p:nvPr>
        </p:nvSpPr>
        <p:spPr>
          <a:xfrm>
            <a:off x="496052" y="1519347"/>
            <a:ext cx="2485273" cy="545680"/>
          </a:xfrm>
        </p:spPr>
        <p:txBody>
          <a:bodyPr tIns="0" bIns="0">
            <a:noAutofit/>
          </a:bodyPr>
          <a:lstStyle>
            <a:lvl1pPr marL="0" indent="0" algn="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1" name="Text Placeholder 18">
            <a:extLst>
              <a:ext uri="{FF2B5EF4-FFF2-40B4-BE49-F238E27FC236}">
                <a16:creationId xmlns:a16="http://schemas.microsoft.com/office/drawing/2014/main" id="{07814196-0046-4732-B3B4-2622FD3D1324}"/>
              </a:ext>
            </a:extLst>
          </p:cNvPr>
          <p:cNvSpPr>
            <a:spLocks noGrp="1"/>
          </p:cNvSpPr>
          <p:nvPr>
            <p:ph type="body" sz="quarter" idx="21" hasCustomPrompt="1"/>
          </p:nvPr>
        </p:nvSpPr>
        <p:spPr>
          <a:xfrm>
            <a:off x="496052" y="2065027"/>
            <a:ext cx="2485273" cy="826636"/>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2" name="Text Placeholder 18">
            <a:extLst>
              <a:ext uri="{FF2B5EF4-FFF2-40B4-BE49-F238E27FC236}">
                <a16:creationId xmlns:a16="http://schemas.microsoft.com/office/drawing/2014/main" id="{42B400DE-02BA-46FF-B0A2-EB4BD5326441}"/>
              </a:ext>
            </a:extLst>
          </p:cNvPr>
          <p:cNvSpPr>
            <a:spLocks noGrp="1"/>
          </p:cNvSpPr>
          <p:nvPr>
            <p:ph type="body" sz="quarter" idx="22" hasCustomPrompt="1"/>
          </p:nvPr>
        </p:nvSpPr>
        <p:spPr>
          <a:xfrm>
            <a:off x="496052" y="3862497"/>
            <a:ext cx="2485273" cy="545680"/>
          </a:xfrm>
        </p:spPr>
        <p:txBody>
          <a:bodyPr tIns="0" bIns="0">
            <a:noAutofit/>
          </a:bodyPr>
          <a:lstStyle>
            <a:lvl1pPr marL="0" indent="0" algn="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3" name="Text Placeholder 18">
            <a:extLst>
              <a:ext uri="{FF2B5EF4-FFF2-40B4-BE49-F238E27FC236}">
                <a16:creationId xmlns:a16="http://schemas.microsoft.com/office/drawing/2014/main" id="{E6EFF496-84C6-4C41-BBFA-9CCA6701E300}"/>
              </a:ext>
            </a:extLst>
          </p:cNvPr>
          <p:cNvSpPr>
            <a:spLocks noGrp="1"/>
          </p:cNvSpPr>
          <p:nvPr>
            <p:ph type="body" sz="quarter" idx="23" hasCustomPrompt="1"/>
          </p:nvPr>
        </p:nvSpPr>
        <p:spPr>
          <a:xfrm>
            <a:off x="496052" y="4408177"/>
            <a:ext cx="2485273" cy="826636"/>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4" name="Text Placeholder 18">
            <a:extLst>
              <a:ext uri="{FF2B5EF4-FFF2-40B4-BE49-F238E27FC236}">
                <a16:creationId xmlns:a16="http://schemas.microsoft.com/office/drawing/2014/main" id="{F3A091EE-810E-48CE-A552-17047A23C741}"/>
              </a:ext>
            </a:extLst>
          </p:cNvPr>
          <p:cNvSpPr>
            <a:spLocks noGrp="1"/>
          </p:cNvSpPr>
          <p:nvPr>
            <p:ph type="body" sz="quarter" idx="24" hasCustomPrompt="1"/>
          </p:nvPr>
        </p:nvSpPr>
        <p:spPr>
          <a:xfrm>
            <a:off x="9420757" y="1519347"/>
            <a:ext cx="2485273" cy="545680"/>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4E25DF02-D787-4886-B1D4-DA3A6C50BB73}"/>
              </a:ext>
            </a:extLst>
          </p:cNvPr>
          <p:cNvSpPr>
            <a:spLocks noGrp="1"/>
          </p:cNvSpPr>
          <p:nvPr>
            <p:ph type="body" sz="quarter" idx="25" hasCustomPrompt="1"/>
          </p:nvPr>
        </p:nvSpPr>
        <p:spPr>
          <a:xfrm>
            <a:off x="9420757" y="2065027"/>
            <a:ext cx="2485273" cy="82663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6" name="Text Placeholder 18">
            <a:extLst>
              <a:ext uri="{FF2B5EF4-FFF2-40B4-BE49-F238E27FC236}">
                <a16:creationId xmlns:a16="http://schemas.microsoft.com/office/drawing/2014/main" id="{E5A4BE7D-BC4C-4909-9A7F-1A80A6B236BD}"/>
              </a:ext>
            </a:extLst>
          </p:cNvPr>
          <p:cNvSpPr>
            <a:spLocks noGrp="1"/>
          </p:cNvSpPr>
          <p:nvPr>
            <p:ph type="body" sz="quarter" idx="26" hasCustomPrompt="1"/>
          </p:nvPr>
        </p:nvSpPr>
        <p:spPr>
          <a:xfrm>
            <a:off x="9420757" y="3862497"/>
            <a:ext cx="2485273" cy="545680"/>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7" name="Text Placeholder 18">
            <a:extLst>
              <a:ext uri="{FF2B5EF4-FFF2-40B4-BE49-F238E27FC236}">
                <a16:creationId xmlns:a16="http://schemas.microsoft.com/office/drawing/2014/main" id="{99123062-EF7A-42FD-9351-284A71C3AFBB}"/>
              </a:ext>
            </a:extLst>
          </p:cNvPr>
          <p:cNvSpPr>
            <a:spLocks noGrp="1"/>
          </p:cNvSpPr>
          <p:nvPr>
            <p:ph type="body" sz="quarter" idx="27" hasCustomPrompt="1"/>
          </p:nvPr>
        </p:nvSpPr>
        <p:spPr>
          <a:xfrm>
            <a:off x="9420757" y="4408177"/>
            <a:ext cx="2485273" cy="82663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6483576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ingle chart three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8" name="Text Placeholder 18">
            <a:extLst>
              <a:ext uri="{FF2B5EF4-FFF2-40B4-BE49-F238E27FC236}">
                <a16:creationId xmlns:a16="http://schemas.microsoft.com/office/drawing/2014/main" id="{46A25371-4A09-4D05-BDEE-54B17882AA99}"/>
              </a:ext>
            </a:extLst>
          </p:cNvPr>
          <p:cNvSpPr>
            <a:spLocks noGrp="1"/>
          </p:cNvSpPr>
          <p:nvPr>
            <p:ph type="body" sz="quarter" idx="20" hasCustomPrompt="1"/>
          </p:nvPr>
        </p:nvSpPr>
        <p:spPr>
          <a:xfrm>
            <a:off x="114622" y="949897"/>
            <a:ext cx="11791408" cy="330018"/>
          </a:xfrm>
        </p:spPr>
        <p:txBody>
          <a:bodyPr tIns="0" bIns="0">
            <a:noAutofit/>
          </a:bodyPr>
          <a:lstStyle>
            <a:lvl1pPr marL="0" indent="0" algn="ct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48B6089B-B5F0-4BD0-ACE2-AC042EB6A3F2}"/>
              </a:ext>
            </a:extLst>
          </p:cNvPr>
          <p:cNvSpPr>
            <a:spLocks noGrp="1"/>
          </p:cNvSpPr>
          <p:nvPr>
            <p:ph type="body" sz="quarter" idx="21" hasCustomPrompt="1"/>
          </p:nvPr>
        </p:nvSpPr>
        <p:spPr>
          <a:xfrm>
            <a:off x="114622" y="1293207"/>
            <a:ext cx="11791408" cy="401537"/>
          </a:xfrm>
        </p:spPr>
        <p:txBody>
          <a:bodyPr tIns="0" anchor="ctr">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0" name="Text Placeholder 18">
            <a:extLst>
              <a:ext uri="{FF2B5EF4-FFF2-40B4-BE49-F238E27FC236}">
                <a16:creationId xmlns:a16="http://schemas.microsoft.com/office/drawing/2014/main" id="{1469C1A4-0A41-4EAE-89EA-A81C914E2173}"/>
              </a:ext>
            </a:extLst>
          </p:cNvPr>
          <p:cNvSpPr>
            <a:spLocks noGrp="1"/>
          </p:cNvSpPr>
          <p:nvPr>
            <p:ph type="body" sz="quarter" idx="22" hasCustomPrompt="1"/>
          </p:nvPr>
        </p:nvSpPr>
        <p:spPr>
          <a:xfrm>
            <a:off x="6751928" y="2168851"/>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1" name="Text Placeholder 18">
            <a:extLst>
              <a:ext uri="{FF2B5EF4-FFF2-40B4-BE49-F238E27FC236}">
                <a16:creationId xmlns:a16="http://schemas.microsoft.com/office/drawing/2014/main" id="{0F5FC9B3-610F-46B4-B541-E7A76528DAC4}"/>
              </a:ext>
            </a:extLst>
          </p:cNvPr>
          <p:cNvSpPr>
            <a:spLocks noGrp="1"/>
          </p:cNvSpPr>
          <p:nvPr>
            <p:ph type="body" sz="quarter" idx="23" hasCustomPrompt="1"/>
          </p:nvPr>
        </p:nvSpPr>
        <p:spPr>
          <a:xfrm>
            <a:off x="6751550" y="2587299"/>
            <a:ext cx="4674338" cy="531864"/>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2" name="Chart Placeholder 29">
            <a:extLst>
              <a:ext uri="{FF2B5EF4-FFF2-40B4-BE49-F238E27FC236}">
                <a16:creationId xmlns:a16="http://schemas.microsoft.com/office/drawing/2014/main" id="{F8460DC2-1E6C-495B-9011-5A20395D8B2C}"/>
              </a:ext>
            </a:extLst>
          </p:cNvPr>
          <p:cNvSpPr>
            <a:spLocks noGrp="1"/>
          </p:cNvSpPr>
          <p:nvPr>
            <p:ph type="chart" sz="quarter" idx="28"/>
          </p:nvPr>
        </p:nvSpPr>
        <p:spPr>
          <a:xfrm>
            <a:off x="698515" y="2278656"/>
            <a:ext cx="4216385" cy="3373492"/>
          </a:xfrm>
        </p:spPr>
        <p:txBody>
          <a:bodyPr/>
          <a:lstStyle/>
          <a:p>
            <a:r>
              <a:rPr lang="en-US"/>
              <a:t>Click icon to add chart</a:t>
            </a:r>
          </a:p>
        </p:txBody>
      </p:sp>
      <p:sp>
        <p:nvSpPr>
          <p:cNvPr id="23" name="Text Placeholder 18">
            <a:extLst>
              <a:ext uri="{FF2B5EF4-FFF2-40B4-BE49-F238E27FC236}">
                <a16:creationId xmlns:a16="http://schemas.microsoft.com/office/drawing/2014/main" id="{61547E85-BF4E-435E-ACD1-0E3930A5A5E7}"/>
              </a:ext>
            </a:extLst>
          </p:cNvPr>
          <p:cNvSpPr>
            <a:spLocks noGrp="1"/>
          </p:cNvSpPr>
          <p:nvPr>
            <p:ph type="body" sz="quarter" idx="29" hasCustomPrompt="1"/>
          </p:nvPr>
        </p:nvSpPr>
        <p:spPr>
          <a:xfrm>
            <a:off x="6751928" y="3343260"/>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4" name="Text Placeholder 18">
            <a:extLst>
              <a:ext uri="{FF2B5EF4-FFF2-40B4-BE49-F238E27FC236}">
                <a16:creationId xmlns:a16="http://schemas.microsoft.com/office/drawing/2014/main" id="{3D5AD841-C0DB-40B9-BFB5-C9B9A91FAEB6}"/>
              </a:ext>
            </a:extLst>
          </p:cNvPr>
          <p:cNvSpPr>
            <a:spLocks noGrp="1"/>
          </p:cNvSpPr>
          <p:nvPr>
            <p:ph type="body" sz="quarter" idx="30" hasCustomPrompt="1"/>
          </p:nvPr>
        </p:nvSpPr>
        <p:spPr>
          <a:xfrm>
            <a:off x="6751550" y="3761707"/>
            <a:ext cx="4674338" cy="57652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5" name="Text Placeholder 18">
            <a:extLst>
              <a:ext uri="{FF2B5EF4-FFF2-40B4-BE49-F238E27FC236}">
                <a16:creationId xmlns:a16="http://schemas.microsoft.com/office/drawing/2014/main" id="{D8D0DD9E-52D0-4AB5-B2BC-B67BD4B3346E}"/>
              </a:ext>
            </a:extLst>
          </p:cNvPr>
          <p:cNvSpPr>
            <a:spLocks noGrp="1"/>
          </p:cNvSpPr>
          <p:nvPr>
            <p:ph type="body" sz="quarter" idx="31" hasCustomPrompt="1"/>
          </p:nvPr>
        </p:nvSpPr>
        <p:spPr>
          <a:xfrm>
            <a:off x="6751928" y="4564519"/>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6" name="Text Placeholder 18">
            <a:extLst>
              <a:ext uri="{FF2B5EF4-FFF2-40B4-BE49-F238E27FC236}">
                <a16:creationId xmlns:a16="http://schemas.microsoft.com/office/drawing/2014/main" id="{A4B797FB-F1D5-44D1-BB47-600AC10B4D7F}"/>
              </a:ext>
            </a:extLst>
          </p:cNvPr>
          <p:cNvSpPr>
            <a:spLocks noGrp="1"/>
          </p:cNvSpPr>
          <p:nvPr>
            <p:ph type="body" sz="quarter" idx="32" hasCustomPrompt="1"/>
          </p:nvPr>
        </p:nvSpPr>
        <p:spPr>
          <a:xfrm>
            <a:off x="6751550" y="4970609"/>
            <a:ext cx="4674338" cy="57652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5" name="Rectangle 4">
            <a:extLst>
              <a:ext uri="{FF2B5EF4-FFF2-40B4-BE49-F238E27FC236}">
                <a16:creationId xmlns:a16="http://schemas.microsoft.com/office/drawing/2014/main" id="{C8C285CA-4B8F-454B-8030-30C3FC894D4E}"/>
              </a:ext>
            </a:extLst>
          </p:cNvPr>
          <p:cNvSpPr>
            <a:spLocks noChangeAspect="1"/>
          </p:cNvSpPr>
          <p:nvPr/>
        </p:nvSpPr>
        <p:spPr>
          <a:xfrm>
            <a:off x="5874260" y="2307124"/>
            <a:ext cx="599370" cy="599370"/>
          </a:xfrm>
          <a:prstGeom prst="rect">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241854-2B75-45AA-B751-D0A9B961CEB7}"/>
              </a:ext>
            </a:extLst>
          </p:cNvPr>
          <p:cNvSpPr>
            <a:spLocks noChangeAspect="1"/>
          </p:cNvSpPr>
          <p:nvPr/>
        </p:nvSpPr>
        <p:spPr>
          <a:xfrm>
            <a:off x="5874260" y="3485920"/>
            <a:ext cx="599370" cy="599370"/>
          </a:xfrm>
          <a:prstGeom prst="rect">
            <a:avLst/>
          </a:prstGeom>
          <a:solidFill>
            <a:srgbClr val="A5C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CB2993-8C5F-43C7-A335-2BF71C3D0D43}"/>
              </a:ext>
            </a:extLst>
          </p:cNvPr>
          <p:cNvSpPr>
            <a:spLocks noChangeAspect="1"/>
          </p:cNvSpPr>
          <p:nvPr/>
        </p:nvSpPr>
        <p:spPr>
          <a:xfrm>
            <a:off x="5874260" y="4678696"/>
            <a:ext cx="599370" cy="599370"/>
          </a:xfrm>
          <a:prstGeom prst="rect">
            <a:avLst/>
          </a:prstGeom>
          <a:solidFill>
            <a:srgbClr val="226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8" name="Text Placeholder 18">
            <a:extLst>
              <a:ext uri="{FF2B5EF4-FFF2-40B4-BE49-F238E27FC236}">
                <a16:creationId xmlns:a16="http://schemas.microsoft.com/office/drawing/2014/main" id="{46A25371-4A09-4D05-BDEE-54B17882AA99}"/>
              </a:ext>
            </a:extLst>
          </p:cNvPr>
          <p:cNvSpPr>
            <a:spLocks noGrp="1"/>
          </p:cNvSpPr>
          <p:nvPr>
            <p:ph type="body" sz="quarter" idx="20" hasCustomPrompt="1"/>
          </p:nvPr>
        </p:nvSpPr>
        <p:spPr>
          <a:xfrm>
            <a:off x="5873882" y="1572700"/>
            <a:ext cx="6031770" cy="330018"/>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48B6089B-B5F0-4BD0-ACE2-AC042EB6A3F2}"/>
              </a:ext>
            </a:extLst>
          </p:cNvPr>
          <p:cNvSpPr>
            <a:spLocks noGrp="1"/>
          </p:cNvSpPr>
          <p:nvPr>
            <p:ph type="body" sz="quarter" idx="21" hasCustomPrompt="1"/>
          </p:nvPr>
        </p:nvSpPr>
        <p:spPr>
          <a:xfrm>
            <a:off x="5873882" y="1916010"/>
            <a:ext cx="6031770" cy="249774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0" name="Text Placeholder 18">
            <a:extLst>
              <a:ext uri="{FF2B5EF4-FFF2-40B4-BE49-F238E27FC236}">
                <a16:creationId xmlns:a16="http://schemas.microsoft.com/office/drawing/2014/main" id="{1469C1A4-0A41-4EAE-89EA-A81C914E2173}"/>
              </a:ext>
            </a:extLst>
          </p:cNvPr>
          <p:cNvSpPr>
            <a:spLocks noGrp="1"/>
          </p:cNvSpPr>
          <p:nvPr>
            <p:ph type="body" sz="quarter" idx="22" hasCustomPrompt="1"/>
          </p:nvPr>
        </p:nvSpPr>
        <p:spPr>
          <a:xfrm>
            <a:off x="5874260" y="4755054"/>
            <a:ext cx="1917568"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1" name="Text Placeholder 18">
            <a:extLst>
              <a:ext uri="{FF2B5EF4-FFF2-40B4-BE49-F238E27FC236}">
                <a16:creationId xmlns:a16="http://schemas.microsoft.com/office/drawing/2014/main" id="{0F5FC9B3-610F-46B4-B541-E7A76528DAC4}"/>
              </a:ext>
            </a:extLst>
          </p:cNvPr>
          <p:cNvSpPr>
            <a:spLocks noGrp="1"/>
          </p:cNvSpPr>
          <p:nvPr>
            <p:ph type="body" sz="quarter" idx="23" hasCustomPrompt="1"/>
          </p:nvPr>
        </p:nvSpPr>
        <p:spPr>
          <a:xfrm>
            <a:off x="5873882" y="5173501"/>
            <a:ext cx="1917568"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2" name="Chart Placeholder 29">
            <a:extLst>
              <a:ext uri="{FF2B5EF4-FFF2-40B4-BE49-F238E27FC236}">
                <a16:creationId xmlns:a16="http://schemas.microsoft.com/office/drawing/2014/main" id="{F8460DC2-1E6C-495B-9011-5A20395D8B2C}"/>
              </a:ext>
            </a:extLst>
          </p:cNvPr>
          <p:cNvSpPr>
            <a:spLocks noGrp="1"/>
          </p:cNvSpPr>
          <p:nvPr>
            <p:ph type="chart" sz="quarter" idx="28"/>
          </p:nvPr>
        </p:nvSpPr>
        <p:spPr>
          <a:xfrm>
            <a:off x="485775" y="1267597"/>
            <a:ext cx="4859048" cy="4762500"/>
          </a:xfrm>
        </p:spPr>
        <p:txBody>
          <a:bodyPr/>
          <a:lstStyle/>
          <a:p>
            <a:r>
              <a:rPr lang="en-US"/>
              <a:t>Click icon to add chart</a:t>
            </a:r>
          </a:p>
        </p:txBody>
      </p:sp>
      <p:sp>
        <p:nvSpPr>
          <p:cNvPr id="17" name="Text Placeholder 18">
            <a:extLst>
              <a:ext uri="{FF2B5EF4-FFF2-40B4-BE49-F238E27FC236}">
                <a16:creationId xmlns:a16="http://schemas.microsoft.com/office/drawing/2014/main" id="{10C3BACA-5C38-4685-AD44-6D140CC3089C}"/>
              </a:ext>
            </a:extLst>
          </p:cNvPr>
          <p:cNvSpPr>
            <a:spLocks noGrp="1"/>
          </p:cNvSpPr>
          <p:nvPr>
            <p:ph type="body" sz="quarter" idx="29" hasCustomPrompt="1"/>
          </p:nvPr>
        </p:nvSpPr>
        <p:spPr>
          <a:xfrm>
            <a:off x="8074535" y="4755054"/>
            <a:ext cx="1736593"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7" name="Text Placeholder 18">
            <a:extLst>
              <a:ext uri="{FF2B5EF4-FFF2-40B4-BE49-F238E27FC236}">
                <a16:creationId xmlns:a16="http://schemas.microsoft.com/office/drawing/2014/main" id="{4AFC67C6-5680-4682-B7B5-9B588E8D1357}"/>
              </a:ext>
            </a:extLst>
          </p:cNvPr>
          <p:cNvSpPr>
            <a:spLocks noGrp="1"/>
          </p:cNvSpPr>
          <p:nvPr>
            <p:ph type="body" sz="quarter" idx="30" hasCustomPrompt="1"/>
          </p:nvPr>
        </p:nvSpPr>
        <p:spPr>
          <a:xfrm>
            <a:off x="8074157" y="5173501"/>
            <a:ext cx="1736593"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CFE26638-7759-4C82-98B3-4D3855C9CA47}"/>
              </a:ext>
            </a:extLst>
          </p:cNvPr>
          <p:cNvSpPr>
            <a:spLocks noGrp="1"/>
          </p:cNvSpPr>
          <p:nvPr>
            <p:ph type="body" sz="quarter" idx="31" hasCustomPrompt="1"/>
          </p:nvPr>
        </p:nvSpPr>
        <p:spPr>
          <a:xfrm>
            <a:off x="10169059" y="4755054"/>
            <a:ext cx="1736593"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9" name="Text Placeholder 18">
            <a:extLst>
              <a:ext uri="{FF2B5EF4-FFF2-40B4-BE49-F238E27FC236}">
                <a16:creationId xmlns:a16="http://schemas.microsoft.com/office/drawing/2014/main" id="{116B33AE-CE69-41FE-B9A7-26A9251B4992}"/>
              </a:ext>
            </a:extLst>
          </p:cNvPr>
          <p:cNvSpPr>
            <a:spLocks noGrp="1"/>
          </p:cNvSpPr>
          <p:nvPr>
            <p:ph type="body" sz="quarter" idx="32" hasCustomPrompt="1"/>
          </p:nvPr>
        </p:nvSpPr>
        <p:spPr>
          <a:xfrm>
            <a:off x="10168681" y="5173501"/>
            <a:ext cx="1736593"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1062552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e Eureka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32FA-F2E5-430D-AD64-89028C5EC77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AFD9302-3E1B-44F3-9563-ED8813A56B48}"/>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77D827DD-5D2D-4177-B388-1A66BDC227B2}"/>
              </a:ext>
            </a:extLst>
          </p:cNvPr>
          <p:cNvSpPr>
            <a:spLocks noGrp="1"/>
          </p:cNvSpPr>
          <p:nvPr>
            <p:ph type="sldNum" sz="quarter" idx="11"/>
          </p:nvPr>
        </p:nvSpPr>
        <p:spPr/>
        <p:txBody>
          <a:bodyPr/>
          <a:lstStyle/>
          <a:p>
            <a:fld id="{783439E1-669F-46DD-BBE2-04AAC37C0448}" type="slidenum">
              <a:rPr lang="en-IN" smtClean="0"/>
              <a:t>‹#›</a:t>
            </a:fld>
            <a:endParaRPr lang="en-IN"/>
          </a:p>
        </p:txBody>
      </p:sp>
      <p:pic>
        <p:nvPicPr>
          <p:cNvPr id="6" name="Graphic 5">
            <a:extLst>
              <a:ext uri="{FF2B5EF4-FFF2-40B4-BE49-F238E27FC236}">
                <a16:creationId xmlns:a16="http://schemas.microsoft.com/office/drawing/2014/main" id="{4FE6EC28-80DE-4EA8-B2B0-4ACD39F57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7713" y="1881187"/>
            <a:ext cx="3076575" cy="3095625"/>
          </a:xfrm>
          <a:prstGeom prst="rect">
            <a:avLst/>
          </a:prstGeom>
        </p:spPr>
      </p:pic>
      <p:sp>
        <p:nvSpPr>
          <p:cNvPr id="7" name="Text Placeholder 18">
            <a:extLst>
              <a:ext uri="{FF2B5EF4-FFF2-40B4-BE49-F238E27FC236}">
                <a16:creationId xmlns:a16="http://schemas.microsoft.com/office/drawing/2014/main" id="{E81776B1-6F54-47E6-B286-DE628F8DBF85}"/>
              </a:ext>
            </a:extLst>
          </p:cNvPr>
          <p:cNvSpPr>
            <a:spLocks noGrp="1"/>
          </p:cNvSpPr>
          <p:nvPr>
            <p:ph type="body" sz="quarter" idx="20" hasCustomPrompt="1"/>
          </p:nvPr>
        </p:nvSpPr>
        <p:spPr>
          <a:xfrm>
            <a:off x="564194" y="2312541"/>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8" name="Text Placeholder 18">
            <a:extLst>
              <a:ext uri="{FF2B5EF4-FFF2-40B4-BE49-F238E27FC236}">
                <a16:creationId xmlns:a16="http://schemas.microsoft.com/office/drawing/2014/main" id="{287FC458-B9DA-4338-B9F8-36F413009869}"/>
              </a:ext>
            </a:extLst>
          </p:cNvPr>
          <p:cNvSpPr>
            <a:spLocks noGrp="1"/>
          </p:cNvSpPr>
          <p:nvPr>
            <p:ph type="body" sz="quarter" idx="21" hasCustomPrompt="1"/>
          </p:nvPr>
        </p:nvSpPr>
        <p:spPr>
          <a:xfrm>
            <a:off x="564194" y="2646326"/>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9" name="Text Placeholder 18">
            <a:extLst>
              <a:ext uri="{FF2B5EF4-FFF2-40B4-BE49-F238E27FC236}">
                <a16:creationId xmlns:a16="http://schemas.microsoft.com/office/drawing/2014/main" id="{A771337F-1F61-46F8-AD6E-077D516CA325}"/>
              </a:ext>
            </a:extLst>
          </p:cNvPr>
          <p:cNvSpPr>
            <a:spLocks noGrp="1"/>
          </p:cNvSpPr>
          <p:nvPr>
            <p:ph type="body" sz="quarter" idx="22" hasCustomPrompt="1"/>
          </p:nvPr>
        </p:nvSpPr>
        <p:spPr>
          <a:xfrm>
            <a:off x="564194" y="3890962"/>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0" name="Text Placeholder 18">
            <a:extLst>
              <a:ext uri="{FF2B5EF4-FFF2-40B4-BE49-F238E27FC236}">
                <a16:creationId xmlns:a16="http://schemas.microsoft.com/office/drawing/2014/main" id="{B29E8AB8-3351-443D-A399-D0398EDB6D54}"/>
              </a:ext>
            </a:extLst>
          </p:cNvPr>
          <p:cNvSpPr>
            <a:spLocks noGrp="1"/>
          </p:cNvSpPr>
          <p:nvPr>
            <p:ph type="body" sz="quarter" idx="23" hasCustomPrompt="1"/>
          </p:nvPr>
        </p:nvSpPr>
        <p:spPr>
          <a:xfrm>
            <a:off x="564194" y="4224747"/>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5" name="Text Placeholder 18">
            <a:extLst>
              <a:ext uri="{FF2B5EF4-FFF2-40B4-BE49-F238E27FC236}">
                <a16:creationId xmlns:a16="http://schemas.microsoft.com/office/drawing/2014/main" id="{BB689830-FEA3-42F7-B199-A4D39A9E4BC2}"/>
              </a:ext>
            </a:extLst>
          </p:cNvPr>
          <p:cNvSpPr>
            <a:spLocks noGrp="1"/>
          </p:cNvSpPr>
          <p:nvPr>
            <p:ph type="body" sz="quarter" idx="24" hasCustomPrompt="1"/>
          </p:nvPr>
        </p:nvSpPr>
        <p:spPr>
          <a:xfrm>
            <a:off x="7965119" y="2312541"/>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64F93DC0-0433-4A28-AC8C-7C214081CCC8}"/>
              </a:ext>
            </a:extLst>
          </p:cNvPr>
          <p:cNvSpPr>
            <a:spLocks noGrp="1"/>
          </p:cNvSpPr>
          <p:nvPr>
            <p:ph type="body" sz="quarter" idx="25" hasCustomPrompt="1"/>
          </p:nvPr>
        </p:nvSpPr>
        <p:spPr>
          <a:xfrm>
            <a:off x="7965119" y="2646326"/>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FBC9BDA1-3892-4C08-B2A9-DD69B22FA0AE}"/>
              </a:ext>
            </a:extLst>
          </p:cNvPr>
          <p:cNvSpPr>
            <a:spLocks noGrp="1"/>
          </p:cNvSpPr>
          <p:nvPr>
            <p:ph type="body" sz="quarter" idx="26" hasCustomPrompt="1"/>
          </p:nvPr>
        </p:nvSpPr>
        <p:spPr>
          <a:xfrm>
            <a:off x="7965119" y="3890962"/>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B3499186-0941-420A-9633-B717057E0829}"/>
              </a:ext>
            </a:extLst>
          </p:cNvPr>
          <p:cNvSpPr>
            <a:spLocks noGrp="1"/>
          </p:cNvSpPr>
          <p:nvPr>
            <p:ph type="body" sz="quarter" idx="27" hasCustomPrompt="1"/>
          </p:nvPr>
        </p:nvSpPr>
        <p:spPr>
          <a:xfrm>
            <a:off x="7965119" y="4224747"/>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9" name="Text Placeholder 18">
            <a:extLst>
              <a:ext uri="{FF2B5EF4-FFF2-40B4-BE49-F238E27FC236}">
                <a16:creationId xmlns:a16="http://schemas.microsoft.com/office/drawing/2014/main" id="{0B17707C-7785-48BF-93D6-BF3EB38E7D72}"/>
              </a:ext>
            </a:extLst>
          </p:cNvPr>
          <p:cNvSpPr>
            <a:spLocks noGrp="1"/>
          </p:cNvSpPr>
          <p:nvPr>
            <p:ph type="body" sz="quarter" idx="28" hasCustomPrompt="1"/>
          </p:nvPr>
        </p:nvSpPr>
        <p:spPr>
          <a:xfrm>
            <a:off x="5086350" y="2833409"/>
            <a:ext cx="1504950" cy="1500465"/>
          </a:xfrm>
        </p:spPr>
        <p:txBody>
          <a:bodyPr tIns="0" bIns="0" anchor="ctr">
            <a:normAutofit/>
          </a:bodyPr>
          <a:lstStyle>
            <a:lvl1pPr marL="0" indent="0" algn="ctr">
              <a:lnSpc>
                <a:spcPct val="50000"/>
              </a:lnSpc>
              <a:buNone/>
              <a:defRPr sz="2000" b="0">
                <a:solidFill>
                  <a:schemeClr val="bg1"/>
                </a:solidFill>
                <a:latin typeface="Segoe UI Semibold" panose="020B0702040204020203" pitchFamily="34" charset="0"/>
                <a:cs typeface="Segoe UI Semibold" panose="020B0702040204020203" pitchFamily="34" charset="0"/>
              </a:defRPr>
            </a:lvl1pPr>
          </a:lstStyle>
          <a:p>
            <a:pPr lvl="0"/>
            <a:r>
              <a:rPr lang="en-US"/>
              <a:t>Core</a:t>
            </a:r>
          </a:p>
          <a:p>
            <a:pPr lvl="0"/>
            <a:r>
              <a:rPr lang="en-US"/>
              <a:t>Content</a:t>
            </a:r>
          </a:p>
        </p:txBody>
      </p:sp>
    </p:spTree>
    <p:extLst>
      <p:ext uri="{BB962C8B-B14F-4D97-AF65-F5344CB8AC3E}">
        <p14:creationId xmlns:p14="http://schemas.microsoft.com/office/powerpoint/2010/main" val="3628164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adrant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32FA-F2E5-430D-AD64-89028C5EC77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AFD9302-3E1B-44F3-9563-ED8813A56B48}"/>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77D827DD-5D2D-4177-B388-1A66BDC227B2}"/>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7" name="Text Placeholder 18">
            <a:extLst>
              <a:ext uri="{FF2B5EF4-FFF2-40B4-BE49-F238E27FC236}">
                <a16:creationId xmlns:a16="http://schemas.microsoft.com/office/drawing/2014/main" id="{E81776B1-6F54-47E6-B286-DE628F8DBF85}"/>
              </a:ext>
            </a:extLst>
          </p:cNvPr>
          <p:cNvSpPr>
            <a:spLocks noGrp="1"/>
          </p:cNvSpPr>
          <p:nvPr>
            <p:ph type="body" sz="quarter" idx="20" hasCustomPrompt="1"/>
          </p:nvPr>
        </p:nvSpPr>
        <p:spPr>
          <a:xfrm>
            <a:off x="643570" y="1870447"/>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8" name="Text Placeholder 18">
            <a:extLst>
              <a:ext uri="{FF2B5EF4-FFF2-40B4-BE49-F238E27FC236}">
                <a16:creationId xmlns:a16="http://schemas.microsoft.com/office/drawing/2014/main" id="{287FC458-B9DA-4338-B9F8-36F413009869}"/>
              </a:ext>
            </a:extLst>
          </p:cNvPr>
          <p:cNvSpPr>
            <a:spLocks noGrp="1"/>
          </p:cNvSpPr>
          <p:nvPr>
            <p:ph type="body" sz="quarter" idx="21" hasCustomPrompt="1"/>
          </p:nvPr>
        </p:nvSpPr>
        <p:spPr>
          <a:xfrm>
            <a:off x="643570" y="2204232"/>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9" name="Text Placeholder 18">
            <a:extLst>
              <a:ext uri="{FF2B5EF4-FFF2-40B4-BE49-F238E27FC236}">
                <a16:creationId xmlns:a16="http://schemas.microsoft.com/office/drawing/2014/main" id="{A771337F-1F61-46F8-AD6E-077D516CA325}"/>
              </a:ext>
            </a:extLst>
          </p:cNvPr>
          <p:cNvSpPr>
            <a:spLocks noGrp="1"/>
          </p:cNvSpPr>
          <p:nvPr>
            <p:ph type="body" sz="quarter" idx="22" hasCustomPrompt="1"/>
          </p:nvPr>
        </p:nvSpPr>
        <p:spPr>
          <a:xfrm>
            <a:off x="633777" y="4579066"/>
            <a:ext cx="3331532"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0" name="Text Placeholder 18">
            <a:extLst>
              <a:ext uri="{FF2B5EF4-FFF2-40B4-BE49-F238E27FC236}">
                <a16:creationId xmlns:a16="http://schemas.microsoft.com/office/drawing/2014/main" id="{B29E8AB8-3351-443D-A399-D0398EDB6D54}"/>
              </a:ext>
            </a:extLst>
          </p:cNvPr>
          <p:cNvSpPr>
            <a:spLocks noGrp="1"/>
          </p:cNvSpPr>
          <p:nvPr>
            <p:ph type="body" sz="quarter" idx="23" hasCustomPrompt="1"/>
          </p:nvPr>
        </p:nvSpPr>
        <p:spPr>
          <a:xfrm>
            <a:off x="633777" y="4912851"/>
            <a:ext cx="3331532"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5" name="Text Placeholder 18">
            <a:extLst>
              <a:ext uri="{FF2B5EF4-FFF2-40B4-BE49-F238E27FC236}">
                <a16:creationId xmlns:a16="http://schemas.microsoft.com/office/drawing/2014/main" id="{BB689830-FEA3-42F7-B199-A4D39A9E4BC2}"/>
              </a:ext>
            </a:extLst>
          </p:cNvPr>
          <p:cNvSpPr>
            <a:spLocks noGrp="1"/>
          </p:cNvSpPr>
          <p:nvPr>
            <p:ph type="body" sz="quarter" idx="24" hasCustomPrompt="1"/>
          </p:nvPr>
        </p:nvSpPr>
        <p:spPr>
          <a:xfrm>
            <a:off x="7926267" y="1870447"/>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64F93DC0-0433-4A28-AC8C-7C214081CCC8}"/>
              </a:ext>
            </a:extLst>
          </p:cNvPr>
          <p:cNvSpPr>
            <a:spLocks noGrp="1"/>
          </p:cNvSpPr>
          <p:nvPr>
            <p:ph type="body" sz="quarter" idx="25" hasCustomPrompt="1"/>
          </p:nvPr>
        </p:nvSpPr>
        <p:spPr>
          <a:xfrm>
            <a:off x="7926267" y="2204232"/>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FBC9BDA1-3892-4C08-B2A9-DD69B22FA0AE}"/>
              </a:ext>
            </a:extLst>
          </p:cNvPr>
          <p:cNvSpPr>
            <a:spLocks noGrp="1"/>
          </p:cNvSpPr>
          <p:nvPr>
            <p:ph type="body" sz="quarter" idx="26" hasCustomPrompt="1"/>
          </p:nvPr>
        </p:nvSpPr>
        <p:spPr>
          <a:xfrm>
            <a:off x="7926267" y="4579066"/>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B3499186-0941-420A-9633-B717057E0829}"/>
              </a:ext>
            </a:extLst>
          </p:cNvPr>
          <p:cNvSpPr>
            <a:spLocks noGrp="1"/>
          </p:cNvSpPr>
          <p:nvPr>
            <p:ph type="body" sz="quarter" idx="27" hasCustomPrompt="1"/>
          </p:nvPr>
        </p:nvSpPr>
        <p:spPr>
          <a:xfrm>
            <a:off x="7926267" y="4912851"/>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BF339DEC-07B7-41E9-8781-33F8669212DD}"/>
              </a:ext>
            </a:extLst>
          </p:cNvPr>
          <p:cNvSpPr>
            <a:spLocks noGrp="1"/>
          </p:cNvSpPr>
          <p:nvPr>
            <p:ph type="body" sz="quarter" idx="29" hasCustomPrompt="1"/>
          </p:nvPr>
        </p:nvSpPr>
        <p:spPr>
          <a:xfrm>
            <a:off x="6203351" y="4004823"/>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B3D68A67-B06C-4538-BE70-D323AFBDF68A}"/>
              </a:ext>
            </a:extLst>
          </p:cNvPr>
          <p:cNvSpPr>
            <a:spLocks noGrp="1"/>
          </p:cNvSpPr>
          <p:nvPr>
            <p:ph type="body" sz="quarter" idx="30" hasCustomPrompt="1"/>
          </p:nvPr>
        </p:nvSpPr>
        <p:spPr>
          <a:xfrm>
            <a:off x="4686529" y="3999150"/>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0" name="Text Placeholder 18">
            <a:extLst>
              <a:ext uri="{FF2B5EF4-FFF2-40B4-BE49-F238E27FC236}">
                <a16:creationId xmlns:a16="http://schemas.microsoft.com/office/drawing/2014/main" id="{60AB4E3A-EA73-4EF8-9DDD-63A035B2E07E}"/>
              </a:ext>
            </a:extLst>
          </p:cNvPr>
          <p:cNvSpPr>
            <a:spLocks noGrp="1"/>
          </p:cNvSpPr>
          <p:nvPr>
            <p:ph type="body" sz="quarter" idx="31" hasCustomPrompt="1"/>
          </p:nvPr>
        </p:nvSpPr>
        <p:spPr>
          <a:xfrm>
            <a:off x="4686529" y="2426899"/>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1" name="Text Placeholder 18">
            <a:extLst>
              <a:ext uri="{FF2B5EF4-FFF2-40B4-BE49-F238E27FC236}">
                <a16:creationId xmlns:a16="http://schemas.microsoft.com/office/drawing/2014/main" id="{E50567EC-1C79-4254-A53F-A2677EC09489}"/>
              </a:ext>
            </a:extLst>
          </p:cNvPr>
          <p:cNvSpPr>
            <a:spLocks noGrp="1"/>
          </p:cNvSpPr>
          <p:nvPr>
            <p:ph type="body" sz="quarter" idx="32" hasCustomPrompt="1"/>
          </p:nvPr>
        </p:nvSpPr>
        <p:spPr>
          <a:xfrm>
            <a:off x="6203351" y="2426898"/>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Tree>
    <p:extLst>
      <p:ext uri="{BB962C8B-B14F-4D97-AF65-F5344CB8AC3E}">
        <p14:creationId xmlns:p14="http://schemas.microsoft.com/office/powerpoint/2010/main" val="8094575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ingle imag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0" y="775630"/>
            <a:ext cx="5724525" cy="5644219"/>
          </a:xfrm>
        </p:spPr>
        <p:txBody>
          <a:bodyPr/>
          <a:lstStyle/>
          <a:p>
            <a:r>
              <a:rPr lang="en-US"/>
              <a:t>Click icon to add picture</a:t>
            </a:r>
          </a:p>
        </p:txBody>
      </p:sp>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2" name="Rectangle 11">
            <a:extLst>
              <a:ext uri="{FF2B5EF4-FFF2-40B4-BE49-F238E27FC236}">
                <a16:creationId xmlns:a16="http://schemas.microsoft.com/office/drawing/2014/main" id="{370FF9D2-E352-4A25-9933-7470E0A99020}"/>
              </a:ext>
            </a:extLst>
          </p:cNvPr>
          <p:cNvSpPr/>
          <p:nvPr/>
        </p:nvSpPr>
        <p:spPr>
          <a:xfrm>
            <a:off x="5724525" y="775630"/>
            <a:ext cx="6467475" cy="5644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 Placeholder 18">
            <a:extLst>
              <a:ext uri="{FF2B5EF4-FFF2-40B4-BE49-F238E27FC236}">
                <a16:creationId xmlns:a16="http://schemas.microsoft.com/office/drawing/2014/main" id="{D1F308FD-F20B-4F96-98F8-A392339EA022}"/>
              </a:ext>
            </a:extLst>
          </p:cNvPr>
          <p:cNvSpPr>
            <a:spLocks noGrp="1"/>
          </p:cNvSpPr>
          <p:nvPr>
            <p:ph type="body" sz="quarter" idx="21" hasCustomPrompt="1"/>
          </p:nvPr>
        </p:nvSpPr>
        <p:spPr>
          <a:xfrm>
            <a:off x="6010325" y="2257424"/>
            <a:ext cx="5495703" cy="3824946"/>
          </a:xfrm>
        </p:spPr>
        <p:txBody>
          <a:bodyPr tIns="0">
            <a:normAutofit/>
          </a:bodyPr>
          <a:lstStyle>
            <a:lvl1pPr marL="0" indent="0">
              <a:buNone/>
              <a:defRPr sz="1400">
                <a:solidFill>
                  <a:schemeClr val="bg1"/>
                </a:solidFill>
              </a:defRPr>
            </a:lvl1pPr>
          </a:lstStyle>
          <a:p>
            <a:pPr lvl="0"/>
            <a:r>
              <a:rPr lang="en-US"/>
              <a:t>Description</a:t>
            </a:r>
          </a:p>
        </p:txBody>
      </p:sp>
      <p:sp>
        <p:nvSpPr>
          <p:cNvPr id="14" name="Text Placeholder 18">
            <a:extLst>
              <a:ext uri="{FF2B5EF4-FFF2-40B4-BE49-F238E27FC236}">
                <a16:creationId xmlns:a16="http://schemas.microsoft.com/office/drawing/2014/main" id="{44B50031-2559-4EE7-83B0-AC25094FFE4F}"/>
              </a:ext>
            </a:extLst>
          </p:cNvPr>
          <p:cNvSpPr>
            <a:spLocks noGrp="1"/>
          </p:cNvSpPr>
          <p:nvPr>
            <p:ph type="body" sz="quarter" idx="22" hasCustomPrompt="1"/>
          </p:nvPr>
        </p:nvSpPr>
        <p:spPr>
          <a:xfrm>
            <a:off x="6010325" y="1820331"/>
            <a:ext cx="5495703" cy="398994"/>
          </a:xfrm>
        </p:spPr>
        <p:txBody>
          <a:bodyPr tIns="0">
            <a:normAutofit/>
          </a:bodyPr>
          <a:lstStyle>
            <a:lvl1pPr marL="0" indent="0">
              <a:buNone/>
              <a:defRPr sz="2200">
                <a:solidFill>
                  <a:schemeClr val="bg1"/>
                </a:solidFill>
                <a:latin typeface="Segoe UI Semibold" panose="020B0702040204020203" pitchFamily="34" charset="0"/>
                <a:cs typeface="Segoe UI Semibold" panose="020B0702040204020203" pitchFamily="34" charset="0"/>
              </a:defRPr>
            </a:lvl1pPr>
          </a:lstStyle>
          <a:p>
            <a:pPr lvl="0"/>
            <a:r>
              <a:rPr lang="en-US"/>
              <a:t>Title</a:t>
            </a:r>
          </a:p>
        </p:txBody>
      </p:sp>
    </p:spTree>
    <p:extLst>
      <p:ext uri="{BB962C8B-B14F-4D97-AF65-F5344CB8AC3E}">
        <p14:creationId xmlns:p14="http://schemas.microsoft.com/office/powerpoint/2010/main" val="37789359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ouble Image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1123950" y="1242981"/>
            <a:ext cx="4705347" cy="2325397"/>
          </a:xfrm>
        </p:spPr>
        <p:txBody>
          <a:bodyPr/>
          <a:lstStyle/>
          <a:p>
            <a:r>
              <a:rPr lang="en-US"/>
              <a:t>Click icon to add picture</a:t>
            </a:r>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1" name="Picture Placeholder 5">
            <a:extLst>
              <a:ext uri="{FF2B5EF4-FFF2-40B4-BE49-F238E27FC236}">
                <a16:creationId xmlns:a16="http://schemas.microsoft.com/office/drawing/2014/main" id="{94FACD03-51C4-46E2-9B43-1D75861BC624}"/>
              </a:ext>
            </a:extLst>
          </p:cNvPr>
          <p:cNvSpPr>
            <a:spLocks noGrp="1"/>
          </p:cNvSpPr>
          <p:nvPr>
            <p:ph type="pic" sz="quarter" idx="13"/>
          </p:nvPr>
        </p:nvSpPr>
        <p:spPr>
          <a:xfrm>
            <a:off x="5829297" y="3577903"/>
            <a:ext cx="4704996" cy="2325397"/>
          </a:xfrm>
        </p:spPr>
        <p:txBody>
          <a:bodyPr/>
          <a:lstStyle/>
          <a:p>
            <a:r>
              <a:rPr lang="en-US"/>
              <a:t>Click icon to add picture</a:t>
            </a:r>
          </a:p>
        </p:txBody>
      </p:sp>
      <p:sp>
        <p:nvSpPr>
          <p:cNvPr id="12" name="Text Placeholder 18">
            <a:extLst>
              <a:ext uri="{FF2B5EF4-FFF2-40B4-BE49-F238E27FC236}">
                <a16:creationId xmlns:a16="http://schemas.microsoft.com/office/drawing/2014/main" id="{66494327-5E93-435B-8764-D0F6127CC8C8}"/>
              </a:ext>
            </a:extLst>
          </p:cNvPr>
          <p:cNvSpPr>
            <a:spLocks noGrp="1"/>
          </p:cNvSpPr>
          <p:nvPr>
            <p:ph type="body" sz="quarter" idx="20" hasCustomPrompt="1"/>
          </p:nvPr>
        </p:nvSpPr>
        <p:spPr>
          <a:xfrm>
            <a:off x="6096000" y="1395382"/>
            <a:ext cx="4438294"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3" name="Text Placeholder 18">
            <a:extLst>
              <a:ext uri="{FF2B5EF4-FFF2-40B4-BE49-F238E27FC236}">
                <a16:creationId xmlns:a16="http://schemas.microsoft.com/office/drawing/2014/main" id="{A84054B4-A8D6-42CD-B013-4A04A6BF036E}"/>
              </a:ext>
            </a:extLst>
          </p:cNvPr>
          <p:cNvSpPr>
            <a:spLocks noGrp="1"/>
          </p:cNvSpPr>
          <p:nvPr>
            <p:ph type="body" sz="quarter" idx="21" hasCustomPrompt="1"/>
          </p:nvPr>
        </p:nvSpPr>
        <p:spPr>
          <a:xfrm>
            <a:off x="6096000" y="1929228"/>
            <a:ext cx="4438294"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4" name="Text Placeholder 18">
            <a:extLst>
              <a:ext uri="{FF2B5EF4-FFF2-40B4-BE49-F238E27FC236}">
                <a16:creationId xmlns:a16="http://schemas.microsoft.com/office/drawing/2014/main" id="{D25D27FD-6538-4E76-AB41-C3840532ADAF}"/>
              </a:ext>
            </a:extLst>
          </p:cNvPr>
          <p:cNvSpPr>
            <a:spLocks noGrp="1"/>
          </p:cNvSpPr>
          <p:nvPr>
            <p:ph type="body" sz="quarter" idx="22" hasCustomPrompt="1"/>
          </p:nvPr>
        </p:nvSpPr>
        <p:spPr>
          <a:xfrm>
            <a:off x="1123950" y="3929766"/>
            <a:ext cx="4438294"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F028345A-8ECD-4BBD-B5A9-6284CAC09B0F}"/>
              </a:ext>
            </a:extLst>
          </p:cNvPr>
          <p:cNvSpPr>
            <a:spLocks noGrp="1"/>
          </p:cNvSpPr>
          <p:nvPr>
            <p:ph type="body" sz="quarter" idx="23" hasCustomPrompt="1"/>
          </p:nvPr>
        </p:nvSpPr>
        <p:spPr>
          <a:xfrm>
            <a:off x="1123950" y="4477101"/>
            <a:ext cx="4438294"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4019810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le image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781050" y="1242981"/>
            <a:ext cx="3476625" cy="2325397"/>
          </a:xfrm>
        </p:spPr>
        <p:txBody>
          <a:bodyPr/>
          <a:lstStyle/>
          <a:p>
            <a:r>
              <a:rPr lang="en-US"/>
              <a:t>Click icon to add picture</a:t>
            </a:r>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4" name="Text Placeholder 18">
            <a:extLst>
              <a:ext uri="{FF2B5EF4-FFF2-40B4-BE49-F238E27FC236}">
                <a16:creationId xmlns:a16="http://schemas.microsoft.com/office/drawing/2014/main" id="{D25D27FD-6538-4E76-AB41-C3840532ADAF}"/>
              </a:ext>
            </a:extLst>
          </p:cNvPr>
          <p:cNvSpPr>
            <a:spLocks noGrp="1"/>
          </p:cNvSpPr>
          <p:nvPr>
            <p:ph type="body" sz="quarter" idx="22" hasCustomPrompt="1"/>
          </p:nvPr>
        </p:nvSpPr>
        <p:spPr>
          <a:xfrm>
            <a:off x="1085851" y="3833306"/>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F028345A-8ECD-4BBD-B5A9-6284CAC09B0F}"/>
              </a:ext>
            </a:extLst>
          </p:cNvPr>
          <p:cNvSpPr>
            <a:spLocks noGrp="1"/>
          </p:cNvSpPr>
          <p:nvPr>
            <p:ph type="body" sz="quarter" idx="23" hasCustomPrompt="1"/>
          </p:nvPr>
        </p:nvSpPr>
        <p:spPr>
          <a:xfrm>
            <a:off x="1085851" y="4376677"/>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6" name="Picture Placeholder 5">
            <a:extLst>
              <a:ext uri="{FF2B5EF4-FFF2-40B4-BE49-F238E27FC236}">
                <a16:creationId xmlns:a16="http://schemas.microsoft.com/office/drawing/2014/main" id="{43446C65-5416-49AE-830C-D5F6D9239C03}"/>
              </a:ext>
            </a:extLst>
          </p:cNvPr>
          <p:cNvSpPr>
            <a:spLocks noGrp="1"/>
          </p:cNvSpPr>
          <p:nvPr>
            <p:ph type="pic" sz="quarter" idx="24"/>
          </p:nvPr>
        </p:nvSpPr>
        <p:spPr>
          <a:xfrm>
            <a:off x="4257675" y="3573109"/>
            <a:ext cx="3476625" cy="2325397"/>
          </a:xfrm>
        </p:spPr>
        <p:txBody>
          <a:bodyPr/>
          <a:lstStyle/>
          <a:p>
            <a:r>
              <a:rPr lang="en-US"/>
              <a:t>Click icon to add picture</a:t>
            </a:r>
          </a:p>
        </p:txBody>
      </p:sp>
      <p:sp>
        <p:nvSpPr>
          <p:cNvPr id="17" name="Picture Placeholder 5">
            <a:extLst>
              <a:ext uri="{FF2B5EF4-FFF2-40B4-BE49-F238E27FC236}">
                <a16:creationId xmlns:a16="http://schemas.microsoft.com/office/drawing/2014/main" id="{E8F0A063-55F8-4B51-A205-8AA8BE567993}"/>
              </a:ext>
            </a:extLst>
          </p:cNvPr>
          <p:cNvSpPr>
            <a:spLocks noGrp="1"/>
          </p:cNvSpPr>
          <p:nvPr>
            <p:ph type="pic" sz="quarter" idx="25"/>
          </p:nvPr>
        </p:nvSpPr>
        <p:spPr>
          <a:xfrm>
            <a:off x="7734300" y="1242980"/>
            <a:ext cx="3476625" cy="2325397"/>
          </a:xfrm>
        </p:spPr>
        <p:txBody>
          <a:bodyPr/>
          <a:lstStyle/>
          <a:p>
            <a:r>
              <a:rPr lang="en-US"/>
              <a:t>Click icon to add picture</a:t>
            </a:r>
          </a:p>
        </p:txBody>
      </p:sp>
      <p:sp>
        <p:nvSpPr>
          <p:cNvPr id="20" name="Text Placeholder 18">
            <a:extLst>
              <a:ext uri="{FF2B5EF4-FFF2-40B4-BE49-F238E27FC236}">
                <a16:creationId xmlns:a16="http://schemas.microsoft.com/office/drawing/2014/main" id="{B775D737-6D72-4B91-9ABA-425AC567A8F3}"/>
              </a:ext>
            </a:extLst>
          </p:cNvPr>
          <p:cNvSpPr>
            <a:spLocks noGrp="1"/>
          </p:cNvSpPr>
          <p:nvPr>
            <p:ph type="body" sz="quarter" idx="26" hasCustomPrompt="1"/>
          </p:nvPr>
        </p:nvSpPr>
        <p:spPr>
          <a:xfrm>
            <a:off x="4700588" y="1447801"/>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1" name="Text Placeholder 18">
            <a:extLst>
              <a:ext uri="{FF2B5EF4-FFF2-40B4-BE49-F238E27FC236}">
                <a16:creationId xmlns:a16="http://schemas.microsoft.com/office/drawing/2014/main" id="{B12057C6-750E-45E7-B219-CD716559217F}"/>
              </a:ext>
            </a:extLst>
          </p:cNvPr>
          <p:cNvSpPr>
            <a:spLocks noGrp="1"/>
          </p:cNvSpPr>
          <p:nvPr>
            <p:ph type="body" sz="quarter" idx="27" hasCustomPrompt="1"/>
          </p:nvPr>
        </p:nvSpPr>
        <p:spPr>
          <a:xfrm>
            <a:off x="4700588" y="1991172"/>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2" name="Text Placeholder 18">
            <a:extLst>
              <a:ext uri="{FF2B5EF4-FFF2-40B4-BE49-F238E27FC236}">
                <a16:creationId xmlns:a16="http://schemas.microsoft.com/office/drawing/2014/main" id="{484805BF-E295-408B-82C8-07D7C851428A}"/>
              </a:ext>
            </a:extLst>
          </p:cNvPr>
          <p:cNvSpPr>
            <a:spLocks noGrp="1"/>
          </p:cNvSpPr>
          <p:nvPr>
            <p:ph type="body" sz="quarter" idx="28" hasCustomPrompt="1"/>
          </p:nvPr>
        </p:nvSpPr>
        <p:spPr>
          <a:xfrm>
            <a:off x="8205788" y="3833304"/>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3" name="Text Placeholder 18">
            <a:extLst>
              <a:ext uri="{FF2B5EF4-FFF2-40B4-BE49-F238E27FC236}">
                <a16:creationId xmlns:a16="http://schemas.microsoft.com/office/drawing/2014/main" id="{B0968CB0-4AAE-4035-963E-D87877AAEC4F}"/>
              </a:ext>
            </a:extLst>
          </p:cNvPr>
          <p:cNvSpPr>
            <a:spLocks noGrp="1"/>
          </p:cNvSpPr>
          <p:nvPr>
            <p:ph type="body" sz="quarter" idx="29" hasCustomPrompt="1"/>
          </p:nvPr>
        </p:nvSpPr>
        <p:spPr>
          <a:xfrm>
            <a:off x="8205788" y="4376675"/>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15927719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90D9F0A-F906-4495-8B6D-08DF1E314BC5}"/>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84EBD99E-3A13-4730-B9DA-33CA5EA5FB0E}"/>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8" name="Text Placeholder 7">
            <a:extLst>
              <a:ext uri="{FF2B5EF4-FFF2-40B4-BE49-F238E27FC236}">
                <a16:creationId xmlns:a16="http://schemas.microsoft.com/office/drawing/2014/main" id="{15DED0BB-B2AE-4F1C-B0B2-F5A7102CA2BC}"/>
              </a:ext>
            </a:extLst>
          </p:cNvPr>
          <p:cNvSpPr>
            <a:spLocks noGrp="1"/>
          </p:cNvSpPr>
          <p:nvPr>
            <p:ph type="body" sz="quarter" idx="12"/>
          </p:nvPr>
        </p:nvSpPr>
        <p:spPr>
          <a:xfrm>
            <a:off x="138654" y="865188"/>
            <a:ext cx="11791409" cy="56467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A2D2D650-4817-4EE5-831A-7EEDB71BB51E}"/>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7407856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e Slide - Do Not Us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70CFA2-47D1-4C6D-A7EC-F9D4C1AAB41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2262"/>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5398"/>
            <a:ext cx="10515600" cy="391884"/>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5" name="Footer Placeholder 4">
            <a:extLst>
              <a:ext uri="{FF2B5EF4-FFF2-40B4-BE49-F238E27FC236}">
                <a16:creationId xmlns:a16="http://schemas.microsoft.com/office/drawing/2014/main" id="{CD72CB34-0E93-458E-A8CC-C9F4338B9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95595-3DC9-4493-B9E3-824995FBACCE}"/>
              </a:ext>
            </a:extLst>
          </p:cNvPr>
          <p:cNvSpPr>
            <a:spLocks noGrp="1"/>
          </p:cNvSpPr>
          <p:nvPr>
            <p:ph type="sldNum" sz="quarter" idx="12"/>
          </p:nvPr>
        </p:nvSpPr>
        <p:spPr/>
        <p:txBody>
          <a:bodyPr/>
          <a:lstStyle/>
          <a:p>
            <a:fld id="{783439E1-669F-46DD-BBE2-04AAC37C0448}" type="slidenum">
              <a:rPr lang="en-IN" smtClean="0"/>
              <a:t>‹#›</a:t>
            </a:fld>
            <a:endParaRPr lang="en-IN"/>
          </a:p>
        </p:txBody>
      </p:sp>
      <p:sp>
        <p:nvSpPr>
          <p:cNvPr id="15" name="Rectangle 14">
            <a:extLst>
              <a:ext uri="{FF2B5EF4-FFF2-40B4-BE49-F238E27FC236}">
                <a16:creationId xmlns:a16="http://schemas.microsoft.com/office/drawing/2014/main" id="{35154616-7FA8-40A5-83EC-70A7997AA30D}"/>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6CC843A4-BD48-402B-97EB-C1DBC5326831}"/>
              </a:ext>
            </a:extLst>
          </p:cNvPr>
          <p:cNvSpPr>
            <a:spLocks noGrp="1"/>
          </p:cNvSpPr>
          <p:nvPr>
            <p:ph type="body" idx="13"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pic>
        <p:nvPicPr>
          <p:cNvPr id="16" name="Picture 15" descr="Logo, company name&#10;&#10;Description automatically generated">
            <a:extLst>
              <a:ext uri="{FF2B5EF4-FFF2-40B4-BE49-F238E27FC236}">
                <a16:creationId xmlns:a16="http://schemas.microsoft.com/office/drawing/2014/main" id="{33ACC89E-74A4-4167-BBA9-3D99EB52914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4320655" y="684604"/>
            <a:ext cx="3550691" cy="2169661"/>
          </a:xfrm>
          <a:prstGeom prst="rect">
            <a:avLst/>
          </a:prstGeom>
        </p:spPr>
      </p:pic>
    </p:spTree>
    <p:extLst>
      <p:ext uri="{BB962C8B-B14F-4D97-AF65-F5344CB8AC3E}">
        <p14:creationId xmlns:p14="http://schemas.microsoft.com/office/powerpoint/2010/main" val="1705763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C45251-F234-44A5-A53C-465C33F22042}"/>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C2E925EE-982E-40E2-A2C0-238BF3166717}"/>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5" name="Title Placeholder 1">
            <a:extLst>
              <a:ext uri="{FF2B5EF4-FFF2-40B4-BE49-F238E27FC236}">
                <a16:creationId xmlns:a16="http://schemas.microsoft.com/office/drawing/2014/main" id="{458F2056-1DA6-43E9-82E9-2DDD134010E7}"/>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31988691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Example">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4CB09F5-9EA3-4982-8EF6-BD36B8FF5486}"/>
              </a:ext>
            </a:extLst>
          </p:cNvPr>
          <p:cNvSpPr>
            <a:spLocks noGrp="1"/>
          </p:cNvSpPr>
          <p:nvPr>
            <p:ph idx="1"/>
          </p:nvPr>
        </p:nvSpPr>
        <p:spPr>
          <a:xfrm>
            <a:off x="139336" y="806636"/>
            <a:ext cx="11791409" cy="57172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6"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ED4B82EA-EAC8-45EB-BCDE-E6FD51BF29AD}"/>
              </a:ext>
            </a:extLst>
          </p:cNvPr>
          <p:cNvSpPr>
            <a:spLocks noGrp="1"/>
          </p:cNvSpPr>
          <p:nvPr>
            <p:ph type="ftr" sz="quarter" idx="10"/>
          </p:nvPr>
        </p:nvSpPr>
        <p:spPr/>
        <p:txBody>
          <a:bodyPr/>
          <a:lstStyle/>
          <a:p>
            <a:endParaRPr lang="en-IN"/>
          </a:p>
        </p:txBody>
      </p:sp>
      <p:sp>
        <p:nvSpPr>
          <p:cNvPr id="3" name="Slide Number Placeholder 2">
            <a:extLst>
              <a:ext uri="{FF2B5EF4-FFF2-40B4-BE49-F238E27FC236}">
                <a16:creationId xmlns:a16="http://schemas.microsoft.com/office/drawing/2014/main" id="{34F0A697-9DD2-4DE8-BD61-07E7C6DA5903}"/>
              </a:ext>
            </a:extLst>
          </p:cNvPr>
          <p:cNvSpPr>
            <a:spLocks noGrp="1"/>
          </p:cNvSpPr>
          <p:nvPr>
            <p:ph type="sldNum" sz="quarter" idx="11"/>
          </p:nvPr>
        </p:nvSpPr>
        <p:spPr/>
        <p:txBody>
          <a:bodyPr/>
          <a:lstStyle/>
          <a:p>
            <a:fld id="{783439E1-669F-46DD-BBE2-04AAC37C0448}" type="slidenum">
              <a:rPr lang="en-IN" smtClean="0"/>
              <a:t>‹#›</a:t>
            </a:fld>
            <a:endParaRPr lang="en-IN"/>
          </a:p>
        </p:txBody>
      </p:sp>
    </p:spTree>
    <p:extLst>
      <p:ext uri="{BB962C8B-B14F-4D97-AF65-F5344CB8AC3E}">
        <p14:creationId xmlns:p14="http://schemas.microsoft.com/office/powerpoint/2010/main" val="3098673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4CB09F5-9EA3-4982-8EF6-BD36B8FF5486}"/>
              </a:ext>
            </a:extLst>
          </p:cNvPr>
          <p:cNvSpPr>
            <a:spLocks noGrp="1"/>
          </p:cNvSpPr>
          <p:nvPr>
            <p:ph idx="1"/>
          </p:nvPr>
        </p:nvSpPr>
        <p:spPr>
          <a:xfrm>
            <a:off x="139336" y="806636"/>
            <a:ext cx="11791409" cy="57172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2407DAA1-4FF6-4BDD-BD41-99F1981652D5}"/>
              </a:ext>
            </a:extLst>
          </p:cNvPr>
          <p:cNvSpPr>
            <a:spLocks noGrp="1"/>
          </p:cNvSpPr>
          <p:nvPr>
            <p:ph type="ftr" sz="quarter" idx="10"/>
          </p:nvPr>
        </p:nvSpPr>
        <p:spPr/>
        <p:txBody>
          <a:bodyPr/>
          <a:lstStyle/>
          <a:p>
            <a:endParaRPr lang="en-IN"/>
          </a:p>
        </p:txBody>
      </p:sp>
      <p:sp>
        <p:nvSpPr>
          <p:cNvPr id="3" name="Slide Number Placeholder 2">
            <a:extLst>
              <a:ext uri="{FF2B5EF4-FFF2-40B4-BE49-F238E27FC236}">
                <a16:creationId xmlns:a16="http://schemas.microsoft.com/office/drawing/2014/main" id="{2988BC8D-89D6-4F77-A758-999DD392FAEF}"/>
              </a:ext>
            </a:extLst>
          </p:cNvPr>
          <p:cNvSpPr>
            <a:spLocks noGrp="1"/>
          </p:cNvSpPr>
          <p:nvPr>
            <p:ph type="sldNum" sz="quarter" idx="11"/>
          </p:nvPr>
        </p:nvSpPr>
        <p:spPr/>
        <p:txBody>
          <a:bodyPr/>
          <a:lstStyle/>
          <a:p>
            <a:fld id="{783439E1-669F-46DD-BBE2-04AAC37C0448}" type="slidenum">
              <a:rPr lang="en-IN" smtClean="0"/>
              <a:t>‹#›</a:t>
            </a:fld>
            <a:endParaRPr lang="en-IN"/>
          </a:p>
        </p:txBody>
      </p:sp>
    </p:spTree>
    <p:extLst>
      <p:ext uri="{BB962C8B-B14F-4D97-AF65-F5344CB8AC3E}">
        <p14:creationId xmlns:p14="http://schemas.microsoft.com/office/powerpoint/2010/main" val="705452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2E05-585A-A755-BCFC-4BD18F98B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CD70F5-1532-D317-0787-D660D8E1D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7EF5A-9721-768D-80D3-0A6C89D248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E7952B-E0AC-6A1D-D204-F80931BC3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F8281-FAEC-F79A-0619-2BA97F6E0938}"/>
              </a:ext>
            </a:extLst>
          </p:cNvPr>
          <p:cNvSpPr>
            <a:spLocks noGrp="1"/>
          </p:cNvSpPr>
          <p:nvPr>
            <p:ph type="sldNum" sz="quarter" idx="12"/>
          </p:nvPr>
        </p:nvSpPr>
        <p:spPr/>
        <p:txBody>
          <a:bodyPr/>
          <a:lstStyle/>
          <a:p>
            <a:fld id="{783439E1-669F-46DD-BBE2-04AAC37C0448}" type="slidenum">
              <a:rPr lang="en-IN" smtClean="0"/>
              <a:t>‹#›</a:t>
            </a:fld>
            <a:endParaRPr lang="en-IN"/>
          </a:p>
        </p:txBody>
      </p:sp>
    </p:spTree>
    <p:extLst>
      <p:ext uri="{BB962C8B-B14F-4D97-AF65-F5344CB8AC3E}">
        <p14:creationId xmlns:p14="http://schemas.microsoft.com/office/powerpoint/2010/main" val="27774767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2407DAA1-4FF6-4BDD-BD41-99F1981652D5}"/>
              </a:ext>
            </a:extLst>
          </p:cNvPr>
          <p:cNvSpPr>
            <a:spLocks noGrp="1"/>
          </p:cNvSpPr>
          <p:nvPr>
            <p:ph type="ftr" sz="quarter" idx="10"/>
          </p:nvPr>
        </p:nvSpPr>
        <p:spPr/>
        <p:txBody>
          <a:bodyPr/>
          <a:lstStyle/>
          <a:p>
            <a:endParaRPr lang="en-IN"/>
          </a:p>
        </p:txBody>
      </p:sp>
      <p:sp>
        <p:nvSpPr>
          <p:cNvPr id="3" name="Slide Number Placeholder 2">
            <a:extLst>
              <a:ext uri="{FF2B5EF4-FFF2-40B4-BE49-F238E27FC236}">
                <a16:creationId xmlns:a16="http://schemas.microsoft.com/office/drawing/2014/main" id="{2988BC8D-89D6-4F77-A758-999DD392FAEF}"/>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6" name="Text Placeholder 7">
            <a:extLst>
              <a:ext uri="{FF2B5EF4-FFF2-40B4-BE49-F238E27FC236}">
                <a16:creationId xmlns:a16="http://schemas.microsoft.com/office/drawing/2014/main" id="{06682A77-E82F-4A59-B608-25427EA7B4B2}"/>
              </a:ext>
            </a:extLst>
          </p:cNvPr>
          <p:cNvSpPr>
            <a:spLocks noGrp="1"/>
          </p:cNvSpPr>
          <p:nvPr>
            <p:ph type="body" sz="quarter" idx="12"/>
          </p:nvPr>
        </p:nvSpPr>
        <p:spPr>
          <a:xfrm>
            <a:off x="138654" y="865188"/>
            <a:ext cx="11791409" cy="56467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856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vron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5" name="Freeform: Shape 4">
            <a:extLst>
              <a:ext uri="{FF2B5EF4-FFF2-40B4-BE49-F238E27FC236}">
                <a16:creationId xmlns:a16="http://schemas.microsoft.com/office/drawing/2014/main" id="{9CD27110-8E48-4DBF-B571-B690A76D861F}"/>
              </a:ext>
            </a:extLst>
          </p:cNvPr>
          <p:cNvSpPr/>
          <p:nvPr/>
        </p:nvSpPr>
        <p:spPr>
          <a:xfrm>
            <a:off x="139335"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Freeform: Shape 5">
            <a:extLst>
              <a:ext uri="{FF2B5EF4-FFF2-40B4-BE49-F238E27FC236}">
                <a16:creationId xmlns:a16="http://schemas.microsoft.com/office/drawing/2014/main" id="{70D4C3AC-898A-4963-8FB7-8EFB686707DB}"/>
              </a:ext>
            </a:extLst>
          </p:cNvPr>
          <p:cNvSpPr/>
          <p:nvPr/>
        </p:nvSpPr>
        <p:spPr>
          <a:xfrm>
            <a:off x="3059076"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7" name="Freeform: Shape 6">
            <a:extLst>
              <a:ext uri="{FF2B5EF4-FFF2-40B4-BE49-F238E27FC236}">
                <a16:creationId xmlns:a16="http://schemas.microsoft.com/office/drawing/2014/main" id="{B87A5AE9-8C01-4E47-91F1-90D438482E12}"/>
              </a:ext>
            </a:extLst>
          </p:cNvPr>
          <p:cNvSpPr/>
          <p:nvPr/>
        </p:nvSpPr>
        <p:spPr>
          <a:xfrm>
            <a:off x="5978817"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8" name="Freeform: Shape 7">
            <a:extLst>
              <a:ext uri="{FF2B5EF4-FFF2-40B4-BE49-F238E27FC236}">
                <a16:creationId xmlns:a16="http://schemas.microsoft.com/office/drawing/2014/main" id="{952AB607-2011-42E9-967A-306DDCFE29AA}"/>
              </a:ext>
            </a:extLst>
          </p:cNvPr>
          <p:cNvSpPr/>
          <p:nvPr/>
        </p:nvSpPr>
        <p:spPr>
          <a:xfrm>
            <a:off x="8898559"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b="1"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520042"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1" name="Text Placeholder 9">
            <a:extLst>
              <a:ext uri="{FF2B5EF4-FFF2-40B4-BE49-F238E27FC236}">
                <a16:creationId xmlns:a16="http://schemas.microsoft.com/office/drawing/2014/main" id="{40036EBB-4088-4FEA-B185-B88171E7EED3}"/>
              </a:ext>
            </a:extLst>
          </p:cNvPr>
          <p:cNvSpPr>
            <a:spLocks noGrp="1"/>
          </p:cNvSpPr>
          <p:nvPr>
            <p:ph type="body" sz="quarter" idx="13"/>
          </p:nvPr>
        </p:nvSpPr>
        <p:spPr>
          <a:xfrm>
            <a:off x="3439783"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2" name="Text Placeholder 9">
            <a:extLst>
              <a:ext uri="{FF2B5EF4-FFF2-40B4-BE49-F238E27FC236}">
                <a16:creationId xmlns:a16="http://schemas.microsoft.com/office/drawing/2014/main" id="{44B21E85-D890-44F3-81BF-BE45B4A8E07B}"/>
              </a:ext>
            </a:extLst>
          </p:cNvPr>
          <p:cNvSpPr>
            <a:spLocks noGrp="1"/>
          </p:cNvSpPr>
          <p:nvPr>
            <p:ph type="body" sz="quarter" idx="14"/>
          </p:nvPr>
        </p:nvSpPr>
        <p:spPr>
          <a:xfrm>
            <a:off x="6359524"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3" name="Text Placeholder 9">
            <a:extLst>
              <a:ext uri="{FF2B5EF4-FFF2-40B4-BE49-F238E27FC236}">
                <a16:creationId xmlns:a16="http://schemas.microsoft.com/office/drawing/2014/main" id="{953CF5E9-58EE-4C20-AC0B-7F73D7DD3EC0}"/>
              </a:ext>
            </a:extLst>
          </p:cNvPr>
          <p:cNvSpPr>
            <a:spLocks noGrp="1"/>
          </p:cNvSpPr>
          <p:nvPr>
            <p:ph type="body" sz="quarter" idx="15"/>
          </p:nvPr>
        </p:nvSpPr>
        <p:spPr>
          <a:xfrm>
            <a:off x="9279266"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10A0A00C-E6BC-4BB1-8687-05B7203112B5}"/>
              </a:ext>
            </a:extLst>
          </p:cNvPr>
          <p:cNvCxnSpPr>
            <a:cxnSpLocks/>
          </p:cNvCxnSpPr>
          <p:nvPr/>
        </p:nvCxnSpPr>
        <p:spPr>
          <a:xfrm>
            <a:off x="3036394"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20859-71F4-441B-B2E8-7139CA1786EE}"/>
              </a:ext>
            </a:extLst>
          </p:cNvPr>
          <p:cNvCxnSpPr>
            <a:cxnSpLocks/>
          </p:cNvCxnSpPr>
          <p:nvPr/>
        </p:nvCxnSpPr>
        <p:spPr>
          <a:xfrm>
            <a:off x="5956135"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AF67C5-E3BA-4E6A-BE2E-09E6261306FD}"/>
              </a:ext>
            </a:extLst>
          </p:cNvPr>
          <p:cNvCxnSpPr>
            <a:cxnSpLocks/>
          </p:cNvCxnSpPr>
          <p:nvPr/>
        </p:nvCxnSpPr>
        <p:spPr>
          <a:xfrm>
            <a:off x="8875876"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278741" y="1513402"/>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3198481" y="1513401"/>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8">
            <a:extLst>
              <a:ext uri="{FF2B5EF4-FFF2-40B4-BE49-F238E27FC236}">
                <a16:creationId xmlns:a16="http://schemas.microsoft.com/office/drawing/2014/main" id="{AD591BD5-88D1-407D-A75B-B05CCD6379B0}"/>
              </a:ext>
            </a:extLst>
          </p:cNvPr>
          <p:cNvSpPr>
            <a:spLocks noGrp="1"/>
          </p:cNvSpPr>
          <p:nvPr>
            <p:ph type="body" sz="quarter" idx="18"/>
          </p:nvPr>
        </p:nvSpPr>
        <p:spPr>
          <a:xfrm>
            <a:off x="6118223" y="1513400"/>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8">
            <a:extLst>
              <a:ext uri="{FF2B5EF4-FFF2-40B4-BE49-F238E27FC236}">
                <a16:creationId xmlns:a16="http://schemas.microsoft.com/office/drawing/2014/main" id="{C8AEA448-F6EE-4EFE-BB75-AA86E2B0720A}"/>
              </a:ext>
            </a:extLst>
          </p:cNvPr>
          <p:cNvSpPr>
            <a:spLocks noGrp="1"/>
          </p:cNvSpPr>
          <p:nvPr>
            <p:ph type="body" sz="quarter" idx="19"/>
          </p:nvPr>
        </p:nvSpPr>
        <p:spPr>
          <a:xfrm>
            <a:off x="9037965" y="1513399"/>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Placeholder 1">
            <a:extLst>
              <a:ext uri="{FF2B5EF4-FFF2-40B4-BE49-F238E27FC236}">
                <a16:creationId xmlns:a16="http://schemas.microsoft.com/office/drawing/2014/main" id="{25E4296D-0EBA-4D46-B577-DB3C0D9B3386}"/>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3485878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evron Slide - Gradi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5" name="Freeform: Shape 4">
            <a:extLst>
              <a:ext uri="{FF2B5EF4-FFF2-40B4-BE49-F238E27FC236}">
                <a16:creationId xmlns:a16="http://schemas.microsoft.com/office/drawing/2014/main" id="{9CD27110-8E48-4DBF-B571-B690A76D861F}"/>
              </a:ext>
            </a:extLst>
          </p:cNvPr>
          <p:cNvSpPr/>
          <p:nvPr/>
        </p:nvSpPr>
        <p:spPr>
          <a:xfrm>
            <a:off x="139335"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EFEFE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Freeform: Shape 5">
            <a:extLst>
              <a:ext uri="{FF2B5EF4-FFF2-40B4-BE49-F238E27FC236}">
                <a16:creationId xmlns:a16="http://schemas.microsoft.com/office/drawing/2014/main" id="{70D4C3AC-898A-4963-8FB7-8EFB686707DB}"/>
              </a:ext>
            </a:extLst>
          </p:cNvPr>
          <p:cNvSpPr/>
          <p:nvPr/>
        </p:nvSpPr>
        <p:spPr>
          <a:xfrm>
            <a:off x="3059076"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DBEA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7" name="Freeform: Shape 6">
            <a:extLst>
              <a:ext uri="{FF2B5EF4-FFF2-40B4-BE49-F238E27FC236}">
                <a16:creationId xmlns:a16="http://schemas.microsoft.com/office/drawing/2014/main" id="{B87A5AE9-8C01-4E47-91F1-90D438482E12}"/>
              </a:ext>
            </a:extLst>
          </p:cNvPr>
          <p:cNvSpPr/>
          <p:nvPr/>
        </p:nvSpPr>
        <p:spPr>
          <a:xfrm>
            <a:off x="5978817"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226BD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8" name="Freeform: Shape 7">
            <a:extLst>
              <a:ext uri="{FF2B5EF4-FFF2-40B4-BE49-F238E27FC236}">
                <a16:creationId xmlns:a16="http://schemas.microsoft.com/office/drawing/2014/main" id="{952AB607-2011-42E9-967A-306DDCFE29AA}"/>
              </a:ext>
            </a:extLst>
          </p:cNvPr>
          <p:cNvSpPr/>
          <p:nvPr/>
        </p:nvSpPr>
        <p:spPr>
          <a:xfrm>
            <a:off x="8898559"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1A00D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b="1"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520042" y="876180"/>
            <a:ext cx="2112962" cy="452438"/>
          </a:xfrm>
          <a:prstGeom prst="rect">
            <a:avLst/>
          </a:prstGeom>
        </p:spPr>
        <p:txBody>
          <a:bodyPr/>
          <a:lstStyle>
            <a:lvl1pPr marL="0" indent="0" algn="ctr">
              <a:buNone/>
              <a:defRPr b="1">
                <a:solidFill>
                  <a:schemeClr val="tx1"/>
                </a:solidFill>
              </a:defRPr>
            </a:lvl1pPr>
          </a:lstStyle>
          <a:p>
            <a:pPr lvl="0"/>
            <a:r>
              <a:rPr lang="en-US"/>
              <a:t>Click to edit Master text styles</a:t>
            </a:r>
          </a:p>
        </p:txBody>
      </p:sp>
      <p:sp>
        <p:nvSpPr>
          <p:cNvPr id="11" name="Text Placeholder 9">
            <a:extLst>
              <a:ext uri="{FF2B5EF4-FFF2-40B4-BE49-F238E27FC236}">
                <a16:creationId xmlns:a16="http://schemas.microsoft.com/office/drawing/2014/main" id="{40036EBB-4088-4FEA-B185-B88171E7EED3}"/>
              </a:ext>
            </a:extLst>
          </p:cNvPr>
          <p:cNvSpPr>
            <a:spLocks noGrp="1"/>
          </p:cNvSpPr>
          <p:nvPr>
            <p:ph type="body" sz="quarter" idx="13"/>
          </p:nvPr>
        </p:nvSpPr>
        <p:spPr>
          <a:xfrm>
            <a:off x="3439783" y="876180"/>
            <a:ext cx="2112962" cy="452438"/>
          </a:xfrm>
          <a:prstGeom prst="rect">
            <a:avLst/>
          </a:prstGeom>
        </p:spPr>
        <p:txBody>
          <a:bodyPr/>
          <a:lstStyle>
            <a:lvl1pPr marL="0" indent="0" algn="ctr">
              <a:buNone/>
              <a:defRPr b="1">
                <a:solidFill>
                  <a:schemeClr val="tx1"/>
                </a:solidFill>
              </a:defRPr>
            </a:lvl1pPr>
          </a:lstStyle>
          <a:p>
            <a:pPr lvl="0"/>
            <a:r>
              <a:rPr lang="en-US"/>
              <a:t>Click to edit Master text styles</a:t>
            </a:r>
          </a:p>
        </p:txBody>
      </p:sp>
      <p:sp>
        <p:nvSpPr>
          <p:cNvPr id="12" name="Text Placeholder 9">
            <a:extLst>
              <a:ext uri="{FF2B5EF4-FFF2-40B4-BE49-F238E27FC236}">
                <a16:creationId xmlns:a16="http://schemas.microsoft.com/office/drawing/2014/main" id="{44B21E85-D890-44F3-81BF-BE45B4A8E07B}"/>
              </a:ext>
            </a:extLst>
          </p:cNvPr>
          <p:cNvSpPr>
            <a:spLocks noGrp="1"/>
          </p:cNvSpPr>
          <p:nvPr>
            <p:ph type="body" sz="quarter" idx="14"/>
          </p:nvPr>
        </p:nvSpPr>
        <p:spPr>
          <a:xfrm>
            <a:off x="6359524"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3" name="Text Placeholder 9">
            <a:extLst>
              <a:ext uri="{FF2B5EF4-FFF2-40B4-BE49-F238E27FC236}">
                <a16:creationId xmlns:a16="http://schemas.microsoft.com/office/drawing/2014/main" id="{953CF5E9-58EE-4C20-AC0B-7F73D7DD3EC0}"/>
              </a:ext>
            </a:extLst>
          </p:cNvPr>
          <p:cNvSpPr>
            <a:spLocks noGrp="1"/>
          </p:cNvSpPr>
          <p:nvPr>
            <p:ph type="body" sz="quarter" idx="15"/>
          </p:nvPr>
        </p:nvSpPr>
        <p:spPr>
          <a:xfrm>
            <a:off x="9279266"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10A0A00C-E6BC-4BB1-8687-05B7203112B5}"/>
              </a:ext>
            </a:extLst>
          </p:cNvPr>
          <p:cNvCxnSpPr>
            <a:cxnSpLocks/>
          </p:cNvCxnSpPr>
          <p:nvPr/>
        </p:nvCxnSpPr>
        <p:spPr>
          <a:xfrm>
            <a:off x="3036394"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20859-71F4-441B-B2E8-7139CA1786EE}"/>
              </a:ext>
            </a:extLst>
          </p:cNvPr>
          <p:cNvCxnSpPr>
            <a:cxnSpLocks/>
          </p:cNvCxnSpPr>
          <p:nvPr/>
        </p:nvCxnSpPr>
        <p:spPr>
          <a:xfrm>
            <a:off x="5956135"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AF67C5-E3BA-4E6A-BE2E-09E6261306FD}"/>
              </a:ext>
            </a:extLst>
          </p:cNvPr>
          <p:cNvCxnSpPr>
            <a:cxnSpLocks/>
          </p:cNvCxnSpPr>
          <p:nvPr/>
        </p:nvCxnSpPr>
        <p:spPr>
          <a:xfrm>
            <a:off x="8875876"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278741" y="1513402"/>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3198481" y="1513401"/>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8">
            <a:extLst>
              <a:ext uri="{FF2B5EF4-FFF2-40B4-BE49-F238E27FC236}">
                <a16:creationId xmlns:a16="http://schemas.microsoft.com/office/drawing/2014/main" id="{AD591BD5-88D1-407D-A75B-B05CCD6379B0}"/>
              </a:ext>
            </a:extLst>
          </p:cNvPr>
          <p:cNvSpPr>
            <a:spLocks noGrp="1"/>
          </p:cNvSpPr>
          <p:nvPr>
            <p:ph type="body" sz="quarter" idx="18"/>
          </p:nvPr>
        </p:nvSpPr>
        <p:spPr>
          <a:xfrm>
            <a:off x="6118223" y="1513400"/>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8">
            <a:extLst>
              <a:ext uri="{FF2B5EF4-FFF2-40B4-BE49-F238E27FC236}">
                <a16:creationId xmlns:a16="http://schemas.microsoft.com/office/drawing/2014/main" id="{C8AEA448-F6EE-4EFE-BB75-AA86E2B0720A}"/>
              </a:ext>
            </a:extLst>
          </p:cNvPr>
          <p:cNvSpPr>
            <a:spLocks noGrp="1"/>
          </p:cNvSpPr>
          <p:nvPr>
            <p:ph type="body" sz="quarter" idx="19"/>
          </p:nvPr>
        </p:nvSpPr>
        <p:spPr>
          <a:xfrm>
            <a:off x="9037965" y="1513399"/>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Placeholder 1">
            <a:extLst>
              <a:ext uri="{FF2B5EF4-FFF2-40B4-BE49-F238E27FC236}">
                <a16:creationId xmlns:a16="http://schemas.microsoft.com/office/drawing/2014/main" id="{F6D1C283-1509-46F4-9470-71CC7A70E486}"/>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360068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B POV Compariso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5" name="Rectangle 4">
            <a:extLst>
              <a:ext uri="{FF2B5EF4-FFF2-40B4-BE49-F238E27FC236}">
                <a16:creationId xmlns:a16="http://schemas.microsoft.com/office/drawing/2014/main" id="{9CD27110-8E48-4DBF-B571-B690A76D861F}"/>
              </a:ext>
            </a:extLst>
          </p:cNvPr>
          <p:cNvSpPr/>
          <p:nvPr/>
        </p:nvSpPr>
        <p:spPr>
          <a:xfrm>
            <a:off x="139335" y="875784"/>
            <a:ext cx="5738952" cy="453230"/>
          </a:xfrm>
          <a:prstGeom prst="rect">
            <a:avLst/>
          </a:prstGeom>
          <a:solidFill>
            <a:schemeClr val="accent3"/>
          </a:solid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Rectangle 5">
            <a:extLst>
              <a:ext uri="{FF2B5EF4-FFF2-40B4-BE49-F238E27FC236}">
                <a16:creationId xmlns:a16="http://schemas.microsoft.com/office/drawing/2014/main" id="{70D4C3AC-898A-4963-8FB7-8EFB686707DB}"/>
              </a:ext>
            </a:extLst>
          </p:cNvPr>
          <p:cNvSpPr/>
          <p:nvPr/>
        </p:nvSpPr>
        <p:spPr>
          <a:xfrm>
            <a:off x="6191792" y="875784"/>
            <a:ext cx="5738952" cy="453230"/>
          </a:xfrm>
          <a:prstGeom prst="rect">
            <a:avLst/>
          </a:pr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1243780" y="876180"/>
            <a:ext cx="3249827" cy="452438"/>
          </a:xfrm>
          <a:prstGeom prst="rect">
            <a:avLst/>
          </a:prstGeom>
        </p:spPr>
        <p:txBody>
          <a:bodyPr>
            <a:normAutofit/>
          </a:bodyPr>
          <a:lstStyle>
            <a:lvl1pPr marL="0" indent="0" algn="ctr">
              <a:buNone/>
              <a:defRPr sz="1600" b="1">
                <a:solidFill>
                  <a:schemeClr val="tx1"/>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139335" y="1328618"/>
            <a:ext cx="5738951" cy="5043153"/>
          </a:xfrm>
          <a:prstGeom prst="rect">
            <a:avLst/>
          </a:prstGeom>
          <a:solidFill>
            <a:srgbClr val="EFEFEF"/>
          </a:solidFill>
          <a:ln>
            <a:solidFill>
              <a:srgbClr val="EFEFEF"/>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6191793" y="1328618"/>
            <a:ext cx="5738951" cy="5043153"/>
          </a:xfrm>
          <a:prstGeom prst="rect">
            <a:avLst/>
          </a:prstGeom>
          <a:solidFill>
            <a:srgbClr val="EFEFEF"/>
          </a:solidFill>
          <a:ln>
            <a:solidFill>
              <a:srgbClr val="EFEFEF"/>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9">
            <a:extLst>
              <a:ext uri="{FF2B5EF4-FFF2-40B4-BE49-F238E27FC236}">
                <a16:creationId xmlns:a16="http://schemas.microsoft.com/office/drawing/2014/main" id="{CFAA46E9-ECE2-4EEE-945E-900D04DA8905}"/>
              </a:ext>
            </a:extLst>
          </p:cNvPr>
          <p:cNvSpPr>
            <a:spLocks noGrp="1"/>
          </p:cNvSpPr>
          <p:nvPr>
            <p:ph type="body" sz="quarter" idx="18"/>
          </p:nvPr>
        </p:nvSpPr>
        <p:spPr>
          <a:xfrm>
            <a:off x="7576473" y="876180"/>
            <a:ext cx="3249827" cy="452438"/>
          </a:xfrm>
          <a:prstGeom prst="rect">
            <a:avLst/>
          </a:prstGeom>
        </p:spPr>
        <p:txBody>
          <a:bodyPr>
            <a:normAutofit/>
          </a:bodyPr>
          <a:lstStyle>
            <a:lvl1pPr marL="0" indent="0" algn="ctr">
              <a:buNone/>
              <a:defRPr sz="1600" b="1">
                <a:solidFill>
                  <a:schemeClr val="bg1"/>
                </a:solidFill>
              </a:defRPr>
            </a:lvl1pPr>
          </a:lstStyle>
          <a:p>
            <a:pPr lvl="0"/>
            <a:r>
              <a:rPr lang="en-US"/>
              <a:t>Click to edit Master text styles</a:t>
            </a:r>
          </a:p>
        </p:txBody>
      </p:sp>
      <p:sp>
        <p:nvSpPr>
          <p:cNvPr id="11" name="Title Placeholder 1">
            <a:extLst>
              <a:ext uri="{FF2B5EF4-FFF2-40B4-BE49-F238E27FC236}">
                <a16:creationId xmlns:a16="http://schemas.microsoft.com/office/drawing/2014/main" id="{1C68D11C-37B9-43BD-BA55-15FDC00CA810}"/>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2022576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S-Background &amp;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44A8-063A-4175-B504-94F558DE46D3}"/>
              </a:ext>
            </a:extLst>
          </p:cNvPr>
          <p:cNvSpPr>
            <a:spLocks noGrp="1"/>
          </p:cNvSpPr>
          <p:nvPr>
            <p:ph type="title"/>
          </p:nvPr>
        </p:nvSpPr>
        <p:spPr>
          <a:xfrm>
            <a:off x="139335" y="64432"/>
            <a:ext cx="11791410" cy="663574"/>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B645B6C1-FA73-4761-80BE-2F3C2F2EC5AE}"/>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2CAABACF-24F8-46F3-8A9B-C9B56E610B9A}"/>
              </a:ext>
            </a:extLst>
          </p:cNvPr>
          <p:cNvSpPr>
            <a:spLocks noGrp="1"/>
          </p:cNvSpPr>
          <p:nvPr>
            <p:ph type="sldNum" sz="quarter" idx="11"/>
          </p:nvPr>
        </p:nvSpPr>
        <p:spPr/>
        <p:txBody>
          <a:bodyPr/>
          <a:lstStyle/>
          <a:p>
            <a:fld id="{783439E1-669F-46DD-BBE2-04AAC37C0448}" type="slidenum">
              <a:rPr lang="en-IN" smtClean="0"/>
              <a:t>‹#›</a:t>
            </a:fld>
            <a:endParaRPr lang="en-IN"/>
          </a:p>
        </p:txBody>
      </p:sp>
      <p:sp>
        <p:nvSpPr>
          <p:cNvPr id="21" name="Text Placeholder 20">
            <a:extLst>
              <a:ext uri="{FF2B5EF4-FFF2-40B4-BE49-F238E27FC236}">
                <a16:creationId xmlns:a16="http://schemas.microsoft.com/office/drawing/2014/main" id="{78772693-7FB2-4F43-8F67-5D7B39BBFE8F}"/>
              </a:ext>
            </a:extLst>
          </p:cNvPr>
          <p:cNvSpPr>
            <a:spLocks noGrp="1"/>
          </p:cNvSpPr>
          <p:nvPr>
            <p:ph type="body" sz="quarter" idx="12"/>
          </p:nvPr>
        </p:nvSpPr>
        <p:spPr>
          <a:xfrm>
            <a:off x="139335" y="1220826"/>
            <a:ext cx="5367528" cy="2817832"/>
          </a:xfrm>
          <a:prstGeom prst="rect">
            <a:avLst/>
          </a:prstGeom>
          <a:ln>
            <a:solidFill>
              <a:schemeClr val="bg1">
                <a:lumMod val="75000"/>
              </a:schemeClr>
            </a:solidFill>
            <a:prstDash val="solid"/>
          </a:ln>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2" name="Rectangle 21">
            <a:extLst>
              <a:ext uri="{FF2B5EF4-FFF2-40B4-BE49-F238E27FC236}">
                <a16:creationId xmlns:a16="http://schemas.microsoft.com/office/drawing/2014/main" id="{BC30892E-54D8-4DE0-BF4B-9F4E56C04551}"/>
              </a:ext>
            </a:extLst>
          </p:cNvPr>
          <p:cNvSpPr/>
          <p:nvPr/>
        </p:nvSpPr>
        <p:spPr>
          <a:xfrm>
            <a:off x="139335" y="891642"/>
            <a:ext cx="5367528" cy="329184"/>
          </a:xfrm>
          <a:prstGeom prst="rect">
            <a:avLst/>
          </a:prstGeom>
          <a:solidFill>
            <a:srgbClr val="DBEA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Current State</a:t>
            </a:r>
          </a:p>
        </p:txBody>
      </p:sp>
      <p:sp>
        <p:nvSpPr>
          <p:cNvPr id="24" name="Text Placeholder 20">
            <a:extLst>
              <a:ext uri="{FF2B5EF4-FFF2-40B4-BE49-F238E27FC236}">
                <a16:creationId xmlns:a16="http://schemas.microsoft.com/office/drawing/2014/main" id="{212ABBD6-61CA-4BA4-BE3E-3539F46DE827}"/>
              </a:ext>
            </a:extLst>
          </p:cNvPr>
          <p:cNvSpPr>
            <a:spLocks noGrp="1"/>
          </p:cNvSpPr>
          <p:nvPr>
            <p:ph type="body" sz="quarter" idx="13"/>
          </p:nvPr>
        </p:nvSpPr>
        <p:spPr>
          <a:xfrm>
            <a:off x="6566265" y="1220826"/>
            <a:ext cx="5364480" cy="2816352"/>
          </a:xfrm>
          <a:prstGeom prst="rect">
            <a:avLst/>
          </a:prstGeom>
          <a:ln>
            <a:solidFill>
              <a:schemeClr val="bg1">
                <a:lumMod val="75000"/>
              </a:schemeClr>
            </a:solidFill>
            <a:prstDash val="solid"/>
          </a:ln>
        </p:spPr>
        <p:txBody>
          <a:bodyPr>
            <a:normAutofit/>
          </a:bodyPr>
          <a:lstStyle>
            <a:lvl1pPr>
              <a:defRPr sz="16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26" name="Arrow: Right 25">
            <a:extLst>
              <a:ext uri="{FF2B5EF4-FFF2-40B4-BE49-F238E27FC236}">
                <a16:creationId xmlns:a16="http://schemas.microsoft.com/office/drawing/2014/main" id="{6F9977D8-CAFC-4A8B-B1EC-1AB9902E6098}"/>
              </a:ext>
            </a:extLst>
          </p:cNvPr>
          <p:cNvSpPr/>
          <p:nvPr/>
        </p:nvSpPr>
        <p:spPr>
          <a:xfrm>
            <a:off x="6018284" y="1687383"/>
            <a:ext cx="155433" cy="1976913"/>
          </a:xfrm>
          <a:prstGeom prst="rightArrow">
            <a:avLst>
              <a:gd name="adj1" fmla="val 50000"/>
              <a:gd name="adj2" fmla="val 100000"/>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ok Antiqua"/>
              <a:ea typeface="+mn-ea"/>
              <a:cs typeface="+mn-cs"/>
            </a:endParaRPr>
          </a:p>
        </p:txBody>
      </p:sp>
      <p:sp>
        <p:nvSpPr>
          <p:cNvPr id="29" name="Text Placeholder 20">
            <a:extLst>
              <a:ext uri="{FF2B5EF4-FFF2-40B4-BE49-F238E27FC236}">
                <a16:creationId xmlns:a16="http://schemas.microsoft.com/office/drawing/2014/main" id="{95D44F01-BAC3-4D54-90BB-3324AF153E91}"/>
              </a:ext>
            </a:extLst>
          </p:cNvPr>
          <p:cNvSpPr>
            <a:spLocks noGrp="1"/>
          </p:cNvSpPr>
          <p:nvPr>
            <p:ph type="body" sz="quarter" idx="14"/>
          </p:nvPr>
        </p:nvSpPr>
        <p:spPr>
          <a:xfrm>
            <a:off x="1775133" y="4802859"/>
            <a:ext cx="8778240" cy="1547204"/>
          </a:xfrm>
          <a:prstGeom prst="rect">
            <a:avLst/>
          </a:prstGeom>
          <a:ln>
            <a:solidFill>
              <a:schemeClr val="bg1">
                <a:lumMod val="75000"/>
              </a:schemeClr>
            </a:solidFill>
            <a:prstDash val="solid"/>
          </a:ln>
        </p:spPr>
        <p:txBody>
          <a:bodyPr>
            <a:normAutofit/>
          </a:bodyPr>
          <a:lstStyle>
            <a:lvl1pPr>
              <a:defRPr sz="16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30" name="Rectangle 29">
            <a:extLst>
              <a:ext uri="{FF2B5EF4-FFF2-40B4-BE49-F238E27FC236}">
                <a16:creationId xmlns:a16="http://schemas.microsoft.com/office/drawing/2014/main" id="{BF45533E-A3FC-405C-B338-D75F6DA05F87}"/>
              </a:ext>
            </a:extLst>
          </p:cNvPr>
          <p:cNvSpPr/>
          <p:nvPr/>
        </p:nvSpPr>
        <p:spPr>
          <a:xfrm>
            <a:off x="1775133" y="4473674"/>
            <a:ext cx="8778240" cy="3291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Desired Future State</a:t>
            </a:r>
          </a:p>
        </p:txBody>
      </p:sp>
      <p:sp>
        <p:nvSpPr>
          <p:cNvPr id="31" name="Arrow: Right 30">
            <a:extLst>
              <a:ext uri="{FF2B5EF4-FFF2-40B4-BE49-F238E27FC236}">
                <a16:creationId xmlns:a16="http://schemas.microsoft.com/office/drawing/2014/main" id="{45C3CCA2-E2AF-445D-B845-1FBC4E0FA09A}"/>
              </a:ext>
            </a:extLst>
          </p:cNvPr>
          <p:cNvSpPr/>
          <p:nvPr/>
        </p:nvSpPr>
        <p:spPr>
          <a:xfrm rot="5400000">
            <a:off x="6018283" y="3286943"/>
            <a:ext cx="155433" cy="1976913"/>
          </a:xfrm>
          <a:prstGeom prst="rightArrow">
            <a:avLst>
              <a:gd name="adj1" fmla="val 50000"/>
              <a:gd name="adj2" fmla="val 100000"/>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ok Antiqua"/>
              <a:ea typeface="+mn-ea"/>
              <a:cs typeface="+mn-cs"/>
            </a:endParaRPr>
          </a:p>
        </p:txBody>
      </p:sp>
      <p:sp>
        <p:nvSpPr>
          <p:cNvPr id="13" name="Rectangle 12">
            <a:extLst>
              <a:ext uri="{FF2B5EF4-FFF2-40B4-BE49-F238E27FC236}">
                <a16:creationId xmlns:a16="http://schemas.microsoft.com/office/drawing/2014/main" id="{BC91B8DD-56AF-40C1-BCC4-EFDB60F4F168}"/>
              </a:ext>
            </a:extLst>
          </p:cNvPr>
          <p:cNvSpPr/>
          <p:nvPr/>
        </p:nvSpPr>
        <p:spPr>
          <a:xfrm>
            <a:off x="6566265" y="891642"/>
            <a:ext cx="5364480" cy="329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Gap</a:t>
            </a:r>
          </a:p>
        </p:txBody>
      </p:sp>
    </p:spTree>
    <p:extLst>
      <p:ext uri="{BB962C8B-B14F-4D97-AF65-F5344CB8AC3E}">
        <p14:creationId xmlns:p14="http://schemas.microsoft.com/office/powerpoint/2010/main" val="37864756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endParaRPr lang="en-IN"/>
          </a:p>
        </p:txBody>
      </p:sp>
      <p:sp>
        <p:nvSpPr>
          <p:cNvPr id="3" name="Rectangle 2">
            <a:extLst>
              <a:ext uri="{FF2B5EF4-FFF2-40B4-BE49-F238E27FC236}">
                <a16:creationId xmlns:a16="http://schemas.microsoft.com/office/drawing/2014/main" id="{7BFEF07B-549C-4906-B5EA-0C7B5E79324F}"/>
              </a:ext>
            </a:extLst>
          </p:cNvPr>
          <p:cNvSpPr/>
          <p:nvPr/>
        </p:nvSpPr>
        <p:spPr>
          <a:xfrm>
            <a:off x="682341" y="1076745"/>
            <a:ext cx="4731319" cy="2118209"/>
          </a:xfrm>
          <a:prstGeom prst="rect">
            <a:avLst/>
          </a:prstGeom>
        </p:spPr>
        <p:txBody>
          <a:bodyPr wrap="square">
            <a:spAutoFit/>
          </a:bodyPr>
          <a:lstStyle/>
          <a:p>
            <a:pPr algn="ctr">
              <a:lnSpc>
                <a:spcPct val="150000"/>
              </a:lnSpc>
            </a:pPr>
            <a:r>
              <a:rPr lang="en-US" b="0" i="0">
                <a:latin typeface="Segoe UI" panose="020B0502040204020203" pitchFamily="34" charset="0"/>
                <a:cs typeface="Segoe UI" panose="020B0502040204020203" pitchFamily="34" charset="0"/>
              </a:rPr>
              <a:t>Ganit provides cutting edge solutions at the intersection of hypotheses-based analytics, ML-driven AI, and new-data insights from smart devices</a:t>
            </a:r>
          </a:p>
          <a:p>
            <a:pPr algn="ctr">
              <a:lnSpc>
                <a:spcPct val="150000"/>
              </a:lnSpc>
            </a:pPr>
            <a:endParaRPr lang="en-US" b="0" i="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08F8CABE-57C5-4C82-B9C9-D9DCF27A8EB8}"/>
              </a:ext>
            </a:extLst>
          </p:cNvPr>
          <p:cNvSpPr/>
          <p:nvPr/>
        </p:nvSpPr>
        <p:spPr>
          <a:xfrm>
            <a:off x="9064101" y="4997143"/>
            <a:ext cx="2867487" cy="938719"/>
          </a:xfrm>
          <a:prstGeom prst="rect">
            <a:avLst/>
          </a:prstGeom>
        </p:spPr>
        <p:txBody>
          <a:bodyPr wrap="square">
            <a:spAutoFit/>
          </a:bodyPr>
          <a:lstStyle/>
          <a:p>
            <a:pPr algn="ctr" fontAlgn="base"/>
            <a:r>
              <a:rPr lang="en-US" sz="1100" b="1">
                <a:latin typeface="Segoe UI" panose="020B0502040204020203" pitchFamily="34" charset="0"/>
                <a:cs typeface="Segoe UI" panose="020B0502040204020203" pitchFamily="34" charset="0"/>
              </a:rPr>
              <a:t>INDIA</a:t>
            </a:r>
          </a:p>
          <a:p>
            <a:pPr fontAlgn="base"/>
            <a:endParaRPr lang="en-US" sz="1100">
              <a:latin typeface="Segoe UI" panose="020B0502040204020203" pitchFamily="34" charset="0"/>
              <a:cs typeface="Segoe UI" panose="020B0502040204020203" pitchFamily="34" charset="0"/>
            </a:endParaRPr>
          </a:p>
          <a:p>
            <a:pPr fontAlgn="base"/>
            <a:r>
              <a:rPr lang="en-US" sz="1100">
                <a:latin typeface="Segoe UI" panose="020B0502040204020203" pitchFamily="34" charset="0"/>
                <a:cs typeface="Segoe UI" panose="020B0502040204020203" pitchFamily="34" charset="0"/>
              </a:rPr>
              <a:t>3rd floor, Geeyam Tech Square, </a:t>
            </a:r>
          </a:p>
          <a:p>
            <a:pPr fontAlgn="base"/>
            <a:r>
              <a:rPr lang="en-US" sz="1100">
                <a:latin typeface="Segoe UI" panose="020B0502040204020203" pitchFamily="34" charset="0"/>
                <a:cs typeface="Segoe UI" panose="020B0502040204020203" pitchFamily="34" charset="0"/>
              </a:rPr>
              <a:t>No 57, Estate Main Rd, Industrial Estate, Perungudi, Chennai, Tamil Nadu 600096</a:t>
            </a:r>
          </a:p>
        </p:txBody>
      </p:sp>
      <p:sp>
        <p:nvSpPr>
          <p:cNvPr id="7" name="TextBox 6">
            <a:extLst>
              <a:ext uri="{FF2B5EF4-FFF2-40B4-BE49-F238E27FC236}">
                <a16:creationId xmlns:a16="http://schemas.microsoft.com/office/drawing/2014/main" id="{5866FD27-ADF9-441C-A2BA-6D68D0650AF9}"/>
              </a:ext>
            </a:extLst>
          </p:cNvPr>
          <p:cNvSpPr txBox="1"/>
          <p:nvPr/>
        </p:nvSpPr>
        <p:spPr>
          <a:xfrm>
            <a:off x="8048665" y="4734560"/>
            <a:ext cx="2332893" cy="338554"/>
          </a:xfrm>
          <a:prstGeom prst="rect">
            <a:avLst/>
          </a:prstGeom>
          <a:noFill/>
        </p:spPr>
        <p:txBody>
          <a:bodyPr wrap="square" rtlCol="0">
            <a:spAutoFit/>
          </a:bodyPr>
          <a:lstStyle/>
          <a:p>
            <a:pPr algn="ctr"/>
            <a:r>
              <a:rPr lang="en-US" sz="1600" b="1">
                <a:latin typeface="Segoe UI" panose="020B0502040204020203" pitchFamily="34" charset="0"/>
                <a:cs typeface="Segoe UI" panose="020B0502040204020203" pitchFamily="34" charset="0"/>
              </a:rPr>
              <a:t>Our Offices </a:t>
            </a:r>
          </a:p>
        </p:txBody>
      </p:sp>
      <p:sp>
        <p:nvSpPr>
          <p:cNvPr id="8" name="TextBox 7">
            <a:extLst>
              <a:ext uri="{FF2B5EF4-FFF2-40B4-BE49-F238E27FC236}">
                <a16:creationId xmlns:a16="http://schemas.microsoft.com/office/drawing/2014/main" id="{DBC9D98E-3390-477C-8C1D-AE32409113AE}"/>
              </a:ext>
            </a:extLst>
          </p:cNvPr>
          <p:cNvSpPr txBox="1"/>
          <p:nvPr/>
        </p:nvSpPr>
        <p:spPr>
          <a:xfrm>
            <a:off x="7173096" y="2631016"/>
            <a:ext cx="4351562" cy="1878078"/>
          </a:xfrm>
          <a:prstGeom prst="rect">
            <a:avLst/>
          </a:prstGeom>
          <a:noFill/>
        </p:spPr>
        <p:txBody>
          <a:bodyPr wrap="square" rtlCol="0">
            <a:spAutoFit/>
          </a:bodyPr>
          <a:lstStyle/>
          <a:p>
            <a:pPr algn="ctr">
              <a:lnSpc>
                <a:spcPct val="120000"/>
              </a:lnSpc>
            </a:pPr>
            <a:r>
              <a:rPr lang="en-US" sz="1400">
                <a:latin typeface="Segoe UI" panose="020B0502040204020203" pitchFamily="34" charset="0"/>
                <a:cs typeface="Segoe UI" panose="020B0502040204020203" pitchFamily="34" charset="0"/>
              </a:rPr>
              <a:t>We have delivered tangible benefits to leading brands in the North America, Europe, MENA and APAC</a:t>
            </a:r>
          </a:p>
          <a:p>
            <a:pPr algn="ctr">
              <a:lnSpc>
                <a:spcPct val="120000"/>
              </a:lnSpc>
            </a:pPr>
            <a:endParaRPr lang="en-US" sz="1400">
              <a:latin typeface="Segoe UI" panose="020B0502040204020203" pitchFamily="34" charset="0"/>
              <a:cs typeface="Segoe UI" panose="020B0502040204020203" pitchFamily="34" charset="0"/>
            </a:endParaRPr>
          </a:p>
          <a:p>
            <a:pPr algn="ctr">
              <a:lnSpc>
                <a:spcPct val="120000"/>
              </a:lnSpc>
            </a:pPr>
            <a:r>
              <a:rPr lang="en-US" sz="1400" b="1">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info@ganitinc.com</a:t>
            </a:r>
            <a:endParaRPr lang="en-US" sz="1400" b="1">
              <a:latin typeface="Segoe UI" panose="020B0502040204020203" pitchFamily="34" charset="0"/>
              <a:cs typeface="Segoe UI" panose="020B0502040204020203" pitchFamily="34" charset="0"/>
            </a:endParaRPr>
          </a:p>
          <a:p>
            <a:pPr algn="ctr">
              <a:lnSpc>
                <a:spcPct val="120000"/>
              </a:lnSpc>
            </a:pPr>
            <a:endParaRPr lang="en-US" sz="1400" b="1">
              <a:latin typeface="Segoe UI" panose="020B0502040204020203" pitchFamily="34" charset="0"/>
              <a:cs typeface="Segoe UI" panose="020B0502040204020203" pitchFamily="34" charset="0"/>
            </a:endParaRPr>
          </a:p>
          <a:p>
            <a:pPr algn="ctr">
              <a:lnSpc>
                <a:spcPct val="120000"/>
              </a:lnSpc>
            </a:pPr>
            <a:r>
              <a:rPr lang="en-US" sz="1400" b="1">
                <a:latin typeface="Segoe UI" panose="020B0502040204020203" pitchFamily="34" charset="0"/>
                <a:cs typeface="Segoe UI" panose="020B0502040204020203" pitchFamily="34" charset="0"/>
              </a:rPr>
              <a:t>www.ganitinc.com</a:t>
            </a:r>
          </a:p>
        </p:txBody>
      </p:sp>
      <p:sp>
        <p:nvSpPr>
          <p:cNvPr id="9" name="TextBox 8">
            <a:extLst>
              <a:ext uri="{FF2B5EF4-FFF2-40B4-BE49-F238E27FC236}">
                <a16:creationId xmlns:a16="http://schemas.microsoft.com/office/drawing/2014/main" id="{522F9316-240A-48CD-B026-5751CCB130CD}"/>
              </a:ext>
            </a:extLst>
          </p:cNvPr>
          <p:cNvSpPr txBox="1"/>
          <p:nvPr/>
        </p:nvSpPr>
        <p:spPr>
          <a:xfrm>
            <a:off x="848503" y="4028811"/>
            <a:ext cx="4413613" cy="1938992"/>
          </a:xfrm>
          <a:prstGeom prst="rect">
            <a:avLst/>
          </a:prstGeom>
          <a:noFill/>
        </p:spPr>
        <p:txBody>
          <a:bodyPr wrap="square" rtlCol="0">
            <a:spAutoFit/>
          </a:bodyPr>
          <a:lstStyle/>
          <a:p>
            <a:pPr algn="just"/>
            <a:r>
              <a:rPr lang="en-US" sz="800">
                <a:latin typeface="Segoe UI" panose="020B0502040204020203" pitchFamily="34" charset="0"/>
                <a:cs typeface="Segoe UI" panose="020B0502040204020203" pitchFamily="34" charset="0"/>
              </a:rPr>
              <a:t>DISCLAIMER: Information contained in this document is proprietary or legally privileged information to Ganit Inc. (the Company). It is intended for the designated recipient(s) and purpose, and may contain information that is privileged, confidential or exempt from disclosure under applicable law. Access to information by anyone else is unauthorized. If you are not the intended recipient, an agent of the intended recipient or a person responsible for delivering the information to the intended recipient, you are notified that any use, copying, reproduction, dissemination, disclosure, modification, publication of this document or any information contained therein in any way or in any manner is strictly prohibited or may be unlawful. Further, if you are not the intended recipient, please notify the company immediately about mis-delivery and permanently delete this document. The recipient acknowledges that the views expressed in this document are those of sender and may not necessarily reflect those of the Company. There is no guarantee that the integrity of this document has been maintained and nor is this document free of viruses, interceptions or interference. The Company accepts no liability for damage caused by any virus transmitted in this document or error or omissions.</a:t>
            </a:r>
            <a:endParaRPr lang="en-IN" sz="800">
              <a:latin typeface="Segoe UI" panose="020B0502040204020203" pitchFamily="34" charset="0"/>
              <a:cs typeface="Segoe UI" panose="020B0502040204020203" pitchFamily="34" charset="0"/>
            </a:endParaRPr>
          </a:p>
        </p:txBody>
      </p:sp>
      <p:cxnSp>
        <p:nvCxnSpPr>
          <p:cNvPr id="10" name="Straight Connector 9">
            <a:extLst>
              <a:ext uri="{FF2B5EF4-FFF2-40B4-BE49-F238E27FC236}">
                <a16:creationId xmlns:a16="http://schemas.microsoft.com/office/drawing/2014/main" id="{5B9A85CE-2B44-4B79-910D-82490C7989F7}"/>
              </a:ext>
            </a:extLst>
          </p:cNvPr>
          <p:cNvCxnSpPr>
            <a:cxnSpLocks/>
          </p:cNvCxnSpPr>
          <p:nvPr/>
        </p:nvCxnSpPr>
        <p:spPr>
          <a:xfrm>
            <a:off x="7527425" y="2465651"/>
            <a:ext cx="363266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99C598-B155-4BC1-8BB7-C4CFE7401471}"/>
              </a:ext>
            </a:extLst>
          </p:cNvPr>
          <p:cNvCxnSpPr>
            <a:cxnSpLocks/>
          </p:cNvCxnSpPr>
          <p:nvPr/>
        </p:nvCxnSpPr>
        <p:spPr>
          <a:xfrm>
            <a:off x="7527425" y="4536921"/>
            <a:ext cx="363266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5">
            <a:extLst>
              <a:ext uri="{FF2B5EF4-FFF2-40B4-BE49-F238E27FC236}">
                <a16:creationId xmlns:a16="http://schemas.microsoft.com/office/drawing/2014/main" id="{B729BD4E-62AB-4053-B243-CF7053D756F1}"/>
              </a:ext>
            </a:extLst>
          </p:cNvPr>
          <p:cNvSpPr txBox="1">
            <a:spLocks noChangeArrowheads="1"/>
          </p:cNvSpPr>
          <p:nvPr>
            <p:custDataLst>
              <p:tags r:id="rId1"/>
            </p:custDataLst>
          </p:nvPr>
        </p:nvSpPr>
        <p:spPr>
          <a:xfrm>
            <a:off x="2370338" y="55451"/>
            <a:ext cx="7311608" cy="663574"/>
          </a:xfrm>
          <a:prstGeom prst="rect">
            <a:avLst/>
          </a:prstGeom>
        </p:spPr>
        <p:txBody>
          <a:bodyPr vert="horz" lIns="75600" tIns="45720" rIns="91440" bIns="45720" rtlCol="0" anchor="ctr">
            <a:noAutofit/>
          </a:bodyPr>
          <a:lstStyle>
            <a:lvl1pPr algn="l" defTabSz="914400" rtl="0" eaLnBrk="1" latinLnBrk="0" hangingPunct="1">
              <a:lnSpc>
                <a:spcPct val="100000"/>
              </a:lnSpc>
              <a:spcBef>
                <a:spcPct val="0"/>
              </a:spcBef>
              <a:buNone/>
              <a:defRPr sz="2200" b="1" kern="1200" baseline="0">
                <a:solidFill>
                  <a:schemeClr val="tx1"/>
                </a:solidFill>
                <a:latin typeface="Book Antiqua" panose="02040602050305030304" pitchFamily="18" charset="0"/>
                <a:ea typeface="+mj-ea"/>
                <a:cs typeface="Arial" panose="020B0604020202020204" pitchFamily="34" charset="0"/>
              </a:defRPr>
            </a:lvl1pPr>
          </a:lstStyle>
          <a:p>
            <a:pPr algn="ctr"/>
            <a:r>
              <a:rPr lang="en-US" altLang="en-US">
                <a:latin typeface="Segoe UI" panose="020B0502040204020203" pitchFamily="34" charset="0"/>
                <a:cs typeface="Segoe UI" panose="020B0502040204020203" pitchFamily="34" charset="0"/>
              </a:rPr>
              <a:t>Thank You</a:t>
            </a:r>
          </a:p>
        </p:txBody>
      </p:sp>
      <p:pic>
        <p:nvPicPr>
          <p:cNvPr id="13" name="Picture 12" descr="Logo, icon&#10;&#10;Description automatically generated">
            <a:extLst>
              <a:ext uri="{FF2B5EF4-FFF2-40B4-BE49-F238E27FC236}">
                <a16:creationId xmlns:a16="http://schemas.microsoft.com/office/drawing/2014/main" id="{B56B54C6-DDFE-4AC3-8F4A-74136433843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7716" y="804121"/>
            <a:ext cx="1773842" cy="1741799"/>
          </a:xfrm>
          <a:prstGeom prst="rect">
            <a:avLst/>
          </a:prstGeom>
        </p:spPr>
      </p:pic>
      <p:sp>
        <p:nvSpPr>
          <p:cNvPr id="2" name="Rectangle 1">
            <a:extLst>
              <a:ext uri="{FF2B5EF4-FFF2-40B4-BE49-F238E27FC236}">
                <a16:creationId xmlns:a16="http://schemas.microsoft.com/office/drawing/2014/main" id="{1F79D2D0-203E-1920-DE4D-1C9C49915C2C}"/>
              </a:ext>
            </a:extLst>
          </p:cNvPr>
          <p:cNvSpPr/>
          <p:nvPr/>
        </p:nvSpPr>
        <p:spPr>
          <a:xfrm>
            <a:off x="6901097" y="4983675"/>
            <a:ext cx="2126908" cy="969496"/>
          </a:xfrm>
          <a:prstGeom prst="rect">
            <a:avLst/>
          </a:prstGeom>
        </p:spPr>
        <p:txBody>
          <a:bodyPr wrap="square">
            <a:spAutoFit/>
          </a:bodyPr>
          <a:lstStyle/>
          <a:p>
            <a:pPr algn="ctr" fontAlgn="base"/>
            <a:r>
              <a:rPr lang="en-US" sz="1200" b="1">
                <a:latin typeface="Segoe UI" panose="020B0502040204020203" pitchFamily="34" charset="0"/>
                <a:cs typeface="Segoe UI" panose="020B0502040204020203" pitchFamily="34" charset="0"/>
              </a:rPr>
              <a:t>US</a:t>
            </a:r>
          </a:p>
          <a:p>
            <a:pPr algn="ctr" fontAlgn="base"/>
            <a:endParaRPr lang="en-US" sz="1100" b="1" kern="1200">
              <a:solidFill>
                <a:schemeClr val="tx1"/>
              </a:solidFill>
              <a:latin typeface="Segoe UI" panose="020B0502040204020203" pitchFamily="34" charset="0"/>
              <a:ea typeface="+mn-ea"/>
              <a:cs typeface="Segoe UI" panose="020B0502040204020203" pitchFamily="34" charset="0"/>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100">
                <a:latin typeface="Segoe UI" panose="020B0502040204020203" pitchFamily="34" charset="0"/>
                <a:cs typeface="Segoe UI" panose="020B0502040204020203" pitchFamily="34" charset="0"/>
              </a:rPr>
              <a:t>Halsey Corporate Center, </a:t>
            </a:r>
            <a:br>
              <a:rPr lang="en-US" sz="1100">
                <a:latin typeface="Segoe UI" panose="020B0502040204020203" pitchFamily="34" charset="0"/>
                <a:cs typeface="Segoe UI" panose="020B0502040204020203" pitchFamily="34" charset="0"/>
              </a:rPr>
            </a:br>
            <a:r>
              <a:rPr lang="en-US" sz="1100">
                <a:latin typeface="Segoe UI" panose="020B0502040204020203" pitchFamily="34" charset="0"/>
                <a:cs typeface="Segoe UI" panose="020B0502040204020203" pitchFamily="34" charset="0"/>
              </a:rPr>
              <a:t>90 East Halsey Road, Suite 320, </a:t>
            </a:r>
            <a:br>
              <a:rPr lang="en-US" sz="1100">
                <a:latin typeface="Segoe UI" panose="020B0502040204020203" pitchFamily="34" charset="0"/>
                <a:cs typeface="Segoe UI" panose="020B0502040204020203" pitchFamily="34" charset="0"/>
              </a:rPr>
            </a:br>
            <a:r>
              <a:rPr lang="en-US" sz="1100">
                <a:latin typeface="Segoe UI" panose="020B0502040204020203" pitchFamily="34" charset="0"/>
                <a:cs typeface="Segoe UI" panose="020B0502040204020203" pitchFamily="34" charset="0"/>
              </a:rPr>
              <a:t>Parsippany NJ 07054</a:t>
            </a:r>
          </a:p>
        </p:txBody>
      </p:sp>
    </p:spTree>
    <p:extLst>
      <p:ext uri="{BB962C8B-B14F-4D97-AF65-F5344CB8AC3E}">
        <p14:creationId xmlns:p14="http://schemas.microsoft.com/office/powerpoint/2010/main" val="22383341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14621" y="64432"/>
            <a:ext cx="11791409" cy="663574"/>
          </a:xfrm>
          <a:prstGeom prst="rect">
            <a:avLst/>
          </a:prstGeom>
        </p:spPr>
        <p:txBody>
          <a:bodyPr vert="horz" lIns="91440" tIns="45720" rIns="91440" bIns="45720" rtlCol="0" anchor="ctr">
            <a:noAutofit/>
          </a:bodyPr>
          <a:lstStyle/>
          <a:p>
            <a:r>
              <a:rPr lang="en-US"/>
              <a:t>Click to edit Master title style</a:t>
            </a:r>
          </a:p>
        </p:txBody>
      </p:sp>
      <p:sp>
        <p:nvSpPr>
          <p:cNvPr id="9" name="Text Placeholder 2"/>
          <p:cNvSpPr>
            <a:spLocks noGrp="1"/>
          </p:cNvSpPr>
          <p:nvPr>
            <p:ph type="body" idx="1"/>
          </p:nvPr>
        </p:nvSpPr>
        <p:spPr>
          <a:xfrm>
            <a:off x="114622" y="806636"/>
            <a:ext cx="11791409" cy="5685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2FB60D5E-F772-467E-B56F-209502CB9602}"/>
              </a:ext>
            </a:extLst>
          </p:cNvPr>
          <p:cNvSpPr>
            <a:spLocks noGrp="1"/>
          </p:cNvSpPr>
          <p:nvPr>
            <p:ph type="ftr" sz="quarter" idx="3"/>
          </p:nvPr>
        </p:nvSpPr>
        <p:spPr>
          <a:xfrm>
            <a:off x="5440447" y="6650277"/>
            <a:ext cx="1311103" cy="187367"/>
          </a:xfrm>
          <a:prstGeom prst="rect">
            <a:avLst/>
          </a:prstGeom>
        </p:spPr>
        <p:txBody>
          <a:bodyPr vert="horz" lIns="91440" tIns="45720" rIns="91440" bIns="45720" rtlCol="0" anchor="ctr"/>
          <a:lstStyle>
            <a:lvl1pPr algn="ctr">
              <a:defRPr sz="800">
                <a:solidFill>
                  <a:schemeClr val="bg1">
                    <a:lumMod val="50000"/>
                  </a:schemeClr>
                </a:solidFill>
              </a:defRPr>
            </a:lvl1pPr>
          </a:lstStyle>
          <a:p>
            <a:endParaRPr lang="en-IN"/>
          </a:p>
        </p:txBody>
      </p:sp>
      <p:sp>
        <p:nvSpPr>
          <p:cNvPr id="4" name="Slide Number Placeholder 3">
            <a:extLst>
              <a:ext uri="{FF2B5EF4-FFF2-40B4-BE49-F238E27FC236}">
                <a16:creationId xmlns:a16="http://schemas.microsoft.com/office/drawing/2014/main" id="{E37126DD-B0CC-4961-8E96-40FF39D2CFA9}"/>
              </a:ext>
            </a:extLst>
          </p:cNvPr>
          <p:cNvSpPr>
            <a:spLocks noGrp="1"/>
          </p:cNvSpPr>
          <p:nvPr>
            <p:ph type="sldNum" sz="quarter" idx="4"/>
          </p:nvPr>
        </p:nvSpPr>
        <p:spPr>
          <a:xfrm>
            <a:off x="11571833" y="6511970"/>
            <a:ext cx="583096" cy="365125"/>
          </a:xfrm>
          <a:prstGeom prst="rect">
            <a:avLst/>
          </a:prstGeom>
        </p:spPr>
        <p:txBody>
          <a:bodyPr vert="horz" lIns="91440" tIns="45720" rIns="91440" bIns="45720" rtlCol="0" anchor="ctr"/>
          <a:lstStyle>
            <a:lvl1pPr algn="r">
              <a:defRPr sz="1000">
                <a:solidFill>
                  <a:schemeClr val="tx1"/>
                </a:solidFill>
              </a:defRPr>
            </a:lvl1pPr>
          </a:lstStyle>
          <a:p>
            <a:fld id="{783439E1-669F-46DD-BBE2-04AAC37C0448}" type="slidenum">
              <a:rPr lang="en-IN" smtClean="0"/>
              <a:t>‹#›</a:t>
            </a:fld>
            <a:endParaRPr lang="en-IN"/>
          </a:p>
        </p:txBody>
      </p:sp>
      <p:sp>
        <p:nvSpPr>
          <p:cNvPr id="20" name="Rectangle 19">
            <a:extLst>
              <a:ext uri="{FF2B5EF4-FFF2-40B4-BE49-F238E27FC236}">
                <a16:creationId xmlns:a16="http://schemas.microsoft.com/office/drawing/2014/main" id="{E6CEDE28-53D0-4347-A6FD-C43A0DC11C09}"/>
              </a:ext>
            </a:extLst>
          </p:cNvPr>
          <p:cNvSpPr/>
          <p:nvPr/>
        </p:nvSpPr>
        <p:spPr>
          <a:xfrm>
            <a:off x="11838752" y="6592846"/>
            <a:ext cx="20583" cy="203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9B0D0A-A07C-4A52-AFAD-7AD4FFB17910}"/>
              </a:ext>
            </a:extLst>
          </p:cNvPr>
          <p:cNvSpPr/>
          <p:nvPr/>
        </p:nvSpPr>
        <p:spPr>
          <a:xfrm>
            <a:off x="-17298" y="0"/>
            <a:ext cx="71061" cy="772307"/>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BEE797FA-7D1C-4102-803E-9238F08CA284}"/>
              </a:ext>
            </a:extLst>
          </p:cNvPr>
          <p:cNvPicPr>
            <a:picLocks noChangeAspect="1"/>
          </p:cNvPicPr>
          <p:nvPr/>
        </p:nvPicPr>
        <p:blipFill rotWithShape="1">
          <a:blip r:embed="rId36">
            <a:clrChange>
              <a:clrFrom>
                <a:srgbClr val="FFFFFF"/>
              </a:clrFrom>
              <a:clrTo>
                <a:srgbClr val="FFFFFF">
                  <a:alpha val="0"/>
                </a:srgbClr>
              </a:clrTo>
            </a:clrChange>
            <a:extLst>
              <a:ext uri="{28A0092B-C50C-407E-A947-70E740481C1C}">
                <a14:useLocalDpi xmlns:a14="http://schemas.microsoft.com/office/drawing/2010/main" val="0"/>
              </a:ext>
            </a:extLst>
          </a:blip>
          <a:srcRect l="29023" t="34430" r="28763" b="33862"/>
          <a:stretch/>
        </p:blipFill>
        <p:spPr>
          <a:xfrm>
            <a:off x="110709" y="6529783"/>
            <a:ext cx="710188" cy="298025"/>
          </a:xfrm>
          <a:prstGeom prst="rect">
            <a:avLst/>
          </a:prstGeom>
        </p:spPr>
      </p:pic>
    </p:spTree>
    <p:extLst>
      <p:ext uri="{BB962C8B-B14F-4D97-AF65-F5344CB8AC3E}">
        <p14:creationId xmlns:p14="http://schemas.microsoft.com/office/powerpoint/2010/main" val="3082102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100000"/>
        </a:lnSpc>
        <a:spcBef>
          <a:spcPct val="0"/>
        </a:spcBef>
        <a:buNone/>
        <a:defRPr sz="2200" b="1" kern="1200" baseline="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20000"/>
        </a:lnSpc>
        <a:spcBef>
          <a:spcPts val="500"/>
        </a:spcBef>
        <a:buFont typeface="Gill Sans MT" panose="020B0502020104020203" pitchFamily="34" charset="0"/>
        <a:buChar char="–"/>
        <a:defRPr sz="16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20000"/>
        </a:lnSpc>
        <a:spcBef>
          <a:spcPts val="500"/>
        </a:spcBef>
        <a:buFont typeface="Courier New" panose="02070309020205020404" pitchFamily="49" charset="0"/>
        <a:buChar char="o"/>
        <a:defRPr sz="14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oyalaarush/MF_Analysi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31.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exchangerate-api.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671D-A683-0092-D0C7-ED76A2EAB8A1}"/>
              </a:ext>
            </a:extLst>
          </p:cNvPr>
          <p:cNvSpPr>
            <a:spLocks noGrp="1"/>
          </p:cNvSpPr>
          <p:nvPr>
            <p:ph type="title"/>
          </p:nvPr>
        </p:nvSpPr>
        <p:spPr/>
        <p:txBody>
          <a:bodyPr>
            <a:normAutofit fontScale="90000"/>
          </a:bodyPr>
          <a:lstStyle/>
          <a:p>
            <a:r>
              <a:rPr lang="en-IN"/>
              <a:t>Mutual Fund Data Analysis</a:t>
            </a:r>
          </a:p>
        </p:txBody>
      </p:sp>
      <p:sp>
        <p:nvSpPr>
          <p:cNvPr id="3" name="Text Placeholder 2">
            <a:extLst>
              <a:ext uri="{FF2B5EF4-FFF2-40B4-BE49-F238E27FC236}">
                <a16:creationId xmlns:a16="http://schemas.microsoft.com/office/drawing/2014/main" id="{AA59F37D-7DAE-1554-5C2E-35E0EBACFD51}"/>
              </a:ext>
            </a:extLst>
          </p:cNvPr>
          <p:cNvSpPr>
            <a:spLocks noGrp="1"/>
          </p:cNvSpPr>
          <p:nvPr>
            <p:ph type="body" idx="1"/>
          </p:nvPr>
        </p:nvSpPr>
        <p:spPr/>
        <p:txBody>
          <a:bodyPr>
            <a:normAutofit fontScale="77500" lnSpcReduction="20000"/>
          </a:bodyPr>
          <a:lstStyle/>
          <a:p>
            <a:r>
              <a:rPr lang="en-IN"/>
              <a:t>Capstone Project Group 4</a:t>
            </a:r>
          </a:p>
          <a:p>
            <a:endParaRPr lang="en-IN"/>
          </a:p>
        </p:txBody>
      </p:sp>
      <p:sp>
        <p:nvSpPr>
          <p:cNvPr id="4" name="Text Placeholder 3">
            <a:extLst>
              <a:ext uri="{FF2B5EF4-FFF2-40B4-BE49-F238E27FC236}">
                <a16:creationId xmlns:a16="http://schemas.microsoft.com/office/drawing/2014/main" id="{7026E7D7-29D7-D866-0629-CAFFC1DD9E5A}"/>
              </a:ext>
            </a:extLst>
          </p:cNvPr>
          <p:cNvSpPr>
            <a:spLocks noGrp="1"/>
          </p:cNvSpPr>
          <p:nvPr>
            <p:ph type="body" idx="10"/>
          </p:nvPr>
        </p:nvSpPr>
        <p:spPr>
          <a:xfrm>
            <a:off x="763895" y="5497394"/>
            <a:ext cx="11012094" cy="1076401"/>
          </a:xfrm>
        </p:spPr>
        <p:txBody>
          <a:bodyPr>
            <a:normAutofit fontScale="62500" lnSpcReduction="20000"/>
          </a:bodyPr>
          <a:lstStyle/>
          <a:p>
            <a:fld id="{52DD0280-10F7-4E06-AA3C-4A7F11C27D2A}" type="datetime3">
              <a:rPr lang="en-IN" sz="1700" smtClean="0"/>
              <a:t>16 August 2024</a:t>
            </a:fld>
            <a:r>
              <a:rPr lang="en-IN" sz="1500"/>
              <a:t>							                                    TEAM:	  AARUSH GOYAL</a:t>
            </a:r>
          </a:p>
          <a:p>
            <a:r>
              <a:rPr lang="en-IN" sz="1500"/>
              <a:t>							 		 	   DHARSHIN B</a:t>
            </a:r>
          </a:p>
          <a:p>
            <a:r>
              <a:rPr lang="en-IN" sz="1500"/>
              <a:t>							  		  	   SANIYA MANWATKAR</a:t>
            </a:r>
          </a:p>
          <a:p>
            <a:r>
              <a:rPr lang="en-IN">
                <a:hlinkClick r:id="rId2"/>
              </a:rPr>
              <a:t>GitHub Repository Link</a:t>
            </a:r>
            <a:r>
              <a:rPr lang="en-IN"/>
              <a:t>				</a:t>
            </a:r>
          </a:p>
          <a:p>
            <a:endParaRPr lang="en-IN"/>
          </a:p>
        </p:txBody>
      </p:sp>
    </p:spTree>
    <p:extLst>
      <p:ext uri="{BB962C8B-B14F-4D97-AF65-F5344CB8AC3E}">
        <p14:creationId xmlns:p14="http://schemas.microsoft.com/office/powerpoint/2010/main" val="3510687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Description automatically generated with medium confidence">
            <a:extLst>
              <a:ext uri="{FF2B5EF4-FFF2-40B4-BE49-F238E27FC236}">
                <a16:creationId xmlns:a16="http://schemas.microsoft.com/office/drawing/2014/main" id="{951710EF-7EB5-42E0-845E-1FB9BCF95756}"/>
              </a:ext>
            </a:extLst>
          </p:cNvPr>
          <p:cNvPicPr>
            <a:picLocks noChangeAspect="1"/>
          </p:cNvPicPr>
          <p:nvPr/>
        </p:nvPicPr>
        <p:blipFill>
          <a:blip r:embed="rId2"/>
          <a:srcRect t="10606" r="-3" b="745"/>
          <a:stretch/>
        </p:blipFill>
        <p:spPr>
          <a:xfrm>
            <a:off x="225470" y="905546"/>
            <a:ext cx="5674289" cy="272468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0540B904-7CD6-5563-CD27-BD65C100F881}"/>
              </a:ext>
            </a:extLst>
          </p:cNvPr>
          <p:cNvSpPr>
            <a:spLocks noGrp="1"/>
          </p:cNvSpPr>
          <p:nvPr>
            <p:ph type="title"/>
          </p:nvPr>
        </p:nvSpPr>
        <p:spPr>
          <a:xfrm>
            <a:off x="114621" y="64432"/>
            <a:ext cx="11785105" cy="699656"/>
          </a:xfrm>
        </p:spPr>
        <p:txBody>
          <a:bodyPr anchor="ctr">
            <a:normAutofit/>
          </a:bodyPr>
          <a:lstStyle/>
          <a:p>
            <a:r>
              <a:rPr lang="en-IN"/>
              <a:t>Exploratory Data Analysis (Cont.)</a:t>
            </a:r>
          </a:p>
        </p:txBody>
      </p:sp>
      <p:pic>
        <p:nvPicPr>
          <p:cNvPr id="8" name="Picture Placeholder 7">
            <a:extLst>
              <a:ext uri="{FF2B5EF4-FFF2-40B4-BE49-F238E27FC236}">
                <a16:creationId xmlns:a16="http://schemas.microsoft.com/office/drawing/2014/main" id="{2DF1F8BF-1E8C-D41D-13B9-4DD1F03CBF88}"/>
              </a:ext>
            </a:extLst>
          </p:cNvPr>
          <p:cNvPicPr>
            <a:picLocks noGrp="1" noChangeAspect="1"/>
          </p:cNvPicPr>
          <p:nvPr>
            <p:ph type="pic" sz="quarter" idx="13"/>
          </p:nvPr>
        </p:nvPicPr>
        <p:blipFill>
          <a:blip r:embed="rId3"/>
          <a:srcRect t="713" b="713"/>
          <a:stretch/>
        </p:blipFill>
        <p:spPr>
          <a:xfrm>
            <a:off x="6095999" y="3630233"/>
            <a:ext cx="5674290" cy="2802686"/>
          </a:xfrm>
          <a:prstGeom prst="rect">
            <a:avLst/>
          </a:prstGeom>
          <a:ln>
            <a:noFill/>
          </a:ln>
          <a:effectLst>
            <a:outerShdw blurRad="190500" algn="tl" rotWithShape="0">
              <a:srgbClr val="000000">
                <a:alpha val="70000"/>
              </a:srgbClr>
            </a:outerShdw>
          </a:effectLst>
        </p:spPr>
      </p:pic>
      <p:sp>
        <p:nvSpPr>
          <p:cNvPr id="12" name="Text Placeholder 4">
            <a:extLst>
              <a:ext uri="{FF2B5EF4-FFF2-40B4-BE49-F238E27FC236}">
                <a16:creationId xmlns:a16="http://schemas.microsoft.com/office/drawing/2014/main" id="{2D62AB63-14A3-0EF8-E7FF-F8612526DD9C}"/>
              </a:ext>
            </a:extLst>
          </p:cNvPr>
          <p:cNvSpPr>
            <a:spLocks noGrp="1"/>
          </p:cNvSpPr>
          <p:nvPr>
            <p:ph type="body" sz="quarter" idx="20"/>
          </p:nvPr>
        </p:nvSpPr>
        <p:spPr>
          <a:xfrm>
            <a:off x="6095999" y="1075482"/>
            <a:ext cx="4438294" cy="500094"/>
          </a:xfrm>
        </p:spPr>
        <p:txBody>
          <a:bodyPr/>
          <a:lstStyle/>
          <a:p>
            <a:r>
              <a:rPr lang="en-US"/>
              <a:t>Volatility of Fund Houses</a:t>
            </a:r>
          </a:p>
        </p:txBody>
      </p:sp>
      <p:sp>
        <p:nvSpPr>
          <p:cNvPr id="3" name="Text Placeholder 2">
            <a:extLst>
              <a:ext uri="{FF2B5EF4-FFF2-40B4-BE49-F238E27FC236}">
                <a16:creationId xmlns:a16="http://schemas.microsoft.com/office/drawing/2014/main" id="{29E4CAAE-6013-0029-6D23-4FAB64E52BF4}"/>
              </a:ext>
            </a:extLst>
          </p:cNvPr>
          <p:cNvSpPr>
            <a:spLocks noGrp="1"/>
          </p:cNvSpPr>
          <p:nvPr>
            <p:ph type="body" sz="quarter" idx="21"/>
          </p:nvPr>
        </p:nvSpPr>
        <p:spPr>
          <a:xfrm>
            <a:off x="6095999" y="1743094"/>
            <a:ext cx="4438294" cy="1350869"/>
          </a:xfrm>
        </p:spPr>
        <p:txBody>
          <a:bodyPr vert="horz" lIns="91440" tIns="0" rIns="91440" bIns="45720" rtlCol="0" anchor="t">
            <a:normAutofit/>
          </a:bodyPr>
          <a:lstStyle/>
          <a:p>
            <a:pPr algn="just"/>
            <a:r>
              <a:rPr lang="en-IN" sz="1600">
                <a:latin typeface="Segoe UI"/>
                <a:cs typeface="Segoe UI"/>
              </a:rPr>
              <a:t>The standard deviation of NAV values was plotted to find the volatility of each fund house. Lesser the standard deviation, lesser the risk involved in that fund house.</a:t>
            </a:r>
          </a:p>
        </p:txBody>
      </p:sp>
      <p:sp>
        <p:nvSpPr>
          <p:cNvPr id="14" name="Text Placeholder 6">
            <a:extLst>
              <a:ext uri="{FF2B5EF4-FFF2-40B4-BE49-F238E27FC236}">
                <a16:creationId xmlns:a16="http://schemas.microsoft.com/office/drawing/2014/main" id="{A79313E5-ACC4-CFD6-E7FC-6DC6DD6EC409}"/>
              </a:ext>
            </a:extLst>
          </p:cNvPr>
          <p:cNvSpPr>
            <a:spLocks noGrp="1"/>
          </p:cNvSpPr>
          <p:nvPr>
            <p:ph type="body" sz="quarter" idx="22"/>
          </p:nvPr>
        </p:nvSpPr>
        <p:spPr>
          <a:xfrm>
            <a:off x="689329" y="4275442"/>
            <a:ext cx="4438294" cy="500094"/>
          </a:xfrm>
        </p:spPr>
        <p:txBody>
          <a:bodyPr/>
          <a:lstStyle/>
          <a:p>
            <a:r>
              <a:rPr lang="en-US"/>
              <a:t>Fund House Performance</a:t>
            </a:r>
          </a:p>
        </p:txBody>
      </p:sp>
      <p:sp>
        <p:nvSpPr>
          <p:cNvPr id="16" name="Text Placeholder 7">
            <a:extLst>
              <a:ext uri="{FF2B5EF4-FFF2-40B4-BE49-F238E27FC236}">
                <a16:creationId xmlns:a16="http://schemas.microsoft.com/office/drawing/2014/main" id="{FC319AAC-DB1C-4122-C508-9D2101647E87}"/>
              </a:ext>
            </a:extLst>
          </p:cNvPr>
          <p:cNvSpPr>
            <a:spLocks noGrp="1"/>
          </p:cNvSpPr>
          <p:nvPr>
            <p:ph type="body" sz="quarter" idx="23"/>
          </p:nvPr>
        </p:nvSpPr>
        <p:spPr>
          <a:xfrm>
            <a:off x="689329" y="4905929"/>
            <a:ext cx="4438294" cy="1350869"/>
          </a:xfrm>
        </p:spPr>
        <p:txBody>
          <a:bodyPr vert="horz" lIns="91440" tIns="0" rIns="91440" bIns="45720" rtlCol="0" anchor="t">
            <a:normAutofit/>
          </a:bodyPr>
          <a:lstStyle/>
          <a:p>
            <a:pPr algn="just"/>
            <a:r>
              <a:rPr lang="en-US" sz="1600">
                <a:latin typeface="Segoe UI"/>
                <a:cs typeface="Segoe UI"/>
              </a:rPr>
              <a:t>This graph gives insights about the performance of various fund houses based on the average NAV.</a:t>
            </a:r>
          </a:p>
        </p:txBody>
      </p:sp>
      <p:sp>
        <p:nvSpPr>
          <p:cNvPr id="6" name="TextBox 5">
            <a:extLst>
              <a:ext uri="{FF2B5EF4-FFF2-40B4-BE49-F238E27FC236}">
                <a16:creationId xmlns:a16="http://schemas.microsoft.com/office/drawing/2014/main" id="{9526AF81-BE8D-43A6-9F6A-965F27D08B94}"/>
              </a:ext>
            </a:extLst>
          </p:cNvPr>
          <p:cNvSpPr txBox="1"/>
          <p:nvPr/>
        </p:nvSpPr>
        <p:spPr>
          <a:xfrm>
            <a:off x="938179" y="6517585"/>
            <a:ext cx="9194781" cy="307777"/>
          </a:xfrm>
          <a:prstGeom prst="rect">
            <a:avLst/>
          </a:prstGeom>
          <a:noFill/>
        </p:spPr>
        <p:txBody>
          <a:bodyPr wrap="square" rtlCol="0">
            <a:spAutoFit/>
          </a:bodyPr>
          <a:lstStyle/>
          <a:p>
            <a:r>
              <a:rPr lang="en-IN" sz="1400"/>
              <a:t>Note: Since the dataset was very large, EDA has been performed only for data from Jan 01,2024.</a:t>
            </a:r>
          </a:p>
        </p:txBody>
      </p:sp>
      <p:sp>
        <p:nvSpPr>
          <p:cNvPr id="9" name="Slide Number Placeholder 8">
            <a:extLst>
              <a:ext uri="{FF2B5EF4-FFF2-40B4-BE49-F238E27FC236}">
                <a16:creationId xmlns:a16="http://schemas.microsoft.com/office/drawing/2014/main" id="{A6E3D2AE-AA56-889F-A08F-84A5AD9EC5EE}"/>
              </a:ext>
            </a:extLst>
          </p:cNvPr>
          <p:cNvSpPr>
            <a:spLocks noGrp="1"/>
          </p:cNvSpPr>
          <p:nvPr>
            <p:ph type="sldNum" sz="quarter" idx="11"/>
          </p:nvPr>
        </p:nvSpPr>
        <p:spPr/>
        <p:txBody>
          <a:bodyPr/>
          <a:lstStyle/>
          <a:p>
            <a:fld id="{783439E1-669F-46DD-BBE2-04AAC37C0448}" type="slidenum">
              <a:rPr lang="en-IN" smtClean="0"/>
              <a:t>10</a:t>
            </a:fld>
            <a:endParaRPr lang="en-IN"/>
          </a:p>
        </p:txBody>
      </p:sp>
    </p:spTree>
    <p:extLst>
      <p:ext uri="{BB962C8B-B14F-4D97-AF65-F5344CB8AC3E}">
        <p14:creationId xmlns:p14="http://schemas.microsoft.com/office/powerpoint/2010/main" val="4294912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3CA66F-E8E3-66BF-DCB5-CC2BE574571B}"/>
              </a:ext>
            </a:extLst>
          </p:cNvPr>
          <p:cNvSpPr>
            <a:spLocks noGrp="1"/>
          </p:cNvSpPr>
          <p:nvPr>
            <p:ph type="sldNum" sz="quarter" idx="11"/>
          </p:nvPr>
        </p:nvSpPr>
        <p:spPr/>
        <p:txBody>
          <a:bodyPr/>
          <a:lstStyle/>
          <a:p>
            <a:fld id="{783439E1-669F-46DD-BBE2-04AAC37C0448}" type="slidenum">
              <a:rPr lang="en-IN" smtClean="0"/>
              <a:t>11</a:t>
            </a:fld>
            <a:endParaRPr lang="en-IN"/>
          </a:p>
        </p:txBody>
      </p:sp>
      <p:pic>
        <p:nvPicPr>
          <p:cNvPr id="13" name="Picture Placeholder 12">
            <a:extLst>
              <a:ext uri="{FF2B5EF4-FFF2-40B4-BE49-F238E27FC236}">
                <a16:creationId xmlns:a16="http://schemas.microsoft.com/office/drawing/2014/main" id="{DB4BB571-A727-9175-9A71-7B2703DB4F7C}"/>
              </a:ext>
            </a:extLst>
          </p:cNvPr>
          <p:cNvPicPr>
            <a:picLocks noGrp="1" noChangeAspect="1"/>
          </p:cNvPicPr>
          <p:nvPr>
            <p:ph type="pic" sz="quarter" idx="12"/>
          </p:nvPr>
        </p:nvPicPr>
        <p:blipFill>
          <a:blip r:embed="rId2"/>
          <a:srcRect t="44" b="44"/>
          <a:stretch/>
        </p:blipFill>
        <p:spPr>
          <a:xfrm>
            <a:off x="381134" y="1046209"/>
            <a:ext cx="5573424" cy="27544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a:extLst>
              <a:ext uri="{FF2B5EF4-FFF2-40B4-BE49-F238E27FC236}">
                <a16:creationId xmlns:a16="http://schemas.microsoft.com/office/drawing/2014/main" id="{51576A03-924F-47EC-979E-50AFF01A66FD}"/>
              </a:ext>
            </a:extLst>
          </p:cNvPr>
          <p:cNvSpPr>
            <a:spLocks noGrp="1"/>
          </p:cNvSpPr>
          <p:nvPr>
            <p:ph type="title"/>
          </p:nvPr>
        </p:nvSpPr>
        <p:spPr/>
        <p:txBody>
          <a:bodyPr/>
          <a:lstStyle/>
          <a:p>
            <a:r>
              <a:rPr lang="en-IN"/>
              <a:t>Exploratory Data Analysis (Cont.)</a:t>
            </a:r>
          </a:p>
        </p:txBody>
      </p:sp>
      <p:pic>
        <p:nvPicPr>
          <p:cNvPr id="15" name="Picture Placeholder 14">
            <a:extLst>
              <a:ext uri="{FF2B5EF4-FFF2-40B4-BE49-F238E27FC236}">
                <a16:creationId xmlns:a16="http://schemas.microsoft.com/office/drawing/2014/main" id="{3274FA21-89D5-D2F7-C463-8D21D43FB3A5}"/>
              </a:ext>
            </a:extLst>
          </p:cNvPr>
          <p:cNvPicPr>
            <a:picLocks noGrp="1" noChangeAspect="1"/>
          </p:cNvPicPr>
          <p:nvPr>
            <p:ph type="pic" sz="quarter" idx="13"/>
          </p:nvPr>
        </p:nvPicPr>
        <p:blipFill rotWithShape="1">
          <a:blip r:embed="rId3"/>
          <a:srcRect l="-539" r="-175"/>
          <a:stretch/>
        </p:blipFill>
        <p:spPr>
          <a:xfrm>
            <a:off x="4471792" y="4098973"/>
            <a:ext cx="7510263" cy="2410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1EC4E7A5-7998-AA6D-C770-250F80F945BF}"/>
              </a:ext>
            </a:extLst>
          </p:cNvPr>
          <p:cNvSpPr>
            <a:spLocks noGrp="1"/>
          </p:cNvSpPr>
          <p:nvPr>
            <p:ph type="body" sz="quarter" idx="20"/>
          </p:nvPr>
        </p:nvSpPr>
        <p:spPr>
          <a:xfrm>
            <a:off x="6538605" y="1341811"/>
            <a:ext cx="4438294" cy="500094"/>
          </a:xfrm>
        </p:spPr>
        <p:txBody>
          <a:bodyPr/>
          <a:lstStyle/>
          <a:p>
            <a:r>
              <a:rPr lang="en-IN"/>
              <a:t>Scheme Category Performance</a:t>
            </a:r>
          </a:p>
        </p:txBody>
      </p:sp>
      <p:sp>
        <p:nvSpPr>
          <p:cNvPr id="7" name="Text Placeholder 6">
            <a:extLst>
              <a:ext uri="{FF2B5EF4-FFF2-40B4-BE49-F238E27FC236}">
                <a16:creationId xmlns:a16="http://schemas.microsoft.com/office/drawing/2014/main" id="{465D46B7-59C8-420C-5B2A-1E27CA9B67AE}"/>
              </a:ext>
            </a:extLst>
          </p:cNvPr>
          <p:cNvSpPr>
            <a:spLocks noGrp="1"/>
          </p:cNvSpPr>
          <p:nvPr>
            <p:ph type="body" sz="quarter" idx="21"/>
          </p:nvPr>
        </p:nvSpPr>
        <p:spPr>
          <a:xfrm>
            <a:off x="6538764" y="2009141"/>
            <a:ext cx="4739014" cy="1499772"/>
          </a:xfrm>
        </p:spPr>
        <p:txBody>
          <a:bodyPr>
            <a:normAutofit/>
          </a:bodyPr>
          <a:lstStyle/>
          <a:p>
            <a:r>
              <a:rPr lang="en-IN" sz="1600"/>
              <a:t>This graph gives insights about the best performing scheme categories of mutual fund.</a:t>
            </a:r>
          </a:p>
        </p:txBody>
      </p:sp>
      <p:sp>
        <p:nvSpPr>
          <p:cNvPr id="8" name="Text Placeholder 7">
            <a:extLst>
              <a:ext uri="{FF2B5EF4-FFF2-40B4-BE49-F238E27FC236}">
                <a16:creationId xmlns:a16="http://schemas.microsoft.com/office/drawing/2014/main" id="{A7A8AA45-C7CC-1967-F1FD-E2C40450783B}"/>
              </a:ext>
            </a:extLst>
          </p:cNvPr>
          <p:cNvSpPr>
            <a:spLocks noGrp="1"/>
          </p:cNvSpPr>
          <p:nvPr>
            <p:ph type="body" sz="quarter" idx="22"/>
          </p:nvPr>
        </p:nvSpPr>
        <p:spPr>
          <a:xfrm>
            <a:off x="255874" y="4180669"/>
            <a:ext cx="4438294" cy="500094"/>
          </a:xfrm>
        </p:spPr>
        <p:txBody>
          <a:bodyPr/>
          <a:lstStyle/>
          <a:p>
            <a:r>
              <a:rPr lang="en-IN"/>
              <a:t>Subcategory of Schemes</a:t>
            </a:r>
          </a:p>
        </p:txBody>
      </p:sp>
      <p:sp>
        <p:nvSpPr>
          <p:cNvPr id="9" name="Text Placeholder 8">
            <a:extLst>
              <a:ext uri="{FF2B5EF4-FFF2-40B4-BE49-F238E27FC236}">
                <a16:creationId xmlns:a16="http://schemas.microsoft.com/office/drawing/2014/main" id="{0A573D82-6445-D024-F515-79F335704B68}"/>
              </a:ext>
            </a:extLst>
          </p:cNvPr>
          <p:cNvSpPr>
            <a:spLocks noGrp="1"/>
          </p:cNvSpPr>
          <p:nvPr>
            <p:ph type="body" sz="quarter" idx="23"/>
          </p:nvPr>
        </p:nvSpPr>
        <p:spPr>
          <a:xfrm>
            <a:off x="255874" y="4728004"/>
            <a:ext cx="4438294" cy="1350869"/>
          </a:xfrm>
        </p:spPr>
        <p:txBody>
          <a:bodyPr>
            <a:normAutofit/>
          </a:bodyPr>
          <a:lstStyle/>
          <a:p>
            <a:r>
              <a:rPr lang="en-IN" sz="1600"/>
              <a:t>We filtered out the best performing category from the previous graph and plotted a tree map to show the distribution of various subcategories.</a:t>
            </a:r>
          </a:p>
        </p:txBody>
      </p:sp>
    </p:spTree>
    <p:extLst>
      <p:ext uri="{BB962C8B-B14F-4D97-AF65-F5344CB8AC3E}">
        <p14:creationId xmlns:p14="http://schemas.microsoft.com/office/powerpoint/2010/main" val="25512490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3CA66F-E8E3-66BF-DCB5-CC2BE574571B}"/>
              </a:ext>
            </a:extLst>
          </p:cNvPr>
          <p:cNvSpPr>
            <a:spLocks noGrp="1"/>
          </p:cNvSpPr>
          <p:nvPr>
            <p:ph type="sldNum" sz="quarter" idx="11"/>
          </p:nvPr>
        </p:nvSpPr>
        <p:spPr/>
        <p:txBody>
          <a:bodyPr/>
          <a:lstStyle/>
          <a:p>
            <a:fld id="{783439E1-669F-46DD-BBE2-04AAC37C0448}" type="slidenum">
              <a:rPr lang="en-IN" smtClean="0"/>
              <a:t>12</a:t>
            </a:fld>
            <a:endParaRPr lang="en-IN"/>
          </a:p>
        </p:txBody>
      </p:sp>
      <p:sp>
        <p:nvSpPr>
          <p:cNvPr id="4" name="Title 3">
            <a:extLst>
              <a:ext uri="{FF2B5EF4-FFF2-40B4-BE49-F238E27FC236}">
                <a16:creationId xmlns:a16="http://schemas.microsoft.com/office/drawing/2014/main" id="{51576A03-924F-47EC-979E-50AFF01A66FD}"/>
              </a:ext>
            </a:extLst>
          </p:cNvPr>
          <p:cNvSpPr>
            <a:spLocks noGrp="1"/>
          </p:cNvSpPr>
          <p:nvPr>
            <p:ph type="title"/>
          </p:nvPr>
        </p:nvSpPr>
        <p:spPr/>
        <p:txBody>
          <a:bodyPr/>
          <a:lstStyle/>
          <a:p>
            <a:r>
              <a:rPr lang="en-IN"/>
              <a:t>Exploratory Data Analysis (Cont.)</a:t>
            </a:r>
          </a:p>
        </p:txBody>
      </p:sp>
      <p:sp>
        <p:nvSpPr>
          <p:cNvPr id="6" name="Text Placeholder 5">
            <a:extLst>
              <a:ext uri="{FF2B5EF4-FFF2-40B4-BE49-F238E27FC236}">
                <a16:creationId xmlns:a16="http://schemas.microsoft.com/office/drawing/2014/main" id="{1EC4E7A5-7998-AA6D-C770-250F80F945BF}"/>
              </a:ext>
            </a:extLst>
          </p:cNvPr>
          <p:cNvSpPr>
            <a:spLocks noGrp="1"/>
          </p:cNvSpPr>
          <p:nvPr>
            <p:ph type="body" sz="quarter" idx="20"/>
          </p:nvPr>
        </p:nvSpPr>
        <p:spPr>
          <a:xfrm>
            <a:off x="4682916" y="584303"/>
            <a:ext cx="4577994" cy="825179"/>
          </a:xfrm>
        </p:spPr>
        <p:txBody>
          <a:bodyPr/>
          <a:lstStyle/>
          <a:p>
            <a:r>
              <a:rPr lang="en-IN"/>
              <a:t>Scheme Activity Status</a:t>
            </a:r>
          </a:p>
        </p:txBody>
      </p:sp>
      <p:sp>
        <p:nvSpPr>
          <p:cNvPr id="7" name="Text Placeholder 6">
            <a:extLst>
              <a:ext uri="{FF2B5EF4-FFF2-40B4-BE49-F238E27FC236}">
                <a16:creationId xmlns:a16="http://schemas.microsoft.com/office/drawing/2014/main" id="{465D46B7-59C8-420C-5B2A-1E27CA9B67AE}"/>
              </a:ext>
            </a:extLst>
          </p:cNvPr>
          <p:cNvSpPr>
            <a:spLocks noGrp="1"/>
          </p:cNvSpPr>
          <p:nvPr>
            <p:ph type="body" sz="quarter" idx="21"/>
          </p:nvPr>
        </p:nvSpPr>
        <p:spPr>
          <a:xfrm>
            <a:off x="1293025" y="5812597"/>
            <a:ext cx="9605949" cy="825179"/>
          </a:xfrm>
        </p:spPr>
        <p:txBody>
          <a:bodyPr>
            <a:normAutofit/>
          </a:bodyPr>
          <a:lstStyle/>
          <a:p>
            <a:r>
              <a:rPr lang="en-IN" sz="1600"/>
              <a:t>A table to check the activity status of a scheme starting from 2018 to 2024. This table was exported into a csv file and merged with the data.</a:t>
            </a:r>
          </a:p>
        </p:txBody>
      </p:sp>
      <p:pic>
        <p:nvPicPr>
          <p:cNvPr id="5" name="Picture 4">
            <a:extLst>
              <a:ext uri="{FF2B5EF4-FFF2-40B4-BE49-F238E27FC236}">
                <a16:creationId xmlns:a16="http://schemas.microsoft.com/office/drawing/2014/main" id="{483AD722-B3BD-CCA5-81DC-387E2864E50F}"/>
              </a:ext>
            </a:extLst>
          </p:cNvPr>
          <p:cNvPicPr>
            <a:picLocks noChangeAspect="1"/>
          </p:cNvPicPr>
          <p:nvPr/>
        </p:nvPicPr>
        <p:blipFill>
          <a:blip r:embed="rId2"/>
          <a:stretch>
            <a:fillRect/>
          </a:stretch>
        </p:blipFill>
        <p:spPr>
          <a:xfrm>
            <a:off x="1366851" y="1265779"/>
            <a:ext cx="9286948" cy="45024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801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6409-5944-9128-C0E5-981CD515BF4B}"/>
              </a:ext>
            </a:extLst>
          </p:cNvPr>
          <p:cNvSpPr>
            <a:spLocks noGrp="1"/>
          </p:cNvSpPr>
          <p:nvPr>
            <p:ph type="title"/>
          </p:nvPr>
        </p:nvSpPr>
        <p:spPr>
          <a:xfrm>
            <a:off x="139337" y="64432"/>
            <a:ext cx="11791408" cy="663574"/>
          </a:xfrm>
        </p:spPr>
        <p:txBody>
          <a:bodyPr anchor="ctr">
            <a:normAutofit/>
          </a:bodyPr>
          <a:lstStyle/>
          <a:p>
            <a:r>
              <a:rPr lang="en-IN"/>
              <a:t>Data Dictionary</a:t>
            </a:r>
          </a:p>
        </p:txBody>
      </p:sp>
      <p:graphicFrame>
        <p:nvGraphicFramePr>
          <p:cNvPr id="4" name="Table 3">
            <a:extLst>
              <a:ext uri="{FF2B5EF4-FFF2-40B4-BE49-F238E27FC236}">
                <a16:creationId xmlns:a16="http://schemas.microsoft.com/office/drawing/2014/main" id="{9D08716F-5A0A-A0C0-67AC-66A7A81A9A8C}"/>
              </a:ext>
            </a:extLst>
          </p:cNvPr>
          <p:cNvGraphicFramePr>
            <a:graphicFrameLocks noGrp="1"/>
          </p:cNvGraphicFramePr>
          <p:nvPr>
            <p:extLst>
              <p:ext uri="{D42A27DB-BD31-4B8C-83A1-F6EECF244321}">
                <p14:modId xmlns:p14="http://schemas.microsoft.com/office/powerpoint/2010/main" val="244291975"/>
              </p:ext>
            </p:extLst>
          </p:nvPr>
        </p:nvGraphicFramePr>
        <p:xfrm>
          <a:off x="139335" y="790722"/>
          <a:ext cx="11908502" cy="5630438"/>
        </p:xfrm>
        <a:graphic>
          <a:graphicData uri="http://schemas.openxmlformats.org/drawingml/2006/table">
            <a:tbl>
              <a:tblPr firstRow="1" bandRow="1">
                <a:solidFill>
                  <a:schemeClr val="bg1">
                    <a:lumMod val="95000"/>
                  </a:schemeClr>
                </a:solidFill>
              </a:tblPr>
              <a:tblGrid>
                <a:gridCol w="1117344">
                  <a:extLst>
                    <a:ext uri="{9D8B030D-6E8A-4147-A177-3AD203B41FA5}">
                      <a16:colId xmlns:a16="http://schemas.microsoft.com/office/drawing/2014/main" val="3956016858"/>
                    </a:ext>
                  </a:extLst>
                </a:gridCol>
                <a:gridCol w="2847613">
                  <a:extLst>
                    <a:ext uri="{9D8B030D-6E8A-4147-A177-3AD203B41FA5}">
                      <a16:colId xmlns:a16="http://schemas.microsoft.com/office/drawing/2014/main" val="2817490492"/>
                    </a:ext>
                  </a:extLst>
                </a:gridCol>
                <a:gridCol w="514549">
                  <a:extLst>
                    <a:ext uri="{9D8B030D-6E8A-4147-A177-3AD203B41FA5}">
                      <a16:colId xmlns:a16="http://schemas.microsoft.com/office/drawing/2014/main" val="1918088366"/>
                    </a:ext>
                  </a:extLst>
                </a:gridCol>
                <a:gridCol w="2768027">
                  <a:extLst>
                    <a:ext uri="{9D8B030D-6E8A-4147-A177-3AD203B41FA5}">
                      <a16:colId xmlns:a16="http://schemas.microsoft.com/office/drawing/2014/main" val="109856344"/>
                    </a:ext>
                  </a:extLst>
                </a:gridCol>
                <a:gridCol w="666352">
                  <a:extLst>
                    <a:ext uri="{9D8B030D-6E8A-4147-A177-3AD203B41FA5}">
                      <a16:colId xmlns:a16="http://schemas.microsoft.com/office/drawing/2014/main" val="3219791623"/>
                    </a:ext>
                  </a:extLst>
                </a:gridCol>
                <a:gridCol w="1109974">
                  <a:extLst>
                    <a:ext uri="{9D8B030D-6E8A-4147-A177-3AD203B41FA5}">
                      <a16:colId xmlns:a16="http://schemas.microsoft.com/office/drawing/2014/main" val="3087058807"/>
                    </a:ext>
                  </a:extLst>
                </a:gridCol>
                <a:gridCol w="1155662">
                  <a:extLst>
                    <a:ext uri="{9D8B030D-6E8A-4147-A177-3AD203B41FA5}">
                      <a16:colId xmlns:a16="http://schemas.microsoft.com/office/drawing/2014/main" val="596008368"/>
                    </a:ext>
                  </a:extLst>
                </a:gridCol>
                <a:gridCol w="1728981">
                  <a:extLst>
                    <a:ext uri="{9D8B030D-6E8A-4147-A177-3AD203B41FA5}">
                      <a16:colId xmlns:a16="http://schemas.microsoft.com/office/drawing/2014/main" val="2989621293"/>
                    </a:ext>
                  </a:extLst>
                </a:gridCol>
              </a:tblGrid>
              <a:tr h="748181">
                <a:tc>
                  <a:txBody>
                    <a:bodyPr/>
                    <a:lstStyle/>
                    <a:p>
                      <a:pPr algn="ctr" fontAlgn="b"/>
                      <a:r>
                        <a:rPr lang="en-IN" sz="1400" b="1" i="0" u="none" strike="noStrike" cap="none" spc="0">
                          <a:solidFill>
                            <a:schemeClr val="bg1"/>
                          </a:solidFill>
                          <a:effectLst/>
                          <a:latin typeface="+mj-lt"/>
                        </a:rPr>
                        <a:t>Column Names</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Description</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Data Type</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Sample Values</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Unique Values</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Classification</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Range</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IN" sz="1400" b="1" i="0" u="none" strike="noStrike" cap="none" spc="0">
                          <a:solidFill>
                            <a:schemeClr val="bg1"/>
                          </a:solidFill>
                          <a:effectLst/>
                          <a:latin typeface="+mj-lt"/>
                        </a:rPr>
                        <a:t>Note</a:t>
                      </a:r>
                    </a:p>
                  </a:txBody>
                  <a:tcPr marL="2864" marR="2864" marT="84058" marB="2061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263312056"/>
                  </a:ext>
                </a:extLst>
              </a:tr>
              <a:tr h="605233">
                <a:tc>
                  <a:txBody>
                    <a:bodyPr/>
                    <a:lstStyle/>
                    <a:p>
                      <a:pPr algn="ctr" fontAlgn="b"/>
                      <a:r>
                        <a:rPr lang="en-IN" sz="1100" b="0" i="0" u="none" strike="noStrike" cap="none" spc="0">
                          <a:solidFill>
                            <a:schemeClr val="tx1"/>
                          </a:solidFill>
                          <a:effectLst/>
                          <a:latin typeface="+mj-lt"/>
                        </a:rPr>
                        <a:t>schemeCode</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1100" b="0" i="0" u="none" strike="noStrike" cap="none" spc="0">
                          <a:solidFill>
                            <a:schemeClr val="tx1"/>
                          </a:solidFill>
                          <a:effectLst/>
                          <a:latin typeface="+mj-lt"/>
                        </a:rPr>
                        <a:t>Code for a Mutual Fund Scheme</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Integer</a:t>
                      </a:r>
                    </a:p>
                  </a:txBody>
                  <a:tcPr marL="2864" marR="2864" marT="84058" marB="20615"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100027</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36116</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Categorical</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100027 to 152755</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Scheme Codes have only 6 digits</a:t>
                      </a:r>
                    </a:p>
                  </a:txBody>
                  <a:tcPr marL="2864" marR="2864" marT="84058" marB="20615"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46536393"/>
                  </a:ext>
                </a:extLst>
              </a:tr>
              <a:tr h="819655">
                <a:tc>
                  <a:txBody>
                    <a:bodyPr/>
                    <a:lstStyle/>
                    <a:p>
                      <a:pPr algn="ctr" fontAlgn="b"/>
                      <a:r>
                        <a:rPr lang="en-IN" sz="1100" b="0" i="0" u="none" strike="noStrike" cap="none" spc="0">
                          <a:solidFill>
                            <a:schemeClr val="tx1"/>
                          </a:solidFill>
                          <a:effectLst/>
                          <a:latin typeface="+mj-lt"/>
                        </a:rPr>
                        <a:t>schemeName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1100" b="0" i="0" u="none" strike="noStrike" cap="none" spc="0">
                          <a:solidFill>
                            <a:schemeClr val="tx1"/>
                          </a:solidFill>
                          <a:effectLst/>
                          <a:latin typeface="+mj-lt"/>
                        </a:rPr>
                        <a:t>Name of the mutual fund scheme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String</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Grindlays Super Saver Income Fund-GSSIF-Half Yearly Dividend,</a:t>
                      </a:r>
                      <a:br>
                        <a:rPr lang="en-US" sz="1100" b="0" i="0" u="none" strike="noStrike" cap="none" spc="0">
                          <a:solidFill>
                            <a:schemeClr val="tx1"/>
                          </a:solidFill>
                          <a:effectLst/>
                          <a:latin typeface="+mj-lt"/>
                        </a:rPr>
                      </a:br>
                      <a:r>
                        <a:rPr lang="en-US" sz="1100" b="0" i="0" u="none" strike="noStrike" cap="none" spc="0">
                          <a:solidFill>
                            <a:schemeClr val="tx1"/>
                          </a:solidFill>
                          <a:effectLst/>
                          <a:latin typeface="+mj-lt"/>
                        </a:rPr>
                        <a:t>BARODA ELSS 96 - Plan A - IDCW</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36111</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Categorical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endParaRPr lang="en-IN" sz="1100" b="0" i="0" u="none" strike="noStrike" cap="none" spc="0">
                        <a:solidFill>
                          <a:schemeClr val="tx1"/>
                        </a:solidFill>
                        <a:effectLst/>
                        <a:latin typeface="+mj-lt"/>
                      </a:endParaRP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25270821"/>
                  </a:ext>
                </a:extLst>
              </a:tr>
              <a:tr h="605233">
                <a:tc>
                  <a:txBody>
                    <a:bodyPr/>
                    <a:lstStyle/>
                    <a:p>
                      <a:pPr algn="ctr" fontAlgn="b"/>
                      <a:r>
                        <a:rPr lang="en-IN" sz="1100" b="0" i="0" u="none" strike="noStrike" cap="none" spc="0">
                          <a:solidFill>
                            <a:schemeClr val="tx1"/>
                          </a:solidFill>
                          <a:effectLst/>
                          <a:latin typeface="+mj-lt"/>
                        </a:rPr>
                        <a:t>fund_house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ctr"/>
                      <a:r>
                        <a:rPr lang="en-US" sz="1100" b="0" i="0" u="none" strike="noStrike" cap="none" spc="0">
                          <a:solidFill>
                            <a:schemeClr val="tx1"/>
                          </a:solidFill>
                          <a:effectLst/>
                          <a:latin typeface="+mj-lt"/>
                        </a:rPr>
                        <a:t>The name of the mutual fund house or asset management company managing the scheme.</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String</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Standard Chartered Mutual Fund, Baroda Mutual Fund</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73</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Categorical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endParaRPr lang="en-IN" sz="1100" b="0" i="0" u="none" strike="noStrike" cap="none" spc="0">
                        <a:solidFill>
                          <a:schemeClr val="tx1"/>
                        </a:solidFill>
                        <a:effectLst/>
                        <a:latin typeface="+mj-lt"/>
                      </a:endParaRP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83471853"/>
                  </a:ext>
                </a:extLst>
              </a:tr>
              <a:tr h="819655">
                <a:tc>
                  <a:txBody>
                    <a:bodyPr/>
                    <a:lstStyle/>
                    <a:p>
                      <a:pPr algn="ctr" fontAlgn="b"/>
                      <a:r>
                        <a:rPr lang="en-IN" sz="1100" b="0" i="0" u="none" strike="noStrike" cap="none" spc="0">
                          <a:solidFill>
                            <a:schemeClr val="tx1"/>
                          </a:solidFill>
                          <a:effectLst/>
                          <a:latin typeface="+mj-lt"/>
                        </a:rPr>
                        <a:t>scheme_type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ctr"/>
                      <a:r>
                        <a:rPr lang="en-US" sz="1100" b="0" i="0" u="none" strike="noStrike" cap="none" spc="0">
                          <a:solidFill>
                            <a:schemeClr val="tx1"/>
                          </a:solidFill>
                          <a:effectLst/>
                          <a:latin typeface="+mj-lt"/>
                        </a:rPr>
                        <a:t>The type of the mutual fund scheme (e.g. Growth, Dividend).</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String</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['Mutual Fund', 'Open Ended Scheme', 'Close Ended Scheme', 'Interval Fund', 'Debt Scheme']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11</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Categorical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Scheme Type values has been categorized into 11 categories</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60571851"/>
                  </a:ext>
                </a:extLst>
              </a:tr>
              <a:tr h="819655">
                <a:tc>
                  <a:txBody>
                    <a:bodyPr/>
                    <a:lstStyle/>
                    <a:p>
                      <a:pPr algn="ctr" fontAlgn="b"/>
                      <a:r>
                        <a:rPr lang="en-IN" sz="1100" b="0" i="0" u="none" strike="noStrike" cap="none" spc="0">
                          <a:solidFill>
                            <a:schemeClr val="tx1"/>
                          </a:solidFill>
                          <a:effectLst/>
                          <a:latin typeface="+mj-lt"/>
                        </a:rPr>
                        <a:t>scheme_category</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ctr"/>
                      <a:r>
                        <a:rPr lang="en-US" sz="1100" b="0" i="0" u="none" strike="noStrike" cap="none" spc="0">
                          <a:solidFill>
                            <a:schemeClr val="tx1"/>
                          </a:solidFill>
                          <a:effectLst/>
                          <a:latin typeface="+mj-lt"/>
                        </a:rPr>
                        <a:t>The category of the mutual fund scheme, which defines the type of investments the fund primarily makes (e.g. Large Cap, Mid Cap).</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String</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['IDF/Growth/Liquid', 'Debt Scheme', 'Other Scheme', 'Uncategorized', 'Hybrid Scheme']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9</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Categorical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Scheme Category values has been categorized into 9 categories</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99176387"/>
                  </a:ext>
                </a:extLst>
              </a:tr>
              <a:tr h="605233">
                <a:tc>
                  <a:txBody>
                    <a:bodyPr/>
                    <a:lstStyle/>
                    <a:p>
                      <a:pPr algn="ctr" fontAlgn="b"/>
                      <a:r>
                        <a:rPr lang="en-IN" sz="1100" b="0" i="0" u="none" strike="noStrike" cap="none" spc="0">
                          <a:solidFill>
                            <a:schemeClr val="tx1"/>
                          </a:solidFill>
                          <a:effectLst/>
                          <a:latin typeface="+mj-lt"/>
                        </a:rPr>
                        <a:t>date</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ctr"/>
                      <a:r>
                        <a:rPr lang="en-US" sz="1100" b="0" i="0" u="none" strike="noStrike" cap="none" spc="0">
                          <a:solidFill>
                            <a:schemeClr val="tx1"/>
                          </a:solidFill>
                          <a:effectLst/>
                          <a:latin typeface="+mj-lt"/>
                        </a:rPr>
                        <a:t>The date for which the NAV (Net Asset Value) is reported.</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Date</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29-05-2008</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6682</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Numerical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2006-04-01 to 2024-08-08</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100" b="0" i="0" u="none" strike="noStrike" cap="none" spc="0">
                          <a:solidFill>
                            <a:schemeClr val="tx1"/>
                          </a:solidFill>
                          <a:effectLst/>
                          <a:latin typeface="+mj-lt"/>
                        </a:rPr>
                        <a:t>Date will be updated daily</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21759134"/>
                  </a:ext>
                </a:extLst>
              </a:tr>
              <a:tr h="605233">
                <a:tc>
                  <a:txBody>
                    <a:bodyPr/>
                    <a:lstStyle/>
                    <a:p>
                      <a:pPr algn="ctr" fontAlgn="b"/>
                      <a:r>
                        <a:rPr lang="en-IN" sz="1100" b="0" i="0" u="none" strike="noStrike" cap="none" spc="0">
                          <a:solidFill>
                            <a:schemeClr val="tx1"/>
                          </a:solidFill>
                          <a:effectLst/>
                          <a:latin typeface="+mj-lt"/>
                        </a:rPr>
                        <a:t>nav</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ctr"/>
                      <a:r>
                        <a:rPr lang="en-US" sz="1100" b="0" i="0" u="none" strike="noStrike" cap="none" spc="0">
                          <a:solidFill>
                            <a:schemeClr val="tx1"/>
                          </a:solidFill>
                          <a:effectLst/>
                          <a:latin typeface="+mj-lt"/>
                        </a:rPr>
                        <a:t>The Net Asset Value of the mutual fund scheme on the specified date.</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ctr"/>
                      <a:r>
                        <a:rPr lang="en-IN" sz="1100" b="0" i="0" u="none" strike="noStrike" cap="none" spc="0">
                          <a:solidFill>
                            <a:schemeClr val="tx1"/>
                          </a:solidFill>
                          <a:effectLst/>
                          <a:latin typeface="+mj-lt"/>
                        </a:rPr>
                        <a:t>Float</a:t>
                      </a:r>
                    </a:p>
                  </a:txBody>
                  <a:tcPr marL="2864" marR="2864" marT="84058" marB="20615"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10.7205</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3430344</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Numerical</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-6796.4926 to 2185944.3903</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IN" sz="1100" b="0" i="0" u="none" strike="noStrike" cap="none" spc="0">
                          <a:solidFill>
                            <a:schemeClr val="tx1"/>
                          </a:solidFill>
                          <a:effectLst/>
                          <a:latin typeface="+mj-lt"/>
                        </a:rPr>
                        <a:t>Mean NAV= 187.382</a:t>
                      </a:r>
                      <a:br>
                        <a:rPr lang="en-IN" sz="1100" b="0" i="0" u="none" strike="noStrike" cap="none" spc="0">
                          <a:solidFill>
                            <a:schemeClr val="tx1"/>
                          </a:solidFill>
                          <a:effectLst/>
                          <a:latin typeface="+mj-lt"/>
                        </a:rPr>
                      </a:br>
                      <a:r>
                        <a:rPr lang="en-IN" sz="1100" b="0" i="0" u="none" strike="noStrike" cap="none" spc="0">
                          <a:solidFill>
                            <a:schemeClr val="tx1"/>
                          </a:solidFill>
                          <a:effectLst/>
                          <a:latin typeface="+mj-lt"/>
                        </a:rPr>
                        <a:t>Median NAV= 12.3251</a:t>
                      </a:r>
                    </a:p>
                  </a:txBody>
                  <a:tcPr marL="2864" marR="2864" marT="84058" marB="20615"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6326183"/>
                  </a:ext>
                </a:extLst>
              </a:tr>
            </a:tbl>
          </a:graphicData>
        </a:graphic>
      </p:graphicFrame>
      <p:sp>
        <p:nvSpPr>
          <p:cNvPr id="5" name="Slide Number Placeholder 4">
            <a:extLst>
              <a:ext uri="{FF2B5EF4-FFF2-40B4-BE49-F238E27FC236}">
                <a16:creationId xmlns:a16="http://schemas.microsoft.com/office/drawing/2014/main" id="{FD5112F1-ADF6-C577-A041-9E929BBF6E58}"/>
              </a:ext>
            </a:extLst>
          </p:cNvPr>
          <p:cNvSpPr>
            <a:spLocks noGrp="1"/>
          </p:cNvSpPr>
          <p:nvPr>
            <p:ph type="sldNum" sz="quarter" idx="11"/>
          </p:nvPr>
        </p:nvSpPr>
        <p:spPr/>
        <p:txBody>
          <a:bodyPr/>
          <a:lstStyle/>
          <a:p>
            <a:fld id="{783439E1-669F-46DD-BBE2-04AAC37C0448}" type="slidenum">
              <a:rPr lang="en-IN" smtClean="0"/>
              <a:t>13</a:t>
            </a:fld>
            <a:endParaRPr lang="en-IN"/>
          </a:p>
        </p:txBody>
      </p:sp>
    </p:spTree>
    <p:extLst>
      <p:ext uri="{BB962C8B-B14F-4D97-AF65-F5344CB8AC3E}">
        <p14:creationId xmlns:p14="http://schemas.microsoft.com/office/powerpoint/2010/main" val="38177055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2B87EB-F543-C039-6DCC-79C261DAC43D}"/>
              </a:ext>
            </a:extLst>
          </p:cNvPr>
          <p:cNvSpPr>
            <a:spLocks noGrp="1"/>
          </p:cNvSpPr>
          <p:nvPr>
            <p:ph type="title"/>
          </p:nvPr>
        </p:nvSpPr>
        <p:spPr/>
        <p:txBody>
          <a:bodyPr/>
          <a:lstStyle/>
          <a:p>
            <a:r>
              <a:rPr lang="en-US">
                <a:latin typeface="Segoe UI"/>
                <a:cs typeface="Segoe UI"/>
              </a:rPr>
              <a:t>QC Checklist</a:t>
            </a:r>
            <a:endParaRPr lang="en-US"/>
          </a:p>
        </p:txBody>
      </p:sp>
      <p:sp>
        <p:nvSpPr>
          <p:cNvPr id="2" name="Text Placeholder 1">
            <a:extLst>
              <a:ext uri="{FF2B5EF4-FFF2-40B4-BE49-F238E27FC236}">
                <a16:creationId xmlns:a16="http://schemas.microsoft.com/office/drawing/2014/main" id="{DB9C06AC-5D7A-34FA-5D92-ABF0ACBFF251}"/>
              </a:ext>
            </a:extLst>
          </p:cNvPr>
          <p:cNvSpPr>
            <a:spLocks noGrp="1"/>
          </p:cNvSpPr>
          <p:nvPr>
            <p:ph type="body" sz="quarter" idx="12"/>
          </p:nvPr>
        </p:nvSpPr>
        <p:spPr/>
        <p:txBody>
          <a:bodyPr vert="horz" lIns="91440" tIns="45720" rIns="91440" bIns="45720" rtlCol="0" anchor="t">
            <a:normAutofit/>
          </a:bodyPr>
          <a:lstStyle/>
          <a:p>
            <a:pPr algn="just"/>
            <a:r>
              <a:rPr lang="en-US" sz="1600">
                <a:latin typeface="Segoe UI"/>
                <a:cs typeface="Segoe UI"/>
              </a:rPr>
              <a:t>Prepared a Quality Control Checklist for the cleaned data file on Jupyter Notebook.</a:t>
            </a:r>
          </a:p>
          <a:p>
            <a:pPr algn="just"/>
            <a:r>
              <a:rPr lang="en-US" sz="1600">
                <a:latin typeface="Segoe UI"/>
                <a:cs typeface="Segoe UI"/>
              </a:rPr>
              <a:t>The QC Checklist was printed as a csv file.</a:t>
            </a:r>
          </a:p>
          <a:p>
            <a:endParaRPr lang="en-US"/>
          </a:p>
          <a:p>
            <a:pPr marL="0" indent="0" algn="just">
              <a:buNone/>
            </a:pPr>
            <a:r>
              <a:rPr lang="en-US" sz="1600" b="1">
                <a:latin typeface="Segoe UI"/>
                <a:cs typeface="Segoe UI"/>
              </a:rPr>
              <a:t>    Output for QC Checklist in Jupyter Notebook and as a CSV File:</a:t>
            </a:r>
          </a:p>
          <a:p>
            <a:pPr marL="0" indent="0">
              <a:buNone/>
            </a:pPr>
            <a:endParaRPr lang="en-US"/>
          </a:p>
        </p:txBody>
      </p:sp>
      <p:sp>
        <p:nvSpPr>
          <p:cNvPr id="3" name="Slide Number Placeholder 2">
            <a:extLst>
              <a:ext uri="{FF2B5EF4-FFF2-40B4-BE49-F238E27FC236}">
                <a16:creationId xmlns:a16="http://schemas.microsoft.com/office/drawing/2014/main" id="{18DF049D-AAE0-96D8-0448-49CF6E319C9B}"/>
              </a:ext>
            </a:extLst>
          </p:cNvPr>
          <p:cNvSpPr>
            <a:spLocks noGrp="1"/>
          </p:cNvSpPr>
          <p:nvPr>
            <p:ph type="sldNum" sz="quarter" idx="11"/>
          </p:nvPr>
        </p:nvSpPr>
        <p:spPr/>
        <p:txBody>
          <a:bodyPr/>
          <a:lstStyle/>
          <a:p>
            <a:fld id="{783439E1-669F-46DD-BBE2-04AAC37C0448}" type="slidenum">
              <a:rPr lang="en-IN" smtClean="0"/>
              <a:t>14</a:t>
            </a:fld>
            <a:endParaRPr lang="en-IN"/>
          </a:p>
        </p:txBody>
      </p:sp>
      <p:pic>
        <p:nvPicPr>
          <p:cNvPr id="6" name="Picture 5" descr="A computer screen shot of a computer code&#10;&#10;Description automatically generated">
            <a:extLst>
              <a:ext uri="{FF2B5EF4-FFF2-40B4-BE49-F238E27FC236}">
                <a16:creationId xmlns:a16="http://schemas.microsoft.com/office/drawing/2014/main" id="{0E328051-530A-2146-47CA-19D89493DE6C}"/>
              </a:ext>
            </a:extLst>
          </p:cNvPr>
          <p:cNvPicPr>
            <a:picLocks noChangeAspect="1"/>
          </p:cNvPicPr>
          <p:nvPr/>
        </p:nvPicPr>
        <p:blipFill rotWithShape="1">
          <a:blip r:embed="rId2"/>
          <a:srcRect r="20395"/>
          <a:stretch/>
        </p:blipFill>
        <p:spPr>
          <a:xfrm>
            <a:off x="483395" y="2978810"/>
            <a:ext cx="5359400" cy="2560404"/>
          </a:xfrm>
          <a:prstGeom prst="rect">
            <a:avLst/>
          </a:prstGeom>
          <a:ln>
            <a:noFill/>
          </a:ln>
          <a:effectLst>
            <a:outerShdw blurRad="190500" algn="tl" rotWithShape="0">
              <a:srgbClr val="000000">
                <a:alpha val="70000"/>
              </a:srgbClr>
            </a:outerShdw>
          </a:effectLst>
        </p:spPr>
      </p:pic>
      <p:pic>
        <p:nvPicPr>
          <p:cNvPr id="5" name="Picture 4" descr="A screenshot of a computer&#10;&#10;Description automatically generated">
            <a:extLst>
              <a:ext uri="{FF2B5EF4-FFF2-40B4-BE49-F238E27FC236}">
                <a16:creationId xmlns:a16="http://schemas.microsoft.com/office/drawing/2014/main" id="{D00BA8BE-7BE6-4F9C-3540-ACF16F61AF03}"/>
              </a:ext>
            </a:extLst>
          </p:cNvPr>
          <p:cNvPicPr>
            <a:picLocks noChangeAspect="1"/>
          </p:cNvPicPr>
          <p:nvPr/>
        </p:nvPicPr>
        <p:blipFill>
          <a:blip r:embed="rId3"/>
          <a:stretch>
            <a:fillRect/>
          </a:stretch>
        </p:blipFill>
        <p:spPr>
          <a:xfrm>
            <a:off x="6503981" y="2978809"/>
            <a:ext cx="5359400" cy="2560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9463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86AD6A-5916-C51D-1EFD-EE8C82FEDB11}"/>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S3 Bucket</a:t>
            </a:r>
            <a:endParaRPr lang="en-US"/>
          </a:p>
        </p:txBody>
      </p:sp>
      <p:sp>
        <p:nvSpPr>
          <p:cNvPr id="3" name="Text Placeholder 2">
            <a:extLst>
              <a:ext uri="{FF2B5EF4-FFF2-40B4-BE49-F238E27FC236}">
                <a16:creationId xmlns:a16="http://schemas.microsoft.com/office/drawing/2014/main" id="{F9DD2104-6B39-588C-838F-23B6BD0A1932}"/>
              </a:ext>
            </a:extLst>
          </p:cNvPr>
          <p:cNvSpPr>
            <a:spLocks noGrp="1"/>
          </p:cNvSpPr>
          <p:nvPr>
            <p:ph type="body" sz="quarter" idx="13"/>
          </p:nvPr>
        </p:nvSpPr>
        <p:spPr/>
        <p:txBody>
          <a:bodyPr vert="horz" lIns="91440" tIns="45720" rIns="91440" bIns="45720" rtlCol="0" anchor="t">
            <a:normAutofit/>
          </a:bodyPr>
          <a:lstStyle/>
          <a:p>
            <a:r>
              <a:rPr lang="en-US">
                <a:latin typeface="Segoe UI"/>
                <a:cs typeface="Segoe UI"/>
              </a:rPr>
              <a:t>Glue Job </a:t>
            </a:r>
            <a:endParaRPr lang="en-US"/>
          </a:p>
        </p:txBody>
      </p:sp>
      <p:sp>
        <p:nvSpPr>
          <p:cNvPr id="12" name="Text Placeholder 11">
            <a:extLst>
              <a:ext uri="{FF2B5EF4-FFF2-40B4-BE49-F238E27FC236}">
                <a16:creationId xmlns:a16="http://schemas.microsoft.com/office/drawing/2014/main" id="{27B1E267-27EA-2E2C-FFC2-AD5C866B4B5C}"/>
              </a:ext>
            </a:extLst>
          </p:cNvPr>
          <p:cNvSpPr>
            <a:spLocks noGrp="1"/>
          </p:cNvSpPr>
          <p:nvPr>
            <p:ph type="body" sz="quarter" idx="14"/>
          </p:nvPr>
        </p:nvSpPr>
        <p:spPr>
          <a:xfrm>
            <a:off x="6395243" y="876180"/>
            <a:ext cx="2112962" cy="452438"/>
          </a:xfrm>
        </p:spPr>
        <p:txBody>
          <a:bodyPr vert="horz" lIns="91440" tIns="45720" rIns="91440" bIns="45720" rtlCol="0" anchor="t">
            <a:normAutofit/>
          </a:bodyPr>
          <a:lstStyle/>
          <a:p>
            <a:r>
              <a:rPr lang="en-US">
                <a:latin typeface="Segoe UI"/>
                <a:cs typeface="Segoe UI"/>
              </a:rPr>
              <a:t>Output</a:t>
            </a:r>
            <a:endParaRPr lang="en-US"/>
          </a:p>
        </p:txBody>
      </p:sp>
      <p:sp>
        <p:nvSpPr>
          <p:cNvPr id="6" name="Text Placeholder 5">
            <a:extLst>
              <a:ext uri="{FF2B5EF4-FFF2-40B4-BE49-F238E27FC236}">
                <a16:creationId xmlns:a16="http://schemas.microsoft.com/office/drawing/2014/main" id="{07D34CBB-95BB-38EA-A1F4-34E702E1A1C4}"/>
              </a:ext>
            </a:extLst>
          </p:cNvPr>
          <p:cNvSpPr>
            <a:spLocks noGrp="1"/>
          </p:cNvSpPr>
          <p:nvPr>
            <p:ph type="body" sz="quarter" idx="16"/>
          </p:nvPr>
        </p:nvSpPr>
        <p:spPr/>
        <p:txBody>
          <a:bodyPr vert="horz" lIns="91440" tIns="45720" rIns="91440" bIns="45720" rtlCol="0" anchor="t">
            <a:normAutofit/>
          </a:bodyPr>
          <a:lstStyle/>
          <a:p>
            <a:pPr algn="just"/>
            <a:r>
              <a:rPr lang="en-US" sz="1600">
                <a:latin typeface="Segoe UI"/>
                <a:cs typeface="Segoe UI"/>
              </a:rPr>
              <a:t>Created an S3 Bucket to store the daily data extracted from the API.</a:t>
            </a:r>
          </a:p>
          <a:p>
            <a:pPr algn="just"/>
            <a:r>
              <a:rPr lang="en-US" sz="1600">
                <a:latin typeface="Segoe UI"/>
                <a:cs typeface="Segoe UI"/>
              </a:rPr>
              <a:t>Created a folder specifically for storing this daily data.</a:t>
            </a:r>
          </a:p>
          <a:p>
            <a:pPr marL="0" indent="0">
              <a:buNone/>
            </a:pPr>
            <a:endParaRPr lang="en-US"/>
          </a:p>
        </p:txBody>
      </p:sp>
      <p:sp>
        <p:nvSpPr>
          <p:cNvPr id="7" name="Text Placeholder 6">
            <a:extLst>
              <a:ext uri="{FF2B5EF4-FFF2-40B4-BE49-F238E27FC236}">
                <a16:creationId xmlns:a16="http://schemas.microsoft.com/office/drawing/2014/main" id="{A1DF9B53-4A7E-8CBD-86C5-3FAF04CBDD59}"/>
              </a:ext>
            </a:extLst>
          </p:cNvPr>
          <p:cNvSpPr>
            <a:spLocks noGrp="1"/>
          </p:cNvSpPr>
          <p:nvPr>
            <p:ph type="body" sz="quarter" idx="17"/>
          </p:nvPr>
        </p:nvSpPr>
        <p:spPr/>
        <p:txBody>
          <a:bodyPr vert="horz" lIns="91440" tIns="45720" rIns="91440" bIns="45720" rtlCol="0" anchor="t">
            <a:normAutofit/>
          </a:bodyPr>
          <a:lstStyle/>
          <a:p>
            <a:pPr algn="just"/>
            <a:r>
              <a:rPr lang="en-US" sz="1600">
                <a:latin typeface="Segoe UI"/>
                <a:cs typeface="Segoe UI"/>
              </a:rPr>
              <a:t>Created a Glue Job to fetch and clean the daily data from the API.</a:t>
            </a:r>
          </a:p>
          <a:p>
            <a:pPr algn="just"/>
            <a:r>
              <a:rPr lang="en-US" sz="1600">
                <a:latin typeface="Segoe UI"/>
                <a:cs typeface="Segoe UI"/>
              </a:rPr>
              <a:t>The Glue Job is Scheduled to run daily at 12:00 AM UTC.</a:t>
            </a:r>
            <a:endParaRPr lang="en-US" sz="1600"/>
          </a:p>
          <a:p>
            <a:pPr marL="0" indent="0">
              <a:buNone/>
            </a:pPr>
            <a:endParaRPr lang="en-US" sz="1600"/>
          </a:p>
        </p:txBody>
      </p:sp>
      <p:sp>
        <p:nvSpPr>
          <p:cNvPr id="8" name="Text Placeholder 7">
            <a:extLst>
              <a:ext uri="{FF2B5EF4-FFF2-40B4-BE49-F238E27FC236}">
                <a16:creationId xmlns:a16="http://schemas.microsoft.com/office/drawing/2014/main" id="{B0467934-5420-97D6-485E-399021885477}"/>
              </a:ext>
            </a:extLst>
          </p:cNvPr>
          <p:cNvSpPr>
            <a:spLocks noGrp="1"/>
          </p:cNvSpPr>
          <p:nvPr>
            <p:ph type="body" sz="quarter" idx="18"/>
          </p:nvPr>
        </p:nvSpPr>
        <p:spPr>
          <a:xfrm>
            <a:off x="6094411" y="1513400"/>
            <a:ext cx="5405437" cy="4850790"/>
          </a:xfrm>
        </p:spPr>
        <p:txBody>
          <a:bodyPr vert="horz" lIns="91440" tIns="45720" rIns="91440" bIns="45720" rtlCol="0" anchor="t">
            <a:normAutofit/>
          </a:bodyPr>
          <a:lstStyle/>
          <a:p>
            <a:r>
              <a:rPr lang="en-US" sz="1600">
                <a:latin typeface="Segoe UI"/>
                <a:cs typeface="Segoe UI"/>
              </a:rPr>
              <a:t>Glue Job Scheduling.</a:t>
            </a:r>
            <a:endParaRPr lang="en-US" sz="1600"/>
          </a:p>
          <a:p>
            <a:endParaRPr lang="en-US" sz="1600">
              <a:latin typeface="Segoe UI"/>
              <a:cs typeface="Segoe UI"/>
            </a:endParaRPr>
          </a:p>
          <a:p>
            <a:endParaRPr lang="en-US" sz="1600">
              <a:latin typeface="Segoe UI"/>
              <a:cs typeface="Segoe UI"/>
            </a:endParaRPr>
          </a:p>
          <a:p>
            <a:r>
              <a:rPr lang="en-US" sz="1600">
                <a:latin typeface="Segoe UI"/>
                <a:cs typeface="Segoe UI"/>
              </a:rPr>
              <a:t>Cleaned daily data files in S3.</a:t>
            </a:r>
            <a:endParaRPr lang="en-US" sz="1600"/>
          </a:p>
          <a:p>
            <a:endParaRPr lang="en-US" sz="1600"/>
          </a:p>
          <a:p>
            <a:endParaRPr lang="en-US" sz="1600">
              <a:latin typeface="Segoe UI"/>
              <a:cs typeface="Segoe UI"/>
            </a:endParaRPr>
          </a:p>
        </p:txBody>
      </p:sp>
      <p:sp>
        <p:nvSpPr>
          <p:cNvPr id="10" name="Title 9">
            <a:extLst>
              <a:ext uri="{FF2B5EF4-FFF2-40B4-BE49-F238E27FC236}">
                <a16:creationId xmlns:a16="http://schemas.microsoft.com/office/drawing/2014/main" id="{0A151F7F-EE5B-3FBF-BD04-172C2C127514}"/>
              </a:ext>
            </a:extLst>
          </p:cNvPr>
          <p:cNvSpPr>
            <a:spLocks noGrp="1"/>
          </p:cNvSpPr>
          <p:nvPr>
            <p:ph type="title"/>
          </p:nvPr>
        </p:nvSpPr>
        <p:spPr/>
        <p:txBody>
          <a:bodyPr/>
          <a:lstStyle/>
          <a:p>
            <a:r>
              <a:rPr lang="en-US">
                <a:latin typeface="Segoe UI"/>
                <a:cs typeface="Segoe UI"/>
              </a:rPr>
              <a:t>Daily Data Extraction From API</a:t>
            </a:r>
            <a:endParaRPr lang="en-US"/>
          </a:p>
        </p:txBody>
      </p:sp>
      <p:pic>
        <p:nvPicPr>
          <p:cNvPr id="20" name="Picture 19" descr="A white background with black text&#10;&#10;Description automatically generated">
            <a:extLst>
              <a:ext uri="{FF2B5EF4-FFF2-40B4-BE49-F238E27FC236}">
                <a16:creationId xmlns:a16="http://schemas.microsoft.com/office/drawing/2014/main" id="{D54336E2-2BD3-F71F-71AB-6359AEDCA777}"/>
              </a:ext>
            </a:extLst>
          </p:cNvPr>
          <p:cNvPicPr>
            <a:picLocks noChangeAspect="1"/>
          </p:cNvPicPr>
          <p:nvPr/>
        </p:nvPicPr>
        <p:blipFill>
          <a:blip r:embed="rId2"/>
          <a:stretch>
            <a:fillRect/>
          </a:stretch>
        </p:blipFill>
        <p:spPr>
          <a:xfrm>
            <a:off x="6356837" y="1878776"/>
            <a:ext cx="3379910" cy="903410"/>
          </a:xfrm>
          <a:prstGeom prst="rect">
            <a:avLst/>
          </a:prstGeom>
          <a:ln>
            <a:noFill/>
          </a:ln>
          <a:effectLst>
            <a:outerShdw blurRad="190500" algn="tl" rotWithShape="0">
              <a:srgbClr val="000000">
                <a:alpha val="70000"/>
              </a:srgbClr>
            </a:outerShdw>
          </a:effectLst>
        </p:spPr>
      </p:pic>
      <p:sp>
        <p:nvSpPr>
          <p:cNvPr id="26" name="Rectangle 25">
            <a:extLst>
              <a:ext uri="{FF2B5EF4-FFF2-40B4-BE49-F238E27FC236}">
                <a16:creationId xmlns:a16="http://schemas.microsoft.com/office/drawing/2014/main" id="{DCF809DF-5650-CAF4-4F48-C75130031D63}"/>
              </a:ext>
            </a:extLst>
          </p:cNvPr>
          <p:cNvSpPr/>
          <p:nvPr/>
        </p:nvSpPr>
        <p:spPr>
          <a:xfrm>
            <a:off x="8878405" y="790084"/>
            <a:ext cx="3053207" cy="5624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8942F439-9534-E3AF-5FFF-09762045621B}"/>
              </a:ext>
            </a:extLst>
          </p:cNvPr>
          <p:cNvSpPr>
            <a:spLocks noGrp="1"/>
          </p:cNvSpPr>
          <p:nvPr>
            <p:ph type="sldNum" sz="quarter" idx="11"/>
          </p:nvPr>
        </p:nvSpPr>
        <p:spPr/>
        <p:txBody>
          <a:bodyPr/>
          <a:lstStyle/>
          <a:p>
            <a:fld id="{783439E1-669F-46DD-BBE2-04AAC37C0448}" type="slidenum">
              <a:rPr lang="en-IN" smtClean="0"/>
              <a:t>15</a:t>
            </a:fld>
            <a:endParaRPr lang="en-IN"/>
          </a:p>
        </p:txBody>
      </p:sp>
      <p:pic>
        <p:nvPicPr>
          <p:cNvPr id="5" name="Picture 4">
            <a:extLst>
              <a:ext uri="{FF2B5EF4-FFF2-40B4-BE49-F238E27FC236}">
                <a16:creationId xmlns:a16="http://schemas.microsoft.com/office/drawing/2014/main" id="{1F728F21-1166-3ED2-E949-63BAEF3142E7}"/>
              </a:ext>
            </a:extLst>
          </p:cNvPr>
          <p:cNvPicPr>
            <a:picLocks noChangeAspect="1"/>
          </p:cNvPicPr>
          <p:nvPr/>
        </p:nvPicPr>
        <p:blipFill>
          <a:blip r:embed="rId3"/>
          <a:stretch>
            <a:fillRect/>
          </a:stretch>
        </p:blipFill>
        <p:spPr>
          <a:xfrm>
            <a:off x="6425298" y="3182676"/>
            <a:ext cx="4165814" cy="3181514"/>
          </a:xfrm>
          <a:prstGeom prst="rect">
            <a:avLst/>
          </a:prstGeom>
        </p:spPr>
      </p:pic>
    </p:spTree>
    <p:extLst>
      <p:ext uri="{BB962C8B-B14F-4D97-AF65-F5344CB8AC3E}">
        <p14:creationId xmlns:p14="http://schemas.microsoft.com/office/powerpoint/2010/main" val="15582532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E93E3-B1D9-AB1A-F52D-96BD695BA5AE}"/>
              </a:ext>
            </a:extLst>
          </p:cNvPr>
          <p:cNvSpPr>
            <a:spLocks noGrp="1"/>
          </p:cNvSpPr>
          <p:nvPr>
            <p:ph type="sldNum" sz="quarter" idx="11"/>
          </p:nvPr>
        </p:nvSpPr>
        <p:spPr>
          <a:xfrm>
            <a:off x="11571833" y="6511970"/>
            <a:ext cx="583096" cy="365125"/>
          </a:xfrm>
        </p:spPr>
        <p:txBody>
          <a:bodyPr anchor="ctr">
            <a:normAutofit/>
          </a:bodyPr>
          <a:lstStyle/>
          <a:p>
            <a:pPr>
              <a:spcAft>
                <a:spcPts val="600"/>
              </a:spcAft>
            </a:pPr>
            <a:fld id="{783439E1-669F-46DD-BBE2-04AAC37C0448}" type="slidenum">
              <a:rPr lang="en-IN" smtClean="0"/>
              <a:pPr>
                <a:spcAft>
                  <a:spcPts val="600"/>
                </a:spcAft>
              </a:pPr>
              <a:t>16</a:t>
            </a:fld>
            <a:endParaRPr lang="en-IN"/>
          </a:p>
        </p:txBody>
      </p:sp>
      <p:sp>
        <p:nvSpPr>
          <p:cNvPr id="11" name="Title 10">
            <a:extLst>
              <a:ext uri="{FF2B5EF4-FFF2-40B4-BE49-F238E27FC236}">
                <a16:creationId xmlns:a16="http://schemas.microsoft.com/office/drawing/2014/main" id="{32D0F983-A4D3-9860-658D-2A150E07F5FF}"/>
              </a:ext>
            </a:extLst>
          </p:cNvPr>
          <p:cNvSpPr>
            <a:spLocks noGrp="1"/>
          </p:cNvSpPr>
          <p:nvPr>
            <p:ph type="title"/>
          </p:nvPr>
        </p:nvSpPr>
        <p:spPr>
          <a:xfrm>
            <a:off x="114621" y="64432"/>
            <a:ext cx="11791409" cy="663574"/>
          </a:xfrm>
        </p:spPr>
        <p:txBody>
          <a:bodyPr anchor="ctr">
            <a:normAutofit/>
          </a:bodyPr>
          <a:lstStyle/>
          <a:p>
            <a:r>
              <a:rPr lang="en-US"/>
              <a:t>Glue Failure Notification &amp; Data Load Report</a:t>
            </a:r>
          </a:p>
        </p:txBody>
      </p:sp>
      <p:sp>
        <p:nvSpPr>
          <p:cNvPr id="19" name="Text Placeholder 18">
            <a:extLst>
              <a:ext uri="{FF2B5EF4-FFF2-40B4-BE49-F238E27FC236}">
                <a16:creationId xmlns:a16="http://schemas.microsoft.com/office/drawing/2014/main" id="{14B5A744-BF4D-48AD-5A66-7B8E9FC99084}"/>
              </a:ext>
            </a:extLst>
          </p:cNvPr>
          <p:cNvSpPr>
            <a:spLocks noGrp="1"/>
          </p:cNvSpPr>
          <p:nvPr>
            <p:ph type="body" sz="quarter" idx="4294967295"/>
          </p:nvPr>
        </p:nvSpPr>
        <p:spPr>
          <a:xfrm>
            <a:off x="726530" y="725819"/>
            <a:ext cx="4722292" cy="2180021"/>
          </a:xfrm>
        </p:spPr>
        <p:txBody>
          <a:bodyPr vert="horz" lIns="91440" tIns="45720" rIns="91440" bIns="45720" rtlCol="0" anchor="t">
            <a:normAutofit/>
          </a:bodyPr>
          <a:lstStyle/>
          <a:p>
            <a:pPr marL="0" algn="just"/>
            <a:r>
              <a:rPr lang="en-US" sz="1600" kern="1200">
                <a:latin typeface="Segoe UI"/>
                <a:cs typeface="Segoe UI"/>
              </a:rPr>
              <a:t>A </a:t>
            </a:r>
            <a:r>
              <a:rPr lang="en-US" sz="1600">
                <a:latin typeface="Segoe UI"/>
                <a:cs typeface="Segoe UI"/>
              </a:rPr>
              <a:t>SNS topic is created and connected with Amazon Event Bridge</a:t>
            </a:r>
            <a:r>
              <a:rPr lang="en-US" sz="1600" kern="1200">
                <a:latin typeface="Segoe UI"/>
                <a:cs typeface="Segoe UI"/>
              </a:rPr>
              <a:t>  to notify the Glue Job Failure via email, if the case arises</a:t>
            </a:r>
            <a:endParaRPr lang="en-US" sz="1600">
              <a:latin typeface="Segoe UI"/>
              <a:cs typeface="Segoe UI"/>
            </a:endParaRPr>
          </a:p>
          <a:p>
            <a:pPr marL="0" algn="just"/>
            <a:r>
              <a:rPr lang="en-US" sz="1600">
                <a:latin typeface="Segoe UI"/>
                <a:cs typeface="Segoe UI"/>
              </a:rPr>
              <a:t>A lambda function is connected with another SNS topic to</a:t>
            </a:r>
            <a:r>
              <a:rPr lang="en-US" sz="1600" kern="1200">
                <a:latin typeface="Segoe UI"/>
                <a:cs typeface="Segoe UI"/>
              </a:rPr>
              <a:t> provide the daily data load report of the daily fetched data from the API through email.</a:t>
            </a:r>
          </a:p>
          <a:p>
            <a:pPr marL="0"/>
            <a:endParaRPr lang="en-US"/>
          </a:p>
        </p:txBody>
      </p:sp>
      <p:pic>
        <p:nvPicPr>
          <p:cNvPr id="22" name="Picture 21" descr="File:Amazon Lambda architecture logo ...">
            <a:extLst>
              <a:ext uri="{FF2B5EF4-FFF2-40B4-BE49-F238E27FC236}">
                <a16:creationId xmlns:a16="http://schemas.microsoft.com/office/drawing/2014/main" id="{DC2A9EB6-76A2-7F82-AC13-04D80D3255CE}"/>
              </a:ext>
            </a:extLst>
          </p:cNvPr>
          <p:cNvPicPr>
            <a:picLocks noChangeAspect="1"/>
          </p:cNvPicPr>
          <p:nvPr/>
        </p:nvPicPr>
        <p:blipFill>
          <a:blip r:embed="rId2"/>
          <a:stretch>
            <a:fillRect/>
          </a:stretch>
        </p:blipFill>
        <p:spPr>
          <a:xfrm>
            <a:off x="1191734" y="2953941"/>
            <a:ext cx="950117" cy="950117"/>
          </a:xfrm>
          <a:prstGeom prst="rect">
            <a:avLst/>
          </a:prstGeom>
          <a:ln>
            <a:noFill/>
          </a:ln>
          <a:effectLst>
            <a:outerShdw blurRad="190500" algn="tl" rotWithShape="0">
              <a:srgbClr val="000000">
                <a:alpha val="70000"/>
              </a:srgbClr>
            </a:outerShdw>
          </a:effectLst>
        </p:spPr>
      </p:pic>
      <p:pic>
        <p:nvPicPr>
          <p:cNvPr id="23" name="Picture 22" descr="AWS SNS Integrations | AWS SNS ...">
            <a:extLst>
              <a:ext uri="{FF2B5EF4-FFF2-40B4-BE49-F238E27FC236}">
                <a16:creationId xmlns:a16="http://schemas.microsoft.com/office/drawing/2014/main" id="{DE69BFAB-F0E4-FC46-68E0-8F87A00E3C20}"/>
              </a:ext>
            </a:extLst>
          </p:cNvPr>
          <p:cNvPicPr>
            <a:picLocks noChangeAspect="1"/>
          </p:cNvPicPr>
          <p:nvPr/>
        </p:nvPicPr>
        <p:blipFill>
          <a:blip r:embed="rId3"/>
          <a:stretch>
            <a:fillRect/>
          </a:stretch>
        </p:blipFill>
        <p:spPr>
          <a:xfrm>
            <a:off x="3682782" y="2961482"/>
            <a:ext cx="950117" cy="942576"/>
          </a:xfrm>
          <a:prstGeom prst="rect">
            <a:avLst/>
          </a:prstGeom>
          <a:ln>
            <a:noFill/>
          </a:ln>
          <a:effectLst>
            <a:outerShdw blurRad="190500" algn="tl" rotWithShape="0">
              <a:srgbClr val="000000">
                <a:alpha val="70000"/>
              </a:srgbClr>
            </a:outerShdw>
          </a:effectLst>
        </p:spPr>
      </p:pic>
      <p:cxnSp>
        <p:nvCxnSpPr>
          <p:cNvPr id="24" name="Straight Arrow Connector 23">
            <a:extLst>
              <a:ext uri="{FF2B5EF4-FFF2-40B4-BE49-F238E27FC236}">
                <a16:creationId xmlns:a16="http://schemas.microsoft.com/office/drawing/2014/main" id="{56255FB0-A09F-3FAC-4DB5-F4693C0CB944}"/>
              </a:ext>
            </a:extLst>
          </p:cNvPr>
          <p:cNvCxnSpPr>
            <a:cxnSpLocks/>
            <a:endCxn id="23" idx="1"/>
          </p:cNvCxnSpPr>
          <p:nvPr/>
        </p:nvCxnSpPr>
        <p:spPr>
          <a:xfrm>
            <a:off x="2141851" y="3428999"/>
            <a:ext cx="1540931" cy="3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CE5586D-C9DA-A9DC-2B99-2C623D808C2A}"/>
              </a:ext>
            </a:extLst>
          </p:cNvPr>
          <p:cNvPicPr>
            <a:picLocks noChangeAspect="1"/>
          </p:cNvPicPr>
          <p:nvPr/>
        </p:nvPicPr>
        <p:blipFill>
          <a:blip r:embed="rId4"/>
          <a:stretch>
            <a:fillRect/>
          </a:stretch>
        </p:blipFill>
        <p:spPr>
          <a:xfrm>
            <a:off x="6781728" y="254355"/>
            <a:ext cx="5124302" cy="4362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2B84C45-33B0-C345-58C2-75F3A00D851A}"/>
              </a:ext>
            </a:extLst>
          </p:cNvPr>
          <p:cNvPicPr>
            <a:picLocks noChangeAspect="1"/>
          </p:cNvPicPr>
          <p:nvPr/>
        </p:nvPicPr>
        <p:blipFill>
          <a:blip r:embed="rId5"/>
          <a:stretch>
            <a:fillRect/>
          </a:stretch>
        </p:blipFill>
        <p:spPr>
          <a:xfrm>
            <a:off x="114620" y="4278158"/>
            <a:ext cx="6474069" cy="1909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95028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AD3E0A-6310-E1CC-2EAD-79C031AFADE8}"/>
              </a:ext>
            </a:extLst>
          </p:cNvPr>
          <p:cNvSpPr>
            <a:spLocks noGrp="1"/>
          </p:cNvSpPr>
          <p:nvPr>
            <p:ph type="title"/>
          </p:nvPr>
        </p:nvSpPr>
        <p:spPr/>
        <p:txBody>
          <a:bodyPr/>
          <a:lstStyle/>
          <a:p>
            <a:r>
              <a:rPr lang="en-US">
                <a:latin typeface="Segoe UI"/>
                <a:cs typeface="Segoe UI"/>
              </a:rPr>
              <a:t>Historic Data load into Redshift</a:t>
            </a:r>
          </a:p>
        </p:txBody>
      </p:sp>
      <p:sp>
        <p:nvSpPr>
          <p:cNvPr id="2" name="Slide Number Placeholder 1">
            <a:extLst>
              <a:ext uri="{FF2B5EF4-FFF2-40B4-BE49-F238E27FC236}">
                <a16:creationId xmlns:a16="http://schemas.microsoft.com/office/drawing/2014/main" id="{630AEFDC-63B2-F09D-E023-64F7677627C5}"/>
              </a:ext>
            </a:extLst>
          </p:cNvPr>
          <p:cNvSpPr>
            <a:spLocks noGrp="1"/>
          </p:cNvSpPr>
          <p:nvPr>
            <p:ph type="sldNum" sz="quarter" idx="11"/>
          </p:nvPr>
        </p:nvSpPr>
        <p:spPr/>
        <p:txBody>
          <a:bodyPr/>
          <a:lstStyle/>
          <a:p>
            <a:fld id="{783439E1-669F-46DD-BBE2-04AAC37C0448}" type="slidenum">
              <a:rPr lang="en-IN" smtClean="0"/>
              <a:t>17</a:t>
            </a:fld>
            <a:endParaRPr lang="en-IN"/>
          </a:p>
        </p:txBody>
      </p:sp>
      <p:sp>
        <p:nvSpPr>
          <p:cNvPr id="4" name="Text Placeholder 3">
            <a:extLst>
              <a:ext uri="{FF2B5EF4-FFF2-40B4-BE49-F238E27FC236}">
                <a16:creationId xmlns:a16="http://schemas.microsoft.com/office/drawing/2014/main" id="{66D471D1-7678-9C15-8E93-6CA441D17237}"/>
              </a:ext>
            </a:extLst>
          </p:cNvPr>
          <p:cNvSpPr>
            <a:spLocks noGrp="1"/>
          </p:cNvSpPr>
          <p:nvPr>
            <p:ph type="body" sz="quarter" idx="12"/>
          </p:nvPr>
        </p:nvSpPr>
        <p:spPr/>
        <p:txBody>
          <a:bodyPr vert="horz" lIns="91440" tIns="45720" rIns="91440" bIns="45720" rtlCol="0" anchor="t">
            <a:normAutofit/>
          </a:bodyPr>
          <a:lstStyle/>
          <a:p>
            <a:pPr algn="just"/>
            <a:r>
              <a:rPr lang="en-US" sz="1600">
                <a:latin typeface="Segoe UI"/>
                <a:cs typeface="Segoe UI"/>
              </a:rPr>
              <a:t>A Redshift cluster was created for storing the entire data.</a:t>
            </a:r>
          </a:p>
          <a:p>
            <a:pPr algn="just"/>
            <a:r>
              <a:rPr lang="en-US" sz="1600">
                <a:latin typeface="Segoe UI"/>
                <a:cs typeface="Segoe UI"/>
              </a:rPr>
              <a:t>The cleaned Historical data file is uploaded on the Redshift from the S3 Bucket in a table.</a:t>
            </a:r>
            <a:endParaRPr lang="en-US" sz="1600"/>
          </a:p>
          <a:p>
            <a:pPr algn="just"/>
            <a:r>
              <a:rPr lang="en-US" sz="1600">
                <a:latin typeface="Segoe UI"/>
                <a:cs typeface="Segoe UI"/>
              </a:rPr>
              <a:t>Another table was created to store the data from 2018 till date for analysis purposes.</a:t>
            </a:r>
            <a:endParaRPr lang="en-US" sz="1600"/>
          </a:p>
        </p:txBody>
      </p:sp>
      <p:pic>
        <p:nvPicPr>
          <p:cNvPr id="5" name="Picture 4" descr="Data in Redshift.png">
            <a:extLst>
              <a:ext uri="{FF2B5EF4-FFF2-40B4-BE49-F238E27FC236}">
                <a16:creationId xmlns:a16="http://schemas.microsoft.com/office/drawing/2014/main" id="{3439E54B-0CD5-4B37-BAF9-5F916A369184}"/>
              </a:ext>
            </a:extLst>
          </p:cNvPr>
          <p:cNvPicPr>
            <a:picLocks noChangeAspect="1"/>
          </p:cNvPicPr>
          <p:nvPr/>
        </p:nvPicPr>
        <p:blipFill>
          <a:blip r:embed="rId2"/>
          <a:stretch>
            <a:fillRect/>
          </a:stretch>
        </p:blipFill>
        <p:spPr>
          <a:xfrm>
            <a:off x="360218" y="2184147"/>
            <a:ext cx="10986652" cy="43254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8487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C494-3751-6ADB-8373-67AC50E8248F}"/>
              </a:ext>
            </a:extLst>
          </p:cNvPr>
          <p:cNvSpPr>
            <a:spLocks noGrp="1"/>
          </p:cNvSpPr>
          <p:nvPr>
            <p:ph type="title"/>
          </p:nvPr>
        </p:nvSpPr>
        <p:spPr/>
        <p:txBody>
          <a:bodyPr anchor="ctr">
            <a:normAutofit/>
          </a:bodyPr>
          <a:lstStyle/>
          <a:p>
            <a:r>
              <a:rPr lang="en-US">
                <a:latin typeface="Segoe UI"/>
                <a:cs typeface="Segoe UI"/>
              </a:rPr>
              <a:t>Daily data load into Redshift using Lambda</a:t>
            </a:r>
          </a:p>
        </p:txBody>
      </p:sp>
      <p:sp>
        <p:nvSpPr>
          <p:cNvPr id="3" name="Slide Number Placeholder 2">
            <a:extLst>
              <a:ext uri="{FF2B5EF4-FFF2-40B4-BE49-F238E27FC236}">
                <a16:creationId xmlns:a16="http://schemas.microsoft.com/office/drawing/2014/main" id="{954BE6E4-1FFB-68F4-CC12-0839B176CDDF}"/>
              </a:ext>
            </a:extLst>
          </p:cNvPr>
          <p:cNvSpPr>
            <a:spLocks noGrp="1"/>
          </p:cNvSpPr>
          <p:nvPr>
            <p:ph type="sldNum" sz="quarter" idx="11"/>
          </p:nvPr>
        </p:nvSpPr>
        <p:spPr/>
        <p:txBody>
          <a:bodyPr anchor="ctr">
            <a:normAutofit/>
          </a:bodyPr>
          <a:lstStyle/>
          <a:p>
            <a:pPr>
              <a:spcAft>
                <a:spcPts val="600"/>
              </a:spcAft>
            </a:pPr>
            <a:fld id="{783439E1-669F-46DD-BBE2-04AAC37C0448}" type="slidenum">
              <a:rPr lang="en-IN" smtClean="0"/>
              <a:pPr>
                <a:spcAft>
                  <a:spcPts val="600"/>
                </a:spcAft>
              </a:pPr>
              <a:t>18</a:t>
            </a:fld>
            <a:endParaRPr lang="en-IN"/>
          </a:p>
        </p:txBody>
      </p:sp>
      <p:sp>
        <p:nvSpPr>
          <p:cNvPr id="9" name="Text Placeholder 2">
            <a:extLst>
              <a:ext uri="{FF2B5EF4-FFF2-40B4-BE49-F238E27FC236}">
                <a16:creationId xmlns:a16="http://schemas.microsoft.com/office/drawing/2014/main" id="{B40A76D6-0A77-3F45-DE2C-8B9892612864}"/>
              </a:ext>
            </a:extLst>
          </p:cNvPr>
          <p:cNvSpPr>
            <a:spLocks noGrp="1"/>
          </p:cNvSpPr>
          <p:nvPr>
            <p:ph type="body" sz="quarter" idx="12"/>
          </p:nvPr>
        </p:nvSpPr>
        <p:spPr/>
        <p:txBody>
          <a:bodyPr vert="horz" lIns="91440" tIns="45720" rIns="91440" bIns="45720" rtlCol="0" anchor="t">
            <a:normAutofit/>
          </a:bodyPr>
          <a:lstStyle/>
          <a:p>
            <a:pPr marL="0" indent="0">
              <a:buNone/>
            </a:pPr>
            <a:r>
              <a:rPr lang="en-US" b="1">
                <a:latin typeface="Segoe UI"/>
                <a:cs typeface="Segoe UI"/>
              </a:rPr>
              <a:t>Daily Automated Data Transfer</a:t>
            </a:r>
            <a:endParaRPr lang="en-US" b="1"/>
          </a:p>
        </p:txBody>
      </p:sp>
      <p:sp>
        <p:nvSpPr>
          <p:cNvPr id="15" name="Text Placeholder 5">
            <a:extLst>
              <a:ext uri="{FF2B5EF4-FFF2-40B4-BE49-F238E27FC236}">
                <a16:creationId xmlns:a16="http://schemas.microsoft.com/office/drawing/2014/main" id="{E81FDAE1-BC74-7D1E-019A-A979AE131DE8}"/>
              </a:ext>
            </a:extLst>
          </p:cNvPr>
          <p:cNvSpPr>
            <a:spLocks noGrp="1"/>
          </p:cNvSpPr>
          <p:nvPr>
            <p:ph type="body" sz="quarter" idx="4294967295"/>
          </p:nvPr>
        </p:nvSpPr>
        <p:spPr>
          <a:xfrm>
            <a:off x="6453982" y="876300"/>
            <a:ext cx="3754730" cy="571500"/>
          </a:xfrm>
        </p:spPr>
        <p:txBody>
          <a:bodyPr vert="horz" lIns="91440" tIns="45720" rIns="91440" bIns="45720" rtlCol="0" anchor="t">
            <a:normAutofit/>
          </a:bodyPr>
          <a:lstStyle/>
          <a:p>
            <a:pPr marL="0" indent="0">
              <a:buNone/>
            </a:pPr>
            <a:r>
              <a:rPr lang="en-US" b="1">
                <a:latin typeface="Segoe UI"/>
                <a:cs typeface="Segoe UI"/>
              </a:rPr>
              <a:t>Data Loading &amp; Load Report</a:t>
            </a:r>
          </a:p>
        </p:txBody>
      </p:sp>
      <p:sp>
        <p:nvSpPr>
          <p:cNvPr id="13" name="Text Placeholder 4">
            <a:extLst>
              <a:ext uri="{FF2B5EF4-FFF2-40B4-BE49-F238E27FC236}">
                <a16:creationId xmlns:a16="http://schemas.microsoft.com/office/drawing/2014/main" id="{DEC079F8-4190-B02A-1031-9E2009965EF6}"/>
              </a:ext>
            </a:extLst>
          </p:cNvPr>
          <p:cNvSpPr>
            <a:spLocks noGrp="1"/>
          </p:cNvSpPr>
          <p:nvPr>
            <p:ph type="body" sz="quarter" idx="4294967295"/>
          </p:nvPr>
        </p:nvSpPr>
        <p:spPr>
          <a:xfrm>
            <a:off x="6453188" y="1352335"/>
            <a:ext cx="5476875" cy="1836873"/>
          </a:xfrm>
        </p:spPr>
        <p:txBody>
          <a:bodyPr vert="horz" lIns="91440" tIns="45720" rIns="91440" bIns="45720" rtlCol="0" anchor="t">
            <a:noAutofit/>
          </a:bodyPr>
          <a:lstStyle/>
          <a:p>
            <a:pPr algn="just"/>
            <a:r>
              <a:rPr lang="en-US" sz="1600">
                <a:latin typeface="Segoe UI"/>
                <a:cs typeface="Segoe UI"/>
              </a:rPr>
              <a:t>The lambda is connected to the redshift cluster using the default VPC.</a:t>
            </a:r>
          </a:p>
          <a:p>
            <a:pPr algn="just"/>
            <a:r>
              <a:rPr lang="en-US" sz="1600">
                <a:latin typeface="Segoe UI"/>
                <a:cs typeface="Segoe UI"/>
              </a:rPr>
              <a:t>This automated pipeline ensures consistent and efficient data integration into Redshift for further analysis.</a:t>
            </a:r>
          </a:p>
          <a:p>
            <a:pPr algn="just"/>
            <a:r>
              <a:rPr lang="en-US" sz="1600">
                <a:latin typeface="Segoe UI"/>
                <a:cs typeface="Segoe UI"/>
              </a:rPr>
              <a:t>Every time when the daily data is loaded, a load report is generated and stored into a table in the database.</a:t>
            </a:r>
          </a:p>
        </p:txBody>
      </p:sp>
      <p:sp>
        <p:nvSpPr>
          <p:cNvPr id="11" name="Text Placeholder 3">
            <a:extLst>
              <a:ext uri="{FF2B5EF4-FFF2-40B4-BE49-F238E27FC236}">
                <a16:creationId xmlns:a16="http://schemas.microsoft.com/office/drawing/2014/main" id="{15FBD90B-A279-E179-7ACB-A8266874EE59}"/>
              </a:ext>
            </a:extLst>
          </p:cNvPr>
          <p:cNvSpPr>
            <a:spLocks noGrp="1"/>
          </p:cNvSpPr>
          <p:nvPr>
            <p:ph type="body" sz="quarter" idx="4294967295"/>
          </p:nvPr>
        </p:nvSpPr>
        <p:spPr>
          <a:xfrm>
            <a:off x="142875" y="1447800"/>
            <a:ext cx="5738813" cy="5043487"/>
          </a:xfrm>
        </p:spPr>
        <p:txBody>
          <a:bodyPr vert="horz" lIns="91440" tIns="45720" rIns="91440" bIns="45720" rtlCol="0" anchor="t">
            <a:normAutofit/>
          </a:bodyPr>
          <a:lstStyle/>
          <a:p>
            <a:pPr algn="just"/>
            <a:r>
              <a:rPr lang="en-US" sz="1600">
                <a:latin typeface="Segoe UI"/>
                <a:cs typeface="Segoe UI"/>
              </a:rPr>
              <a:t>A Lambda function is triggered daily to extract files from an S3 bucket and load it into Redshift table</a:t>
            </a:r>
          </a:p>
          <a:p>
            <a:pPr algn="just"/>
            <a:endParaRPr lang="en-US">
              <a:latin typeface="Segoe UI"/>
              <a:cs typeface="Segoe UI"/>
            </a:endParaRPr>
          </a:p>
        </p:txBody>
      </p:sp>
      <p:pic>
        <p:nvPicPr>
          <p:cNvPr id="6" name="Picture 5" descr="A screenshot of a computer&#10;&#10;Description automatically generated">
            <a:extLst>
              <a:ext uri="{FF2B5EF4-FFF2-40B4-BE49-F238E27FC236}">
                <a16:creationId xmlns:a16="http://schemas.microsoft.com/office/drawing/2014/main" id="{45EF8E48-5261-8460-185C-267E5CC0A396}"/>
              </a:ext>
            </a:extLst>
          </p:cNvPr>
          <p:cNvPicPr>
            <a:picLocks noChangeAspect="1"/>
          </p:cNvPicPr>
          <p:nvPr/>
        </p:nvPicPr>
        <p:blipFill rotWithShape="1">
          <a:blip r:embed="rId2"/>
          <a:srcRect l="2669" t="3599" r="5023" b="9855"/>
          <a:stretch/>
        </p:blipFill>
        <p:spPr>
          <a:xfrm>
            <a:off x="247806" y="2094365"/>
            <a:ext cx="4794422" cy="2990335"/>
          </a:xfrm>
          <a:prstGeom prst="rect">
            <a:avLst/>
          </a:prstGeom>
        </p:spPr>
      </p:pic>
      <p:sp>
        <p:nvSpPr>
          <p:cNvPr id="5" name="Arrow: Right 4">
            <a:extLst>
              <a:ext uri="{FF2B5EF4-FFF2-40B4-BE49-F238E27FC236}">
                <a16:creationId xmlns:a16="http://schemas.microsoft.com/office/drawing/2014/main" id="{170081E1-3716-E11B-A679-1BB1EACCC4E3}"/>
              </a:ext>
            </a:extLst>
          </p:cNvPr>
          <p:cNvSpPr/>
          <p:nvPr/>
        </p:nvSpPr>
        <p:spPr>
          <a:xfrm>
            <a:off x="5147158" y="2363329"/>
            <a:ext cx="1327271" cy="4909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226CFEAF-3C81-F2E9-0022-816D9FDB3916}"/>
              </a:ext>
            </a:extLst>
          </p:cNvPr>
          <p:cNvPicPr>
            <a:picLocks noChangeAspect="1"/>
          </p:cNvPicPr>
          <p:nvPr/>
        </p:nvPicPr>
        <p:blipFill>
          <a:blip r:embed="rId3"/>
          <a:stretch>
            <a:fillRect/>
          </a:stretch>
        </p:blipFill>
        <p:spPr>
          <a:xfrm>
            <a:off x="6824347" y="3579674"/>
            <a:ext cx="4572000" cy="1861720"/>
          </a:xfrm>
          <a:prstGeom prst="rect">
            <a:avLst/>
          </a:prstGeom>
          <a:ln>
            <a:noFill/>
          </a:ln>
          <a:effectLst>
            <a:outerShdw blurRad="190500" algn="tl" rotWithShape="0">
              <a:srgbClr val="000000">
                <a:alpha val="70000"/>
              </a:srgbClr>
            </a:outerShdw>
          </a:effectLst>
        </p:spPr>
      </p:pic>
      <p:pic>
        <p:nvPicPr>
          <p:cNvPr id="7" name="Picture 6" descr="A screenshot of a computer&#10;&#10;Description automatically generated">
            <a:extLst>
              <a:ext uri="{FF2B5EF4-FFF2-40B4-BE49-F238E27FC236}">
                <a16:creationId xmlns:a16="http://schemas.microsoft.com/office/drawing/2014/main" id="{31954DCB-A6D3-D84B-B7CA-C26D0202A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555" y="5511112"/>
            <a:ext cx="6898475" cy="11834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7601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2EFC-26F6-170E-1C41-DD15A03C32AB}"/>
              </a:ext>
            </a:extLst>
          </p:cNvPr>
          <p:cNvSpPr>
            <a:spLocks noGrp="1"/>
          </p:cNvSpPr>
          <p:nvPr>
            <p:ph type="title"/>
          </p:nvPr>
        </p:nvSpPr>
        <p:spPr/>
        <p:txBody>
          <a:bodyPr/>
          <a:lstStyle/>
          <a:p>
            <a:r>
              <a:rPr lang="en-IN"/>
              <a:t>Exchange Rate Data</a:t>
            </a:r>
          </a:p>
        </p:txBody>
      </p:sp>
      <p:sp>
        <p:nvSpPr>
          <p:cNvPr id="3" name="Slide Number Placeholder 2">
            <a:extLst>
              <a:ext uri="{FF2B5EF4-FFF2-40B4-BE49-F238E27FC236}">
                <a16:creationId xmlns:a16="http://schemas.microsoft.com/office/drawing/2014/main" id="{7089B9F0-989D-F07F-30C8-1CAAC9DF69E6}"/>
              </a:ext>
            </a:extLst>
          </p:cNvPr>
          <p:cNvSpPr>
            <a:spLocks noGrp="1"/>
          </p:cNvSpPr>
          <p:nvPr>
            <p:ph type="sldNum" sz="quarter" idx="11"/>
          </p:nvPr>
        </p:nvSpPr>
        <p:spPr/>
        <p:txBody>
          <a:bodyPr/>
          <a:lstStyle/>
          <a:p>
            <a:fld id="{783439E1-669F-46DD-BBE2-04AAC37C0448}" type="slidenum">
              <a:rPr lang="en-IN" smtClean="0"/>
              <a:t>19</a:t>
            </a:fld>
            <a:endParaRPr lang="en-IN"/>
          </a:p>
        </p:txBody>
      </p:sp>
      <p:sp>
        <p:nvSpPr>
          <p:cNvPr id="4" name="Text Placeholder 3">
            <a:extLst>
              <a:ext uri="{FF2B5EF4-FFF2-40B4-BE49-F238E27FC236}">
                <a16:creationId xmlns:a16="http://schemas.microsoft.com/office/drawing/2014/main" id="{F8A45EB8-0BBD-8D06-0E48-34FEB5073463}"/>
              </a:ext>
            </a:extLst>
          </p:cNvPr>
          <p:cNvSpPr>
            <a:spLocks noGrp="1"/>
          </p:cNvSpPr>
          <p:nvPr>
            <p:ph type="body" sz="quarter" idx="12"/>
          </p:nvPr>
        </p:nvSpPr>
        <p:spPr/>
        <p:txBody>
          <a:bodyPr>
            <a:normAutofit/>
          </a:bodyPr>
          <a:lstStyle/>
          <a:p>
            <a:pPr algn="just"/>
            <a:r>
              <a:rPr lang="en-IN" sz="1600"/>
              <a:t>To implement the currency convertor in dashboard, exchange rates data of 10 popular currencies have been fetched from </a:t>
            </a:r>
            <a:r>
              <a:rPr lang="en-IN" sz="1600">
                <a:hlinkClick r:id="rId2"/>
              </a:rPr>
              <a:t>Exchange Rate API</a:t>
            </a:r>
            <a:r>
              <a:rPr lang="en-IN" sz="1600"/>
              <a:t> starting from Jan 01,2018 till date using a glue job.</a:t>
            </a:r>
          </a:p>
          <a:p>
            <a:pPr algn="just"/>
            <a:r>
              <a:rPr lang="en-IN" sz="1600"/>
              <a:t>Daily updating of exchange rate data has been implemented using a glue job and the data is uploaded to a redshift table using lambda trigger.</a:t>
            </a:r>
          </a:p>
          <a:p>
            <a:pPr algn="just"/>
            <a:r>
              <a:rPr lang="en-IN" sz="1600"/>
              <a:t>The free version of this API has very limited number of API calls per month and hence it is difficult to get daily data on a regular basis. This can be solved if we use the paid versions of this API.</a:t>
            </a:r>
          </a:p>
          <a:p>
            <a:pPr algn="just"/>
            <a:r>
              <a:rPr lang="en-IN" sz="1600"/>
              <a:t>Multiplying the value of exchange rates with the NAV value will give NAV in different currencies.</a:t>
            </a:r>
          </a:p>
          <a:p>
            <a:pPr algn="just"/>
            <a:endParaRPr lang="en-IN" sz="1600"/>
          </a:p>
        </p:txBody>
      </p:sp>
      <p:pic>
        <p:nvPicPr>
          <p:cNvPr id="2050" name="Picture 2">
            <a:extLst>
              <a:ext uri="{FF2B5EF4-FFF2-40B4-BE49-F238E27FC236}">
                <a16:creationId xmlns:a16="http://schemas.microsoft.com/office/drawing/2014/main" id="{A8552849-D9BC-AA50-6F62-571CB42604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808"/>
          <a:stretch/>
        </p:blipFill>
        <p:spPr bwMode="auto">
          <a:xfrm>
            <a:off x="1357793" y="3688023"/>
            <a:ext cx="9012403" cy="23047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640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7A163-BF87-E4FD-0B06-F6AF205E7E94}"/>
              </a:ext>
            </a:extLst>
          </p:cNvPr>
          <p:cNvSpPr>
            <a:spLocks noGrp="1"/>
          </p:cNvSpPr>
          <p:nvPr>
            <p:ph type="sldNum" sz="quarter" idx="11"/>
          </p:nvPr>
        </p:nvSpPr>
        <p:spPr/>
        <p:txBody>
          <a:bodyPr/>
          <a:lstStyle/>
          <a:p>
            <a:fld id="{783439E1-669F-46DD-BBE2-04AAC37C0448}" type="slidenum">
              <a:rPr lang="en-IN" smtClean="0"/>
              <a:t>2</a:t>
            </a:fld>
            <a:endParaRPr lang="en-IN"/>
          </a:p>
        </p:txBody>
      </p:sp>
      <p:sp>
        <p:nvSpPr>
          <p:cNvPr id="3" name="Text Placeholder 2">
            <a:extLst>
              <a:ext uri="{FF2B5EF4-FFF2-40B4-BE49-F238E27FC236}">
                <a16:creationId xmlns:a16="http://schemas.microsoft.com/office/drawing/2014/main" id="{BC8B27D0-776A-BF01-DFE0-310A7A070909}"/>
              </a:ext>
            </a:extLst>
          </p:cNvPr>
          <p:cNvSpPr>
            <a:spLocks noGrp="1"/>
          </p:cNvSpPr>
          <p:nvPr>
            <p:ph type="body" sz="quarter" idx="12"/>
          </p:nvPr>
        </p:nvSpPr>
        <p:spPr/>
        <p:txBody>
          <a:bodyPr>
            <a:normAutofit/>
          </a:bodyPr>
          <a:lstStyle/>
          <a:p>
            <a:pPr algn="just"/>
            <a:r>
              <a:rPr lang="en-IN" sz="1600"/>
              <a:t>Problem Statement</a:t>
            </a:r>
          </a:p>
          <a:p>
            <a:pPr algn="just"/>
            <a:r>
              <a:rPr lang="en-IN" sz="1600"/>
              <a:t>Solution Approach</a:t>
            </a:r>
          </a:p>
          <a:p>
            <a:pPr lvl="1" algn="just"/>
            <a:r>
              <a:rPr lang="en-IN"/>
              <a:t>AWS solution architecture</a:t>
            </a:r>
          </a:p>
          <a:p>
            <a:pPr lvl="1" algn="just"/>
            <a:r>
              <a:rPr lang="en-IN"/>
              <a:t>Extracting the historic data</a:t>
            </a:r>
          </a:p>
          <a:p>
            <a:pPr lvl="1" algn="just"/>
            <a:r>
              <a:rPr lang="en-IN"/>
              <a:t>EDA on raw data</a:t>
            </a:r>
          </a:p>
          <a:p>
            <a:pPr lvl="1" algn="just"/>
            <a:r>
              <a:rPr lang="en-IN"/>
              <a:t>ETL on raw data</a:t>
            </a:r>
          </a:p>
          <a:p>
            <a:pPr lvl="1" algn="just"/>
            <a:r>
              <a:rPr lang="en-IN"/>
              <a:t>EDA on curated data</a:t>
            </a:r>
          </a:p>
          <a:p>
            <a:pPr lvl="1" algn="just"/>
            <a:r>
              <a:rPr lang="en-IN"/>
              <a:t>Data Profiling &amp; QC Check</a:t>
            </a:r>
          </a:p>
          <a:p>
            <a:pPr lvl="1" algn="just"/>
            <a:r>
              <a:rPr lang="en-IN"/>
              <a:t>Extracting daily level data</a:t>
            </a:r>
          </a:p>
          <a:p>
            <a:pPr lvl="1" algn="just"/>
            <a:r>
              <a:rPr lang="en-IN"/>
              <a:t>Report summary of extraction</a:t>
            </a:r>
          </a:p>
          <a:p>
            <a:pPr lvl="1" algn="just"/>
            <a:r>
              <a:rPr lang="en-IN"/>
              <a:t>Pushing curated historic data and daily data to Redshift</a:t>
            </a:r>
          </a:p>
          <a:p>
            <a:pPr lvl="1" algn="just"/>
            <a:r>
              <a:rPr lang="en-IN"/>
              <a:t>Exchange rates data for currency conversion</a:t>
            </a:r>
          </a:p>
          <a:p>
            <a:pPr lvl="1" algn="just"/>
            <a:r>
              <a:rPr lang="en-IN"/>
              <a:t>Connection between Redshift and Quicksight</a:t>
            </a:r>
          </a:p>
          <a:p>
            <a:pPr algn="just"/>
            <a:r>
              <a:rPr lang="en-IN" sz="1600"/>
              <a:t>Business Insights &amp; Visualization on Quicksight</a:t>
            </a:r>
          </a:p>
          <a:p>
            <a:pPr marL="457200" lvl="1" indent="0" algn="just">
              <a:buNone/>
            </a:pPr>
            <a:endParaRPr lang="en-IN"/>
          </a:p>
        </p:txBody>
      </p:sp>
      <p:sp>
        <p:nvSpPr>
          <p:cNvPr id="4" name="Title 3">
            <a:extLst>
              <a:ext uri="{FF2B5EF4-FFF2-40B4-BE49-F238E27FC236}">
                <a16:creationId xmlns:a16="http://schemas.microsoft.com/office/drawing/2014/main" id="{8C023F7F-AB8E-938F-7E12-88A11A142C2E}"/>
              </a:ext>
            </a:extLst>
          </p:cNvPr>
          <p:cNvSpPr>
            <a:spLocks noGrp="1"/>
          </p:cNvSpPr>
          <p:nvPr>
            <p:ph type="title"/>
          </p:nvPr>
        </p:nvSpPr>
        <p:spPr/>
        <p:txBody>
          <a:bodyPr/>
          <a:lstStyle/>
          <a:p>
            <a:r>
              <a:rPr lang="en-IN"/>
              <a:t>Agenda</a:t>
            </a:r>
          </a:p>
        </p:txBody>
      </p:sp>
    </p:spTree>
    <p:extLst>
      <p:ext uri="{BB962C8B-B14F-4D97-AF65-F5344CB8AC3E}">
        <p14:creationId xmlns:p14="http://schemas.microsoft.com/office/powerpoint/2010/main" val="16673086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2DA-C9CF-9198-B5E1-4DFC5BF81E10}"/>
              </a:ext>
            </a:extLst>
          </p:cNvPr>
          <p:cNvSpPr>
            <a:spLocks noGrp="1"/>
          </p:cNvSpPr>
          <p:nvPr>
            <p:ph type="title"/>
          </p:nvPr>
        </p:nvSpPr>
        <p:spPr/>
        <p:txBody>
          <a:bodyPr/>
          <a:lstStyle/>
          <a:p>
            <a:r>
              <a:rPr lang="en-IN"/>
              <a:t>Redshift to Quicksight</a:t>
            </a:r>
          </a:p>
        </p:txBody>
      </p:sp>
      <p:sp>
        <p:nvSpPr>
          <p:cNvPr id="3" name="Slide Number Placeholder 2">
            <a:extLst>
              <a:ext uri="{FF2B5EF4-FFF2-40B4-BE49-F238E27FC236}">
                <a16:creationId xmlns:a16="http://schemas.microsoft.com/office/drawing/2014/main" id="{24775244-F34F-C51B-0151-0277477332E4}"/>
              </a:ext>
            </a:extLst>
          </p:cNvPr>
          <p:cNvSpPr>
            <a:spLocks noGrp="1"/>
          </p:cNvSpPr>
          <p:nvPr>
            <p:ph type="sldNum" sz="quarter" idx="11"/>
          </p:nvPr>
        </p:nvSpPr>
        <p:spPr/>
        <p:txBody>
          <a:bodyPr/>
          <a:lstStyle/>
          <a:p>
            <a:fld id="{783439E1-669F-46DD-BBE2-04AAC37C0448}" type="slidenum">
              <a:rPr lang="en-IN" smtClean="0"/>
              <a:t>20</a:t>
            </a:fld>
            <a:endParaRPr lang="en-IN"/>
          </a:p>
        </p:txBody>
      </p:sp>
      <p:sp>
        <p:nvSpPr>
          <p:cNvPr id="4" name="Text Placeholder 3">
            <a:extLst>
              <a:ext uri="{FF2B5EF4-FFF2-40B4-BE49-F238E27FC236}">
                <a16:creationId xmlns:a16="http://schemas.microsoft.com/office/drawing/2014/main" id="{3D309D33-DFF5-CD51-DEDF-BE58FF33D91E}"/>
              </a:ext>
            </a:extLst>
          </p:cNvPr>
          <p:cNvSpPr>
            <a:spLocks noGrp="1"/>
          </p:cNvSpPr>
          <p:nvPr>
            <p:ph type="body" sz="quarter" idx="12"/>
          </p:nvPr>
        </p:nvSpPr>
        <p:spPr/>
        <p:txBody>
          <a:bodyPr/>
          <a:lstStyle/>
          <a:p>
            <a:r>
              <a:rPr lang="en-IN"/>
              <a:t>The redshift database has been imported into quicksight as a dataset.</a:t>
            </a:r>
          </a:p>
          <a:p>
            <a:r>
              <a:rPr lang="en-IN"/>
              <a:t>Tables of the redshift database were merged using joins to form a complete dataset.</a:t>
            </a:r>
          </a:p>
          <a:p>
            <a:endParaRPr lang="en-IN"/>
          </a:p>
        </p:txBody>
      </p:sp>
      <p:pic>
        <p:nvPicPr>
          <p:cNvPr id="6" name="Picture 5">
            <a:extLst>
              <a:ext uri="{FF2B5EF4-FFF2-40B4-BE49-F238E27FC236}">
                <a16:creationId xmlns:a16="http://schemas.microsoft.com/office/drawing/2014/main" id="{5B6FEBFB-E4D1-AD7F-3E94-94560F83AB4E}"/>
              </a:ext>
            </a:extLst>
          </p:cNvPr>
          <p:cNvPicPr>
            <a:picLocks noChangeAspect="1"/>
          </p:cNvPicPr>
          <p:nvPr/>
        </p:nvPicPr>
        <p:blipFill>
          <a:blip r:embed="rId2"/>
          <a:stretch>
            <a:fillRect/>
          </a:stretch>
        </p:blipFill>
        <p:spPr>
          <a:xfrm>
            <a:off x="842309" y="1842435"/>
            <a:ext cx="10507382" cy="44207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769138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613F-8B81-61CE-5CF6-B6D6D0259310}"/>
              </a:ext>
            </a:extLst>
          </p:cNvPr>
          <p:cNvSpPr>
            <a:spLocks noGrp="1"/>
          </p:cNvSpPr>
          <p:nvPr>
            <p:ph type="title"/>
          </p:nvPr>
        </p:nvSpPr>
        <p:spPr/>
        <p:txBody>
          <a:bodyPr/>
          <a:lstStyle/>
          <a:p>
            <a:r>
              <a:rPr lang="en-IN"/>
              <a:t>Calculated Fields of Quicksight</a:t>
            </a:r>
          </a:p>
        </p:txBody>
      </p:sp>
      <p:sp>
        <p:nvSpPr>
          <p:cNvPr id="3" name="Slide Number Placeholder 2">
            <a:extLst>
              <a:ext uri="{FF2B5EF4-FFF2-40B4-BE49-F238E27FC236}">
                <a16:creationId xmlns:a16="http://schemas.microsoft.com/office/drawing/2014/main" id="{9D7351AA-9B1A-A94A-4AC1-0ECE0FCC1C31}"/>
              </a:ext>
            </a:extLst>
          </p:cNvPr>
          <p:cNvSpPr>
            <a:spLocks noGrp="1"/>
          </p:cNvSpPr>
          <p:nvPr>
            <p:ph type="sldNum" sz="quarter" idx="11"/>
          </p:nvPr>
        </p:nvSpPr>
        <p:spPr/>
        <p:txBody>
          <a:bodyPr/>
          <a:lstStyle/>
          <a:p>
            <a:fld id="{783439E1-669F-46DD-BBE2-04AAC37C0448}" type="slidenum">
              <a:rPr lang="en-IN" smtClean="0"/>
              <a:t>21</a:t>
            </a:fld>
            <a:endParaRPr lang="en-IN"/>
          </a:p>
        </p:txBody>
      </p:sp>
      <p:graphicFrame>
        <p:nvGraphicFramePr>
          <p:cNvPr id="5" name="Table 4">
            <a:extLst>
              <a:ext uri="{FF2B5EF4-FFF2-40B4-BE49-F238E27FC236}">
                <a16:creationId xmlns:a16="http://schemas.microsoft.com/office/drawing/2014/main" id="{B93BDE5F-7E79-B536-D1B4-15D566A45F7F}"/>
              </a:ext>
            </a:extLst>
          </p:cNvPr>
          <p:cNvGraphicFramePr>
            <a:graphicFrameLocks noGrp="1"/>
          </p:cNvGraphicFramePr>
          <p:nvPr>
            <p:extLst>
              <p:ext uri="{D42A27DB-BD31-4B8C-83A1-F6EECF244321}">
                <p14:modId xmlns:p14="http://schemas.microsoft.com/office/powerpoint/2010/main" val="3833693662"/>
              </p:ext>
            </p:extLst>
          </p:nvPr>
        </p:nvGraphicFramePr>
        <p:xfrm>
          <a:off x="314777" y="741681"/>
          <a:ext cx="11615967" cy="5364627"/>
        </p:xfrm>
        <a:graphic>
          <a:graphicData uri="http://schemas.openxmlformats.org/drawingml/2006/table">
            <a:tbl>
              <a:tblPr firstRow="1" bandRow="1">
                <a:tableStyleId>{5C22544A-7EE6-4342-B048-85BDC9FD1C3A}</a:tableStyleId>
              </a:tblPr>
              <a:tblGrid>
                <a:gridCol w="2808070">
                  <a:extLst>
                    <a:ext uri="{9D8B030D-6E8A-4147-A177-3AD203B41FA5}">
                      <a16:colId xmlns:a16="http://schemas.microsoft.com/office/drawing/2014/main" val="1458756784"/>
                    </a:ext>
                  </a:extLst>
                </a:gridCol>
                <a:gridCol w="8807897">
                  <a:extLst>
                    <a:ext uri="{9D8B030D-6E8A-4147-A177-3AD203B41FA5}">
                      <a16:colId xmlns:a16="http://schemas.microsoft.com/office/drawing/2014/main" val="3005796337"/>
                    </a:ext>
                  </a:extLst>
                </a:gridCol>
              </a:tblGrid>
              <a:tr h="361218">
                <a:tc>
                  <a:txBody>
                    <a:bodyPr/>
                    <a:lstStyle/>
                    <a:p>
                      <a:pPr algn="ctr"/>
                      <a:r>
                        <a:rPr lang="en-IN"/>
                        <a:t>Calculated Field</a:t>
                      </a:r>
                    </a:p>
                  </a:txBody>
                  <a:tcPr/>
                </a:tc>
                <a:tc>
                  <a:txBody>
                    <a:bodyPr/>
                    <a:lstStyle/>
                    <a:p>
                      <a:pPr algn="ctr"/>
                      <a:r>
                        <a:rPr lang="en-IN"/>
                        <a:t>Description</a:t>
                      </a:r>
                    </a:p>
                  </a:txBody>
                  <a:tcPr/>
                </a:tc>
                <a:extLst>
                  <a:ext uri="{0D108BD9-81ED-4DB2-BD59-A6C34878D82A}">
                    <a16:rowId xmlns:a16="http://schemas.microsoft.com/office/drawing/2014/main" val="4015791525"/>
                  </a:ext>
                </a:extLst>
              </a:tr>
              <a:tr h="561165">
                <a:tc>
                  <a:txBody>
                    <a:bodyPr/>
                    <a:lstStyle/>
                    <a:p>
                      <a:pPr>
                        <a:lnSpc>
                          <a:spcPct val="150000"/>
                        </a:lnSpc>
                      </a:pPr>
                      <a:r>
                        <a:rPr lang="en-US" sz="1600"/>
                        <a:t>0,1,3,5-year NAV</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Returns the average NAV value in 2024​, 2023, 2021, 2019 respectively. (4 different fields)</a:t>
                      </a:r>
                    </a:p>
                  </a:txBody>
                  <a:tcPr/>
                </a:tc>
                <a:extLst>
                  <a:ext uri="{0D108BD9-81ED-4DB2-BD59-A6C34878D82A}">
                    <a16:rowId xmlns:a16="http://schemas.microsoft.com/office/drawing/2014/main" val="2046841934"/>
                  </a:ext>
                </a:extLst>
              </a:tr>
              <a:tr h="767903">
                <a:tc>
                  <a:txBody>
                    <a:bodyPr/>
                    <a:lstStyle/>
                    <a:p>
                      <a:pPr>
                        <a:lnSpc>
                          <a:spcPct val="150000"/>
                        </a:lnSpc>
                      </a:pPr>
                      <a:r>
                        <a:rPr lang="en-US" sz="1600"/>
                        <a:t>Active Scheme </a:t>
                      </a:r>
                      <a:endParaRPr lang="en-IN" sz="1600"/>
                    </a:p>
                  </a:txBody>
                  <a:tcPr/>
                </a:tc>
                <a:tc>
                  <a:txBody>
                    <a:bodyPr/>
                    <a:lstStyle/>
                    <a:p>
                      <a:pPr>
                        <a:lnSpc>
                          <a:spcPct val="150000"/>
                        </a:lnSpc>
                      </a:pPr>
                      <a:r>
                        <a:rPr lang="en-US" sz="1600"/>
                        <a:t>Returns the list of active schemes in a particular year. Created using the scheme activity status csv file generated during EDA</a:t>
                      </a:r>
                      <a:endParaRPr lang="en-IN" sz="1600"/>
                    </a:p>
                  </a:txBody>
                  <a:tcPr/>
                </a:tc>
                <a:extLst>
                  <a:ext uri="{0D108BD9-81ED-4DB2-BD59-A6C34878D82A}">
                    <a16:rowId xmlns:a16="http://schemas.microsoft.com/office/drawing/2014/main" val="2387229414"/>
                  </a:ext>
                </a:extLst>
              </a:tr>
              <a:tr h="406684">
                <a:tc>
                  <a:txBody>
                    <a:bodyPr/>
                    <a:lstStyle/>
                    <a:p>
                      <a:pPr>
                        <a:lnSpc>
                          <a:spcPct val="150000"/>
                        </a:lnSpc>
                      </a:pPr>
                      <a:r>
                        <a:rPr lang="en-US" sz="1600"/>
                        <a:t>Assets</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Categorizes the schemes into Equity, Debt, Hybrid, Solution-Oriented and other assets.</a:t>
                      </a:r>
                    </a:p>
                  </a:txBody>
                  <a:tcPr/>
                </a:tc>
                <a:extLst>
                  <a:ext uri="{0D108BD9-81ED-4DB2-BD59-A6C34878D82A}">
                    <a16:rowId xmlns:a16="http://schemas.microsoft.com/office/drawing/2014/main" val="3630141811"/>
                  </a:ext>
                </a:extLst>
              </a:tr>
              <a:tr h="406684">
                <a:tc>
                  <a:txBody>
                    <a:bodyPr/>
                    <a:lstStyle/>
                    <a:p>
                      <a:pPr>
                        <a:lnSpc>
                          <a:spcPct val="150000"/>
                        </a:lnSpc>
                      </a:pPr>
                      <a:r>
                        <a:rPr lang="en-US" sz="1600"/>
                        <a:t>Choose year </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To return the average NAV values of a chosen year. This works along with  a parameter.</a:t>
                      </a:r>
                    </a:p>
                  </a:txBody>
                  <a:tcPr/>
                </a:tc>
                <a:extLst>
                  <a:ext uri="{0D108BD9-81ED-4DB2-BD59-A6C34878D82A}">
                    <a16:rowId xmlns:a16="http://schemas.microsoft.com/office/drawing/2014/main" val="150799307"/>
                  </a:ext>
                </a:extLst>
              </a:tr>
              <a:tr h="406684">
                <a:tc>
                  <a:txBody>
                    <a:bodyPr/>
                    <a:lstStyle/>
                    <a:p>
                      <a:pPr>
                        <a:lnSpc>
                          <a:spcPct val="150000"/>
                        </a:lnSpc>
                      </a:pPr>
                      <a:r>
                        <a:rPr lang="en-US" sz="1600"/>
                        <a:t>Date with Axis </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To determine the dimension (Year/Quarter/Month/Day) of an axis based on a parameter.</a:t>
                      </a:r>
                    </a:p>
                  </a:txBody>
                  <a:tcPr/>
                </a:tc>
                <a:extLst>
                  <a:ext uri="{0D108BD9-81ED-4DB2-BD59-A6C34878D82A}">
                    <a16:rowId xmlns:a16="http://schemas.microsoft.com/office/drawing/2014/main" val="1659637799"/>
                  </a:ext>
                </a:extLst>
              </a:tr>
              <a:tr h="40668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Day, Month, Quarter, Year</a:t>
                      </a:r>
                    </a:p>
                  </a:txBody>
                  <a:tcPr/>
                </a:tc>
                <a:tc>
                  <a:txBody>
                    <a:bodyPr/>
                    <a:lstStyle/>
                    <a:p>
                      <a:pPr>
                        <a:lnSpc>
                          <a:spcPct val="150000"/>
                        </a:lnSpc>
                      </a:pPr>
                      <a:r>
                        <a:rPr lang="en-IN" sz="1600"/>
                        <a:t>To extract the respective part of the date field. (4different fields)</a:t>
                      </a:r>
                    </a:p>
                  </a:txBody>
                  <a:tcPr/>
                </a:tc>
                <a:extLst>
                  <a:ext uri="{0D108BD9-81ED-4DB2-BD59-A6C34878D82A}">
                    <a16:rowId xmlns:a16="http://schemas.microsoft.com/office/drawing/2014/main" val="274295610"/>
                  </a:ext>
                </a:extLst>
              </a:tr>
              <a:tr h="767903">
                <a:tc>
                  <a:txBody>
                    <a:bodyPr/>
                    <a:lstStyle/>
                    <a:p>
                      <a:pPr>
                        <a:lnSpc>
                          <a:spcPct val="150000"/>
                        </a:lnSpc>
                      </a:pPr>
                      <a:r>
                        <a:rPr lang="en-US" sz="1600"/>
                        <a:t>NAV(Exchange) </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Enables currency conversion based on a parameter by multiplying the NAV value with exchange rates.</a:t>
                      </a:r>
                    </a:p>
                  </a:txBody>
                  <a:tcPr/>
                </a:tc>
                <a:extLst>
                  <a:ext uri="{0D108BD9-81ED-4DB2-BD59-A6C34878D82A}">
                    <a16:rowId xmlns:a16="http://schemas.microsoft.com/office/drawing/2014/main" val="2743159727"/>
                  </a:ext>
                </a:extLst>
              </a:tr>
              <a:tr h="406684">
                <a:tc>
                  <a:txBody>
                    <a:bodyPr/>
                    <a:lstStyle/>
                    <a:p>
                      <a:pPr>
                        <a:lnSpc>
                          <a:spcPct val="150000"/>
                        </a:lnSpc>
                      </a:pPr>
                      <a:r>
                        <a:rPr lang="en-US" sz="1600"/>
                        <a:t>Return 1,3,5 Year </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Gives the return of a scheme after 1 year, 3years and 5 years respectively. (3 different fields)</a:t>
                      </a:r>
                    </a:p>
                  </a:txBody>
                  <a:tcPr/>
                </a:tc>
                <a:extLst>
                  <a:ext uri="{0D108BD9-81ED-4DB2-BD59-A6C34878D82A}">
                    <a16:rowId xmlns:a16="http://schemas.microsoft.com/office/drawing/2014/main" val="3844870706"/>
                  </a:ext>
                </a:extLst>
              </a:tr>
              <a:tr h="406684">
                <a:tc>
                  <a:txBody>
                    <a:bodyPr/>
                    <a:lstStyle/>
                    <a:p>
                      <a:pPr>
                        <a:lnSpc>
                          <a:spcPct val="150000"/>
                        </a:lnSpc>
                      </a:pPr>
                      <a:r>
                        <a:rPr lang="en-US" sz="1600"/>
                        <a:t>Returns</a:t>
                      </a:r>
                      <a:endParaRPr lang="en-IN" sz="160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a:t>Gives the return value of a chosen time frame based on the parameter.</a:t>
                      </a:r>
                    </a:p>
                  </a:txBody>
                  <a:tcPr/>
                </a:tc>
                <a:extLst>
                  <a:ext uri="{0D108BD9-81ED-4DB2-BD59-A6C34878D82A}">
                    <a16:rowId xmlns:a16="http://schemas.microsoft.com/office/drawing/2014/main" val="3342357054"/>
                  </a:ext>
                </a:extLst>
              </a:tr>
              <a:tr h="406684">
                <a:tc>
                  <a:txBody>
                    <a:bodyPr/>
                    <a:lstStyle/>
                    <a:p>
                      <a:pPr>
                        <a:lnSpc>
                          <a:spcPct val="150000"/>
                        </a:lnSpc>
                      </a:pPr>
                      <a:r>
                        <a:rPr lang="en-US" sz="1600"/>
                        <a:t>Volatility</a:t>
                      </a:r>
                      <a:endParaRPr lang="en-IN" sz="1600"/>
                    </a:p>
                  </a:txBody>
                  <a:tcPr/>
                </a:tc>
                <a:tc>
                  <a:txBody>
                    <a:bodyPr/>
                    <a:lstStyle/>
                    <a:p>
                      <a:pPr>
                        <a:lnSpc>
                          <a:spcPct val="150000"/>
                        </a:lnSpc>
                      </a:pPr>
                      <a:r>
                        <a:rPr lang="en-US" sz="1600"/>
                        <a:t>Classifies the schemes into Low risk, Moderate risk and High-risk schemes.</a:t>
                      </a:r>
                      <a:endParaRPr lang="en-IN" sz="1600"/>
                    </a:p>
                  </a:txBody>
                  <a:tcPr/>
                </a:tc>
                <a:extLst>
                  <a:ext uri="{0D108BD9-81ED-4DB2-BD59-A6C34878D82A}">
                    <a16:rowId xmlns:a16="http://schemas.microsoft.com/office/drawing/2014/main" val="301636040"/>
                  </a:ext>
                </a:extLst>
              </a:tr>
            </a:tbl>
          </a:graphicData>
        </a:graphic>
      </p:graphicFrame>
    </p:spTree>
    <p:extLst>
      <p:ext uri="{BB962C8B-B14F-4D97-AF65-F5344CB8AC3E}">
        <p14:creationId xmlns:p14="http://schemas.microsoft.com/office/powerpoint/2010/main" val="2613876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37A7D0-BC90-0AA0-53AE-25E2473B8828}"/>
              </a:ext>
            </a:extLst>
          </p:cNvPr>
          <p:cNvSpPr>
            <a:spLocks noGrp="1"/>
          </p:cNvSpPr>
          <p:nvPr>
            <p:ph type="title"/>
          </p:nvPr>
        </p:nvSpPr>
        <p:spPr>
          <a:xfrm>
            <a:off x="139336" y="64432"/>
            <a:ext cx="11791408" cy="663574"/>
          </a:xfrm>
        </p:spPr>
        <p:txBody>
          <a:bodyPr anchor="ctr">
            <a:normAutofit/>
          </a:bodyPr>
          <a:lstStyle/>
          <a:p>
            <a:r>
              <a:rPr lang="en-IN"/>
              <a:t>Quicksight Dashboard</a:t>
            </a:r>
          </a:p>
        </p:txBody>
      </p:sp>
      <p:sp>
        <p:nvSpPr>
          <p:cNvPr id="2" name="Slide Number Placeholder 1">
            <a:extLst>
              <a:ext uri="{FF2B5EF4-FFF2-40B4-BE49-F238E27FC236}">
                <a16:creationId xmlns:a16="http://schemas.microsoft.com/office/drawing/2014/main" id="{C88DEFEC-7A9A-8B3F-C953-4C97DD7A9F92}"/>
              </a:ext>
            </a:extLst>
          </p:cNvPr>
          <p:cNvSpPr>
            <a:spLocks noGrp="1"/>
          </p:cNvSpPr>
          <p:nvPr>
            <p:ph type="sldNum" sz="quarter" idx="11"/>
          </p:nvPr>
        </p:nvSpPr>
        <p:spPr>
          <a:xfrm>
            <a:off x="11571833" y="6511970"/>
            <a:ext cx="583096" cy="365125"/>
          </a:xfrm>
        </p:spPr>
        <p:txBody>
          <a:bodyPr anchor="ctr">
            <a:normAutofit/>
          </a:bodyPr>
          <a:lstStyle/>
          <a:p>
            <a:pPr>
              <a:spcAft>
                <a:spcPts val="600"/>
              </a:spcAft>
            </a:pPr>
            <a:fld id="{783439E1-669F-46DD-BBE2-04AAC37C0448}" type="slidenum">
              <a:rPr lang="en-IN" smtClean="0"/>
              <a:pPr>
                <a:spcAft>
                  <a:spcPts val="600"/>
                </a:spcAft>
              </a:pPr>
              <a:t>22</a:t>
            </a:fld>
            <a:endParaRPr lang="en-IN"/>
          </a:p>
        </p:txBody>
      </p:sp>
      <p:pic>
        <p:nvPicPr>
          <p:cNvPr id="3" name="Picture 2" descr="A screenshot of a computer&#10;&#10;Description automatically generated">
            <a:extLst>
              <a:ext uri="{FF2B5EF4-FFF2-40B4-BE49-F238E27FC236}">
                <a16:creationId xmlns:a16="http://schemas.microsoft.com/office/drawing/2014/main" id="{6C07F4F6-09CB-15F0-C1E5-8929D380C5BC}"/>
              </a:ext>
            </a:extLst>
          </p:cNvPr>
          <p:cNvPicPr>
            <a:picLocks noChangeAspect="1"/>
          </p:cNvPicPr>
          <p:nvPr/>
        </p:nvPicPr>
        <p:blipFill>
          <a:blip r:embed="rId2"/>
          <a:srcRect t="1021" r="103" b="-192"/>
          <a:stretch/>
        </p:blipFill>
        <p:spPr>
          <a:xfrm>
            <a:off x="141406" y="994608"/>
            <a:ext cx="6595526" cy="458622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5FCD348-9C62-D484-07D5-9AF8B76D31C1}"/>
              </a:ext>
            </a:extLst>
          </p:cNvPr>
          <p:cNvPicPr>
            <a:picLocks noChangeAspect="1"/>
          </p:cNvPicPr>
          <p:nvPr/>
        </p:nvPicPr>
        <p:blipFill>
          <a:blip r:embed="rId3"/>
          <a:stretch>
            <a:fillRect/>
          </a:stretch>
        </p:blipFill>
        <p:spPr>
          <a:xfrm>
            <a:off x="6874292" y="914400"/>
            <a:ext cx="5057577" cy="4744720"/>
          </a:xfrm>
          <a:prstGeom prst="rect">
            <a:avLst/>
          </a:prstGeom>
        </p:spPr>
      </p:pic>
    </p:spTree>
    <p:extLst>
      <p:ext uri="{BB962C8B-B14F-4D97-AF65-F5344CB8AC3E}">
        <p14:creationId xmlns:p14="http://schemas.microsoft.com/office/powerpoint/2010/main" val="9608333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5952-1CB5-D232-4295-7C44CA05275D}"/>
              </a:ext>
            </a:extLst>
          </p:cNvPr>
          <p:cNvSpPr>
            <a:spLocks noGrp="1"/>
          </p:cNvSpPr>
          <p:nvPr>
            <p:ph type="title"/>
          </p:nvPr>
        </p:nvSpPr>
        <p:spPr/>
        <p:txBody>
          <a:bodyPr/>
          <a:lstStyle/>
          <a:p>
            <a:r>
              <a:rPr lang="en-IN"/>
              <a:t>Business Insights</a:t>
            </a:r>
          </a:p>
        </p:txBody>
      </p:sp>
      <p:sp>
        <p:nvSpPr>
          <p:cNvPr id="3" name="Slide Number Placeholder 2">
            <a:extLst>
              <a:ext uri="{FF2B5EF4-FFF2-40B4-BE49-F238E27FC236}">
                <a16:creationId xmlns:a16="http://schemas.microsoft.com/office/drawing/2014/main" id="{117A2EF0-0F30-D9CB-C8E6-660728AAD734}"/>
              </a:ext>
            </a:extLst>
          </p:cNvPr>
          <p:cNvSpPr>
            <a:spLocks noGrp="1"/>
          </p:cNvSpPr>
          <p:nvPr>
            <p:ph type="sldNum" sz="quarter" idx="11"/>
          </p:nvPr>
        </p:nvSpPr>
        <p:spPr/>
        <p:txBody>
          <a:bodyPr/>
          <a:lstStyle/>
          <a:p>
            <a:fld id="{783439E1-669F-46DD-BBE2-04AAC37C0448}" type="slidenum">
              <a:rPr lang="en-IN" smtClean="0"/>
              <a:t>23</a:t>
            </a:fld>
            <a:endParaRPr lang="en-IN"/>
          </a:p>
        </p:txBody>
      </p:sp>
      <p:sp>
        <p:nvSpPr>
          <p:cNvPr id="4" name="Text Placeholder 3">
            <a:extLst>
              <a:ext uri="{FF2B5EF4-FFF2-40B4-BE49-F238E27FC236}">
                <a16:creationId xmlns:a16="http://schemas.microsoft.com/office/drawing/2014/main" id="{2DEE77D5-10F5-9AD0-1B7B-ED8F9C9C2B1F}"/>
              </a:ext>
            </a:extLst>
          </p:cNvPr>
          <p:cNvSpPr>
            <a:spLocks noGrp="1"/>
          </p:cNvSpPr>
          <p:nvPr>
            <p:ph type="body" sz="quarter" idx="12"/>
          </p:nvPr>
        </p:nvSpPr>
        <p:spPr/>
        <p:txBody>
          <a:bodyPr>
            <a:normAutofit/>
          </a:bodyPr>
          <a:lstStyle/>
          <a:p>
            <a:r>
              <a:rPr lang="en-US"/>
              <a:t>The "Fund Insights Hub" dashboard is designed to assist individuals considering mutual fund investments. The dashboard offers insights such as:</a:t>
            </a:r>
          </a:p>
          <a:p>
            <a:pPr lvl="1">
              <a:lnSpc>
                <a:spcPct val="200000"/>
              </a:lnSpc>
            </a:pPr>
            <a:r>
              <a:rPr lang="en-US"/>
              <a:t>The highest valued fund house and scheme category as of today.</a:t>
            </a:r>
          </a:p>
          <a:p>
            <a:pPr lvl="1">
              <a:lnSpc>
                <a:spcPct val="200000"/>
              </a:lnSpc>
            </a:pPr>
            <a:r>
              <a:rPr lang="en-US"/>
              <a:t>Distribution of scheme subcategories within each category.</a:t>
            </a:r>
          </a:p>
          <a:p>
            <a:pPr lvl="1">
              <a:lnSpc>
                <a:spcPct val="200000"/>
              </a:lnSpc>
            </a:pPr>
            <a:r>
              <a:rPr lang="en-US"/>
              <a:t>A list of active schemes each year since 2018, allowing users to check the consistency of schemes.</a:t>
            </a:r>
          </a:p>
          <a:p>
            <a:pPr lvl="1">
              <a:lnSpc>
                <a:spcPct val="200000"/>
              </a:lnSpc>
            </a:pPr>
            <a:r>
              <a:rPr lang="en-US"/>
              <a:t>Top-performing fund houses for each category.</a:t>
            </a:r>
          </a:p>
          <a:p>
            <a:pPr lvl="1">
              <a:lnSpc>
                <a:spcPct val="200000"/>
              </a:lnSpc>
            </a:pPr>
            <a:r>
              <a:rPr lang="en-US"/>
              <a:t>Analysis of the risk factors associated with various schemes.</a:t>
            </a:r>
          </a:p>
          <a:p>
            <a:pPr lvl="1">
              <a:lnSpc>
                <a:spcPct val="200000"/>
              </a:lnSpc>
            </a:pPr>
            <a:r>
              <a:rPr lang="en-US"/>
              <a:t>Performance comparison across different categories.</a:t>
            </a:r>
          </a:p>
          <a:p>
            <a:pPr lvl="1">
              <a:lnSpc>
                <a:spcPct val="200000"/>
              </a:lnSpc>
            </a:pPr>
            <a:r>
              <a:rPr lang="en-US"/>
              <a:t>Performance comparison of individual schemes.</a:t>
            </a:r>
          </a:p>
          <a:p>
            <a:pPr lvl="1">
              <a:lnSpc>
                <a:spcPct val="200000"/>
              </a:lnSpc>
            </a:pPr>
            <a:r>
              <a:rPr lang="en-US"/>
              <a:t>Return on Investment (ROI) analysis.</a:t>
            </a:r>
            <a:endParaRPr lang="en-IN"/>
          </a:p>
        </p:txBody>
      </p:sp>
    </p:spTree>
    <p:extLst>
      <p:ext uri="{BB962C8B-B14F-4D97-AF65-F5344CB8AC3E}">
        <p14:creationId xmlns:p14="http://schemas.microsoft.com/office/powerpoint/2010/main" val="2807488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844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06CF8E-2822-8BA9-ED6E-CB8BEF11F1C2}"/>
              </a:ext>
            </a:extLst>
          </p:cNvPr>
          <p:cNvSpPr>
            <a:spLocks noGrp="1"/>
          </p:cNvSpPr>
          <p:nvPr>
            <p:ph type="body" sz="quarter" idx="12"/>
          </p:nvPr>
        </p:nvSpPr>
        <p:spPr/>
        <p:txBody>
          <a:bodyPr>
            <a:normAutofit/>
          </a:bodyPr>
          <a:lstStyle/>
          <a:p>
            <a:pPr algn="just">
              <a:lnSpc>
                <a:spcPct val="107000"/>
              </a:lnSpc>
              <a:spcAft>
                <a:spcPts val="800"/>
              </a:spcAft>
            </a:pPr>
            <a:r>
              <a:rPr lang="en-US" sz="1600">
                <a:effectLst/>
                <a:latin typeface="Segoe UI" panose="020B0502040204020203" pitchFamily="34" charset="0"/>
                <a:ea typeface="Segoe UI" panose="020B0502040204020203" pitchFamily="34" charset="0"/>
                <a:cs typeface="Times New Roman" panose="02020603050405020304" pitchFamily="18" charset="0"/>
              </a:rPr>
              <a:t>Use the Indian Mutual Fund (https://www.mfapi.in/) </a:t>
            </a:r>
            <a:r>
              <a:rPr lang="en-US" sz="1600">
                <a:ea typeface="Segoe UI" panose="020B0502040204020203" pitchFamily="34" charset="0"/>
                <a:cs typeface="Times New Roman" panose="02020603050405020304" pitchFamily="18" charset="0"/>
              </a:rPr>
              <a:t>API </a:t>
            </a:r>
            <a:r>
              <a:rPr lang="en-US" sz="1600">
                <a:effectLst/>
                <a:latin typeface="Segoe UI" panose="020B0502040204020203" pitchFamily="34" charset="0"/>
                <a:ea typeface="Segoe UI" panose="020B0502040204020203" pitchFamily="34" charset="0"/>
                <a:cs typeface="Times New Roman" panose="02020603050405020304" pitchFamily="18" charset="0"/>
              </a:rPr>
              <a:t>to get the Indian mutual fund data. Extract the entire historical Mutual fund data for all funds and build a mechanism to update the missing data daily. </a:t>
            </a:r>
          </a:p>
          <a:p>
            <a:pPr algn="just">
              <a:lnSpc>
                <a:spcPct val="107000"/>
              </a:lnSpc>
              <a:spcAft>
                <a:spcPts val="800"/>
              </a:spcAft>
            </a:pPr>
            <a:r>
              <a:rPr lang="en-US" sz="1600">
                <a:ea typeface="Segoe UI" panose="020B0502040204020203" pitchFamily="34" charset="0"/>
                <a:cs typeface="Times New Roman" panose="02020603050405020304" pitchFamily="18" charset="0"/>
              </a:rPr>
              <a:t>Perform</a:t>
            </a:r>
            <a:r>
              <a:rPr lang="en-US" sz="1600">
                <a:effectLst/>
                <a:latin typeface="Segoe UI" panose="020B0502040204020203" pitchFamily="34" charset="0"/>
                <a:ea typeface="Segoe UI" panose="020B0502040204020203" pitchFamily="34" charset="0"/>
                <a:cs typeface="Times New Roman" panose="02020603050405020304" pitchFamily="18" charset="0"/>
              </a:rPr>
              <a:t> data analysis.</a:t>
            </a:r>
          </a:p>
          <a:p>
            <a:pPr algn="just">
              <a:lnSpc>
                <a:spcPct val="107000"/>
              </a:lnSpc>
              <a:spcAft>
                <a:spcPts val="800"/>
              </a:spcAft>
            </a:pPr>
            <a:r>
              <a:rPr lang="en-US" sz="1600">
                <a:effectLst/>
                <a:latin typeface="Segoe UI" panose="020B0502040204020203" pitchFamily="34" charset="0"/>
                <a:ea typeface="Segoe UI" panose="020B0502040204020203" pitchFamily="34" charset="0"/>
                <a:cs typeface="Times New Roman" panose="02020603050405020304" pitchFamily="18" charset="0"/>
              </a:rPr>
              <a:t>Load the entire into a Relational Database. Build data load summary reports to validate the data loads.</a:t>
            </a:r>
          </a:p>
          <a:p>
            <a:pPr algn="just">
              <a:lnSpc>
                <a:spcPct val="107000"/>
              </a:lnSpc>
              <a:spcAft>
                <a:spcPts val="800"/>
              </a:spcAft>
            </a:pPr>
            <a:r>
              <a:rPr lang="en-US" sz="1600">
                <a:effectLst/>
                <a:latin typeface="Segoe UI" panose="020B0502040204020203" pitchFamily="34" charset="0"/>
                <a:ea typeface="Segoe UI" panose="020B0502040204020203" pitchFamily="34" charset="0"/>
                <a:cs typeface="Times New Roman" panose="02020603050405020304" pitchFamily="18" charset="0"/>
              </a:rPr>
              <a:t>Develop an ETL pipeline to pull the updated data from these Api's daily at a fixed time. </a:t>
            </a:r>
          </a:p>
          <a:p>
            <a:pPr algn="just">
              <a:lnSpc>
                <a:spcPct val="107000"/>
              </a:lnSpc>
              <a:spcAft>
                <a:spcPts val="800"/>
              </a:spcAft>
            </a:pPr>
            <a:r>
              <a:rPr lang="en-US" sz="1600">
                <a:effectLst/>
                <a:latin typeface="Segoe UI" panose="020B0502040204020203" pitchFamily="34" charset="0"/>
                <a:ea typeface="Segoe UI" panose="020B0502040204020203" pitchFamily="34" charset="0"/>
                <a:cs typeface="Times New Roman" panose="02020603050405020304" pitchFamily="18" charset="0"/>
              </a:rPr>
              <a:t>The jobs should have failure alerts and should also daily load summary report over email. </a:t>
            </a:r>
          </a:p>
          <a:p>
            <a:pPr algn="just">
              <a:lnSpc>
                <a:spcPct val="107000"/>
              </a:lnSpc>
              <a:spcAft>
                <a:spcPts val="800"/>
              </a:spcAft>
            </a:pPr>
            <a:r>
              <a:rPr lang="en-US" sz="1600">
                <a:effectLst/>
                <a:latin typeface="Segoe UI" panose="020B0502040204020203" pitchFamily="34" charset="0"/>
                <a:ea typeface="Segoe UI" panose="020B0502040204020203" pitchFamily="34" charset="0"/>
                <a:cs typeface="Times New Roman" panose="02020603050405020304" pitchFamily="18" charset="0"/>
              </a:rPr>
              <a:t>Build a live dashboard to show the various trends across Mutual Funds along with a currency convertor.</a:t>
            </a:r>
            <a:endParaRPr lang="en-IN" sz="1600"/>
          </a:p>
        </p:txBody>
      </p:sp>
      <p:sp>
        <p:nvSpPr>
          <p:cNvPr id="3" name="Title 2">
            <a:extLst>
              <a:ext uri="{FF2B5EF4-FFF2-40B4-BE49-F238E27FC236}">
                <a16:creationId xmlns:a16="http://schemas.microsoft.com/office/drawing/2014/main" id="{1E84960D-ED9A-A172-BDA8-FD617B096DCA}"/>
              </a:ext>
            </a:extLst>
          </p:cNvPr>
          <p:cNvSpPr>
            <a:spLocks noGrp="1"/>
          </p:cNvSpPr>
          <p:nvPr>
            <p:ph type="title"/>
          </p:nvPr>
        </p:nvSpPr>
        <p:spPr/>
        <p:txBody>
          <a:bodyPr/>
          <a:lstStyle/>
          <a:p>
            <a:r>
              <a:rPr lang="en-IN"/>
              <a:t>Problem Statement &amp; Objectives</a:t>
            </a:r>
          </a:p>
        </p:txBody>
      </p:sp>
      <p:sp>
        <p:nvSpPr>
          <p:cNvPr id="4" name="Slide Number Placeholder 3">
            <a:extLst>
              <a:ext uri="{FF2B5EF4-FFF2-40B4-BE49-F238E27FC236}">
                <a16:creationId xmlns:a16="http://schemas.microsoft.com/office/drawing/2014/main" id="{3E3C9A06-7704-AC69-7110-6D6C6C8B6EB1}"/>
              </a:ext>
            </a:extLst>
          </p:cNvPr>
          <p:cNvSpPr>
            <a:spLocks noGrp="1"/>
          </p:cNvSpPr>
          <p:nvPr>
            <p:ph type="sldNum" sz="quarter" idx="11"/>
          </p:nvPr>
        </p:nvSpPr>
        <p:spPr/>
        <p:txBody>
          <a:bodyPr/>
          <a:lstStyle/>
          <a:p>
            <a:fld id="{783439E1-669F-46DD-BBE2-04AAC37C0448}" type="slidenum">
              <a:rPr lang="en-IN" smtClean="0"/>
              <a:t>3</a:t>
            </a:fld>
            <a:endParaRPr lang="en-IN"/>
          </a:p>
        </p:txBody>
      </p:sp>
    </p:spTree>
    <p:extLst>
      <p:ext uri="{BB962C8B-B14F-4D97-AF65-F5344CB8AC3E}">
        <p14:creationId xmlns:p14="http://schemas.microsoft.com/office/powerpoint/2010/main" val="18664079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06CF8E-2822-8BA9-ED6E-CB8BEF11F1C2}"/>
              </a:ext>
            </a:extLst>
          </p:cNvPr>
          <p:cNvSpPr>
            <a:spLocks noGrp="1"/>
          </p:cNvSpPr>
          <p:nvPr>
            <p:ph type="body" sz="quarter" idx="12"/>
          </p:nvPr>
        </p:nvSpPr>
        <p:spPr/>
        <p:txBody>
          <a:bodyPr>
            <a:normAutofit/>
          </a:bodyPr>
          <a:lstStyle/>
          <a:p>
            <a:pPr algn="just">
              <a:lnSpc>
                <a:spcPct val="107000"/>
              </a:lnSpc>
              <a:spcAft>
                <a:spcPts val="800"/>
              </a:spcAft>
            </a:pPr>
            <a:r>
              <a:rPr lang="en-IN" sz="1600"/>
              <a:t>Fetch the historical mutual fund from the API using a glue job and store it in S3 bucket.</a:t>
            </a:r>
          </a:p>
          <a:p>
            <a:pPr algn="just">
              <a:lnSpc>
                <a:spcPct val="107000"/>
              </a:lnSpc>
              <a:spcAft>
                <a:spcPts val="800"/>
              </a:spcAft>
            </a:pPr>
            <a:r>
              <a:rPr lang="en-IN" sz="1600"/>
              <a:t>Perform a quality check on the fetched data and perform data cleansing.</a:t>
            </a:r>
          </a:p>
          <a:p>
            <a:pPr algn="just">
              <a:lnSpc>
                <a:spcPct val="107000"/>
              </a:lnSpc>
              <a:spcAft>
                <a:spcPts val="800"/>
              </a:spcAft>
            </a:pPr>
            <a:r>
              <a:rPr lang="en-IN" sz="1600"/>
              <a:t>Exploratory Data Analysis can be performed on this data to analyse trends in the data.</a:t>
            </a:r>
          </a:p>
          <a:p>
            <a:pPr algn="just">
              <a:lnSpc>
                <a:spcPct val="107000"/>
              </a:lnSpc>
              <a:spcAft>
                <a:spcPts val="800"/>
              </a:spcAft>
            </a:pPr>
            <a:r>
              <a:rPr lang="en-IN" sz="1600"/>
              <a:t>Upload the historical data to a relational database (Redshift).</a:t>
            </a:r>
          </a:p>
          <a:p>
            <a:pPr algn="just">
              <a:lnSpc>
                <a:spcPct val="107000"/>
              </a:lnSpc>
              <a:spcAft>
                <a:spcPts val="800"/>
              </a:spcAft>
            </a:pPr>
            <a:r>
              <a:rPr lang="en-IN" sz="1600"/>
              <a:t>Daily data of mutual fund can be extracted from the API using another glue job with scheduler and loaded into the database.</a:t>
            </a:r>
          </a:p>
          <a:p>
            <a:pPr algn="just">
              <a:lnSpc>
                <a:spcPct val="107000"/>
              </a:lnSpc>
              <a:spcAft>
                <a:spcPts val="800"/>
              </a:spcAft>
            </a:pPr>
            <a:r>
              <a:rPr lang="en-IN" sz="1600"/>
              <a:t>The failure alert for this glue job and data load report are done using EventBridge, Lambda and SNS.</a:t>
            </a:r>
          </a:p>
          <a:p>
            <a:pPr algn="just">
              <a:lnSpc>
                <a:spcPct val="107000"/>
              </a:lnSpc>
              <a:spcAft>
                <a:spcPts val="800"/>
              </a:spcAft>
            </a:pPr>
            <a:r>
              <a:rPr lang="en-IN" sz="1600"/>
              <a:t>Quicksight is used to fetch data from the database and create dashboards which gives various insights retrieved from the data.</a:t>
            </a:r>
          </a:p>
        </p:txBody>
      </p:sp>
      <p:sp>
        <p:nvSpPr>
          <p:cNvPr id="3" name="Title 2">
            <a:extLst>
              <a:ext uri="{FF2B5EF4-FFF2-40B4-BE49-F238E27FC236}">
                <a16:creationId xmlns:a16="http://schemas.microsoft.com/office/drawing/2014/main" id="{1E84960D-ED9A-A172-BDA8-FD617B096DCA}"/>
              </a:ext>
            </a:extLst>
          </p:cNvPr>
          <p:cNvSpPr>
            <a:spLocks noGrp="1"/>
          </p:cNvSpPr>
          <p:nvPr>
            <p:ph type="title"/>
          </p:nvPr>
        </p:nvSpPr>
        <p:spPr/>
        <p:txBody>
          <a:bodyPr/>
          <a:lstStyle/>
          <a:p>
            <a:r>
              <a:rPr lang="en-IN"/>
              <a:t>Solution Approach</a:t>
            </a:r>
          </a:p>
        </p:txBody>
      </p:sp>
      <p:sp>
        <p:nvSpPr>
          <p:cNvPr id="4" name="Slide Number Placeholder 3">
            <a:extLst>
              <a:ext uri="{FF2B5EF4-FFF2-40B4-BE49-F238E27FC236}">
                <a16:creationId xmlns:a16="http://schemas.microsoft.com/office/drawing/2014/main" id="{F38BE616-2C97-1091-9049-30D6EA624AF8}"/>
              </a:ext>
            </a:extLst>
          </p:cNvPr>
          <p:cNvSpPr>
            <a:spLocks noGrp="1"/>
          </p:cNvSpPr>
          <p:nvPr>
            <p:ph type="sldNum" sz="quarter" idx="11"/>
          </p:nvPr>
        </p:nvSpPr>
        <p:spPr/>
        <p:txBody>
          <a:bodyPr/>
          <a:lstStyle/>
          <a:p>
            <a:fld id="{783439E1-669F-46DD-BBE2-04AAC37C0448}" type="slidenum">
              <a:rPr lang="en-IN" smtClean="0"/>
              <a:t>4</a:t>
            </a:fld>
            <a:endParaRPr lang="en-IN"/>
          </a:p>
        </p:txBody>
      </p:sp>
    </p:spTree>
    <p:extLst>
      <p:ext uri="{BB962C8B-B14F-4D97-AF65-F5344CB8AC3E}">
        <p14:creationId xmlns:p14="http://schemas.microsoft.com/office/powerpoint/2010/main" val="22367370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57721D-2F27-80AB-0F95-5508E3321B53}"/>
              </a:ext>
            </a:extLst>
          </p:cNvPr>
          <p:cNvSpPr>
            <a:spLocks noGrp="1"/>
          </p:cNvSpPr>
          <p:nvPr>
            <p:ph type="title"/>
          </p:nvPr>
        </p:nvSpPr>
        <p:spPr/>
        <p:txBody>
          <a:bodyPr/>
          <a:lstStyle/>
          <a:p>
            <a:r>
              <a:rPr lang="en-IN"/>
              <a:t>AWS Solution Architecture</a:t>
            </a:r>
          </a:p>
        </p:txBody>
      </p:sp>
      <p:sp>
        <p:nvSpPr>
          <p:cNvPr id="5" name="Slide Number Placeholder 4">
            <a:extLst>
              <a:ext uri="{FF2B5EF4-FFF2-40B4-BE49-F238E27FC236}">
                <a16:creationId xmlns:a16="http://schemas.microsoft.com/office/drawing/2014/main" id="{B763FD45-1A24-5619-3D28-14AF0A903C29}"/>
              </a:ext>
            </a:extLst>
          </p:cNvPr>
          <p:cNvSpPr>
            <a:spLocks noGrp="1"/>
          </p:cNvSpPr>
          <p:nvPr>
            <p:ph type="sldNum" sz="quarter" idx="11"/>
          </p:nvPr>
        </p:nvSpPr>
        <p:spPr/>
        <p:txBody>
          <a:bodyPr/>
          <a:lstStyle/>
          <a:p>
            <a:fld id="{783439E1-669F-46DD-BBE2-04AAC37C0448}" type="slidenum">
              <a:rPr lang="en-IN" smtClean="0"/>
              <a:t>5</a:t>
            </a:fld>
            <a:endParaRPr lang="en-IN"/>
          </a:p>
        </p:txBody>
      </p:sp>
      <p:pic>
        <p:nvPicPr>
          <p:cNvPr id="6" name="Picture 5" descr="A screenshot of a game&#10;&#10;Description automatically generated">
            <a:extLst>
              <a:ext uri="{FF2B5EF4-FFF2-40B4-BE49-F238E27FC236}">
                <a16:creationId xmlns:a16="http://schemas.microsoft.com/office/drawing/2014/main" id="{BEE32B5B-05AB-B6ED-8E0C-9A0F6F72E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78" y="789357"/>
            <a:ext cx="7988244" cy="5722613"/>
          </a:xfrm>
          <a:prstGeom prst="rect">
            <a:avLst/>
          </a:prstGeom>
        </p:spPr>
      </p:pic>
    </p:spTree>
    <p:extLst>
      <p:ext uri="{BB962C8B-B14F-4D97-AF65-F5344CB8AC3E}">
        <p14:creationId xmlns:p14="http://schemas.microsoft.com/office/powerpoint/2010/main" val="559613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86AD6A-5916-C51D-1EFD-EE8C82FEDB11}"/>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S3 Bucket</a:t>
            </a:r>
            <a:endParaRPr lang="en-US"/>
          </a:p>
          <a:p>
            <a:endParaRPr lang="en-US"/>
          </a:p>
        </p:txBody>
      </p:sp>
      <p:sp>
        <p:nvSpPr>
          <p:cNvPr id="3" name="Text Placeholder 2">
            <a:extLst>
              <a:ext uri="{FF2B5EF4-FFF2-40B4-BE49-F238E27FC236}">
                <a16:creationId xmlns:a16="http://schemas.microsoft.com/office/drawing/2014/main" id="{F9DD2104-6B39-588C-838F-23B6BD0A1932}"/>
              </a:ext>
            </a:extLst>
          </p:cNvPr>
          <p:cNvSpPr>
            <a:spLocks noGrp="1"/>
          </p:cNvSpPr>
          <p:nvPr>
            <p:ph type="body" sz="quarter" idx="13"/>
          </p:nvPr>
        </p:nvSpPr>
        <p:spPr/>
        <p:txBody>
          <a:bodyPr vert="horz" lIns="91440" tIns="45720" rIns="91440" bIns="45720" rtlCol="0" anchor="t">
            <a:normAutofit/>
          </a:bodyPr>
          <a:lstStyle/>
          <a:p>
            <a:r>
              <a:rPr lang="en-US">
                <a:latin typeface="Segoe UI"/>
                <a:cs typeface="Segoe UI"/>
              </a:rPr>
              <a:t>Glue Job</a:t>
            </a:r>
            <a:endParaRPr lang="en-US"/>
          </a:p>
          <a:p>
            <a:endParaRPr lang="en-US"/>
          </a:p>
        </p:txBody>
      </p:sp>
      <p:sp>
        <p:nvSpPr>
          <p:cNvPr id="4" name="Text Placeholder 3">
            <a:extLst>
              <a:ext uri="{FF2B5EF4-FFF2-40B4-BE49-F238E27FC236}">
                <a16:creationId xmlns:a16="http://schemas.microsoft.com/office/drawing/2014/main" id="{39AC3933-557F-461C-952C-51D0502F6441}"/>
              </a:ext>
            </a:extLst>
          </p:cNvPr>
          <p:cNvSpPr>
            <a:spLocks noGrp="1"/>
          </p:cNvSpPr>
          <p:nvPr>
            <p:ph type="body" sz="quarter" idx="14"/>
          </p:nvPr>
        </p:nvSpPr>
        <p:spPr/>
        <p:txBody>
          <a:bodyPr vert="horz" lIns="91440" tIns="45720" rIns="91440" bIns="45720" rtlCol="0" anchor="t">
            <a:normAutofit/>
          </a:bodyPr>
          <a:lstStyle/>
          <a:p>
            <a:r>
              <a:rPr lang="en-US"/>
              <a:t>Extraction</a:t>
            </a:r>
          </a:p>
        </p:txBody>
      </p:sp>
      <p:sp>
        <p:nvSpPr>
          <p:cNvPr id="5" name="Text Placeholder 4">
            <a:extLst>
              <a:ext uri="{FF2B5EF4-FFF2-40B4-BE49-F238E27FC236}">
                <a16:creationId xmlns:a16="http://schemas.microsoft.com/office/drawing/2014/main" id="{D1D8D4E2-AF7C-3879-FE4F-EB6DC15429C2}"/>
              </a:ext>
            </a:extLst>
          </p:cNvPr>
          <p:cNvSpPr>
            <a:spLocks noGrp="1"/>
          </p:cNvSpPr>
          <p:nvPr>
            <p:ph type="body" sz="quarter" idx="15"/>
          </p:nvPr>
        </p:nvSpPr>
        <p:spPr/>
        <p:txBody>
          <a:bodyPr vert="horz" lIns="91440" tIns="45720" rIns="91440" bIns="45720" rtlCol="0" anchor="t">
            <a:normAutofit/>
          </a:bodyPr>
          <a:lstStyle/>
          <a:p>
            <a:r>
              <a:rPr lang="en-US">
                <a:latin typeface="Segoe UI"/>
                <a:cs typeface="Segoe UI"/>
              </a:rPr>
              <a:t>Output</a:t>
            </a:r>
            <a:endParaRPr lang="en-US"/>
          </a:p>
        </p:txBody>
      </p:sp>
      <p:sp>
        <p:nvSpPr>
          <p:cNvPr id="7" name="Text Placeholder 6">
            <a:extLst>
              <a:ext uri="{FF2B5EF4-FFF2-40B4-BE49-F238E27FC236}">
                <a16:creationId xmlns:a16="http://schemas.microsoft.com/office/drawing/2014/main" id="{A1DF9B53-4A7E-8CBD-86C5-3FAF04CBDD59}"/>
              </a:ext>
            </a:extLst>
          </p:cNvPr>
          <p:cNvSpPr>
            <a:spLocks noGrp="1"/>
          </p:cNvSpPr>
          <p:nvPr>
            <p:ph type="body" sz="quarter" idx="17"/>
          </p:nvPr>
        </p:nvSpPr>
        <p:spPr/>
        <p:txBody>
          <a:bodyPr vert="horz" lIns="91440" tIns="45720" rIns="91440" bIns="45720" rtlCol="0" anchor="t">
            <a:normAutofit/>
          </a:bodyPr>
          <a:lstStyle/>
          <a:p>
            <a:r>
              <a:rPr lang="en-US" sz="1600">
                <a:latin typeface="Segoe UI"/>
                <a:cs typeface="Segoe UI"/>
              </a:rPr>
              <a:t>Created glue job to fetch the historical data from API.</a:t>
            </a:r>
          </a:p>
          <a:p>
            <a:r>
              <a:rPr lang="en-US" sz="1600">
                <a:latin typeface="Segoe UI"/>
                <a:cs typeface="Segoe UI"/>
              </a:rPr>
              <a:t>The entire process was done by slicing the dataset based on scheme codes.</a:t>
            </a:r>
          </a:p>
          <a:p>
            <a:endParaRPr lang="en-US" sz="1600"/>
          </a:p>
          <a:p>
            <a:endParaRPr lang="en-US" sz="1600"/>
          </a:p>
        </p:txBody>
      </p:sp>
      <p:sp>
        <p:nvSpPr>
          <p:cNvPr id="8" name="Text Placeholder 7">
            <a:extLst>
              <a:ext uri="{FF2B5EF4-FFF2-40B4-BE49-F238E27FC236}">
                <a16:creationId xmlns:a16="http://schemas.microsoft.com/office/drawing/2014/main" id="{B0467934-5420-97D6-485E-399021885477}"/>
              </a:ext>
            </a:extLst>
          </p:cNvPr>
          <p:cNvSpPr>
            <a:spLocks noGrp="1"/>
          </p:cNvSpPr>
          <p:nvPr>
            <p:ph type="body" sz="quarter" idx="18"/>
          </p:nvPr>
        </p:nvSpPr>
        <p:spPr/>
        <p:txBody>
          <a:bodyPr vert="horz" lIns="91440" tIns="45720" rIns="91440" bIns="45720" rtlCol="0" anchor="t">
            <a:normAutofit/>
          </a:bodyPr>
          <a:lstStyle/>
          <a:p>
            <a:r>
              <a:rPr lang="en-US" sz="1600"/>
              <a:t>The scheme codes in the API are fetched and added to a list.</a:t>
            </a:r>
          </a:p>
          <a:p>
            <a:r>
              <a:rPr lang="en-US" sz="1600"/>
              <a:t>Based on the sliced list of scheme codes, the data and meta data available in the API are fetched and stored in the S3 bucket.</a:t>
            </a:r>
          </a:p>
        </p:txBody>
      </p:sp>
      <p:sp>
        <p:nvSpPr>
          <p:cNvPr id="9" name="Text Placeholder 8">
            <a:extLst>
              <a:ext uri="{FF2B5EF4-FFF2-40B4-BE49-F238E27FC236}">
                <a16:creationId xmlns:a16="http://schemas.microsoft.com/office/drawing/2014/main" id="{85FDAF25-520D-1CAA-F0BD-0FA831661580}"/>
              </a:ext>
            </a:extLst>
          </p:cNvPr>
          <p:cNvSpPr>
            <a:spLocks noGrp="1"/>
          </p:cNvSpPr>
          <p:nvPr>
            <p:ph type="body" sz="quarter" idx="19"/>
          </p:nvPr>
        </p:nvSpPr>
        <p:spPr/>
        <p:txBody>
          <a:bodyPr vert="horz" lIns="91440" tIns="45720" rIns="91440" bIns="45720" rtlCol="0" anchor="t">
            <a:normAutofit/>
          </a:bodyPr>
          <a:lstStyle/>
          <a:p>
            <a:r>
              <a:rPr lang="en-US">
                <a:latin typeface="Segoe UI"/>
                <a:cs typeface="Segoe UI"/>
              </a:rPr>
              <a:t>Historic data files</a:t>
            </a:r>
            <a:endParaRPr lang="en-US"/>
          </a:p>
        </p:txBody>
      </p:sp>
      <p:sp>
        <p:nvSpPr>
          <p:cNvPr id="10" name="Title 9">
            <a:extLst>
              <a:ext uri="{FF2B5EF4-FFF2-40B4-BE49-F238E27FC236}">
                <a16:creationId xmlns:a16="http://schemas.microsoft.com/office/drawing/2014/main" id="{0A151F7F-EE5B-3FBF-BD04-172C2C127514}"/>
              </a:ext>
            </a:extLst>
          </p:cNvPr>
          <p:cNvSpPr>
            <a:spLocks noGrp="1"/>
          </p:cNvSpPr>
          <p:nvPr>
            <p:ph type="title"/>
          </p:nvPr>
        </p:nvSpPr>
        <p:spPr/>
        <p:txBody>
          <a:bodyPr/>
          <a:lstStyle/>
          <a:p>
            <a:r>
              <a:rPr lang="en-US">
                <a:latin typeface="Segoe UI"/>
                <a:cs typeface="Segoe UI"/>
              </a:rPr>
              <a:t>Historic Data Extraction From API</a:t>
            </a:r>
            <a:endParaRPr lang="en-US"/>
          </a:p>
        </p:txBody>
      </p:sp>
      <p:pic>
        <p:nvPicPr>
          <p:cNvPr id="13" name="Picture 12">
            <a:extLst>
              <a:ext uri="{FF2B5EF4-FFF2-40B4-BE49-F238E27FC236}">
                <a16:creationId xmlns:a16="http://schemas.microsoft.com/office/drawing/2014/main" id="{D439A418-C23C-FDEE-AF6F-96227931C801}"/>
              </a:ext>
            </a:extLst>
          </p:cNvPr>
          <p:cNvPicPr>
            <a:picLocks noChangeAspect="1"/>
          </p:cNvPicPr>
          <p:nvPr/>
        </p:nvPicPr>
        <p:blipFill>
          <a:blip r:embed="rId2"/>
          <a:stretch>
            <a:fillRect/>
          </a:stretch>
        </p:blipFill>
        <p:spPr>
          <a:xfrm>
            <a:off x="9534995" y="1986299"/>
            <a:ext cx="1600602" cy="3894249"/>
          </a:xfrm>
          <a:prstGeom prst="rect">
            <a:avLst/>
          </a:prstGeom>
        </p:spPr>
      </p:pic>
      <p:sp>
        <p:nvSpPr>
          <p:cNvPr id="11" name="Slide Number Placeholder 10">
            <a:extLst>
              <a:ext uri="{FF2B5EF4-FFF2-40B4-BE49-F238E27FC236}">
                <a16:creationId xmlns:a16="http://schemas.microsoft.com/office/drawing/2014/main" id="{E4E6227E-FB32-2A1E-22CE-17D3D941DB78}"/>
              </a:ext>
            </a:extLst>
          </p:cNvPr>
          <p:cNvSpPr>
            <a:spLocks noGrp="1"/>
          </p:cNvSpPr>
          <p:nvPr>
            <p:ph type="sldNum" sz="quarter" idx="11"/>
          </p:nvPr>
        </p:nvSpPr>
        <p:spPr/>
        <p:txBody>
          <a:bodyPr/>
          <a:lstStyle/>
          <a:p>
            <a:fld id="{783439E1-669F-46DD-BBE2-04AAC37C0448}" type="slidenum">
              <a:rPr lang="en-IN" smtClean="0"/>
              <a:t>6</a:t>
            </a:fld>
            <a:endParaRPr lang="en-IN"/>
          </a:p>
        </p:txBody>
      </p:sp>
      <p:sp>
        <p:nvSpPr>
          <p:cNvPr id="16" name="Text Placeholder 15">
            <a:extLst>
              <a:ext uri="{FF2B5EF4-FFF2-40B4-BE49-F238E27FC236}">
                <a16:creationId xmlns:a16="http://schemas.microsoft.com/office/drawing/2014/main" id="{27014669-0576-0F88-38B5-F8ABF0790374}"/>
              </a:ext>
            </a:extLst>
          </p:cNvPr>
          <p:cNvSpPr>
            <a:spLocks noGrp="1"/>
          </p:cNvSpPr>
          <p:nvPr>
            <p:ph type="body" sz="quarter" idx="16"/>
          </p:nvPr>
        </p:nvSpPr>
        <p:spPr/>
        <p:txBody>
          <a:bodyPr/>
          <a:lstStyle/>
          <a:p>
            <a:r>
              <a:rPr lang="en-US" sz="1800">
                <a:latin typeface="Segoe UI"/>
                <a:cs typeface="Segoe UI"/>
              </a:rPr>
              <a:t>Created an S3 Bucket to store the data.</a:t>
            </a:r>
          </a:p>
          <a:p>
            <a:r>
              <a:rPr lang="en-US" sz="1800">
                <a:latin typeface="Segoe UI"/>
                <a:cs typeface="Segoe UI"/>
              </a:rPr>
              <a:t>Created a folder specifically for storing original Historic Data.</a:t>
            </a:r>
          </a:p>
          <a:p>
            <a:endParaRPr lang="en-US" sz="1800"/>
          </a:p>
          <a:p>
            <a:endParaRPr lang="en-IN"/>
          </a:p>
        </p:txBody>
      </p:sp>
    </p:spTree>
    <p:extLst>
      <p:ext uri="{BB962C8B-B14F-4D97-AF65-F5344CB8AC3E}">
        <p14:creationId xmlns:p14="http://schemas.microsoft.com/office/powerpoint/2010/main" val="41657872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F27-40C0-38F1-19AB-C66D47159BB6}"/>
              </a:ext>
            </a:extLst>
          </p:cNvPr>
          <p:cNvSpPr>
            <a:spLocks noGrp="1"/>
          </p:cNvSpPr>
          <p:nvPr>
            <p:ph type="title"/>
          </p:nvPr>
        </p:nvSpPr>
        <p:spPr/>
        <p:txBody>
          <a:bodyPr/>
          <a:lstStyle/>
          <a:p>
            <a:r>
              <a:rPr lang="en-US"/>
              <a:t>Exploratory Data Analysis On Raw Data </a:t>
            </a:r>
            <a:endParaRPr lang="en-US" b="0"/>
          </a:p>
        </p:txBody>
      </p:sp>
      <p:sp>
        <p:nvSpPr>
          <p:cNvPr id="3" name="Slide Number Placeholder 2">
            <a:extLst>
              <a:ext uri="{FF2B5EF4-FFF2-40B4-BE49-F238E27FC236}">
                <a16:creationId xmlns:a16="http://schemas.microsoft.com/office/drawing/2014/main" id="{D32FBA91-4CEB-F1A9-44C5-B799142B47D4}"/>
              </a:ext>
            </a:extLst>
          </p:cNvPr>
          <p:cNvSpPr>
            <a:spLocks noGrp="1"/>
          </p:cNvSpPr>
          <p:nvPr>
            <p:ph type="sldNum" sz="quarter" idx="11"/>
          </p:nvPr>
        </p:nvSpPr>
        <p:spPr/>
        <p:txBody>
          <a:bodyPr/>
          <a:lstStyle/>
          <a:p>
            <a:fld id="{783439E1-669F-46DD-BBE2-04AAC37C0448}" type="slidenum">
              <a:rPr lang="en-IN" smtClean="0"/>
              <a:t>7</a:t>
            </a:fld>
            <a:endParaRPr lang="en-IN"/>
          </a:p>
        </p:txBody>
      </p:sp>
      <p:sp>
        <p:nvSpPr>
          <p:cNvPr id="4" name="Text Placeholder 3">
            <a:extLst>
              <a:ext uri="{FF2B5EF4-FFF2-40B4-BE49-F238E27FC236}">
                <a16:creationId xmlns:a16="http://schemas.microsoft.com/office/drawing/2014/main" id="{3B5002AC-3B66-5D4C-B373-C998BE5C7A2E}"/>
              </a:ext>
            </a:extLst>
          </p:cNvPr>
          <p:cNvSpPr>
            <a:spLocks noGrp="1"/>
          </p:cNvSpPr>
          <p:nvPr>
            <p:ph type="body" sz="quarter" idx="12"/>
          </p:nvPr>
        </p:nvSpPr>
        <p:spPr/>
        <p:txBody>
          <a:bodyPr vert="horz" lIns="91440" tIns="45720" rIns="91440" bIns="45720" rtlCol="0" anchor="t">
            <a:normAutofit/>
          </a:bodyPr>
          <a:lstStyle/>
          <a:p>
            <a:r>
              <a:rPr lang="en-US" sz="1600">
                <a:latin typeface="+mj-lt"/>
                <a:cs typeface="Segoe UI Semibold"/>
              </a:rPr>
              <a:t>This analysis was performed on jupyter notebook.</a:t>
            </a:r>
          </a:p>
          <a:p>
            <a:r>
              <a:rPr lang="en-US" sz="1600">
                <a:latin typeface="+mj-lt"/>
                <a:cs typeface="Segoe UI Semibold"/>
              </a:rPr>
              <a:t>Merged the separate csv files into one dataframe.</a:t>
            </a:r>
          </a:p>
          <a:p>
            <a:r>
              <a:rPr lang="en-US" sz="1600">
                <a:latin typeface="+mj-lt"/>
                <a:cs typeface="Segoe UI"/>
              </a:rPr>
              <a:t>Checked for Duplicates and Null values.</a:t>
            </a:r>
          </a:p>
          <a:p>
            <a:r>
              <a:rPr lang="en-US" sz="1600">
                <a:latin typeface="+mj-lt"/>
                <a:cs typeface="Segoe UI"/>
              </a:rPr>
              <a:t>Checked the data type of each column.</a:t>
            </a:r>
            <a:endParaRPr lang="en-US" sz="1600">
              <a:latin typeface="+mj-lt"/>
            </a:endParaRPr>
          </a:p>
          <a:p>
            <a:r>
              <a:rPr lang="en-US" sz="1600">
                <a:latin typeface="+mj-lt"/>
                <a:cs typeface="Segoe UI"/>
              </a:rPr>
              <a:t>Calculated unique values.</a:t>
            </a:r>
            <a:endParaRPr lang="en-US" sz="1600">
              <a:latin typeface="+mj-lt"/>
            </a:endParaRPr>
          </a:p>
          <a:p>
            <a:r>
              <a:rPr lang="en-US" sz="1600">
                <a:latin typeface="+mj-lt"/>
                <a:cs typeface="Segoe UI"/>
              </a:rPr>
              <a:t>Checked for number of schemes in each fund house.</a:t>
            </a:r>
          </a:p>
          <a:p>
            <a:r>
              <a:rPr lang="en-US" sz="1600">
                <a:latin typeface="+mj-lt"/>
                <a:cs typeface="Segoe UI"/>
              </a:rPr>
              <a:t>Checked the distribution of data for various columns.</a:t>
            </a:r>
          </a:p>
          <a:p>
            <a:pPr marL="0" indent="0">
              <a:buNone/>
            </a:pPr>
            <a:endParaRPr lang="en-US" sz="1600">
              <a:latin typeface="Segoe UI Semibold"/>
            </a:endParaRPr>
          </a:p>
        </p:txBody>
      </p:sp>
      <p:pic>
        <p:nvPicPr>
          <p:cNvPr id="12" name="Picture 11">
            <a:extLst>
              <a:ext uri="{FF2B5EF4-FFF2-40B4-BE49-F238E27FC236}">
                <a16:creationId xmlns:a16="http://schemas.microsoft.com/office/drawing/2014/main" id="{988CCB5D-F366-8446-70C7-A5B7B2EFC6C7}"/>
              </a:ext>
            </a:extLst>
          </p:cNvPr>
          <p:cNvPicPr>
            <a:picLocks noChangeAspect="1"/>
          </p:cNvPicPr>
          <p:nvPr/>
        </p:nvPicPr>
        <p:blipFill>
          <a:blip r:embed="rId2"/>
          <a:stretch>
            <a:fillRect/>
          </a:stretch>
        </p:blipFill>
        <p:spPr>
          <a:xfrm>
            <a:off x="9717451" y="1320801"/>
            <a:ext cx="2362321" cy="1695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3DD1F1E7-A5CB-E815-3E69-649664780301}"/>
              </a:ext>
            </a:extLst>
          </p:cNvPr>
          <p:cNvPicPr>
            <a:picLocks noChangeAspect="1"/>
          </p:cNvPicPr>
          <p:nvPr/>
        </p:nvPicPr>
        <p:blipFill>
          <a:blip r:embed="rId3"/>
          <a:stretch>
            <a:fillRect/>
          </a:stretch>
        </p:blipFill>
        <p:spPr>
          <a:xfrm>
            <a:off x="7675871" y="1320801"/>
            <a:ext cx="1911448" cy="1695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B5B8223B-ABD0-324B-4454-409E00AA98F5}"/>
              </a:ext>
            </a:extLst>
          </p:cNvPr>
          <p:cNvPicPr>
            <a:picLocks noChangeAspect="1"/>
          </p:cNvPicPr>
          <p:nvPr/>
        </p:nvPicPr>
        <p:blipFill>
          <a:blip r:embed="rId4"/>
          <a:stretch>
            <a:fillRect/>
          </a:stretch>
        </p:blipFill>
        <p:spPr>
          <a:xfrm>
            <a:off x="5265972" y="1299861"/>
            <a:ext cx="2279767" cy="1695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7E14C3F9-581C-0358-4522-58761734455D}"/>
              </a:ext>
            </a:extLst>
          </p:cNvPr>
          <p:cNvPicPr>
            <a:picLocks noChangeAspect="1"/>
          </p:cNvPicPr>
          <p:nvPr/>
        </p:nvPicPr>
        <p:blipFill>
          <a:blip r:embed="rId5"/>
          <a:stretch>
            <a:fillRect/>
          </a:stretch>
        </p:blipFill>
        <p:spPr>
          <a:xfrm>
            <a:off x="446720" y="3959117"/>
            <a:ext cx="2165461" cy="1701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F74FE9D8-4C96-3CB2-671A-ADAD2C87E870}"/>
              </a:ext>
            </a:extLst>
          </p:cNvPr>
          <p:cNvPicPr>
            <a:picLocks noChangeAspect="1"/>
          </p:cNvPicPr>
          <p:nvPr/>
        </p:nvPicPr>
        <p:blipFill>
          <a:blip r:embed="rId6"/>
          <a:stretch>
            <a:fillRect/>
          </a:stretch>
        </p:blipFill>
        <p:spPr>
          <a:xfrm>
            <a:off x="671232" y="5798186"/>
            <a:ext cx="1646083" cy="6172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22FFB7E0-6F9E-66BC-4DB0-AE983C967D45}"/>
              </a:ext>
            </a:extLst>
          </p:cNvPr>
          <p:cNvPicPr>
            <a:picLocks noChangeAspect="1"/>
          </p:cNvPicPr>
          <p:nvPr/>
        </p:nvPicPr>
        <p:blipFill>
          <a:blip r:embed="rId7"/>
          <a:stretch>
            <a:fillRect/>
          </a:stretch>
        </p:blipFill>
        <p:spPr>
          <a:xfrm>
            <a:off x="3376750" y="3911757"/>
            <a:ext cx="3727667" cy="2643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a:extLst>
              <a:ext uri="{FF2B5EF4-FFF2-40B4-BE49-F238E27FC236}">
                <a16:creationId xmlns:a16="http://schemas.microsoft.com/office/drawing/2014/main" id="{E1A80889-BC00-5EF7-43C7-04D5E2D150EC}"/>
              </a:ext>
            </a:extLst>
          </p:cNvPr>
          <p:cNvPicPr>
            <a:picLocks noChangeAspect="1"/>
          </p:cNvPicPr>
          <p:nvPr/>
        </p:nvPicPr>
        <p:blipFill>
          <a:blip r:embed="rId8"/>
          <a:stretch>
            <a:fillRect/>
          </a:stretch>
        </p:blipFill>
        <p:spPr>
          <a:xfrm>
            <a:off x="7513712" y="3911757"/>
            <a:ext cx="4007056" cy="25909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8199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7403-5A28-10E1-A162-7BBB24BA14BE}"/>
              </a:ext>
            </a:extLst>
          </p:cNvPr>
          <p:cNvSpPr>
            <a:spLocks noGrp="1"/>
          </p:cNvSpPr>
          <p:nvPr>
            <p:ph type="title"/>
          </p:nvPr>
        </p:nvSpPr>
        <p:spPr/>
        <p:txBody>
          <a:bodyPr/>
          <a:lstStyle/>
          <a:p>
            <a:r>
              <a:rPr lang="en-US"/>
              <a:t>Cleaning of Raw Data</a:t>
            </a:r>
          </a:p>
        </p:txBody>
      </p:sp>
      <p:sp>
        <p:nvSpPr>
          <p:cNvPr id="8" name="Text Placeholder 7">
            <a:extLst>
              <a:ext uri="{FF2B5EF4-FFF2-40B4-BE49-F238E27FC236}">
                <a16:creationId xmlns:a16="http://schemas.microsoft.com/office/drawing/2014/main" id="{0AAB93BC-04F5-5407-97F0-A5F358B830A5}"/>
              </a:ext>
            </a:extLst>
          </p:cNvPr>
          <p:cNvSpPr>
            <a:spLocks noGrp="1"/>
          </p:cNvSpPr>
          <p:nvPr>
            <p:ph type="body" sz="quarter" idx="4294967295"/>
          </p:nvPr>
        </p:nvSpPr>
        <p:spPr>
          <a:xfrm>
            <a:off x="7670127" y="4353752"/>
            <a:ext cx="3330575" cy="330200"/>
          </a:xfrm>
        </p:spPr>
        <p:txBody>
          <a:bodyPr vert="horz" lIns="91440" tIns="0" rIns="91440" bIns="0" rtlCol="0" anchor="t">
            <a:noAutofit/>
          </a:bodyPr>
          <a:lstStyle/>
          <a:p>
            <a:pPr marL="0" indent="0">
              <a:buNone/>
            </a:pPr>
            <a:r>
              <a:rPr lang="en-US">
                <a:latin typeface="Segoe UI Semibold"/>
                <a:cs typeface="Segoe UI Semibold"/>
              </a:rPr>
              <a:t>Storing The Data</a:t>
            </a:r>
            <a:endParaRPr lang="en-US"/>
          </a:p>
        </p:txBody>
      </p:sp>
      <p:sp>
        <p:nvSpPr>
          <p:cNvPr id="9" name="Text Placeholder 8">
            <a:extLst>
              <a:ext uri="{FF2B5EF4-FFF2-40B4-BE49-F238E27FC236}">
                <a16:creationId xmlns:a16="http://schemas.microsoft.com/office/drawing/2014/main" id="{47BF9366-C8D3-8958-3192-9364BA52B6A1}"/>
              </a:ext>
            </a:extLst>
          </p:cNvPr>
          <p:cNvSpPr>
            <a:spLocks noGrp="1"/>
          </p:cNvSpPr>
          <p:nvPr>
            <p:ph type="body" sz="quarter" idx="4294967295"/>
          </p:nvPr>
        </p:nvSpPr>
        <p:spPr>
          <a:xfrm>
            <a:off x="7670127" y="4808430"/>
            <a:ext cx="3901706" cy="1698803"/>
          </a:xfrm>
        </p:spPr>
        <p:txBody>
          <a:bodyPr vert="horz" lIns="91440" tIns="0" rIns="91440" bIns="45720" rtlCol="0" anchor="t">
            <a:noAutofit/>
          </a:bodyPr>
          <a:lstStyle/>
          <a:p>
            <a:pPr marL="171450" indent="-171450" algn="just"/>
            <a:r>
              <a:rPr lang="en-US" sz="1600">
                <a:latin typeface="+mn-lt"/>
                <a:cs typeface="Segoe UI"/>
              </a:rPr>
              <a:t>Saved the cleaned </a:t>
            </a:r>
            <a:r>
              <a:rPr lang="en-US" sz="1600" err="1">
                <a:latin typeface="+mn-lt"/>
                <a:cs typeface="Segoe UI"/>
              </a:rPr>
              <a:t>dataframe</a:t>
            </a:r>
            <a:r>
              <a:rPr lang="en-US" sz="1600">
                <a:latin typeface="+mn-lt"/>
                <a:cs typeface="Segoe UI"/>
              </a:rPr>
              <a:t> as both CSV and Parquet files.</a:t>
            </a:r>
          </a:p>
          <a:p>
            <a:pPr marL="171450" indent="-171450" algn="just"/>
            <a:r>
              <a:rPr lang="en-US" sz="1600">
                <a:latin typeface="+mn-lt"/>
                <a:cs typeface="Segoe UI"/>
              </a:rPr>
              <a:t>Upload the cleaned CSV file to the specified S3 bucket.</a:t>
            </a:r>
          </a:p>
        </p:txBody>
      </p:sp>
      <p:sp>
        <p:nvSpPr>
          <p:cNvPr id="15" name="Text Placeholder 14">
            <a:extLst>
              <a:ext uri="{FF2B5EF4-FFF2-40B4-BE49-F238E27FC236}">
                <a16:creationId xmlns:a16="http://schemas.microsoft.com/office/drawing/2014/main" id="{BF2399C0-0382-7059-91B7-CE3D3AB4738F}"/>
              </a:ext>
            </a:extLst>
          </p:cNvPr>
          <p:cNvSpPr>
            <a:spLocks noGrp="1"/>
          </p:cNvSpPr>
          <p:nvPr>
            <p:ph type="body" sz="quarter" idx="4294967295"/>
          </p:nvPr>
        </p:nvSpPr>
        <p:spPr>
          <a:xfrm>
            <a:off x="7670127" y="512041"/>
            <a:ext cx="3330575" cy="330200"/>
          </a:xfrm>
        </p:spPr>
        <p:txBody>
          <a:bodyPr vert="horz" lIns="91440" tIns="0" rIns="91440" bIns="0" rtlCol="0" anchor="t">
            <a:normAutofit/>
          </a:bodyPr>
          <a:lstStyle/>
          <a:p>
            <a:pPr marL="0" indent="0">
              <a:buNone/>
            </a:pPr>
            <a:r>
              <a:rPr lang="en-US">
                <a:latin typeface="Segoe UI Semibold"/>
                <a:cs typeface="Segoe UI Semibold"/>
              </a:rPr>
              <a:t>Data Cleansing</a:t>
            </a:r>
            <a:endParaRPr lang="en-US"/>
          </a:p>
        </p:txBody>
      </p:sp>
      <p:pic>
        <p:nvPicPr>
          <p:cNvPr id="23" name="Picture 22" descr="Cleaned data on S3.png">
            <a:extLst>
              <a:ext uri="{FF2B5EF4-FFF2-40B4-BE49-F238E27FC236}">
                <a16:creationId xmlns:a16="http://schemas.microsoft.com/office/drawing/2014/main" id="{C3C23BF4-60FA-C954-78FF-90DD41B53DBA}"/>
              </a:ext>
            </a:extLst>
          </p:cNvPr>
          <p:cNvPicPr>
            <a:picLocks noChangeAspect="1"/>
          </p:cNvPicPr>
          <p:nvPr/>
        </p:nvPicPr>
        <p:blipFill>
          <a:blip r:embed="rId2"/>
          <a:stretch>
            <a:fillRect/>
          </a:stretch>
        </p:blipFill>
        <p:spPr>
          <a:xfrm>
            <a:off x="139337" y="1262648"/>
            <a:ext cx="7202849" cy="3296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a:extLst>
              <a:ext uri="{FF2B5EF4-FFF2-40B4-BE49-F238E27FC236}">
                <a16:creationId xmlns:a16="http://schemas.microsoft.com/office/drawing/2014/main" id="{335F1C81-43F7-534B-B110-13FD71AE64F9}"/>
              </a:ext>
            </a:extLst>
          </p:cNvPr>
          <p:cNvSpPr txBox="1"/>
          <p:nvPr/>
        </p:nvSpPr>
        <p:spPr>
          <a:xfrm>
            <a:off x="248164" y="4755031"/>
            <a:ext cx="61579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Segoe UI"/>
              </a:rPr>
              <a:t>Cleaned files in S3 bucket</a:t>
            </a:r>
          </a:p>
        </p:txBody>
      </p:sp>
      <p:sp>
        <p:nvSpPr>
          <p:cNvPr id="3" name="Slide Number Placeholder 2">
            <a:extLst>
              <a:ext uri="{FF2B5EF4-FFF2-40B4-BE49-F238E27FC236}">
                <a16:creationId xmlns:a16="http://schemas.microsoft.com/office/drawing/2014/main" id="{41A13EB3-3C6D-8ACE-277B-949683798087}"/>
              </a:ext>
            </a:extLst>
          </p:cNvPr>
          <p:cNvSpPr>
            <a:spLocks noGrp="1"/>
          </p:cNvSpPr>
          <p:nvPr>
            <p:ph type="sldNum" sz="quarter" idx="11"/>
          </p:nvPr>
        </p:nvSpPr>
        <p:spPr/>
        <p:txBody>
          <a:bodyPr/>
          <a:lstStyle/>
          <a:p>
            <a:fld id="{783439E1-669F-46DD-BBE2-04AAC37C0448}" type="slidenum">
              <a:rPr lang="en-IN" smtClean="0"/>
              <a:t>8</a:t>
            </a:fld>
            <a:endParaRPr lang="en-IN"/>
          </a:p>
        </p:txBody>
      </p:sp>
      <p:sp>
        <p:nvSpPr>
          <p:cNvPr id="4" name="Text Placeholder 15">
            <a:extLst>
              <a:ext uri="{FF2B5EF4-FFF2-40B4-BE49-F238E27FC236}">
                <a16:creationId xmlns:a16="http://schemas.microsoft.com/office/drawing/2014/main" id="{FD013C9A-77E1-EE43-95C9-94747C8F3779}"/>
              </a:ext>
            </a:extLst>
          </p:cNvPr>
          <p:cNvSpPr txBox="1">
            <a:spLocks/>
          </p:cNvSpPr>
          <p:nvPr/>
        </p:nvSpPr>
        <p:spPr>
          <a:xfrm>
            <a:off x="7670127" y="1003320"/>
            <a:ext cx="3901706" cy="3556154"/>
          </a:xfrm>
          <a:prstGeom prst="rect">
            <a:avLst/>
          </a:prstGeom>
        </p:spPr>
        <p:txBody>
          <a:bodyPr vert="horz" lIns="91440" tIns="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20000"/>
              </a:lnSpc>
              <a:spcBef>
                <a:spcPts val="500"/>
              </a:spcBef>
              <a:buFont typeface="Gill Sans MT" panose="020B0502020104020203" pitchFamily="34" charset="0"/>
              <a:buChar char="–"/>
              <a:defRPr sz="16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20000"/>
              </a:lnSpc>
              <a:spcBef>
                <a:spcPts val="500"/>
              </a:spcBef>
              <a:buFont typeface="Courier New" panose="02070309020205020404" pitchFamily="49" charset="0"/>
              <a:buChar char="o"/>
              <a:defRPr sz="14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Sans-Serif"/>
              <a:buChar char="•"/>
            </a:pPr>
            <a:r>
              <a:rPr lang="en-US" sz="1600">
                <a:latin typeface="+mn-lt"/>
                <a:ea typeface="Arial"/>
                <a:cs typeface="Arial"/>
              </a:rPr>
              <a:t>Remove duplicate rows and rows with any missing values.​</a:t>
            </a:r>
          </a:p>
          <a:p>
            <a:pPr marL="285750" indent="-285750" algn="just">
              <a:buFont typeface="Arial,Sans-Serif"/>
              <a:buChar char="•"/>
            </a:pPr>
            <a:r>
              <a:rPr lang="en-US" sz="1600">
                <a:latin typeface="+mn-lt"/>
                <a:ea typeface="Arial"/>
                <a:cs typeface="Arial"/>
              </a:rPr>
              <a:t>Convert the date column to datetime format.​</a:t>
            </a:r>
          </a:p>
          <a:p>
            <a:pPr marL="285750" indent="-285750" algn="just">
              <a:buFont typeface="Arial,Sans-Serif"/>
              <a:buChar char="•"/>
            </a:pPr>
            <a:r>
              <a:rPr lang="en-US" sz="1600">
                <a:latin typeface="+mn-lt"/>
                <a:cs typeface="Segoe UI"/>
              </a:rPr>
              <a:t>Sorted the DataFrame in descending order by the </a:t>
            </a:r>
            <a:r>
              <a:rPr lang="en-US" sz="1600">
                <a:latin typeface="+mn-lt"/>
                <a:cs typeface="Arial"/>
              </a:rPr>
              <a:t>date</a:t>
            </a:r>
            <a:r>
              <a:rPr lang="en-US" sz="1600">
                <a:latin typeface="+mn-lt"/>
                <a:cs typeface="Segoe UI"/>
              </a:rPr>
              <a:t> column.</a:t>
            </a:r>
          </a:p>
          <a:p>
            <a:pPr marL="285750" indent="-285750" algn="just">
              <a:buFont typeface="Arial,Sans-Serif"/>
              <a:buChar char="•"/>
            </a:pPr>
            <a:r>
              <a:rPr lang="en-US" sz="1600">
                <a:latin typeface="+mn-lt"/>
                <a:cs typeface="Segoe UI"/>
              </a:rPr>
              <a:t>Categorized the scheme category and scheme type columns using custom functions.</a:t>
            </a:r>
          </a:p>
        </p:txBody>
      </p:sp>
    </p:spTree>
    <p:extLst>
      <p:ext uri="{BB962C8B-B14F-4D97-AF65-F5344CB8AC3E}">
        <p14:creationId xmlns:p14="http://schemas.microsoft.com/office/powerpoint/2010/main" val="623829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A57A-E70B-F3D4-18B2-E787AC3393B4}"/>
              </a:ext>
            </a:extLst>
          </p:cNvPr>
          <p:cNvSpPr>
            <a:spLocks noGrp="1"/>
          </p:cNvSpPr>
          <p:nvPr>
            <p:ph type="title"/>
          </p:nvPr>
        </p:nvSpPr>
        <p:spPr/>
        <p:txBody>
          <a:bodyPr/>
          <a:lstStyle/>
          <a:p>
            <a:r>
              <a:rPr lang="en-US">
                <a:latin typeface="Segoe UI"/>
                <a:cs typeface="Segoe UI"/>
              </a:rPr>
              <a:t>Exploratory Data Analysis On Cleaned Data </a:t>
            </a:r>
            <a:endParaRPr lang="en-US" sz="1800" b="0"/>
          </a:p>
        </p:txBody>
      </p:sp>
      <p:sp>
        <p:nvSpPr>
          <p:cNvPr id="7" name="Slide Number Placeholder 6">
            <a:extLst>
              <a:ext uri="{FF2B5EF4-FFF2-40B4-BE49-F238E27FC236}">
                <a16:creationId xmlns:a16="http://schemas.microsoft.com/office/drawing/2014/main" id="{A406B2E5-3B52-A348-31C7-636283289C5C}"/>
              </a:ext>
            </a:extLst>
          </p:cNvPr>
          <p:cNvSpPr>
            <a:spLocks noGrp="1"/>
          </p:cNvSpPr>
          <p:nvPr>
            <p:ph type="sldNum" sz="quarter" idx="11"/>
          </p:nvPr>
        </p:nvSpPr>
        <p:spPr/>
        <p:txBody>
          <a:bodyPr/>
          <a:lstStyle/>
          <a:p>
            <a:fld id="{783439E1-669F-46DD-BBE2-04AAC37C0448}" type="slidenum">
              <a:rPr lang="en-IN" smtClean="0"/>
              <a:t>9</a:t>
            </a:fld>
            <a:endParaRPr lang="en-IN"/>
          </a:p>
        </p:txBody>
      </p:sp>
      <p:sp>
        <p:nvSpPr>
          <p:cNvPr id="20" name="Text Placeholder 19">
            <a:extLst>
              <a:ext uri="{FF2B5EF4-FFF2-40B4-BE49-F238E27FC236}">
                <a16:creationId xmlns:a16="http://schemas.microsoft.com/office/drawing/2014/main" id="{6CFAB46A-DA03-CE74-066B-81C3AB8E8FB4}"/>
              </a:ext>
            </a:extLst>
          </p:cNvPr>
          <p:cNvSpPr>
            <a:spLocks noGrp="1"/>
          </p:cNvSpPr>
          <p:nvPr>
            <p:ph type="body" sz="quarter" idx="12"/>
          </p:nvPr>
        </p:nvSpPr>
        <p:spPr/>
        <p:txBody>
          <a:bodyPr vert="horz" lIns="91440" tIns="45720" rIns="91440" bIns="45720" rtlCol="0" anchor="t">
            <a:normAutofit/>
          </a:bodyPr>
          <a:lstStyle/>
          <a:p>
            <a:pPr>
              <a:buFont typeface="Arial"/>
              <a:buChar char="•"/>
            </a:pPr>
            <a:r>
              <a:rPr lang="en-US" sz="1600">
                <a:latin typeface="+mj-lt"/>
                <a:cs typeface="Segoe UI Semibold"/>
              </a:rPr>
              <a:t>This analysis was performed on jupyter notebook.</a:t>
            </a:r>
          </a:p>
          <a:p>
            <a:pPr>
              <a:buFont typeface="Arial"/>
              <a:buChar char="•"/>
            </a:pPr>
            <a:r>
              <a:rPr lang="en-US" sz="1600">
                <a:latin typeface="+mj-lt"/>
                <a:cs typeface="Segoe UI Semibold"/>
              </a:rPr>
              <a:t>Checked for Duplicates and Null values.</a:t>
            </a:r>
          </a:p>
          <a:p>
            <a:pPr>
              <a:buFont typeface="Arial"/>
              <a:buChar char="•"/>
            </a:pPr>
            <a:r>
              <a:rPr lang="en-US" sz="1600">
                <a:latin typeface="+mj-lt"/>
                <a:cs typeface="Segoe UI Semibold"/>
              </a:rPr>
              <a:t>Checked the data type of each column.</a:t>
            </a:r>
          </a:p>
          <a:p>
            <a:pPr>
              <a:buFont typeface="Arial"/>
              <a:buChar char="•"/>
            </a:pPr>
            <a:r>
              <a:rPr lang="en-US" sz="1600">
                <a:latin typeface="+mj-lt"/>
                <a:cs typeface="Segoe UI Semibold"/>
              </a:rPr>
              <a:t>Checked for number of schemes for each scheme sub-category .</a:t>
            </a:r>
          </a:p>
        </p:txBody>
      </p:sp>
      <p:pic>
        <p:nvPicPr>
          <p:cNvPr id="4" name="Picture 3">
            <a:extLst>
              <a:ext uri="{FF2B5EF4-FFF2-40B4-BE49-F238E27FC236}">
                <a16:creationId xmlns:a16="http://schemas.microsoft.com/office/drawing/2014/main" id="{3D0CF88A-2382-F66C-21A2-549AC8EE244B}"/>
              </a:ext>
            </a:extLst>
          </p:cNvPr>
          <p:cNvPicPr>
            <a:picLocks noChangeAspect="1"/>
          </p:cNvPicPr>
          <p:nvPr/>
        </p:nvPicPr>
        <p:blipFill>
          <a:blip r:embed="rId2"/>
          <a:stretch>
            <a:fillRect/>
          </a:stretch>
        </p:blipFill>
        <p:spPr>
          <a:xfrm>
            <a:off x="888878" y="2667597"/>
            <a:ext cx="2315832" cy="1804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7A471AA-D277-0816-802B-C9D793BA5556}"/>
              </a:ext>
            </a:extLst>
          </p:cNvPr>
          <p:cNvPicPr>
            <a:picLocks noChangeAspect="1"/>
          </p:cNvPicPr>
          <p:nvPr/>
        </p:nvPicPr>
        <p:blipFill>
          <a:blip r:embed="rId3"/>
          <a:stretch>
            <a:fillRect/>
          </a:stretch>
        </p:blipFill>
        <p:spPr>
          <a:xfrm>
            <a:off x="891219" y="4716763"/>
            <a:ext cx="4792007" cy="1852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1DDFE86-B656-5504-DE00-8EE15152B03F}"/>
              </a:ext>
            </a:extLst>
          </p:cNvPr>
          <p:cNvPicPr>
            <a:picLocks noChangeAspect="1"/>
          </p:cNvPicPr>
          <p:nvPr/>
        </p:nvPicPr>
        <p:blipFill>
          <a:blip r:embed="rId4"/>
          <a:stretch>
            <a:fillRect/>
          </a:stretch>
        </p:blipFill>
        <p:spPr>
          <a:xfrm>
            <a:off x="3780107" y="3429000"/>
            <a:ext cx="1482085" cy="47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2C6446FB-B0BB-CA1F-E507-81FCFDCD8623}"/>
              </a:ext>
            </a:extLst>
          </p:cNvPr>
          <p:cNvPicPr>
            <a:picLocks noChangeAspect="1"/>
          </p:cNvPicPr>
          <p:nvPr/>
        </p:nvPicPr>
        <p:blipFill>
          <a:blip r:embed="rId5"/>
          <a:stretch>
            <a:fillRect/>
          </a:stretch>
        </p:blipFill>
        <p:spPr>
          <a:xfrm>
            <a:off x="9887885" y="1588392"/>
            <a:ext cx="2165461" cy="3962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63DB70D9-1BF2-6DD1-7708-4206FB1CC1A6}"/>
              </a:ext>
            </a:extLst>
          </p:cNvPr>
          <p:cNvPicPr>
            <a:picLocks noChangeAspect="1"/>
          </p:cNvPicPr>
          <p:nvPr/>
        </p:nvPicPr>
        <p:blipFill>
          <a:blip r:embed="rId6"/>
          <a:stretch>
            <a:fillRect/>
          </a:stretch>
        </p:blipFill>
        <p:spPr>
          <a:xfrm>
            <a:off x="6445422" y="1180984"/>
            <a:ext cx="3255942" cy="2248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27C4FDAC-4393-6E2B-45A2-994A40CBD0B7}"/>
              </a:ext>
            </a:extLst>
          </p:cNvPr>
          <p:cNvPicPr>
            <a:picLocks noChangeAspect="1"/>
          </p:cNvPicPr>
          <p:nvPr/>
        </p:nvPicPr>
        <p:blipFill>
          <a:blip r:embed="rId7"/>
          <a:stretch>
            <a:fillRect/>
          </a:stretch>
        </p:blipFill>
        <p:spPr>
          <a:xfrm>
            <a:off x="6469048" y="3881978"/>
            <a:ext cx="3232316" cy="2248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5073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A3jT8iwkaZWXMmVPs6vw"/>
</p:tagLst>
</file>

<file path=ppt/theme/theme1.xml><?xml version="1.0" encoding="utf-8"?>
<a:theme xmlns:a="http://schemas.openxmlformats.org/drawingml/2006/main" name="Ganit_Theme">
  <a:themeElements>
    <a:clrScheme name="Ganit PPT Color Themes">
      <a:dk1>
        <a:srgbClr val="000000"/>
      </a:dk1>
      <a:lt1>
        <a:srgbClr val="FFFFFF"/>
      </a:lt1>
      <a:dk2>
        <a:srgbClr val="44546A"/>
      </a:dk2>
      <a:lt2>
        <a:srgbClr val="FAFAFA"/>
      </a:lt2>
      <a:accent1>
        <a:srgbClr val="226BD6"/>
      </a:accent1>
      <a:accent2>
        <a:srgbClr val="1A00D9"/>
      </a:accent2>
      <a:accent3>
        <a:srgbClr val="DBEAFF"/>
      </a:accent3>
      <a:accent4>
        <a:srgbClr val="FE6E06"/>
      </a:accent4>
      <a:accent5>
        <a:srgbClr val="FFAB31"/>
      </a:accent5>
      <a:accent6>
        <a:srgbClr val="FF0000"/>
      </a:accent6>
      <a:hlink>
        <a:srgbClr val="4E0BB7"/>
      </a:hlink>
      <a:folHlink>
        <a:srgbClr val="0E9946"/>
      </a:folHlink>
    </a:clrScheme>
    <a:fontScheme name="Ganit In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nit_Theme" id="{E340ACB7-8399-4F88-A068-60654AD7A51C}" vid="{0EB00365-24BC-45F0-BE65-688F53B0A4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8393D8E068054F8DD3DDDD2F8B06BA" ma:contentTypeVersion="14" ma:contentTypeDescription="Create a new document." ma:contentTypeScope="" ma:versionID="2b454df051393a4a62debb89a00a87fe">
  <xsd:schema xmlns:xsd="http://www.w3.org/2001/XMLSchema" xmlns:xs="http://www.w3.org/2001/XMLSchema" xmlns:p="http://schemas.microsoft.com/office/2006/metadata/properties" xmlns:ns3="7025bf70-492c-4b57-8e89-200e6749dda8" xmlns:ns4="4e4ca1f6-c8df-4a0f-9eba-b824ac764999" targetNamespace="http://schemas.microsoft.com/office/2006/metadata/properties" ma:root="true" ma:fieldsID="4cf5c2c5279a35d9174cc00a2235a67b" ns3:_="" ns4:_="">
    <xsd:import namespace="7025bf70-492c-4b57-8e89-200e6749dda8"/>
    <xsd:import namespace="4e4ca1f6-c8df-4a0f-9eba-b824ac764999"/>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_activity"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5bf70-492c-4b57-8e89-200e6749dda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4ca1f6-c8df-4a0f-9eba-b824ac7649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25bf70-492c-4b57-8e89-200e6749dda8" xsi:nil="true"/>
  </documentManagement>
</p:properties>
</file>

<file path=customXml/itemProps1.xml><?xml version="1.0" encoding="utf-8"?>
<ds:datastoreItem xmlns:ds="http://schemas.openxmlformats.org/officeDocument/2006/customXml" ds:itemID="{8D4D1B2D-1DCF-4F44-8EE8-692B6F6B986B}">
  <ds:schemaRefs>
    <ds:schemaRef ds:uri="http://schemas.microsoft.com/sharepoint/v3/contenttype/forms"/>
  </ds:schemaRefs>
</ds:datastoreItem>
</file>

<file path=customXml/itemProps2.xml><?xml version="1.0" encoding="utf-8"?>
<ds:datastoreItem xmlns:ds="http://schemas.openxmlformats.org/officeDocument/2006/customXml" ds:itemID="{EB776338-554C-41A6-8EE0-2E0087F754A4}">
  <ds:schemaRefs>
    <ds:schemaRef ds:uri="4e4ca1f6-c8df-4a0f-9eba-b824ac764999"/>
    <ds:schemaRef ds:uri="7025bf70-492c-4b57-8e89-200e6749dd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771AA-90EF-41B1-A816-2160AA9B9F70}">
  <ds:schemaRefs>
    <ds:schemaRef ds:uri="http://schemas.microsoft.com/office/2006/documentManagement/types"/>
    <ds:schemaRef ds:uri="http://purl.org/dc/terms/"/>
    <ds:schemaRef ds:uri="http://purl.org/dc/elements/1.1/"/>
    <ds:schemaRef ds:uri="7025bf70-492c-4b57-8e89-200e6749dda8"/>
    <ds:schemaRef ds:uri="http://www.w3.org/XML/1998/namespace"/>
    <ds:schemaRef ds:uri="http://purl.org/dc/dcmitype/"/>
    <ds:schemaRef ds:uri="4e4ca1f6-c8df-4a0f-9eba-b824ac764999"/>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1879</Words>
  <Application>Microsoft Office PowerPoint</Application>
  <PresentationFormat>Widescreen</PresentationFormat>
  <Paragraphs>244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Arial,Sans-Serif</vt:lpstr>
      <vt:lpstr>Book Antiqua</vt:lpstr>
      <vt:lpstr>Courier New</vt:lpstr>
      <vt:lpstr>Gill Sans MT</vt:lpstr>
      <vt:lpstr>Segoe UI</vt:lpstr>
      <vt:lpstr>Segoe UI Semibold</vt:lpstr>
      <vt:lpstr>Ganit_Theme</vt:lpstr>
      <vt:lpstr>Mutual Fund Data Analysis</vt:lpstr>
      <vt:lpstr>Agenda</vt:lpstr>
      <vt:lpstr>Problem Statement &amp; Objectives</vt:lpstr>
      <vt:lpstr>Solution Approach</vt:lpstr>
      <vt:lpstr>AWS Solution Architecture</vt:lpstr>
      <vt:lpstr>Historic Data Extraction From API</vt:lpstr>
      <vt:lpstr>Exploratory Data Analysis On Raw Data </vt:lpstr>
      <vt:lpstr>Cleaning of Raw Data</vt:lpstr>
      <vt:lpstr>Exploratory Data Analysis On Cleaned Data </vt:lpstr>
      <vt:lpstr>Exploratory Data Analysis (Cont.)</vt:lpstr>
      <vt:lpstr>Exploratory Data Analysis (Cont.)</vt:lpstr>
      <vt:lpstr>Exploratory Data Analysis (Cont.)</vt:lpstr>
      <vt:lpstr>Data Dictionary</vt:lpstr>
      <vt:lpstr>QC Checklist</vt:lpstr>
      <vt:lpstr>Daily Data Extraction From API</vt:lpstr>
      <vt:lpstr>Glue Failure Notification &amp; Data Load Report</vt:lpstr>
      <vt:lpstr>Historic Data load into Redshift</vt:lpstr>
      <vt:lpstr>Daily data load into Redshift using Lambda</vt:lpstr>
      <vt:lpstr>Exchange Rate Data</vt:lpstr>
      <vt:lpstr>Redshift to Quicksight</vt:lpstr>
      <vt:lpstr>Calculated Fields of Quicksight</vt:lpstr>
      <vt:lpstr>Quicksight Dashboard</vt:lpstr>
      <vt:lpstr>Business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Dharshin B</dc:creator>
  <cp:lastModifiedBy>Dharshin B</cp:lastModifiedBy>
  <cp:revision>2</cp:revision>
  <dcterms:created xsi:type="dcterms:W3CDTF">2024-08-11T07:21:36Z</dcterms:created>
  <dcterms:modified xsi:type="dcterms:W3CDTF">2024-08-16T17:36:40Z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0x010100608393D8E068054F8DD3DDDD2F8B06BA</vt:lpwstr>
  </property>
</Properties>
</file>