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sldIdLst>
    <p:sldId id="256" r:id="rId3"/>
    <p:sldId id="257" r:id="rId4"/>
    <p:sldId id="258" r:id="rId5"/>
    <p:sldId id="290" r:id="rId6"/>
    <p:sldId id="291" r:id="rId7"/>
    <p:sldId id="292" r:id="rId8"/>
    <p:sldId id="293" r:id="rId9"/>
    <p:sldId id="294" r:id="rId10"/>
    <p:sldId id="295" r:id="rId11"/>
    <p:sldId id="296" r:id="rId12"/>
    <p:sldId id="297" r:id="rId13"/>
    <p:sldId id="267" r:id="rId14"/>
    <p:sldId id="270" r:id="rId15"/>
    <p:sldId id="271" r:id="rId16"/>
    <p:sldId id="272" r:id="rId17"/>
    <p:sldId id="259" r:id="rId18"/>
    <p:sldId id="274" r:id="rId19"/>
    <p:sldId id="275" r:id="rId20"/>
    <p:sldId id="276" r:id="rId21"/>
    <p:sldId id="277" r:id="rId22"/>
    <p:sldId id="260" r:id="rId23"/>
    <p:sldId id="278" r:id="rId24"/>
    <p:sldId id="279" r:id="rId25"/>
    <p:sldId id="280" r:id="rId26"/>
    <p:sldId id="261" r:id="rId27"/>
    <p:sldId id="281" r:id="rId28"/>
    <p:sldId id="283" r:id="rId29"/>
    <p:sldId id="263" r:id="rId30"/>
    <p:sldId id="264" r:id="rId31"/>
    <p:sldId id="265" r:id="rId32"/>
    <p:sldId id="284" r:id="rId33"/>
    <p:sldId id="26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73" d="100"/>
          <a:sy n="73" d="100"/>
        </p:scale>
        <p:origin x="58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EB448-544F-1163-CF6D-D801EF6DABD0}"/>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a:extLst>
              <a:ext uri="{FF2B5EF4-FFF2-40B4-BE49-F238E27FC236}">
                <a16:creationId xmlns:a16="http://schemas.microsoft.com/office/drawing/2014/main" id="{52240B45-37FF-28D2-69C1-D8842A0F2E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a:extLst>
              <a:ext uri="{FF2B5EF4-FFF2-40B4-BE49-F238E27FC236}">
                <a16:creationId xmlns:a16="http://schemas.microsoft.com/office/drawing/2014/main" id="{AA61B0F3-96B9-62B2-E1C5-4D3D4823B899}"/>
              </a:ext>
            </a:extLst>
          </p:cNvPr>
          <p:cNvSpPr>
            <a:spLocks noGrp="1"/>
          </p:cNvSpPr>
          <p:nvPr>
            <p:ph type="dt" sz="half" idx="10"/>
          </p:nvPr>
        </p:nvSpPr>
        <p:spPr/>
        <p:txBody>
          <a:bodyPr/>
          <a:lstStyle/>
          <a:p>
            <a:fld id="{4994CE30-7D40-4BC0-BA0D-56C992D5B4BD}" type="datetimeFigureOut">
              <a:rPr lang="en-GB" smtClean="0"/>
              <a:t>07/01/2024</a:t>
            </a:fld>
            <a:endParaRPr lang="en-GB"/>
          </a:p>
        </p:txBody>
      </p:sp>
      <p:sp>
        <p:nvSpPr>
          <p:cNvPr id="5" name="Footer Placeholder 4">
            <a:extLst>
              <a:ext uri="{FF2B5EF4-FFF2-40B4-BE49-F238E27FC236}">
                <a16:creationId xmlns:a16="http://schemas.microsoft.com/office/drawing/2014/main" id="{15DB3F67-E836-5AA2-B32D-A0C3A93330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11EEA5E-DC19-ABCD-6267-C545BA777197}"/>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15107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11F1-D172-AE20-8D21-0A938E210EF6}"/>
              </a:ext>
            </a:extLst>
          </p:cNvPr>
          <p:cNvSpPr>
            <a:spLocks noGrp="1"/>
          </p:cNvSpPr>
          <p:nvPr>
            <p:ph type="title"/>
          </p:nvPr>
        </p:nvSpPr>
        <p:spPr/>
        <p:txBody>
          <a:bodyPr/>
          <a:lstStyle/>
          <a:p>
            <a:r>
              <a:rPr lang="en-US" smtClean="0"/>
              <a:t>Click to edit Master title style</a:t>
            </a:r>
            <a:endParaRPr lang="en-IN"/>
          </a:p>
        </p:txBody>
      </p:sp>
      <p:sp>
        <p:nvSpPr>
          <p:cNvPr id="3" name="Vertical Text Placeholder 2">
            <a:extLst>
              <a:ext uri="{FF2B5EF4-FFF2-40B4-BE49-F238E27FC236}">
                <a16:creationId xmlns:a16="http://schemas.microsoft.com/office/drawing/2014/main" id="{EE8E52B7-EB5E-AF2A-3525-5B4BBFD15AAF}"/>
              </a:ext>
            </a:extLst>
          </p:cNvPr>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a:extLst>
              <a:ext uri="{FF2B5EF4-FFF2-40B4-BE49-F238E27FC236}">
                <a16:creationId xmlns:a16="http://schemas.microsoft.com/office/drawing/2014/main" id="{316D7DCF-1783-47F8-CDB8-8B7167ECD0D8}"/>
              </a:ext>
            </a:extLst>
          </p:cNvPr>
          <p:cNvSpPr>
            <a:spLocks noGrp="1"/>
          </p:cNvSpPr>
          <p:nvPr>
            <p:ph type="dt" sz="half" idx="10"/>
          </p:nvPr>
        </p:nvSpPr>
        <p:spPr/>
        <p:txBody>
          <a:bodyPr/>
          <a:lstStyle/>
          <a:p>
            <a:fld id="{4994CE30-7D40-4BC0-BA0D-56C992D5B4BD}" type="datetimeFigureOut">
              <a:rPr lang="en-GB" smtClean="0"/>
              <a:t>07/01/2024</a:t>
            </a:fld>
            <a:endParaRPr lang="en-GB"/>
          </a:p>
        </p:txBody>
      </p:sp>
      <p:sp>
        <p:nvSpPr>
          <p:cNvPr id="5" name="Footer Placeholder 4">
            <a:extLst>
              <a:ext uri="{FF2B5EF4-FFF2-40B4-BE49-F238E27FC236}">
                <a16:creationId xmlns:a16="http://schemas.microsoft.com/office/drawing/2014/main" id="{F46968A7-C083-F20B-0369-2067E75DE5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55429C-96E8-1064-0F87-6D95D15F938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371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A47F57-697A-B97E-DD3A-2910D126C5B4}"/>
              </a:ext>
            </a:extLst>
          </p:cNvPr>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a:extLst>
              <a:ext uri="{FF2B5EF4-FFF2-40B4-BE49-F238E27FC236}">
                <a16:creationId xmlns:a16="http://schemas.microsoft.com/office/drawing/2014/main" id="{673F252A-D3F9-0BB4-D962-668169761B8C}"/>
              </a:ext>
            </a:extLst>
          </p:cNvPr>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a:extLst>
              <a:ext uri="{FF2B5EF4-FFF2-40B4-BE49-F238E27FC236}">
                <a16:creationId xmlns:a16="http://schemas.microsoft.com/office/drawing/2014/main" id="{B1B93D65-8824-8EBE-4CB8-E4D7750FE881}"/>
              </a:ext>
            </a:extLst>
          </p:cNvPr>
          <p:cNvSpPr>
            <a:spLocks noGrp="1"/>
          </p:cNvSpPr>
          <p:nvPr>
            <p:ph type="dt" sz="half" idx="10"/>
          </p:nvPr>
        </p:nvSpPr>
        <p:spPr/>
        <p:txBody>
          <a:bodyPr/>
          <a:lstStyle/>
          <a:p>
            <a:fld id="{4994CE30-7D40-4BC0-BA0D-56C992D5B4BD}" type="datetimeFigureOut">
              <a:rPr lang="en-GB" smtClean="0"/>
              <a:t>07/01/2024</a:t>
            </a:fld>
            <a:endParaRPr lang="en-GB"/>
          </a:p>
        </p:txBody>
      </p:sp>
      <p:sp>
        <p:nvSpPr>
          <p:cNvPr id="5" name="Footer Placeholder 4">
            <a:extLst>
              <a:ext uri="{FF2B5EF4-FFF2-40B4-BE49-F238E27FC236}">
                <a16:creationId xmlns:a16="http://schemas.microsoft.com/office/drawing/2014/main" id="{2A1EA1BA-06A5-9F5B-136C-80EDFD72EB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63C8CA-61F8-0704-0F6E-DDDD2B9987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1592798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994CE30-7D40-4BC0-BA0D-56C992D5B4BD}" type="datetimeFigureOut">
              <a:rPr kumimoji="0" lang="en-GB" sz="1200" b="0" i="0" u="none" strike="noStrike" kern="1200" cap="none" spc="0" normalizeH="0" baseline="0" noProof="0" smtClean="0">
                <a:ln>
                  <a:noFill/>
                </a:ln>
                <a:solidFill>
                  <a:prstClr val="black">
                    <a:tint val="75000"/>
                  </a:prstClr>
                </a:solidFill>
                <a:effectLst/>
                <a:uLnTx/>
                <a:uFillTx/>
                <a:latin typeface="Verdana" pitchFamily="34" charset="0"/>
                <a:ea typeface="Verdana"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07/01/2024</a:t>
            </a:fld>
            <a:endParaRPr kumimoji="0" lang="en-GB" sz="1200" b="0" i="0" u="none" strike="noStrike" kern="1200" cap="none" spc="0" normalizeH="0" baseline="0" noProof="0">
              <a:ln>
                <a:noFill/>
              </a:ln>
              <a:solidFill>
                <a:prstClr val="black">
                  <a:tint val="75000"/>
                </a:prstClr>
              </a:solidFill>
              <a:effectLst/>
              <a:uLnTx/>
              <a:uFillTx/>
              <a:latin typeface="Verdana" pitchFamily="34" charset="0"/>
              <a:ea typeface="Verdana" pitchFamily="34" charset="0"/>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Verdana" pitchFamily="34" charset="0"/>
              <a:ea typeface="Verdana" pitchFamily="34" charset="0"/>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BCD3F7E-62B3-4FB9-95CE-D1B0CC271B85}" type="slidenum">
              <a:rPr kumimoji="0" lang="en-GB" sz="1200" b="0" i="0" u="none" strike="noStrike" kern="1200" cap="none" spc="0" normalizeH="0" baseline="0" noProof="0" smtClean="0">
                <a:ln>
                  <a:noFill/>
                </a:ln>
                <a:solidFill>
                  <a:prstClr val="black">
                    <a:tint val="75000"/>
                  </a:prstClr>
                </a:solidFill>
                <a:effectLst/>
                <a:uLnTx/>
                <a:uFillTx/>
                <a:latin typeface="Verdana" pitchFamily="34" charset="0"/>
                <a:ea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Verdana" pitchFamily="34" charset="0"/>
              <a:ea typeface="Verdana" pitchFamily="34" charset="0"/>
            </a:endParaRPr>
          </a:p>
        </p:txBody>
      </p:sp>
    </p:spTree>
    <p:extLst>
      <p:ext uri="{BB962C8B-B14F-4D97-AF65-F5344CB8AC3E}">
        <p14:creationId xmlns:p14="http://schemas.microsoft.com/office/powerpoint/2010/main" val="21366418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994CE30-7D40-4BC0-BA0D-56C992D5B4BD}" type="datetimeFigureOut">
              <a:rPr kumimoji="0" lang="en-GB" sz="1200" b="0" i="0" u="none" strike="noStrike" kern="1200" cap="none" spc="0" normalizeH="0" baseline="0" noProof="0" smtClean="0">
                <a:ln>
                  <a:noFill/>
                </a:ln>
                <a:solidFill>
                  <a:prstClr val="black">
                    <a:tint val="75000"/>
                  </a:prstClr>
                </a:solidFill>
                <a:effectLst/>
                <a:uLnTx/>
                <a:uFillTx/>
                <a:latin typeface="Verdana" pitchFamily="34" charset="0"/>
                <a:ea typeface="Verdana"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07/01/2024</a:t>
            </a:fld>
            <a:endParaRPr kumimoji="0" lang="en-GB" sz="1200" b="0" i="0" u="none" strike="noStrike" kern="1200" cap="none" spc="0" normalizeH="0" baseline="0" noProof="0">
              <a:ln>
                <a:noFill/>
              </a:ln>
              <a:solidFill>
                <a:prstClr val="black">
                  <a:tint val="75000"/>
                </a:prstClr>
              </a:solidFill>
              <a:effectLst/>
              <a:uLnTx/>
              <a:uFillTx/>
              <a:latin typeface="Verdana" pitchFamily="34" charset="0"/>
              <a:ea typeface="Verdana" pitchFamily="34" charset="0"/>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Verdana" pitchFamily="34" charset="0"/>
              <a:ea typeface="Verdana" pitchFamily="34" charset="0"/>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BCD3F7E-62B3-4FB9-95CE-D1B0CC271B85}" type="slidenum">
              <a:rPr kumimoji="0" lang="en-GB" sz="1200" b="0" i="0" u="none" strike="noStrike" kern="1200" cap="none" spc="0" normalizeH="0" baseline="0" noProof="0" smtClean="0">
                <a:ln>
                  <a:noFill/>
                </a:ln>
                <a:solidFill>
                  <a:prstClr val="black">
                    <a:tint val="75000"/>
                  </a:prstClr>
                </a:solidFill>
                <a:effectLst/>
                <a:uLnTx/>
                <a:uFillTx/>
                <a:latin typeface="Verdana" pitchFamily="34" charset="0"/>
                <a:ea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Verdana" pitchFamily="34" charset="0"/>
              <a:ea typeface="Verdana" pitchFamily="34" charset="0"/>
            </a:endParaRPr>
          </a:p>
        </p:txBody>
      </p:sp>
    </p:spTree>
    <p:extLst>
      <p:ext uri="{BB962C8B-B14F-4D97-AF65-F5344CB8AC3E}">
        <p14:creationId xmlns:p14="http://schemas.microsoft.com/office/powerpoint/2010/main" val="6212499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994CE30-7D40-4BC0-BA0D-56C992D5B4BD}" type="datetimeFigureOut">
              <a:rPr kumimoji="0" lang="en-GB" sz="1200" b="0" i="0" u="none" strike="noStrike" kern="1200" cap="none" spc="0" normalizeH="0" baseline="0" noProof="0" smtClean="0">
                <a:ln>
                  <a:noFill/>
                </a:ln>
                <a:solidFill>
                  <a:prstClr val="black">
                    <a:tint val="75000"/>
                  </a:prstClr>
                </a:solidFill>
                <a:effectLst/>
                <a:uLnTx/>
                <a:uFillTx/>
                <a:latin typeface="Verdana" pitchFamily="34" charset="0"/>
                <a:ea typeface="Verdana"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07/01/2024</a:t>
            </a:fld>
            <a:endParaRPr kumimoji="0" lang="en-GB" sz="1200" b="0" i="0" u="none" strike="noStrike" kern="1200" cap="none" spc="0" normalizeH="0" baseline="0" noProof="0">
              <a:ln>
                <a:noFill/>
              </a:ln>
              <a:solidFill>
                <a:prstClr val="black">
                  <a:tint val="75000"/>
                </a:prstClr>
              </a:solidFill>
              <a:effectLst/>
              <a:uLnTx/>
              <a:uFillTx/>
              <a:latin typeface="Verdana" pitchFamily="34" charset="0"/>
              <a:ea typeface="Verdana" pitchFamily="34" charset="0"/>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Verdana" pitchFamily="34" charset="0"/>
              <a:ea typeface="Verdana" pitchFamily="34" charset="0"/>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BCD3F7E-62B3-4FB9-95CE-D1B0CC271B85}" type="slidenum">
              <a:rPr kumimoji="0" lang="en-GB" sz="1200" b="0" i="0" u="none" strike="noStrike" kern="1200" cap="none" spc="0" normalizeH="0" baseline="0" noProof="0" smtClean="0">
                <a:ln>
                  <a:noFill/>
                </a:ln>
                <a:solidFill>
                  <a:prstClr val="black">
                    <a:tint val="75000"/>
                  </a:prstClr>
                </a:solidFill>
                <a:effectLst/>
                <a:uLnTx/>
                <a:uFillTx/>
                <a:latin typeface="Verdana" pitchFamily="34" charset="0"/>
                <a:ea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Verdana" pitchFamily="34" charset="0"/>
              <a:ea typeface="Verdana" pitchFamily="34" charset="0"/>
            </a:endParaRPr>
          </a:p>
        </p:txBody>
      </p:sp>
    </p:spTree>
    <p:extLst>
      <p:ext uri="{BB962C8B-B14F-4D97-AF65-F5344CB8AC3E}">
        <p14:creationId xmlns:p14="http://schemas.microsoft.com/office/powerpoint/2010/main" val="27952519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994CE30-7D40-4BC0-BA0D-56C992D5B4BD}" type="datetimeFigureOut">
              <a:rPr kumimoji="0" lang="en-GB" sz="1200" b="0" i="0" u="none" strike="noStrike" kern="1200" cap="none" spc="0" normalizeH="0" baseline="0" noProof="0" smtClean="0">
                <a:ln>
                  <a:noFill/>
                </a:ln>
                <a:solidFill>
                  <a:prstClr val="black">
                    <a:tint val="75000"/>
                  </a:prstClr>
                </a:solidFill>
                <a:effectLst/>
                <a:uLnTx/>
                <a:uFillTx/>
                <a:latin typeface="Verdana" pitchFamily="34" charset="0"/>
                <a:ea typeface="Verdana"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07/01/2024</a:t>
            </a:fld>
            <a:endParaRPr kumimoji="0" lang="en-GB" sz="1200" b="0" i="0" u="none" strike="noStrike" kern="1200" cap="none" spc="0" normalizeH="0" baseline="0" noProof="0">
              <a:ln>
                <a:noFill/>
              </a:ln>
              <a:solidFill>
                <a:prstClr val="black">
                  <a:tint val="75000"/>
                </a:prstClr>
              </a:solidFill>
              <a:effectLst/>
              <a:uLnTx/>
              <a:uFillTx/>
              <a:latin typeface="Verdana" pitchFamily="34" charset="0"/>
              <a:ea typeface="Verdana" pitchFamily="34" charset="0"/>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Verdana" pitchFamily="34" charset="0"/>
              <a:ea typeface="Verdana" pitchFamily="34" charset="0"/>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BCD3F7E-62B3-4FB9-95CE-D1B0CC271B85}" type="slidenum">
              <a:rPr kumimoji="0" lang="en-GB" sz="1200" b="0" i="0" u="none" strike="noStrike" kern="1200" cap="none" spc="0" normalizeH="0" baseline="0" noProof="0" smtClean="0">
                <a:ln>
                  <a:noFill/>
                </a:ln>
                <a:solidFill>
                  <a:prstClr val="black">
                    <a:tint val="75000"/>
                  </a:prstClr>
                </a:solidFill>
                <a:effectLst/>
                <a:uLnTx/>
                <a:uFillTx/>
                <a:latin typeface="Verdana" pitchFamily="34" charset="0"/>
                <a:ea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Verdana" pitchFamily="34" charset="0"/>
              <a:ea typeface="Verdana" pitchFamily="34" charset="0"/>
            </a:endParaRPr>
          </a:p>
        </p:txBody>
      </p:sp>
    </p:spTree>
    <p:extLst>
      <p:ext uri="{BB962C8B-B14F-4D97-AF65-F5344CB8AC3E}">
        <p14:creationId xmlns:p14="http://schemas.microsoft.com/office/powerpoint/2010/main" val="15575784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994CE30-7D40-4BC0-BA0D-56C992D5B4BD}" type="datetimeFigureOut">
              <a:rPr kumimoji="0" lang="en-GB" sz="1200" b="0" i="0" u="none" strike="noStrike" kern="1200" cap="none" spc="0" normalizeH="0" baseline="0" noProof="0" smtClean="0">
                <a:ln>
                  <a:noFill/>
                </a:ln>
                <a:solidFill>
                  <a:prstClr val="black">
                    <a:tint val="75000"/>
                  </a:prstClr>
                </a:solidFill>
                <a:effectLst/>
                <a:uLnTx/>
                <a:uFillTx/>
                <a:latin typeface="Verdana" pitchFamily="34" charset="0"/>
                <a:ea typeface="Verdana"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07/01/2024</a:t>
            </a:fld>
            <a:endParaRPr kumimoji="0" lang="en-GB" sz="1200" b="0" i="0" u="none" strike="noStrike" kern="1200" cap="none" spc="0" normalizeH="0" baseline="0" noProof="0">
              <a:ln>
                <a:noFill/>
              </a:ln>
              <a:solidFill>
                <a:prstClr val="black">
                  <a:tint val="75000"/>
                </a:prstClr>
              </a:solidFill>
              <a:effectLst/>
              <a:uLnTx/>
              <a:uFillTx/>
              <a:latin typeface="Verdana" pitchFamily="34" charset="0"/>
              <a:ea typeface="Verdana" pitchFamily="34" charset="0"/>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Verdana" pitchFamily="34" charset="0"/>
              <a:ea typeface="Verdana" pitchFamily="34" charset="0"/>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BCD3F7E-62B3-4FB9-95CE-D1B0CC271B85}" type="slidenum">
              <a:rPr kumimoji="0" lang="en-GB" sz="1200" b="0" i="0" u="none" strike="noStrike" kern="1200" cap="none" spc="0" normalizeH="0" baseline="0" noProof="0" smtClean="0">
                <a:ln>
                  <a:noFill/>
                </a:ln>
                <a:solidFill>
                  <a:prstClr val="black">
                    <a:tint val="75000"/>
                  </a:prstClr>
                </a:solidFill>
                <a:effectLst/>
                <a:uLnTx/>
                <a:uFillTx/>
                <a:latin typeface="Verdana" pitchFamily="34" charset="0"/>
                <a:ea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Verdana" pitchFamily="34" charset="0"/>
              <a:ea typeface="Verdana" pitchFamily="34" charset="0"/>
            </a:endParaRPr>
          </a:p>
        </p:txBody>
      </p:sp>
    </p:spTree>
    <p:extLst>
      <p:ext uri="{BB962C8B-B14F-4D97-AF65-F5344CB8AC3E}">
        <p14:creationId xmlns:p14="http://schemas.microsoft.com/office/powerpoint/2010/main" val="142181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994CE30-7D40-4BC0-BA0D-56C992D5B4BD}" type="datetimeFigureOut">
              <a:rPr kumimoji="0" lang="en-GB" sz="1200" b="0" i="0" u="none" strike="noStrike" kern="1200" cap="none" spc="0" normalizeH="0" baseline="0" noProof="0" smtClean="0">
                <a:ln>
                  <a:noFill/>
                </a:ln>
                <a:solidFill>
                  <a:prstClr val="black">
                    <a:tint val="75000"/>
                  </a:prstClr>
                </a:solidFill>
                <a:effectLst/>
                <a:uLnTx/>
                <a:uFillTx/>
                <a:latin typeface="Verdana" pitchFamily="34" charset="0"/>
                <a:ea typeface="Verdana"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07/01/2024</a:t>
            </a:fld>
            <a:endParaRPr kumimoji="0" lang="en-GB" sz="1200" b="0" i="0" u="none" strike="noStrike" kern="1200" cap="none" spc="0" normalizeH="0" baseline="0" noProof="0">
              <a:ln>
                <a:noFill/>
              </a:ln>
              <a:solidFill>
                <a:prstClr val="black">
                  <a:tint val="75000"/>
                </a:prstClr>
              </a:solidFill>
              <a:effectLst/>
              <a:uLnTx/>
              <a:uFillTx/>
              <a:latin typeface="Verdana" pitchFamily="34" charset="0"/>
              <a:ea typeface="Verdana" pitchFamily="34" charset="0"/>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Verdana" pitchFamily="34" charset="0"/>
              <a:ea typeface="Verdana"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BCD3F7E-62B3-4FB9-95CE-D1B0CC271B85}" type="slidenum">
              <a:rPr kumimoji="0" lang="en-GB" sz="1200" b="0" i="0" u="none" strike="noStrike" kern="1200" cap="none" spc="0" normalizeH="0" baseline="0" noProof="0" smtClean="0">
                <a:ln>
                  <a:noFill/>
                </a:ln>
                <a:solidFill>
                  <a:prstClr val="black">
                    <a:tint val="75000"/>
                  </a:prstClr>
                </a:solidFill>
                <a:effectLst/>
                <a:uLnTx/>
                <a:uFillTx/>
                <a:latin typeface="Verdana" pitchFamily="34" charset="0"/>
                <a:ea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Verdana" pitchFamily="34" charset="0"/>
              <a:ea typeface="Verdana" pitchFamily="34" charset="0"/>
            </a:endParaRPr>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96531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994CE30-7D40-4BC0-BA0D-56C992D5B4BD}" type="datetimeFigureOut">
              <a:rPr kumimoji="0" lang="en-GB" sz="1200" b="0" i="0" u="none" strike="noStrike" kern="1200" cap="none" spc="0" normalizeH="0" baseline="0" noProof="0" smtClean="0">
                <a:ln>
                  <a:noFill/>
                </a:ln>
                <a:solidFill>
                  <a:prstClr val="black">
                    <a:tint val="75000"/>
                  </a:prstClr>
                </a:solidFill>
                <a:effectLst/>
                <a:uLnTx/>
                <a:uFillTx/>
                <a:latin typeface="Verdana" pitchFamily="34" charset="0"/>
                <a:ea typeface="Verdana"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07/01/2024</a:t>
            </a:fld>
            <a:endParaRPr kumimoji="0" lang="en-GB" sz="1200" b="0" i="0" u="none" strike="noStrike" kern="1200" cap="none" spc="0" normalizeH="0" baseline="0" noProof="0">
              <a:ln>
                <a:noFill/>
              </a:ln>
              <a:solidFill>
                <a:prstClr val="black">
                  <a:tint val="75000"/>
                </a:prstClr>
              </a:solidFill>
              <a:effectLst/>
              <a:uLnTx/>
              <a:uFillTx/>
              <a:latin typeface="Verdana" pitchFamily="34" charset="0"/>
              <a:ea typeface="Verdana" pitchFamily="34" charset="0"/>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Verdana" pitchFamily="34" charset="0"/>
              <a:ea typeface="Verdana" pitchFamily="34"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BCD3F7E-62B3-4FB9-95CE-D1B0CC271B85}" type="slidenum">
              <a:rPr kumimoji="0" lang="en-GB" sz="1200" b="0" i="0" u="none" strike="noStrike" kern="1200" cap="none" spc="0" normalizeH="0" baseline="0" noProof="0" smtClean="0">
                <a:ln>
                  <a:noFill/>
                </a:ln>
                <a:solidFill>
                  <a:prstClr val="black">
                    <a:tint val="75000"/>
                  </a:prstClr>
                </a:solidFill>
                <a:effectLst/>
                <a:uLnTx/>
                <a:uFillTx/>
                <a:latin typeface="Verdana" pitchFamily="34" charset="0"/>
                <a:ea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Verdana" pitchFamily="34" charset="0"/>
              <a:ea typeface="Verdana" pitchFamily="34" charset="0"/>
            </a:endParaRPr>
          </a:p>
        </p:txBody>
      </p:sp>
    </p:spTree>
    <p:extLst>
      <p:ext uri="{BB962C8B-B14F-4D97-AF65-F5344CB8AC3E}">
        <p14:creationId xmlns:p14="http://schemas.microsoft.com/office/powerpoint/2010/main" val="7397942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994CE30-7D40-4BC0-BA0D-56C992D5B4BD}" type="datetimeFigureOut">
              <a:rPr kumimoji="0" lang="en-GB" sz="1200" b="0" i="0" u="none" strike="noStrike" kern="1200" cap="none" spc="0" normalizeH="0" baseline="0" noProof="0" smtClean="0">
                <a:ln>
                  <a:noFill/>
                </a:ln>
                <a:solidFill>
                  <a:prstClr val="black">
                    <a:tint val="75000"/>
                  </a:prstClr>
                </a:solidFill>
                <a:effectLst/>
                <a:uLnTx/>
                <a:uFillTx/>
                <a:latin typeface="Verdana" pitchFamily="34" charset="0"/>
                <a:ea typeface="Verdana"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07/01/2024</a:t>
            </a:fld>
            <a:endParaRPr kumimoji="0" lang="en-GB" sz="1200" b="0" i="0" u="none" strike="noStrike" kern="1200" cap="none" spc="0" normalizeH="0" baseline="0" noProof="0">
              <a:ln>
                <a:noFill/>
              </a:ln>
              <a:solidFill>
                <a:prstClr val="black">
                  <a:tint val="75000"/>
                </a:prstClr>
              </a:solidFill>
              <a:effectLst/>
              <a:uLnTx/>
              <a:uFillTx/>
              <a:latin typeface="Verdana" pitchFamily="34" charset="0"/>
              <a:ea typeface="Verdana" pitchFamily="34" charset="0"/>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Verdana" pitchFamily="34" charset="0"/>
              <a:ea typeface="Verdana" pitchFamily="34" charset="0"/>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BCD3F7E-62B3-4FB9-95CE-D1B0CC271B85}" type="slidenum">
              <a:rPr kumimoji="0" lang="en-GB" sz="1200" b="0" i="0" u="none" strike="noStrike" kern="1200" cap="none" spc="0" normalizeH="0" baseline="0" noProof="0" smtClean="0">
                <a:ln>
                  <a:noFill/>
                </a:ln>
                <a:solidFill>
                  <a:prstClr val="black">
                    <a:tint val="75000"/>
                  </a:prstClr>
                </a:solidFill>
                <a:effectLst/>
                <a:uLnTx/>
                <a:uFillTx/>
                <a:latin typeface="Verdana" pitchFamily="34" charset="0"/>
                <a:ea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Verdana" pitchFamily="34" charset="0"/>
              <a:ea typeface="Verdana" pitchFamily="34" charset="0"/>
            </a:endParaRPr>
          </a:p>
        </p:txBody>
      </p:sp>
    </p:spTree>
    <p:extLst>
      <p:ext uri="{BB962C8B-B14F-4D97-AF65-F5344CB8AC3E}">
        <p14:creationId xmlns:p14="http://schemas.microsoft.com/office/powerpoint/2010/main" val="610196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50CDE-F21A-AC1C-7DD9-906370B0FA03}"/>
              </a:ext>
            </a:extLst>
          </p:cNvPr>
          <p:cNvSpPr>
            <a:spLocks noGrp="1"/>
          </p:cNvSpPr>
          <p:nvPr>
            <p:ph type="title"/>
          </p:nvPr>
        </p:nvSpPr>
        <p:spPr/>
        <p:txBody>
          <a:bodyPr/>
          <a:lstStyle/>
          <a:p>
            <a:r>
              <a:rPr lang="en-US" smtClean="0"/>
              <a:t>Click to edit Master title style</a:t>
            </a:r>
            <a:endParaRPr lang="en-IN"/>
          </a:p>
        </p:txBody>
      </p:sp>
      <p:sp>
        <p:nvSpPr>
          <p:cNvPr id="3" name="Content Placeholder 2">
            <a:extLst>
              <a:ext uri="{FF2B5EF4-FFF2-40B4-BE49-F238E27FC236}">
                <a16:creationId xmlns:a16="http://schemas.microsoft.com/office/drawing/2014/main" id="{A4139EE0-A89B-B238-94A4-DB32BBD14E29}"/>
              </a:ext>
            </a:extLst>
          </p:cNvPr>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a:extLst>
              <a:ext uri="{FF2B5EF4-FFF2-40B4-BE49-F238E27FC236}">
                <a16:creationId xmlns:a16="http://schemas.microsoft.com/office/drawing/2014/main" id="{B6BAB674-71DE-8BA7-9D0E-C99F6B3C0FBD}"/>
              </a:ext>
            </a:extLst>
          </p:cNvPr>
          <p:cNvSpPr>
            <a:spLocks noGrp="1"/>
          </p:cNvSpPr>
          <p:nvPr>
            <p:ph type="dt" sz="half" idx="10"/>
          </p:nvPr>
        </p:nvSpPr>
        <p:spPr/>
        <p:txBody>
          <a:bodyPr/>
          <a:lstStyle/>
          <a:p>
            <a:fld id="{4994CE30-7D40-4BC0-BA0D-56C992D5B4BD}" type="datetimeFigureOut">
              <a:rPr lang="en-GB" smtClean="0"/>
              <a:t>07/01/2024</a:t>
            </a:fld>
            <a:endParaRPr lang="en-GB"/>
          </a:p>
        </p:txBody>
      </p:sp>
      <p:sp>
        <p:nvSpPr>
          <p:cNvPr id="5" name="Footer Placeholder 4">
            <a:extLst>
              <a:ext uri="{FF2B5EF4-FFF2-40B4-BE49-F238E27FC236}">
                <a16:creationId xmlns:a16="http://schemas.microsoft.com/office/drawing/2014/main" id="{8B72554B-0ACB-E334-5BBE-7A83BFE374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F062A5-E36B-5C05-6C36-F8372F2C169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902689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994CE30-7D40-4BC0-BA0D-56C992D5B4BD}" type="datetimeFigureOut">
              <a:rPr kumimoji="0" lang="en-GB" sz="1200" b="0" i="0" u="none" strike="noStrike" kern="1200" cap="none" spc="0" normalizeH="0" baseline="0" noProof="0" smtClean="0">
                <a:ln>
                  <a:noFill/>
                </a:ln>
                <a:solidFill>
                  <a:prstClr val="black">
                    <a:tint val="75000"/>
                  </a:prstClr>
                </a:solidFill>
                <a:effectLst/>
                <a:uLnTx/>
                <a:uFillTx/>
                <a:latin typeface="Verdana" pitchFamily="34" charset="0"/>
                <a:ea typeface="Verdana"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07/01/2024</a:t>
            </a:fld>
            <a:endParaRPr kumimoji="0" lang="en-GB" sz="1200" b="0" i="0" u="none" strike="noStrike" kern="1200" cap="none" spc="0" normalizeH="0" baseline="0" noProof="0">
              <a:ln>
                <a:noFill/>
              </a:ln>
              <a:solidFill>
                <a:prstClr val="black">
                  <a:tint val="75000"/>
                </a:prstClr>
              </a:solidFill>
              <a:effectLst/>
              <a:uLnTx/>
              <a:uFillTx/>
              <a:latin typeface="Verdana" pitchFamily="34" charset="0"/>
              <a:ea typeface="Verdana" pitchFamily="34" charset="0"/>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Verdana" pitchFamily="34" charset="0"/>
              <a:ea typeface="Verdana" pitchFamily="34" charset="0"/>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BCD3F7E-62B3-4FB9-95CE-D1B0CC271B85}" type="slidenum">
              <a:rPr kumimoji="0" lang="en-GB" sz="1200" b="0" i="0" u="none" strike="noStrike" kern="1200" cap="none" spc="0" normalizeH="0" baseline="0" noProof="0" smtClean="0">
                <a:ln>
                  <a:noFill/>
                </a:ln>
                <a:solidFill>
                  <a:prstClr val="black">
                    <a:tint val="75000"/>
                  </a:prstClr>
                </a:solidFill>
                <a:effectLst/>
                <a:uLnTx/>
                <a:uFillTx/>
                <a:latin typeface="Verdana" pitchFamily="34" charset="0"/>
                <a:ea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Verdana" pitchFamily="34" charset="0"/>
              <a:ea typeface="Verdana" pitchFamily="34" charset="0"/>
            </a:endParaRPr>
          </a:p>
        </p:txBody>
      </p:sp>
    </p:spTree>
    <p:extLst>
      <p:ext uri="{BB962C8B-B14F-4D97-AF65-F5344CB8AC3E}">
        <p14:creationId xmlns:p14="http://schemas.microsoft.com/office/powerpoint/2010/main" val="5421110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994CE30-7D40-4BC0-BA0D-56C992D5B4BD}" type="datetimeFigureOut">
              <a:rPr kumimoji="0" lang="en-GB" sz="1200" b="0" i="0" u="none" strike="noStrike" kern="1200" cap="none" spc="0" normalizeH="0" baseline="0" noProof="0" smtClean="0">
                <a:ln>
                  <a:noFill/>
                </a:ln>
                <a:solidFill>
                  <a:prstClr val="black">
                    <a:tint val="75000"/>
                  </a:prstClr>
                </a:solidFill>
                <a:effectLst/>
                <a:uLnTx/>
                <a:uFillTx/>
                <a:latin typeface="Verdana" pitchFamily="34" charset="0"/>
                <a:ea typeface="Verdana"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07/01/2024</a:t>
            </a:fld>
            <a:endParaRPr kumimoji="0" lang="en-GB" sz="1200" b="0" i="0" u="none" strike="noStrike" kern="1200" cap="none" spc="0" normalizeH="0" baseline="0" noProof="0">
              <a:ln>
                <a:noFill/>
              </a:ln>
              <a:solidFill>
                <a:prstClr val="black">
                  <a:tint val="75000"/>
                </a:prstClr>
              </a:solidFill>
              <a:effectLst/>
              <a:uLnTx/>
              <a:uFillTx/>
              <a:latin typeface="Verdana" pitchFamily="34" charset="0"/>
              <a:ea typeface="Verdana" pitchFamily="34" charset="0"/>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Verdana" pitchFamily="34" charset="0"/>
              <a:ea typeface="Verdana" pitchFamily="34" charset="0"/>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BCD3F7E-62B3-4FB9-95CE-D1B0CC271B85}" type="slidenum">
              <a:rPr kumimoji="0" lang="en-GB" sz="1200" b="0" i="0" u="none" strike="noStrike" kern="1200" cap="none" spc="0" normalizeH="0" baseline="0" noProof="0" smtClean="0">
                <a:ln>
                  <a:noFill/>
                </a:ln>
                <a:solidFill>
                  <a:prstClr val="black">
                    <a:tint val="75000"/>
                  </a:prstClr>
                </a:solidFill>
                <a:effectLst/>
                <a:uLnTx/>
                <a:uFillTx/>
                <a:latin typeface="Verdana" pitchFamily="34" charset="0"/>
                <a:ea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Verdana" pitchFamily="34" charset="0"/>
              <a:ea typeface="Verdana" pitchFamily="34" charset="0"/>
            </a:endParaRPr>
          </a:p>
        </p:txBody>
      </p:sp>
    </p:spTree>
    <p:extLst>
      <p:ext uri="{BB962C8B-B14F-4D97-AF65-F5344CB8AC3E}">
        <p14:creationId xmlns:p14="http://schemas.microsoft.com/office/powerpoint/2010/main" val="33578539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994CE30-7D40-4BC0-BA0D-56C992D5B4BD}" type="datetimeFigureOut">
              <a:rPr kumimoji="0" lang="en-GB" sz="1200" b="0" i="0" u="none" strike="noStrike" kern="1200" cap="none" spc="0" normalizeH="0" baseline="0" noProof="0" smtClean="0">
                <a:ln>
                  <a:noFill/>
                </a:ln>
                <a:solidFill>
                  <a:prstClr val="black">
                    <a:tint val="75000"/>
                  </a:prstClr>
                </a:solidFill>
                <a:effectLst/>
                <a:uLnTx/>
                <a:uFillTx/>
                <a:latin typeface="Verdana" pitchFamily="34" charset="0"/>
                <a:ea typeface="Verdana"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07/01/2024</a:t>
            </a:fld>
            <a:endParaRPr kumimoji="0" lang="en-GB" sz="1200" b="0" i="0" u="none" strike="noStrike" kern="1200" cap="none" spc="0" normalizeH="0" baseline="0" noProof="0">
              <a:ln>
                <a:noFill/>
              </a:ln>
              <a:solidFill>
                <a:prstClr val="black">
                  <a:tint val="75000"/>
                </a:prstClr>
              </a:solidFill>
              <a:effectLst/>
              <a:uLnTx/>
              <a:uFillTx/>
              <a:latin typeface="Verdana" pitchFamily="34" charset="0"/>
              <a:ea typeface="Verdana" pitchFamily="34" charset="0"/>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Verdana" pitchFamily="34" charset="0"/>
              <a:ea typeface="Verdana" pitchFamily="34" charset="0"/>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BCD3F7E-62B3-4FB9-95CE-D1B0CC271B85}" type="slidenum">
              <a:rPr kumimoji="0" lang="en-GB" sz="1200" b="0" i="0" u="none" strike="noStrike" kern="1200" cap="none" spc="0" normalizeH="0" baseline="0" noProof="0" smtClean="0">
                <a:ln>
                  <a:noFill/>
                </a:ln>
                <a:solidFill>
                  <a:prstClr val="black">
                    <a:tint val="75000"/>
                  </a:prstClr>
                </a:solidFill>
                <a:effectLst/>
                <a:uLnTx/>
                <a:uFillTx/>
                <a:latin typeface="Verdana" pitchFamily="34" charset="0"/>
                <a:ea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Verdana" pitchFamily="34" charset="0"/>
              <a:ea typeface="Verdana" pitchFamily="34" charset="0"/>
            </a:endParaRPr>
          </a:p>
        </p:txBody>
      </p:sp>
    </p:spTree>
    <p:extLst>
      <p:ext uri="{BB962C8B-B14F-4D97-AF65-F5344CB8AC3E}">
        <p14:creationId xmlns:p14="http://schemas.microsoft.com/office/powerpoint/2010/main" val="14235716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meline 2">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ACD46E6-90C9-5A94-5A35-1C98F051F60F}"/>
              </a:ext>
            </a:extLst>
          </p:cNvPr>
          <p:cNvSpPr>
            <a:spLocks noGrp="1"/>
          </p:cNvSpPr>
          <p:nvPr>
            <p:ph type="title" hasCustomPrompt="1"/>
          </p:nvPr>
        </p:nvSpPr>
        <p:spPr>
          <a:xfrm>
            <a:off x="4000495" y="1081599"/>
            <a:ext cx="6810682" cy="717279"/>
          </a:xfrm>
          <a:prstGeom prst="rect">
            <a:avLst/>
          </a:prstGeom>
        </p:spPr>
        <p:txBody>
          <a:bodyPr>
            <a:normAutofit/>
          </a:bodyPr>
          <a:lstStyle>
            <a:lvl1pPr>
              <a:defRPr sz="3600" cap="all" baseline="0"/>
            </a:lvl1pPr>
          </a:lstStyle>
          <a:p>
            <a:pPr algn="ctr"/>
            <a:r>
              <a:rPr lang="en-US" dirty="0">
                <a:solidFill>
                  <a:srgbClr val="4D5BE2"/>
                </a:solidFill>
              </a:rPr>
              <a:t>ADD TITLE HERE</a:t>
            </a:r>
          </a:p>
        </p:txBody>
      </p:sp>
      <p:sp>
        <p:nvSpPr>
          <p:cNvPr id="28" name="Picture Placeholder 27">
            <a:extLst>
              <a:ext uri="{FF2B5EF4-FFF2-40B4-BE49-F238E27FC236}">
                <a16:creationId xmlns:a16="http://schemas.microsoft.com/office/drawing/2014/main" id="{7917E37C-ED1D-4637-B0A8-CAECDD7D93AA}"/>
              </a:ext>
            </a:extLst>
          </p:cNvPr>
          <p:cNvSpPr>
            <a:spLocks noGrp="1"/>
          </p:cNvSpPr>
          <p:nvPr>
            <p:ph type="pic" sz="quarter" idx="26"/>
          </p:nvPr>
        </p:nvSpPr>
        <p:spPr>
          <a:xfrm>
            <a:off x="866264" y="311726"/>
            <a:ext cx="3501736" cy="2303391"/>
          </a:xfrm>
        </p:spPr>
        <p:txBody>
          <a:bodyPr/>
          <a:lstStyle>
            <a:lvl1pPr marL="0" indent="0" algn="ctr">
              <a:buNone/>
              <a:defRPr/>
            </a:lvl1pPr>
          </a:lstStyle>
          <a:p>
            <a:r>
              <a:rPr lang="en-US"/>
              <a:t>Click icon to add picture</a:t>
            </a:r>
            <a:endParaRPr lang="en-US" dirty="0"/>
          </a:p>
        </p:txBody>
      </p:sp>
      <p:sp>
        <p:nvSpPr>
          <p:cNvPr id="14" name="Text Placeholder 10">
            <a:extLst>
              <a:ext uri="{FF2B5EF4-FFF2-40B4-BE49-F238E27FC236}">
                <a16:creationId xmlns:a16="http://schemas.microsoft.com/office/drawing/2014/main" id="{0328A27F-4D37-7494-A00B-931B4AF98F3C}"/>
              </a:ext>
            </a:extLst>
          </p:cNvPr>
          <p:cNvSpPr>
            <a:spLocks noGrp="1"/>
          </p:cNvSpPr>
          <p:nvPr>
            <p:ph type="body" sz="quarter" idx="16" hasCustomPrompt="1"/>
          </p:nvPr>
        </p:nvSpPr>
        <p:spPr>
          <a:xfrm>
            <a:off x="1026161" y="2765191"/>
            <a:ext cx="1524000" cy="872551"/>
          </a:xfrm>
        </p:spPr>
        <p:txBody>
          <a:bodyPr>
            <a:noAutofit/>
          </a:bodyPr>
          <a:lstStyle>
            <a:lvl1pPr marL="0" indent="0">
              <a:lnSpc>
                <a:spcPts val="1500"/>
              </a:lnSpc>
              <a:buNone/>
              <a:defRPr sz="1200" b="0" spc="0" baseline="0">
                <a:solidFill>
                  <a:schemeClr val="tx2"/>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Add text here</a:t>
            </a:r>
          </a:p>
        </p:txBody>
      </p:sp>
      <p:sp>
        <p:nvSpPr>
          <p:cNvPr id="15" name="Text Placeholder 10">
            <a:extLst>
              <a:ext uri="{FF2B5EF4-FFF2-40B4-BE49-F238E27FC236}">
                <a16:creationId xmlns:a16="http://schemas.microsoft.com/office/drawing/2014/main" id="{B72A2B16-E242-6548-CD5D-53E9964738AB}"/>
              </a:ext>
            </a:extLst>
          </p:cNvPr>
          <p:cNvSpPr>
            <a:spLocks noGrp="1"/>
          </p:cNvSpPr>
          <p:nvPr>
            <p:ph type="body" sz="quarter" idx="17" hasCustomPrompt="1"/>
          </p:nvPr>
        </p:nvSpPr>
        <p:spPr>
          <a:xfrm>
            <a:off x="3163570" y="2765191"/>
            <a:ext cx="1774190" cy="872551"/>
          </a:xfrm>
        </p:spPr>
        <p:txBody>
          <a:bodyPr>
            <a:noAutofit/>
          </a:bodyPr>
          <a:lstStyle>
            <a:lvl1pPr marL="0" indent="0">
              <a:lnSpc>
                <a:spcPts val="1500"/>
              </a:lnSpc>
              <a:buNone/>
              <a:defRPr sz="1200" b="0" spc="0" baseline="0">
                <a:solidFill>
                  <a:schemeClr val="tx2"/>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Add text here</a:t>
            </a:r>
          </a:p>
        </p:txBody>
      </p:sp>
      <p:sp>
        <p:nvSpPr>
          <p:cNvPr id="16" name="Text Placeholder 10">
            <a:extLst>
              <a:ext uri="{FF2B5EF4-FFF2-40B4-BE49-F238E27FC236}">
                <a16:creationId xmlns:a16="http://schemas.microsoft.com/office/drawing/2014/main" id="{AA825916-F570-17B8-0B3F-0C3FC2D74643}"/>
              </a:ext>
            </a:extLst>
          </p:cNvPr>
          <p:cNvSpPr>
            <a:spLocks noGrp="1"/>
          </p:cNvSpPr>
          <p:nvPr>
            <p:ph type="body" sz="quarter" idx="18" hasCustomPrompt="1"/>
          </p:nvPr>
        </p:nvSpPr>
        <p:spPr>
          <a:xfrm>
            <a:off x="5282565" y="2765191"/>
            <a:ext cx="1627390" cy="872551"/>
          </a:xfrm>
        </p:spPr>
        <p:txBody>
          <a:bodyPr>
            <a:noAutofit/>
          </a:bodyPr>
          <a:lstStyle>
            <a:lvl1pPr marL="0" indent="0">
              <a:lnSpc>
                <a:spcPts val="1500"/>
              </a:lnSpc>
              <a:buNone/>
              <a:defRPr sz="1200" b="0" spc="0" baseline="0">
                <a:solidFill>
                  <a:schemeClr val="tx2"/>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Add text here</a:t>
            </a:r>
          </a:p>
        </p:txBody>
      </p:sp>
      <p:sp>
        <p:nvSpPr>
          <p:cNvPr id="17" name="Text Placeholder 10">
            <a:extLst>
              <a:ext uri="{FF2B5EF4-FFF2-40B4-BE49-F238E27FC236}">
                <a16:creationId xmlns:a16="http://schemas.microsoft.com/office/drawing/2014/main" id="{936D7BCE-44E5-237E-196D-3CCF2508CE47}"/>
              </a:ext>
            </a:extLst>
          </p:cNvPr>
          <p:cNvSpPr>
            <a:spLocks noGrp="1"/>
          </p:cNvSpPr>
          <p:nvPr>
            <p:ph type="body" sz="quarter" idx="19" hasCustomPrompt="1"/>
          </p:nvPr>
        </p:nvSpPr>
        <p:spPr>
          <a:xfrm>
            <a:off x="7408840" y="2765191"/>
            <a:ext cx="1558585" cy="872551"/>
          </a:xfrm>
        </p:spPr>
        <p:txBody>
          <a:bodyPr>
            <a:noAutofit/>
          </a:bodyPr>
          <a:lstStyle>
            <a:lvl1pPr marL="0" indent="0">
              <a:lnSpc>
                <a:spcPts val="1500"/>
              </a:lnSpc>
              <a:buNone/>
              <a:defRPr sz="1200" b="0" spc="0" baseline="0">
                <a:solidFill>
                  <a:schemeClr val="tx2"/>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Add text here</a:t>
            </a:r>
          </a:p>
        </p:txBody>
      </p:sp>
      <p:sp>
        <p:nvSpPr>
          <p:cNvPr id="18" name="Text Placeholder 10">
            <a:extLst>
              <a:ext uri="{FF2B5EF4-FFF2-40B4-BE49-F238E27FC236}">
                <a16:creationId xmlns:a16="http://schemas.microsoft.com/office/drawing/2014/main" id="{FF3883B4-1028-4C70-B921-8FBE334E7F38}"/>
              </a:ext>
            </a:extLst>
          </p:cNvPr>
          <p:cNvSpPr>
            <a:spLocks noGrp="1"/>
          </p:cNvSpPr>
          <p:nvPr>
            <p:ph type="body" sz="quarter" idx="20" hasCustomPrompt="1"/>
          </p:nvPr>
        </p:nvSpPr>
        <p:spPr>
          <a:xfrm>
            <a:off x="9537996" y="2765191"/>
            <a:ext cx="1558584" cy="872551"/>
          </a:xfrm>
        </p:spPr>
        <p:txBody>
          <a:bodyPr>
            <a:noAutofit/>
          </a:bodyPr>
          <a:lstStyle>
            <a:lvl1pPr marL="0" indent="0">
              <a:lnSpc>
                <a:spcPts val="1500"/>
              </a:lnSpc>
              <a:buNone/>
              <a:defRPr sz="1200" b="0" spc="0" baseline="0">
                <a:solidFill>
                  <a:schemeClr val="tx2"/>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Add text here</a:t>
            </a:r>
          </a:p>
        </p:txBody>
      </p:sp>
      <p:sp>
        <p:nvSpPr>
          <p:cNvPr id="4" name="Text Placeholder 10">
            <a:extLst>
              <a:ext uri="{FF2B5EF4-FFF2-40B4-BE49-F238E27FC236}">
                <a16:creationId xmlns:a16="http://schemas.microsoft.com/office/drawing/2014/main" id="{6DBD545B-C7EA-7554-01A9-B9A7ADEEADA1}"/>
              </a:ext>
            </a:extLst>
          </p:cNvPr>
          <p:cNvSpPr>
            <a:spLocks noGrp="1"/>
          </p:cNvSpPr>
          <p:nvPr>
            <p:ph type="body" sz="quarter" idx="13" hasCustomPrompt="1"/>
          </p:nvPr>
        </p:nvSpPr>
        <p:spPr>
          <a:xfrm>
            <a:off x="308843" y="4516277"/>
            <a:ext cx="979397" cy="336278"/>
          </a:xfrm>
        </p:spPr>
        <p:txBody>
          <a:bodyPr>
            <a:noAutofit/>
          </a:bodyPr>
          <a:lstStyle>
            <a:lvl1pPr marL="0" indent="0" algn="ctr">
              <a:buNone/>
              <a:defRPr sz="1400" b="1" cap="all" baseline="0">
                <a:solidFill>
                  <a:schemeClr val="tx2"/>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TEXT</a:t>
            </a:r>
          </a:p>
        </p:txBody>
      </p:sp>
      <p:sp>
        <p:nvSpPr>
          <p:cNvPr id="19" name="Text Placeholder 10">
            <a:extLst>
              <a:ext uri="{FF2B5EF4-FFF2-40B4-BE49-F238E27FC236}">
                <a16:creationId xmlns:a16="http://schemas.microsoft.com/office/drawing/2014/main" id="{2538B7A0-40F3-1C50-E2D0-32A910FA7E69}"/>
              </a:ext>
            </a:extLst>
          </p:cNvPr>
          <p:cNvSpPr>
            <a:spLocks noGrp="1"/>
          </p:cNvSpPr>
          <p:nvPr>
            <p:ph type="body" sz="quarter" idx="21" hasCustomPrompt="1"/>
          </p:nvPr>
        </p:nvSpPr>
        <p:spPr>
          <a:xfrm>
            <a:off x="205972" y="4732686"/>
            <a:ext cx="1186179" cy="892492"/>
          </a:xfrm>
        </p:spPr>
        <p:txBody>
          <a:bodyPr>
            <a:noAutofit/>
          </a:bodyPr>
          <a:lstStyle>
            <a:lvl1pPr marL="0" indent="0" algn="ctr">
              <a:buNone/>
              <a:defRPr sz="5400" b="1" cap="all" baseline="0">
                <a:solidFill>
                  <a:schemeClr val="tx2"/>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X</a:t>
            </a:r>
          </a:p>
        </p:txBody>
      </p:sp>
      <p:sp>
        <p:nvSpPr>
          <p:cNvPr id="5" name="Text Placeholder 10">
            <a:extLst>
              <a:ext uri="{FF2B5EF4-FFF2-40B4-BE49-F238E27FC236}">
                <a16:creationId xmlns:a16="http://schemas.microsoft.com/office/drawing/2014/main" id="{AFC63024-9505-E263-E747-4350C4DF2C67}"/>
              </a:ext>
            </a:extLst>
          </p:cNvPr>
          <p:cNvSpPr>
            <a:spLocks noGrp="1"/>
          </p:cNvSpPr>
          <p:nvPr>
            <p:ph type="body" sz="quarter" idx="27" hasCustomPrompt="1"/>
          </p:nvPr>
        </p:nvSpPr>
        <p:spPr>
          <a:xfrm>
            <a:off x="2432050" y="5738941"/>
            <a:ext cx="979397" cy="336278"/>
          </a:xfrm>
        </p:spPr>
        <p:txBody>
          <a:bodyPr>
            <a:noAutofit/>
          </a:bodyPr>
          <a:lstStyle>
            <a:lvl1pPr marL="0" indent="0" algn="ctr">
              <a:buNone/>
              <a:defRPr sz="1400" b="1" cap="all" baseline="0">
                <a:solidFill>
                  <a:schemeClr val="tx2"/>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TEXT</a:t>
            </a:r>
          </a:p>
        </p:txBody>
      </p:sp>
      <p:sp>
        <p:nvSpPr>
          <p:cNvPr id="20" name="Text Placeholder 10">
            <a:extLst>
              <a:ext uri="{FF2B5EF4-FFF2-40B4-BE49-F238E27FC236}">
                <a16:creationId xmlns:a16="http://schemas.microsoft.com/office/drawing/2014/main" id="{E7A61A86-EC14-71A1-4F13-8B5BC4DD2CD7}"/>
              </a:ext>
            </a:extLst>
          </p:cNvPr>
          <p:cNvSpPr>
            <a:spLocks noGrp="1"/>
          </p:cNvSpPr>
          <p:nvPr>
            <p:ph type="body" sz="quarter" idx="22" hasCustomPrompt="1"/>
          </p:nvPr>
        </p:nvSpPr>
        <p:spPr>
          <a:xfrm>
            <a:off x="2328315" y="5968525"/>
            <a:ext cx="1186179" cy="892492"/>
          </a:xfrm>
        </p:spPr>
        <p:txBody>
          <a:bodyPr>
            <a:noAutofit/>
          </a:bodyPr>
          <a:lstStyle>
            <a:lvl1pPr marL="0" indent="0" algn="ctr">
              <a:buNone/>
              <a:defRPr sz="5400" b="1" cap="all" baseline="0">
                <a:solidFill>
                  <a:schemeClr val="tx2"/>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X</a:t>
            </a:r>
          </a:p>
        </p:txBody>
      </p:sp>
      <p:sp>
        <p:nvSpPr>
          <p:cNvPr id="10" name="Text Placeholder 10">
            <a:extLst>
              <a:ext uri="{FF2B5EF4-FFF2-40B4-BE49-F238E27FC236}">
                <a16:creationId xmlns:a16="http://schemas.microsoft.com/office/drawing/2014/main" id="{21022AC1-BD17-72D5-2B44-1179380BAA5A}"/>
              </a:ext>
            </a:extLst>
          </p:cNvPr>
          <p:cNvSpPr>
            <a:spLocks noGrp="1"/>
          </p:cNvSpPr>
          <p:nvPr>
            <p:ph type="body" sz="quarter" idx="28" hasCustomPrompt="1"/>
          </p:nvPr>
        </p:nvSpPr>
        <p:spPr>
          <a:xfrm>
            <a:off x="4568063" y="5136272"/>
            <a:ext cx="979397" cy="336278"/>
          </a:xfrm>
        </p:spPr>
        <p:txBody>
          <a:bodyPr>
            <a:noAutofit/>
          </a:bodyPr>
          <a:lstStyle>
            <a:lvl1pPr marL="0" indent="0" algn="ctr">
              <a:buNone/>
              <a:defRPr sz="1400" b="1" cap="all" baseline="0">
                <a:solidFill>
                  <a:schemeClr val="tx2"/>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TEXT</a:t>
            </a:r>
          </a:p>
        </p:txBody>
      </p:sp>
      <p:sp>
        <p:nvSpPr>
          <p:cNvPr id="23" name="Text Placeholder 10">
            <a:extLst>
              <a:ext uri="{FF2B5EF4-FFF2-40B4-BE49-F238E27FC236}">
                <a16:creationId xmlns:a16="http://schemas.microsoft.com/office/drawing/2014/main" id="{8AB8BDC8-1B18-C92E-002C-8E803D447435}"/>
              </a:ext>
            </a:extLst>
          </p:cNvPr>
          <p:cNvSpPr>
            <a:spLocks noGrp="1"/>
          </p:cNvSpPr>
          <p:nvPr>
            <p:ph type="body" sz="quarter" idx="23" hasCustomPrompt="1"/>
          </p:nvPr>
        </p:nvSpPr>
        <p:spPr>
          <a:xfrm>
            <a:off x="4454770" y="5370533"/>
            <a:ext cx="1186179" cy="892492"/>
          </a:xfrm>
        </p:spPr>
        <p:txBody>
          <a:bodyPr>
            <a:noAutofit/>
          </a:bodyPr>
          <a:lstStyle>
            <a:lvl1pPr marL="0" indent="0" algn="ctr">
              <a:buNone/>
              <a:defRPr sz="5400" b="1" cap="all" baseline="0">
                <a:solidFill>
                  <a:schemeClr val="tx2"/>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X</a:t>
            </a:r>
          </a:p>
        </p:txBody>
      </p:sp>
      <p:sp>
        <p:nvSpPr>
          <p:cNvPr id="21" name="Text Placeholder 10">
            <a:extLst>
              <a:ext uri="{FF2B5EF4-FFF2-40B4-BE49-F238E27FC236}">
                <a16:creationId xmlns:a16="http://schemas.microsoft.com/office/drawing/2014/main" id="{DCC3C0D0-FD25-227E-0C25-4B5D96A89CC9}"/>
              </a:ext>
            </a:extLst>
          </p:cNvPr>
          <p:cNvSpPr>
            <a:spLocks noGrp="1"/>
          </p:cNvSpPr>
          <p:nvPr>
            <p:ph type="body" sz="quarter" idx="29" hasCustomPrompt="1"/>
          </p:nvPr>
        </p:nvSpPr>
        <p:spPr>
          <a:xfrm>
            <a:off x="6699246" y="3667681"/>
            <a:ext cx="979397" cy="336278"/>
          </a:xfrm>
        </p:spPr>
        <p:txBody>
          <a:bodyPr>
            <a:noAutofit/>
          </a:bodyPr>
          <a:lstStyle>
            <a:lvl1pPr marL="0" indent="0" algn="ctr">
              <a:buNone/>
              <a:defRPr sz="1400" b="1" cap="all" baseline="0">
                <a:solidFill>
                  <a:schemeClr val="tx2"/>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TEXT</a:t>
            </a:r>
          </a:p>
        </p:txBody>
      </p:sp>
      <p:sp>
        <p:nvSpPr>
          <p:cNvPr id="24" name="Text Placeholder 10">
            <a:extLst>
              <a:ext uri="{FF2B5EF4-FFF2-40B4-BE49-F238E27FC236}">
                <a16:creationId xmlns:a16="http://schemas.microsoft.com/office/drawing/2014/main" id="{33C067A7-180C-CF1A-D355-AD9EFC1F30E3}"/>
              </a:ext>
            </a:extLst>
          </p:cNvPr>
          <p:cNvSpPr>
            <a:spLocks noGrp="1"/>
          </p:cNvSpPr>
          <p:nvPr>
            <p:ph type="body" sz="quarter" idx="24" hasCustomPrompt="1"/>
          </p:nvPr>
        </p:nvSpPr>
        <p:spPr>
          <a:xfrm>
            <a:off x="6594252" y="3874540"/>
            <a:ext cx="1186179" cy="892492"/>
          </a:xfrm>
        </p:spPr>
        <p:txBody>
          <a:bodyPr>
            <a:noAutofit/>
          </a:bodyPr>
          <a:lstStyle>
            <a:lvl1pPr marL="0" indent="0" algn="ctr">
              <a:buNone/>
              <a:defRPr sz="5400" b="1" cap="all" baseline="0">
                <a:solidFill>
                  <a:schemeClr val="tx2"/>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X</a:t>
            </a:r>
          </a:p>
        </p:txBody>
      </p:sp>
      <p:sp>
        <p:nvSpPr>
          <p:cNvPr id="22" name="Text Placeholder 10">
            <a:extLst>
              <a:ext uri="{FF2B5EF4-FFF2-40B4-BE49-F238E27FC236}">
                <a16:creationId xmlns:a16="http://schemas.microsoft.com/office/drawing/2014/main" id="{240B963E-6D68-753B-684E-FA76297683A7}"/>
              </a:ext>
            </a:extLst>
          </p:cNvPr>
          <p:cNvSpPr>
            <a:spLocks noGrp="1"/>
          </p:cNvSpPr>
          <p:nvPr>
            <p:ph type="body" sz="quarter" idx="30" hasCustomPrompt="1"/>
          </p:nvPr>
        </p:nvSpPr>
        <p:spPr>
          <a:xfrm>
            <a:off x="8815528" y="3903209"/>
            <a:ext cx="979397" cy="336278"/>
          </a:xfrm>
        </p:spPr>
        <p:txBody>
          <a:bodyPr>
            <a:noAutofit/>
          </a:bodyPr>
          <a:lstStyle>
            <a:lvl1pPr marL="0" indent="0" algn="ctr">
              <a:buNone/>
              <a:defRPr sz="1400" b="1" cap="all" baseline="0">
                <a:solidFill>
                  <a:schemeClr val="tx2"/>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TEXT</a:t>
            </a:r>
          </a:p>
        </p:txBody>
      </p:sp>
      <p:sp>
        <p:nvSpPr>
          <p:cNvPr id="25" name="Text Placeholder 10">
            <a:extLst>
              <a:ext uri="{FF2B5EF4-FFF2-40B4-BE49-F238E27FC236}">
                <a16:creationId xmlns:a16="http://schemas.microsoft.com/office/drawing/2014/main" id="{89E3E312-6617-D826-24CF-F63DC3CC30D4}"/>
              </a:ext>
            </a:extLst>
          </p:cNvPr>
          <p:cNvSpPr>
            <a:spLocks noGrp="1"/>
          </p:cNvSpPr>
          <p:nvPr>
            <p:ph type="body" sz="quarter" idx="25" hasCustomPrompt="1"/>
          </p:nvPr>
        </p:nvSpPr>
        <p:spPr>
          <a:xfrm>
            <a:off x="8716656" y="4128730"/>
            <a:ext cx="1186179" cy="892492"/>
          </a:xfrm>
        </p:spPr>
        <p:txBody>
          <a:bodyPr>
            <a:noAutofit/>
          </a:bodyPr>
          <a:lstStyle>
            <a:lvl1pPr marL="0" indent="0" algn="ctr">
              <a:buNone/>
              <a:defRPr sz="5400" b="1" cap="all" baseline="0">
                <a:solidFill>
                  <a:schemeClr val="tx2"/>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X</a:t>
            </a:r>
          </a:p>
        </p:txBody>
      </p:sp>
      <p:grpSp>
        <p:nvGrpSpPr>
          <p:cNvPr id="2" name="Group 1">
            <a:extLst>
              <a:ext uri="{FF2B5EF4-FFF2-40B4-BE49-F238E27FC236}">
                <a16:creationId xmlns:a16="http://schemas.microsoft.com/office/drawing/2014/main" id="{E0E95E94-C91A-7D90-489F-979154A50D45}"/>
              </a:ext>
              <a:ext uri="{C183D7F6-B498-43B3-948B-1728B52AA6E4}">
                <adec:decorative xmlns="" xmlns:adec="http://schemas.microsoft.com/office/drawing/2017/decorative" val="1"/>
              </a:ext>
            </a:extLst>
          </p:cNvPr>
          <p:cNvGrpSpPr/>
          <p:nvPr userDrawn="1"/>
        </p:nvGrpSpPr>
        <p:grpSpPr>
          <a:xfrm>
            <a:off x="699338" y="2352259"/>
            <a:ext cx="10817861" cy="3363296"/>
            <a:chOff x="699338" y="2352259"/>
            <a:chExt cx="10817861" cy="3363296"/>
          </a:xfrm>
        </p:grpSpPr>
        <p:cxnSp>
          <p:nvCxnSpPr>
            <p:cNvPr id="3" name="Straight Connector 2">
              <a:extLst>
                <a:ext uri="{FF2B5EF4-FFF2-40B4-BE49-F238E27FC236}">
                  <a16:creationId xmlns:a16="http://schemas.microsoft.com/office/drawing/2014/main" id="{82321084-3662-3AC2-9063-B4C96C8D03F8}"/>
                </a:ext>
              </a:extLst>
            </p:cNvPr>
            <p:cNvCxnSpPr/>
            <p:nvPr/>
          </p:nvCxnSpPr>
          <p:spPr>
            <a:xfrm flipV="1">
              <a:off x="774192" y="2451652"/>
              <a:ext cx="10643616" cy="0"/>
            </a:xfrm>
            <a:prstGeom prst="line">
              <a:avLst/>
            </a:prstGeom>
            <a:ln w="41275">
              <a:solidFill>
                <a:schemeClr val="tx2"/>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02F364F9-1001-8A8A-E378-A32BD15C0BAC}"/>
                </a:ext>
              </a:extLst>
            </p:cNvPr>
            <p:cNvSpPr/>
            <p:nvPr/>
          </p:nvSpPr>
          <p:spPr>
            <a:xfrm>
              <a:off x="700708" y="2355117"/>
              <a:ext cx="198783" cy="19878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ookman Old Style"/>
                <a:ea typeface="+mn-ea"/>
                <a:cs typeface="+mn-cs"/>
              </a:endParaRPr>
            </a:p>
          </p:txBody>
        </p:sp>
        <p:sp>
          <p:nvSpPr>
            <p:cNvPr id="8" name="Oval 7">
              <a:extLst>
                <a:ext uri="{FF2B5EF4-FFF2-40B4-BE49-F238E27FC236}">
                  <a16:creationId xmlns:a16="http://schemas.microsoft.com/office/drawing/2014/main" id="{B99546CB-73CE-F525-D8C0-4AFD24A0ECEE}"/>
                </a:ext>
              </a:extLst>
            </p:cNvPr>
            <p:cNvSpPr/>
            <p:nvPr/>
          </p:nvSpPr>
          <p:spPr>
            <a:xfrm>
              <a:off x="11318416" y="2352259"/>
              <a:ext cx="198783" cy="19878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ookman Old Style"/>
                <a:ea typeface="+mn-ea"/>
                <a:cs typeface="+mn-cs"/>
              </a:endParaRPr>
            </a:p>
          </p:txBody>
        </p:sp>
        <p:sp>
          <p:nvSpPr>
            <p:cNvPr id="9" name="Oval 8">
              <a:extLst>
                <a:ext uri="{FF2B5EF4-FFF2-40B4-BE49-F238E27FC236}">
                  <a16:creationId xmlns:a16="http://schemas.microsoft.com/office/drawing/2014/main" id="{48385D98-23B5-1951-FCF2-575B6CB9D3C3}"/>
                </a:ext>
              </a:extLst>
            </p:cNvPr>
            <p:cNvSpPr/>
            <p:nvPr/>
          </p:nvSpPr>
          <p:spPr>
            <a:xfrm>
              <a:off x="2824250" y="2360833"/>
              <a:ext cx="198783" cy="19878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ookman Old Style"/>
                <a:ea typeface="+mn-ea"/>
                <a:cs typeface="+mn-cs"/>
              </a:endParaRPr>
            </a:p>
          </p:txBody>
        </p:sp>
        <p:sp>
          <p:nvSpPr>
            <p:cNvPr id="11" name="Oval 10">
              <a:extLst>
                <a:ext uri="{FF2B5EF4-FFF2-40B4-BE49-F238E27FC236}">
                  <a16:creationId xmlns:a16="http://schemas.microsoft.com/office/drawing/2014/main" id="{B27EC48D-6773-0157-AB1D-A36DCBF2342B}"/>
                </a:ext>
              </a:extLst>
            </p:cNvPr>
            <p:cNvSpPr/>
            <p:nvPr/>
          </p:nvSpPr>
          <p:spPr>
            <a:xfrm>
              <a:off x="7071334" y="2366548"/>
              <a:ext cx="198783" cy="19878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ookman Old Style"/>
                <a:ea typeface="+mn-ea"/>
                <a:cs typeface="+mn-cs"/>
              </a:endParaRPr>
            </a:p>
          </p:txBody>
        </p:sp>
        <p:sp>
          <p:nvSpPr>
            <p:cNvPr id="12" name="Oval 11">
              <a:extLst>
                <a:ext uri="{FF2B5EF4-FFF2-40B4-BE49-F238E27FC236}">
                  <a16:creationId xmlns:a16="http://schemas.microsoft.com/office/drawing/2014/main" id="{67197B2A-F814-0F94-65C6-2C666E7C4B11}"/>
                </a:ext>
              </a:extLst>
            </p:cNvPr>
            <p:cNvSpPr/>
            <p:nvPr/>
          </p:nvSpPr>
          <p:spPr>
            <a:xfrm>
              <a:off x="9194876" y="2357975"/>
              <a:ext cx="198783" cy="19878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ookman Old Style"/>
                <a:ea typeface="+mn-ea"/>
                <a:cs typeface="+mn-cs"/>
              </a:endParaRPr>
            </a:p>
          </p:txBody>
        </p:sp>
        <p:cxnSp>
          <p:nvCxnSpPr>
            <p:cNvPr id="13" name="Straight Connector 12">
              <a:extLst>
                <a:ext uri="{FF2B5EF4-FFF2-40B4-BE49-F238E27FC236}">
                  <a16:creationId xmlns:a16="http://schemas.microsoft.com/office/drawing/2014/main" id="{5B72EF2C-8D4F-426F-E532-9848DA562D07}"/>
                </a:ext>
              </a:extLst>
            </p:cNvPr>
            <p:cNvCxnSpPr>
              <a:cxnSpLocks/>
            </p:cNvCxnSpPr>
            <p:nvPr/>
          </p:nvCxnSpPr>
          <p:spPr>
            <a:xfrm flipH="1">
              <a:off x="799303" y="2451650"/>
              <a:ext cx="1592" cy="183899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F79E6B9-3986-3441-3239-03C8BAF4008C}"/>
                </a:ext>
              </a:extLst>
            </p:cNvPr>
            <p:cNvCxnSpPr>
              <a:cxnSpLocks/>
            </p:cNvCxnSpPr>
            <p:nvPr/>
          </p:nvCxnSpPr>
          <p:spPr>
            <a:xfrm flipH="1">
              <a:off x="2921650" y="2528842"/>
              <a:ext cx="1592" cy="29848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4AD6852-33FA-D4BC-95FC-3FCFE5A29AA0}"/>
                </a:ext>
              </a:extLst>
            </p:cNvPr>
            <p:cNvCxnSpPr>
              <a:cxnSpLocks/>
            </p:cNvCxnSpPr>
            <p:nvPr/>
          </p:nvCxnSpPr>
          <p:spPr>
            <a:xfrm>
              <a:off x="7171108" y="2496185"/>
              <a:ext cx="0" cy="932815"/>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CB4FEB6-AF59-E0CC-6CBF-5C0AE5E9F0B4}"/>
                </a:ext>
              </a:extLst>
            </p:cNvPr>
            <p:cNvCxnSpPr>
              <a:cxnSpLocks/>
            </p:cNvCxnSpPr>
            <p:nvPr/>
          </p:nvCxnSpPr>
          <p:spPr>
            <a:xfrm>
              <a:off x="9291333" y="2447199"/>
              <a:ext cx="2067" cy="122673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F925AA1D-824F-C6F6-AF28-AD78390DEFB3}"/>
                </a:ext>
              </a:extLst>
            </p:cNvPr>
            <p:cNvSpPr/>
            <p:nvPr/>
          </p:nvSpPr>
          <p:spPr>
            <a:xfrm>
              <a:off x="699338" y="4296353"/>
              <a:ext cx="198783" cy="198783"/>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ookman Old Style"/>
                <a:ea typeface="+mn-ea"/>
                <a:cs typeface="+mn-cs"/>
              </a:endParaRPr>
            </a:p>
          </p:txBody>
        </p:sp>
        <p:sp>
          <p:nvSpPr>
            <p:cNvPr id="31" name="Oval 30">
              <a:extLst>
                <a:ext uri="{FF2B5EF4-FFF2-40B4-BE49-F238E27FC236}">
                  <a16:creationId xmlns:a16="http://schemas.microsoft.com/office/drawing/2014/main" id="{15D82967-DC99-C9B0-B596-A62B757AEA9E}"/>
                </a:ext>
              </a:extLst>
            </p:cNvPr>
            <p:cNvSpPr/>
            <p:nvPr/>
          </p:nvSpPr>
          <p:spPr>
            <a:xfrm>
              <a:off x="2821073" y="5516772"/>
              <a:ext cx="198783" cy="198783"/>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ookman Old Style"/>
                <a:ea typeface="+mn-ea"/>
                <a:cs typeface="+mn-cs"/>
              </a:endParaRPr>
            </a:p>
          </p:txBody>
        </p:sp>
        <p:sp>
          <p:nvSpPr>
            <p:cNvPr id="32" name="Oval 31">
              <a:extLst>
                <a:ext uri="{FF2B5EF4-FFF2-40B4-BE49-F238E27FC236}">
                  <a16:creationId xmlns:a16="http://schemas.microsoft.com/office/drawing/2014/main" id="{257490DB-B4E0-9638-A70F-84BAD77D5B85}"/>
                </a:ext>
              </a:extLst>
            </p:cNvPr>
            <p:cNvSpPr/>
            <p:nvPr/>
          </p:nvSpPr>
          <p:spPr>
            <a:xfrm>
              <a:off x="7072489" y="3435384"/>
              <a:ext cx="198783" cy="198783"/>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ookman Old Style"/>
                <a:ea typeface="+mn-ea"/>
                <a:cs typeface="+mn-cs"/>
              </a:endParaRPr>
            </a:p>
          </p:txBody>
        </p:sp>
        <p:sp>
          <p:nvSpPr>
            <p:cNvPr id="33" name="Oval 32">
              <a:extLst>
                <a:ext uri="{FF2B5EF4-FFF2-40B4-BE49-F238E27FC236}">
                  <a16:creationId xmlns:a16="http://schemas.microsoft.com/office/drawing/2014/main" id="{3E9F2D72-DBC0-63CB-0C92-4A97C46C9046}"/>
                </a:ext>
              </a:extLst>
            </p:cNvPr>
            <p:cNvSpPr/>
            <p:nvPr/>
          </p:nvSpPr>
          <p:spPr>
            <a:xfrm>
              <a:off x="9193605" y="3679366"/>
              <a:ext cx="198783" cy="198783"/>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ookman Old Style"/>
                <a:ea typeface="+mn-ea"/>
                <a:cs typeface="+mn-cs"/>
              </a:endParaRPr>
            </a:p>
          </p:txBody>
        </p:sp>
        <p:sp>
          <p:nvSpPr>
            <p:cNvPr id="34" name="Oval 33">
              <a:extLst>
                <a:ext uri="{FF2B5EF4-FFF2-40B4-BE49-F238E27FC236}">
                  <a16:creationId xmlns:a16="http://schemas.microsoft.com/office/drawing/2014/main" id="{A99004F8-D92D-5313-C37E-C81E7AECAB76}"/>
                </a:ext>
              </a:extLst>
            </p:cNvPr>
            <p:cNvSpPr/>
            <p:nvPr/>
          </p:nvSpPr>
          <p:spPr>
            <a:xfrm>
              <a:off x="4947792" y="2363691"/>
              <a:ext cx="198783" cy="19878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ookman Old Style"/>
                <a:ea typeface="+mn-ea"/>
                <a:cs typeface="+mn-cs"/>
              </a:endParaRPr>
            </a:p>
          </p:txBody>
        </p:sp>
        <p:cxnSp>
          <p:nvCxnSpPr>
            <p:cNvPr id="35" name="Straight Connector 34">
              <a:extLst>
                <a:ext uri="{FF2B5EF4-FFF2-40B4-BE49-F238E27FC236}">
                  <a16:creationId xmlns:a16="http://schemas.microsoft.com/office/drawing/2014/main" id="{F32A87DF-D655-E886-D5EF-E5690A0C7C08}"/>
                </a:ext>
              </a:extLst>
            </p:cNvPr>
            <p:cNvCxnSpPr>
              <a:cxnSpLocks/>
              <a:stCxn id="34" idx="4"/>
            </p:cNvCxnSpPr>
            <p:nvPr/>
          </p:nvCxnSpPr>
          <p:spPr>
            <a:xfrm flipH="1">
              <a:off x="5043997" y="2562474"/>
              <a:ext cx="3187" cy="234858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A3DFD143-EAF1-3327-1DEE-57CE1ECCBFBC}"/>
                </a:ext>
              </a:extLst>
            </p:cNvPr>
            <p:cNvSpPr/>
            <p:nvPr/>
          </p:nvSpPr>
          <p:spPr>
            <a:xfrm>
              <a:off x="4942661" y="4911060"/>
              <a:ext cx="198783" cy="198783"/>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ookman Old Style"/>
                <a:ea typeface="+mn-ea"/>
                <a:cs typeface="+mn-cs"/>
              </a:endParaRPr>
            </a:p>
          </p:txBody>
        </p:sp>
      </p:grpSp>
    </p:spTree>
    <p:extLst>
      <p:ext uri="{BB962C8B-B14F-4D97-AF65-F5344CB8AC3E}">
        <p14:creationId xmlns:p14="http://schemas.microsoft.com/office/powerpoint/2010/main" val="111888623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2CC90-B089-5E25-D480-B40D5123BFB5}"/>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a:extLst>
              <a:ext uri="{FF2B5EF4-FFF2-40B4-BE49-F238E27FC236}">
                <a16:creationId xmlns:a16="http://schemas.microsoft.com/office/drawing/2014/main" id="{9E671185-327E-E435-EB8B-F143CAF78D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a:extLst>
              <a:ext uri="{FF2B5EF4-FFF2-40B4-BE49-F238E27FC236}">
                <a16:creationId xmlns:a16="http://schemas.microsoft.com/office/drawing/2014/main" id="{47ADDF86-F686-ACE8-6852-5CEADD9A2870}"/>
              </a:ext>
            </a:extLst>
          </p:cNvPr>
          <p:cNvSpPr>
            <a:spLocks noGrp="1"/>
          </p:cNvSpPr>
          <p:nvPr>
            <p:ph type="dt" sz="half" idx="10"/>
          </p:nvPr>
        </p:nvSpPr>
        <p:spPr/>
        <p:txBody>
          <a:bodyPr/>
          <a:lstStyle/>
          <a:p>
            <a:fld id="{4994CE30-7D40-4BC0-BA0D-56C992D5B4BD}" type="datetimeFigureOut">
              <a:rPr lang="en-GB" smtClean="0"/>
              <a:t>07/01/2024</a:t>
            </a:fld>
            <a:endParaRPr lang="en-GB"/>
          </a:p>
        </p:txBody>
      </p:sp>
      <p:sp>
        <p:nvSpPr>
          <p:cNvPr id="5" name="Footer Placeholder 4">
            <a:extLst>
              <a:ext uri="{FF2B5EF4-FFF2-40B4-BE49-F238E27FC236}">
                <a16:creationId xmlns:a16="http://schemas.microsoft.com/office/drawing/2014/main" id="{8558F106-1FED-5AA1-CFDF-7FE2105071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45F0D7-F550-D351-1F6B-36B665CA0CDC}"/>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54072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8191-3055-3CE7-ABAB-BF522556896A}"/>
              </a:ext>
            </a:extLst>
          </p:cNvPr>
          <p:cNvSpPr>
            <a:spLocks noGrp="1"/>
          </p:cNvSpPr>
          <p:nvPr>
            <p:ph type="title"/>
          </p:nvPr>
        </p:nvSpPr>
        <p:spPr/>
        <p:txBody>
          <a:bodyPr/>
          <a:lstStyle/>
          <a:p>
            <a:r>
              <a:rPr lang="en-US" smtClean="0"/>
              <a:t>Click to edit Master title style</a:t>
            </a:r>
            <a:endParaRPr lang="en-IN"/>
          </a:p>
        </p:txBody>
      </p:sp>
      <p:sp>
        <p:nvSpPr>
          <p:cNvPr id="3" name="Content Placeholder 2">
            <a:extLst>
              <a:ext uri="{FF2B5EF4-FFF2-40B4-BE49-F238E27FC236}">
                <a16:creationId xmlns:a16="http://schemas.microsoft.com/office/drawing/2014/main" id="{FB07F01E-C1BB-CFE3-1062-5A8CAD20F5A2}"/>
              </a:ext>
            </a:extLst>
          </p:cNvPr>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a:extLst>
              <a:ext uri="{FF2B5EF4-FFF2-40B4-BE49-F238E27FC236}">
                <a16:creationId xmlns:a16="http://schemas.microsoft.com/office/drawing/2014/main" id="{290F16ED-635D-3C12-AE3C-37A43EAF1462}"/>
              </a:ext>
            </a:extLst>
          </p:cNvPr>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a:extLst>
              <a:ext uri="{FF2B5EF4-FFF2-40B4-BE49-F238E27FC236}">
                <a16:creationId xmlns:a16="http://schemas.microsoft.com/office/drawing/2014/main" id="{BA80B84D-A3CA-9B7E-B7BB-4C18C18121B2}"/>
              </a:ext>
            </a:extLst>
          </p:cNvPr>
          <p:cNvSpPr>
            <a:spLocks noGrp="1"/>
          </p:cNvSpPr>
          <p:nvPr>
            <p:ph type="dt" sz="half" idx="10"/>
          </p:nvPr>
        </p:nvSpPr>
        <p:spPr/>
        <p:txBody>
          <a:bodyPr/>
          <a:lstStyle/>
          <a:p>
            <a:fld id="{4994CE30-7D40-4BC0-BA0D-56C992D5B4BD}" type="datetimeFigureOut">
              <a:rPr lang="en-GB" smtClean="0"/>
              <a:t>07/01/2024</a:t>
            </a:fld>
            <a:endParaRPr lang="en-GB"/>
          </a:p>
        </p:txBody>
      </p:sp>
      <p:sp>
        <p:nvSpPr>
          <p:cNvPr id="6" name="Footer Placeholder 5">
            <a:extLst>
              <a:ext uri="{FF2B5EF4-FFF2-40B4-BE49-F238E27FC236}">
                <a16:creationId xmlns:a16="http://schemas.microsoft.com/office/drawing/2014/main" id="{05881B66-06CA-0AE9-B95B-21A45DC5B35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4B7665D-74F3-FC85-8C37-77F44022327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231675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1306E-11E1-8AB1-AF32-6F074D3C8515}"/>
              </a:ext>
            </a:extLst>
          </p:cNvPr>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a:extLst>
              <a:ext uri="{FF2B5EF4-FFF2-40B4-BE49-F238E27FC236}">
                <a16:creationId xmlns:a16="http://schemas.microsoft.com/office/drawing/2014/main" id="{E38E7AAE-4628-F916-89C8-10A970EC98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98D7C0B7-4F02-5995-1FB1-8FB2DD12598C}"/>
              </a:ext>
            </a:extLst>
          </p:cNvPr>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a:extLst>
              <a:ext uri="{FF2B5EF4-FFF2-40B4-BE49-F238E27FC236}">
                <a16:creationId xmlns:a16="http://schemas.microsoft.com/office/drawing/2014/main" id="{4B504026-A61A-C06F-3EA6-94F595A473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4CFF7FD0-380B-75A4-D9B0-F7EBC341DD01}"/>
              </a:ext>
            </a:extLst>
          </p:cNvPr>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a:extLst>
              <a:ext uri="{FF2B5EF4-FFF2-40B4-BE49-F238E27FC236}">
                <a16:creationId xmlns:a16="http://schemas.microsoft.com/office/drawing/2014/main" id="{C80AA233-A9EB-E98D-4DDF-BC4B72808326}"/>
              </a:ext>
            </a:extLst>
          </p:cNvPr>
          <p:cNvSpPr>
            <a:spLocks noGrp="1"/>
          </p:cNvSpPr>
          <p:nvPr>
            <p:ph type="dt" sz="half" idx="10"/>
          </p:nvPr>
        </p:nvSpPr>
        <p:spPr/>
        <p:txBody>
          <a:bodyPr/>
          <a:lstStyle/>
          <a:p>
            <a:fld id="{4994CE30-7D40-4BC0-BA0D-56C992D5B4BD}" type="datetimeFigureOut">
              <a:rPr lang="en-GB" smtClean="0"/>
              <a:t>07/01/2024</a:t>
            </a:fld>
            <a:endParaRPr lang="en-GB"/>
          </a:p>
        </p:txBody>
      </p:sp>
      <p:sp>
        <p:nvSpPr>
          <p:cNvPr id="8" name="Footer Placeholder 7">
            <a:extLst>
              <a:ext uri="{FF2B5EF4-FFF2-40B4-BE49-F238E27FC236}">
                <a16:creationId xmlns:a16="http://schemas.microsoft.com/office/drawing/2014/main" id="{755E8074-1361-E322-F42C-F5D71409910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6B9FECA-EE46-D87A-F259-E8022C3628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89186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B92FB-DA41-9013-AE3A-5882CEEE8BF7}"/>
              </a:ext>
            </a:extLst>
          </p:cNvPr>
          <p:cNvSpPr>
            <a:spLocks noGrp="1"/>
          </p:cNvSpPr>
          <p:nvPr>
            <p:ph type="title"/>
          </p:nvPr>
        </p:nvSpPr>
        <p:spPr/>
        <p:txBody>
          <a:bodyPr/>
          <a:lstStyle/>
          <a:p>
            <a:r>
              <a:rPr lang="en-US" smtClean="0"/>
              <a:t>Click to edit Master title style</a:t>
            </a:r>
            <a:endParaRPr lang="en-IN"/>
          </a:p>
        </p:txBody>
      </p:sp>
      <p:sp>
        <p:nvSpPr>
          <p:cNvPr id="3" name="Date Placeholder 2">
            <a:extLst>
              <a:ext uri="{FF2B5EF4-FFF2-40B4-BE49-F238E27FC236}">
                <a16:creationId xmlns:a16="http://schemas.microsoft.com/office/drawing/2014/main" id="{9A2620A1-C0CA-1D0E-E85E-5C1326F8CB80}"/>
              </a:ext>
            </a:extLst>
          </p:cNvPr>
          <p:cNvSpPr>
            <a:spLocks noGrp="1"/>
          </p:cNvSpPr>
          <p:nvPr>
            <p:ph type="dt" sz="half" idx="10"/>
          </p:nvPr>
        </p:nvSpPr>
        <p:spPr/>
        <p:txBody>
          <a:bodyPr/>
          <a:lstStyle/>
          <a:p>
            <a:fld id="{4994CE30-7D40-4BC0-BA0D-56C992D5B4BD}" type="datetimeFigureOut">
              <a:rPr lang="en-GB" smtClean="0"/>
              <a:t>07/01/2024</a:t>
            </a:fld>
            <a:endParaRPr lang="en-GB"/>
          </a:p>
        </p:txBody>
      </p:sp>
      <p:sp>
        <p:nvSpPr>
          <p:cNvPr id="4" name="Footer Placeholder 3">
            <a:extLst>
              <a:ext uri="{FF2B5EF4-FFF2-40B4-BE49-F238E27FC236}">
                <a16:creationId xmlns:a16="http://schemas.microsoft.com/office/drawing/2014/main" id="{763BD8B1-5363-075D-CDCC-8CAC0A6A78E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6E4555F-1DC7-94CF-74D7-21521EE9398A}"/>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424315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497F04-5F5B-E4F7-0A48-A1FBAC01C3C4}"/>
              </a:ext>
            </a:extLst>
          </p:cNvPr>
          <p:cNvSpPr>
            <a:spLocks noGrp="1"/>
          </p:cNvSpPr>
          <p:nvPr>
            <p:ph type="dt" sz="half" idx="10"/>
          </p:nvPr>
        </p:nvSpPr>
        <p:spPr/>
        <p:txBody>
          <a:bodyPr/>
          <a:lstStyle/>
          <a:p>
            <a:fld id="{4994CE30-7D40-4BC0-BA0D-56C992D5B4BD}" type="datetimeFigureOut">
              <a:rPr lang="en-GB" smtClean="0"/>
              <a:t>07/01/2024</a:t>
            </a:fld>
            <a:endParaRPr lang="en-GB"/>
          </a:p>
        </p:txBody>
      </p:sp>
      <p:sp>
        <p:nvSpPr>
          <p:cNvPr id="3" name="Footer Placeholder 2">
            <a:extLst>
              <a:ext uri="{FF2B5EF4-FFF2-40B4-BE49-F238E27FC236}">
                <a16:creationId xmlns:a16="http://schemas.microsoft.com/office/drawing/2014/main" id="{3EDCC3BA-DF88-8CE4-AB31-983A3C796AD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817982A-25A2-0FA2-0BC4-48C8775F8459}"/>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1819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7936-1384-3D53-34C7-E638688EFD97}"/>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a:extLst>
              <a:ext uri="{FF2B5EF4-FFF2-40B4-BE49-F238E27FC236}">
                <a16:creationId xmlns:a16="http://schemas.microsoft.com/office/drawing/2014/main" id="{F4108029-8ADE-BDA5-4C8D-31C3615564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a:extLst>
              <a:ext uri="{FF2B5EF4-FFF2-40B4-BE49-F238E27FC236}">
                <a16:creationId xmlns:a16="http://schemas.microsoft.com/office/drawing/2014/main" id="{6D6CB47A-C96A-8918-E1EB-9A8DBEC72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ED65CB0D-C5CF-96B6-5923-222D7E403E92}"/>
              </a:ext>
            </a:extLst>
          </p:cNvPr>
          <p:cNvSpPr>
            <a:spLocks noGrp="1"/>
          </p:cNvSpPr>
          <p:nvPr>
            <p:ph type="dt" sz="half" idx="10"/>
          </p:nvPr>
        </p:nvSpPr>
        <p:spPr/>
        <p:txBody>
          <a:bodyPr/>
          <a:lstStyle/>
          <a:p>
            <a:fld id="{4994CE30-7D40-4BC0-BA0D-56C992D5B4BD}" type="datetimeFigureOut">
              <a:rPr lang="en-GB" smtClean="0"/>
              <a:t>07/01/2024</a:t>
            </a:fld>
            <a:endParaRPr lang="en-GB"/>
          </a:p>
        </p:txBody>
      </p:sp>
      <p:sp>
        <p:nvSpPr>
          <p:cNvPr id="6" name="Footer Placeholder 5">
            <a:extLst>
              <a:ext uri="{FF2B5EF4-FFF2-40B4-BE49-F238E27FC236}">
                <a16:creationId xmlns:a16="http://schemas.microsoft.com/office/drawing/2014/main" id="{C9A0E17E-D21B-9F95-DB42-019C9AB18C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31A4E0-3F3F-3857-C2B7-EEDD3DF99C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79869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EDF05-F2AE-B072-8E2E-CB4CF5B08FC5}"/>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a:extLst>
              <a:ext uri="{FF2B5EF4-FFF2-40B4-BE49-F238E27FC236}">
                <a16:creationId xmlns:a16="http://schemas.microsoft.com/office/drawing/2014/main" id="{B20EF8F1-DFA6-282F-E8CD-83826A12E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dirty="0"/>
          </a:p>
        </p:txBody>
      </p:sp>
      <p:sp>
        <p:nvSpPr>
          <p:cNvPr id="4" name="Text Placeholder 3">
            <a:extLst>
              <a:ext uri="{FF2B5EF4-FFF2-40B4-BE49-F238E27FC236}">
                <a16:creationId xmlns:a16="http://schemas.microsoft.com/office/drawing/2014/main" id="{85808D68-B430-9A5B-4A9B-8549EA20A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A0002EBD-67C3-A4B8-A83C-896997C53EB8}"/>
              </a:ext>
            </a:extLst>
          </p:cNvPr>
          <p:cNvSpPr>
            <a:spLocks noGrp="1"/>
          </p:cNvSpPr>
          <p:nvPr>
            <p:ph type="dt" sz="half" idx="10"/>
          </p:nvPr>
        </p:nvSpPr>
        <p:spPr/>
        <p:txBody>
          <a:bodyPr/>
          <a:lstStyle/>
          <a:p>
            <a:fld id="{4994CE30-7D40-4BC0-BA0D-56C992D5B4BD}" type="datetimeFigureOut">
              <a:rPr lang="en-GB" smtClean="0"/>
              <a:t>07/01/2024</a:t>
            </a:fld>
            <a:endParaRPr lang="en-GB"/>
          </a:p>
        </p:txBody>
      </p:sp>
      <p:sp>
        <p:nvSpPr>
          <p:cNvPr id="6" name="Footer Placeholder 5">
            <a:extLst>
              <a:ext uri="{FF2B5EF4-FFF2-40B4-BE49-F238E27FC236}">
                <a16:creationId xmlns:a16="http://schemas.microsoft.com/office/drawing/2014/main" id="{92B00B68-5333-C602-6799-3D1B2E434B2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04925F4-1AF9-E8B5-0534-4714B5FAF5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58284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09843D-C7AC-7DCA-D2A1-30C29BBAB6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a:extLst>
              <a:ext uri="{FF2B5EF4-FFF2-40B4-BE49-F238E27FC236}">
                <a16:creationId xmlns:a16="http://schemas.microsoft.com/office/drawing/2014/main" id="{662A0867-11DA-F019-8907-1B3D8BD7C7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a:extLst>
              <a:ext uri="{FF2B5EF4-FFF2-40B4-BE49-F238E27FC236}">
                <a16:creationId xmlns:a16="http://schemas.microsoft.com/office/drawing/2014/main" id="{500DD53F-CA45-CCAE-9ADB-5B0F61393A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4CE30-7D40-4BC0-BA0D-56C992D5B4BD}" type="datetimeFigureOut">
              <a:rPr lang="en-GB" smtClean="0"/>
              <a:t>07/01/2024</a:t>
            </a:fld>
            <a:endParaRPr lang="en-GB"/>
          </a:p>
        </p:txBody>
      </p:sp>
      <p:sp>
        <p:nvSpPr>
          <p:cNvPr id="5" name="Footer Placeholder 4">
            <a:extLst>
              <a:ext uri="{FF2B5EF4-FFF2-40B4-BE49-F238E27FC236}">
                <a16:creationId xmlns:a16="http://schemas.microsoft.com/office/drawing/2014/main" id="{1C91FF70-F320-3E09-D811-B610D38CEA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99947EA-7073-9466-0549-46E86F1C89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D3F7E-62B3-4FB9-95CE-D1B0CC271B85}" type="slidenum">
              <a:rPr lang="en-GB" smtClean="0"/>
              <a:t>‹#›</a:t>
            </a:fld>
            <a:endParaRPr lang="en-GB"/>
          </a:p>
        </p:txBody>
      </p:sp>
    </p:spTree>
    <p:extLst>
      <p:ext uri="{BB962C8B-B14F-4D97-AF65-F5344CB8AC3E}">
        <p14:creationId xmlns:p14="http://schemas.microsoft.com/office/powerpoint/2010/main" val="6885028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4994CE30-7D40-4BC0-BA0D-56C992D5B4BD}" type="datetimeFigureOut">
              <a:rPr kumimoji="0" lang="en-GB" sz="1200" b="0" i="0" u="none" strike="noStrike" kern="1200" cap="none" spc="0" normalizeH="0" baseline="0" noProof="0" smtClean="0">
                <a:ln>
                  <a:noFill/>
                </a:ln>
                <a:solidFill>
                  <a:prstClr val="black">
                    <a:tint val="75000"/>
                  </a:prstClr>
                </a:solidFill>
                <a:effectLst/>
                <a:uLnTx/>
                <a:uFillTx/>
                <a:latin typeface="Verdana" pitchFamily="34" charset="0"/>
                <a:ea typeface="Verdana"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07/01/2024</a:t>
            </a:fld>
            <a:endParaRPr kumimoji="0" lang="en-GB" sz="1200" b="0" i="0" u="none" strike="noStrike" kern="1200" cap="none" spc="0" normalizeH="0" baseline="0" noProof="0">
              <a:ln>
                <a:noFill/>
              </a:ln>
              <a:solidFill>
                <a:prstClr val="black">
                  <a:tint val="75000"/>
                </a:prstClr>
              </a:solidFill>
              <a:effectLst/>
              <a:uLnTx/>
              <a:uFillTx/>
              <a:latin typeface="Verdana" pitchFamily="34" charset="0"/>
              <a:ea typeface="Verdana" pitchFamily="34" charset="0"/>
            </a:endParaRPr>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Verdana" pitchFamily="34" charset="0"/>
              <a:ea typeface="Verdana" pitchFamily="34" charset="0"/>
            </a:endParaRP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1BCD3F7E-62B3-4FB9-95CE-D1B0CC271B85}" type="slidenum">
              <a:rPr kumimoji="0" lang="en-GB" sz="1200" b="0" i="0" u="none" strike="noStrike" kern="1200" cap="none" spc="0" normalizeH="0" baseline="0" noProof="0" smtClean="0">
                <a:ln>
                  <a:noFill/>
                </a:ln>
                <a:solidFill>
                  <a:prstClr val="black">
                    <a:tint val="75000"/>
                  </a:prstClr>
                </a:solidFill>
                <a:effectLst/>
                <a:uLnTx/>
                <a:uFillTx/>
                <a:latin typeface="Verdana" pitchFamily="34" charset="0"/>
                <a:ea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Verdana" pitchFamily="34" charset="0"/>
              <a:ea typeface="Verdana" pitchFamily="34" charset="0"/>
            </a:endParaRPr>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Bookman Old Style"/>
              <a:ea typeface="+mn-ea"/>
              <a:cs typeface="+mn-cs"/>
            </a:endParaRPr>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4">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673376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5.png"/><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4464" y="1596789"/>
            <a:ext cx="10363200" cy="573849"/>
          </a:xfrm>
        </p:spPr>
        <p:txBody>
          <a:bodyPr>
            <a:normAutofit/>
          </a:bodyPr>
          <a:lstStyle/>
          <a:p>
            <a:r>
              <a:rPr lang="en-GB" sz="3200" b="1" dirty="0" smtClean="0">
                <a:latin typeface="Verdana" panose="020B0604030504040204" pitchFamily="34" charset="0"/>
                <a:ea typeface="Verdana" panose="020B0604030504040204" pitchFamily="34" charset="0"/>
              </a:rPr>
              <a:t>GOLF BALL TRACKING</a:t>
            </a:r>
            <a:endParaRPr lang="en-GB" sz="3200" b="1" dirty="0">
              <a:latin typeface="Verdana" panose="020B0604030504040204" pitchFamily="34" charset="0"/>
              <a:ea typeface="Verdana" panose="020B0604030504040204" pitchFamily="34" charset="0"/>
            </a:endParaRPr>
          </a:p>
        </p:txBody>
      </p:sp>
      <p:sp>
        <p:nvSpPr>
          <p:cNvPr id="3" name="Subtitle 2"/>
          <p:cNvSpPr>
            <a:spLocks noGrp="1"/>
          </p:cNvSpPr>
          <p:nvPr>
            <p:ph type="subTitle" idx="1"/>
          </p:nvPr>
        </p:nvSpPr>
        <p:spPr>
          <a:xfrm>
            <a:off x="790469" y="2721956"/>
            <a:ext cx="3970594" cy="552184"/>
          </a:xfrm>
        </p:spPr>
        <p:txBody>
          <a:bodyPr/>
          <a:lstStyle/>
          <a:p>
            <a:pPr algn="l"/>
            <a:r>
              <a:rPr lang="en-GB" b="1" dirty="0" smtClean="0"/>
              <a:t>Batch Number:</a:t>
            </a:r>
            <a:r>
              <a:rPr lang="en-US" b="1" dirty="0">
                <a:latin typeface="Arial Unicode MS" pitchFamily="34" charset="-128"/>
                <a:ea typeface="Arial Unicode MS" pitchFamily="34" charset="-128"/>
                <a:cs typeface="Arial Unicode MS" pitchFamily="34" charset="-128"/>
              </a:rPr>
              <a:t>CSE-G91</a:t>
            </a:r>
          </a:p>
          <a:p>
            <a:pPr algn="l"/>
            <a:endParaRPr lang="en-GB" b="1" dirty="0" smtClean="0"/>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117566739"/>
              </p:ext>
            </p:extLst>
          </p:nvPr>
        </p:nvGraphicFramePr>
        <p:xfrm>
          <a:off x="630904" y="3274141"/>
          <a:ext cx="5418666" cy="231140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endParaRPr lang="en-GB" sz="2400" b="1" dirty="0" smtClean="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sz="2400" b="1"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endParaRPr lang="en-GB" b="1"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smtClean="0">
                <a:solidFill>
                  <a:schemeClr val="tx1"/>
                </a:solidFill>
              </a:rPr>
              <a:t>Under the Supervision of,</a:t>
            </a:r>
          </a:p>
          <a:p>
            <a:r>
              <a:rPr lang="en-GB" dirty="0" err="1">
                <a:solidFill>
                  <a:schemeClr val="tx1">
                    <a:lumMod val="95000"/>
                    <a:lumOff val="5000"/>
                  </a:schemeClr>
                </a:solidFill>
              </a:rPr>
              <a:t>Ms.Alina</a:t>
            </a:r>
            <a:r>
              <a:rPr lang="en-GB" dirty="0">
                <a:solidFill>
                  <a:schemeClr val="tx1">
                    <a:lumMod val="95000"/>
                    <a:lumOff val="5000"/>
                  </a:schemeClr>
                </a:solidFill>
              </a:rPr>
              <a:t> </a:t>
            </a:r>
            <a:r>
              <a:rPr lang="en-GB" dirty="0" err="1" smtClean="0">
                <a:solidFill>
                  <a:schemeClr val="tx1">
                    <a:lumMod val="95000"/>
                    <a:lumOff val="5000"/>
                  </a:schemeClr>
                </a:solidFill>
              </a:rPr>
              <a:t>Raheen</a:t>
            </a:r>
            <a:endParaRPr lang="en-GB" dirty="0">
              <a:solidFill>
                <a:schemeClr val="tx1">
                  <a:lumMod val="95000"/>
                  <a:lumOff val="5000"/>
                </a:schemeClr>
              </a:solidFill>
            </a:endParaRPr>
          </a:p>
          <a:p>
            <a:pPr algn="l"/>
            <a:endParaRPr lang="en-GB" sz="1700" dirty="0" smtClean="0">
              <a:solidFill>
                <a:schemeClr val="tx1"/>
              </a:solidFill>
            </a:endParaRPr>
          </a:p>
          <a:p>
            <a:pPr algn="l"/>
            <a:r>
              <a:rPr lang="en-GB" sz="1700" dirty="0" smtClean="0">
                <a:solidFill>
                  <a:schemeClr val="tx1"/>
                </a:solidFill>
              </a:rPr>
              <a:t>Professor / Associate Professor / Assistant Professor</a:t>
            </a:r>
          </a:p>
          <a:p>
            <a:pPr algn="l"/>
            <a:r>
              <a:rPr lang="en-GB" sz="1700" dirty="0" smtClean="0">
                <a:solidFill>
                  <a:schemeClr val="tx1"/>
                </a:solidFill>
              </a:rPr>
              <a:t>School of Computer Science Engineering &amp; Information Science</a:t>
            </a:r>
          </a:p>
          <a:p>
            <a:pPr algn="l"/>
            <a:r>
              <a:rPr lang="en-GB" sz="1700" dirty="0" smtClean="0">
                <a:solidFill>
                  <a:schemeClr val="tx1"/>
                </a:solidFill>
              </a:rPr>
              <a:t>Presidency University</a:t>
            </a:r>
          </a:p>
          <a:p>
            <a:pPr algn="l"/>
            <a:endParaRPr lang="en-GB" dirty="0"/>
          </a:p>
        </p:txBody>
      </p:sp>
      <p:sp>
        <p:nvSpPr>
          <p:cNvPr id="6" name="Subtitle 2"/>
          <p:cNvSpPr txBox="1">
            <a:spLocks/>
          </p:cNvSpPr>
          <p:nvPr/>
        </p:nvSpPr>
        <p:spPr>
          <a:xfrm>
            <a:off x="790469" y="334088"/>
            <a:ext cx="10700946" cy="1030687"/>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2800" dirty="0" smtClean="0">
                <a:solidFill>
                  <a:schemeClr val="tx1"/>
                </a:solidFill>
              </a:rPr>
              <a:t>PIP104 PROFESSIONAL PRACTICE-II</a:t>
            </a:r>
          </a:p>
          <a:p>
            <a:r>
              <a:rPr lang="en-GB" sz="2800" dirty="0" smtClean="0">
                <a:solidFill>
                  <a:schemeClr val="tx1"/>
                </a:solidFill>
              </a:rPr>
              <a:t>VIVA-VOICE</a:t>
            </a:r>
          </a:p>
        </p:txBody>
      </p:sp>
      <p:pic>
        <p:nvPicPr>
          <p:cNvPr id="8" name="table"/>
          <p:cNvPicPr>
            <a:picLocks noChangeAspect="1"/>
          </p:cNvPicPr>
          <p:nvPr/>
        </p:nvPicPr>
        <p:blipFill>
          <a:blip r:embed="rId2"/>
          <a:stretch>
            <a:fillRect/>
          </a:stretch>
        </p:blipFill>
        <p:spPr>
          <a:xfrm>
            <a:off x="433751" y="3317321"/>
            <a:ext cx="5812971" cy="2225040"/>
          </a:xfrm>
          <a:prstGeom prst="rect">
            <a:avLst/>
          </a:prstGeom>
        </p:spPr>
      </p:pic>
    </p:spTree>
    <p:extLst>
      <p:ext uri="{BB962C8B-B14F-4D97-AF65-F5344CB8AC3E}">
        <p14:creationId xmlns:p14="http://schemas.microsoft.com/office/powerpoint/2010/main" val="31226494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 Review on Sports Video Analysis: Action Recognition, Detection, and </a:t>
            </a:r>
            <a:r>
              <a:rPr lang="en-US" b="1" dirty="0" smtClean="0"/>
              <a:t>Summarization</a:t>
            </a:r>
            <a:endParaRPr lang="en-IN" b="1"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This review paper provides a comprehensive overview of current research in sports video </a:t>
            </a:r>
            <a:r>
              <a:rPr lang="en-US" dirty="0" err="1">
                <a:latin typeface="Times New Roman" panose="02020603050405020304" pitchFamily="18" charset="0"/>
                <a:cs typeface="Times New Roman" panose="02020603050405020304" pitchFamily="18" charset="0"/>
              </a:rPr>
              <a:t>analysis.It</a:t>
            </a:r>
            <a:r>
              <a:rPr lang="en-US" dirty="0">
                <a:latin typeface="Times New Roman" panose="02020603050405020304" pitchFamily="18" charset="0"/>
                <a:cs typeface="Times New Roman" panose="02020603050405020304" pitchFamily="18" charset="0"/>
              </a:rPr>
              <a:t> covers areas like action recognition, object detection, player tracking, and video </a:t>
            </a:r>
            <a:r>
              <a:rPr lang="en-US" dirty="0" err="1">
                <a:latin typeface="Times New Roman" panose="02020603050405020304" pitchFamily="18" charset="0"/>
                <a:cs typeface="Times New Roman" panose="02020603050405020304" pitchFamily="18" charset="0"/>
              </a:rPr>
              <a:t>summarization.This</a:t>
            </a:r>
            <a:r>
              <a:rPr lang="en-US" dirty="0">
                <a:latin typeface="Times New Roman" panose="02020603050405020304" pitchFamily="18" charset="0"/>
                <a:cs typeface="Times New Roman" panose="02020603050405020304" pitchFamily="18" charset="0"/>
              </a:rPr>
              <a:t> review is a valuable resource for researchers and developers interested in working on sports video analysis and pushing the boundaries of this field.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47981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DeepSport</a:t>
            </a:r>
            <a:r>
              <a:rPr lang="en-US" b="1" dirty="0"/>
              <a:t>: A Real-Time Sports Action Recognition System with Deep Neural </a:t>
            </a:r>
            <a:r>
              <a:rPr lang="en-US" b="1" dirty="0" smtClean="0"/>
              <a:t>Networks</a:t>
            </a:r>
            <a:endParaRPr lang="en-IN" b="1"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This paper introduces </a:t>
            </a:r>
            <a:r>
              <a:rPr lang="en-US" dirty="0" err="1">
                <a:latin typeface="Times New Roman" panose="02020603050405020304" pitchFamily="18" charset="0"/>
                <a:cs typeface="Times New Roman" panose="02020603050405020304" pitchFamily="18" charset="0"/>
              </a:rPr>
              <a:t>DeepSport</a:t>
            </a:r>
            <a:r>
              <a:rPr lang="en-US" dirty="0">
                <a:latin typeface="Times New Roman" panose="02020603050405020304" pitchFamily="18" charset="0"/>
                <a:cs typeface="Times New Roman" panose="02020603050405020304" pitchFamily="18" charset="0"/>
              </a:rPr>
              <a:t>, a real-time sports action recognition system based on deep neural </a:t>
            </a:r>
            <a:r>
              <a:rPr lang="en-US" dirty="0" err="1">
                <a:latin typeface="Times New Roman" panose="02020603050405020304" pitchFamily="18" charset="0"/>
                <a:cs typeface="Times New Roman" panose="02020603050405020304" pitchFamily="18" charset="0"/>
              </a:rPr>
              <a:t>networks.DeepSport</a:t>
            </a:r>
            <a:r>
              <a:rPr lang="en-US" dirty="0">
                <a:latin typeface="Times New Roman" panose="02020603050405020304" pitchFamily="18" charset="0"/>
                <a:cs typeface="Times New Roman" panose="02020603050405020304" pitchFamily="18" charset="0"/>
              </a:rPr>
              <a:t> demonstrates the potential of deep learning for real-time analysis of sports </a:t>
            </a:r>
            <a:r>
              <a:rPr lang="en-US" dirty="0" err="1" smtClean="0">
                <a:latin typeface="Times New Roman" panose="02020603050405020304" pitchFamily="18" charset="0"/>
                <a:cs typeface="Times New Roman" panose="02020603050405020304" pitchFamily="18" charset="0"/>
              </a:rPr>
              <a:t>footage.These</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research papers highlight the significant progress in computer vision and deep learning, demonstrating their potential to revolutionize sports analysis and unlock new possibilities for coaches, athletes, and fans.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52412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Research Gaps Identified</a:t>
            </a:r>
            <a:endParaRPr lang="en-GB" b="1" dirty="0"/>
          </a:p>
        </p:txBody>
      </p:sp>
      <p:sp>
        <p:nvSpPr>
          <p:cNvPr id="3" name="Content Placeholder 2"/>
          <p:cNvSpPr>
            <a:spLocks noGrp="1"/>
          </p:cNvSpPr>
          <p:nvPr>
            <p:ph idx="1"/>
          </p:nvPr>
        </p:nvSpPr>
        <p:spPr>
          <a:xfrm>
            <a:off x="838200" y="1690688"/>
            <a:ext cx="10515600" cy="4351338"/>
          </a:xfrm>
        </p:spPr>
        <p:txBody>
          <a:bodyPr>
            <a:normAutofit/>
          </a:bodyPr>
          <a:lstStyle/>
          <a:p>
            <a:pPr marL="0" indent="0">
              <a:buNone/>
            </a:pPr>
            <a:r>
              <a:rPr lang="en-US" sz="2400" dirty="0"/>
              <a:t>1</a:t>
            </a:r>
            <a:r>
              <a:rPr lang="en-US" sz="2400" dirty="0">
                <a:latin typeface="Times New Roman" panose="02020603050405020304" pitchFamily="18" charset="0"/>
                <a:cs typeface="Times New Roman" panose="02020603050405020304" pitchFamily="18" charset="0"/>
              </a:rPr>
              <a:t>. Limited Adaptability to Varied Environments:</a:t>
            </a:r>
          </a:p>
          <a:p>
            <a:pPr marL="0" indent="0" algn="just">
              <a:buNone/>
            </a:pPr>
            <a:r>
              <a:rPr lang="en-US" sz="2400" dirty="0" smtClean="0">
                <a:latin typeface="Times New Roman" panose="02020603050405020304" pitchFamily="18" charset="0"/>
                <a:cs typeface="Times New Roman" panose="02020603050405020304" pitchFamily="18" charset="0"/>
              </a:rPr>
              <a:t>Existing </a:t>
            </a:r>
            <a:r>
              <a:rPr lang="en-US" sz="2400" dirty="0">
                <a:latin typeface="Times New Roman" panose="02020603050405020304" pitchFamily="18" charset="0"/>
                <a:cs typeface="Times New Roman" panose="02020603050405020304" pitchFamily="18" charset="0"/>
              </a:rPr>
              <a:t>Methods: Many object detection and tracking systems are </a:t>
            </a:r>
            <a:r>
              <a:rPr lang="en-US" sz="2400" dirty="0" smtClean="0">
                <a:latin typeface="Times New Roman" panose="02020603050405020304" pitchFamily="18" charset="0"/>
                <a:cs typeface="Times New Roman" panose="02020603050405020304" pitchFamily="18" charset="0"/>
              </a:rPr>
              <a:t>     designed </a:t>
            </a:r>
            <a:r>
              <a:rPr lang="en-US" sz="2400" dirty="0">
                <a:latin typeface="Times New Roman" panose="02020603050405020304" pitchFamily="18" charset="0"/>
                <a:cs typeface="Times New Roman" panose="02020603050405020304" pitchFamily="18" charset="0"/>
              </a:rPr>
              <a:t>for generic object tracking and may not be well-adapted to the specific challenges posed by golf ball tracking in diverse environments, such as varying lighting conditions on different golf courses</a:t>
            </a:r>
            <a:r>
              <a:rPr lang="en-US" sz="2400" dirty="0" smtClean="0">
                <a:latin typeface="Times New Roman" panose="02020603050405020304" pitchFamily="18" charset="0"/>
                <a:cs typeface="Times New Roman" panose="02020603050405020304" pitchFamily="18" charset="0"/>
              </a:rPr>
              <a:t>.</a:t>
            </a:r>
          </a:p>
          <a:p>
            <a:pPr marL="0" indent="0" algn="just">
              <a:buNone/>
            </a:pPr>
            <a:r>
              <a:rPr lang="en-US" sz="2400" dirty="0" smtClean="0">
                <a:latin typeface="Times New Roman" panose="02020603050405020304" pitchFamily="18" charset="0"/>
                <a:cs typeface="Times New Roman" panose="02020603050405020304" pitchFamily="18" charset="0"/>
              </a:rPr>
              <a:t>Research </a:t>
            </a:r>
            <a:r>
              <a:rPr lang="en-US" sz="2400" dirty="0">
                <a:latin typeface="Times New Roman" panose="02020603050405020304" pitchFamily="18" charset="0"/>
                <a:cs typeface="Times New Roman" panose="02020603050405020304" pitchFamily="18" charset="0"/>
              </a:rPr>
              <a:t>Gap: Investigate the adaptability of current methods to a wide range of environments encountered in golf training scenarios, addressing issues like dynamic lighting and diverse playing surfaces.</a:t>
            </a:r>
          </a:p>
          <a:p>
            <a:pPr marL="0" indent="0">
              <a:buNone/>
            </a:pP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71263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8640" y="1110342"/>
            <a:ext cx="11011989" cy="4708981"/>
          </a:xfrm>
          <a:prstGeom prst="rect">
            <a:avLst/>
          </a:prstGeom>
        </p:spPr>
        <p:txBody>
          <a:bodyPr wrap="square">
            <a:spAutoFit/>
          </a:bodyPr>
          <a:lstStyle/>
          <a:p>
            <a:r>
              <a:rPr lang="en-US" sz="2400" dirty="0">
                <a:solidFill>
                  <a:srgbClr val="000000"/>
                </a:solidFill>
                <a:latin typeface="Arial" panose="020B0604020202020204" pitchFamily="34" charset="0"/>
              </a:rPr>
              <a:t>2</a:t>
            </a:r>
            <a:r>
              <a:rPr lang="en-US" sz="2400" dirty="0">
                <a:solidFill>
                  <a:srgbClr val="000000"/>
                </a:solidFill>
                <a:latin typeface="Times New Roman" panose="02020603050405020304" pitchFamily="18" charset="0"/>
                <a:cs typeface="Times New Roman" panose="02020603050405020304" pitchFamily="18" charset="0"/>
              </a:rPr>
              <a:t>. Robustness to Ball Characteristics:</a:t>
            </a:r>
            <a:endParaRPr lang="en-US" sz="2400" dirty="0">
              <a:latin typeface="Times New Roman" panose="02020603050405020304" pitchFamily="18" charset="0"/>
              <a:cs typeface="Times New Roman" panose="02020603050405020304" pitchFamily="18" charset="0"/>
            </a:endParaRPr>
          </a:p>
          <a:p>
            <a:r>
              <a:rPr lang="en-US" sz="2400" dirty="0" smtClean="0">
                <a:solidFill>
                  <a:srgbClr val="000000"/>
                </a:solidFill>
                <a:latin typeface="Times New Roman" panose="02020603050405020304" pitchFamily="18" charset="0"/>
                <a:cs typeface="Times New Roman" panose="02020603050405020304" pitchFamily="18" charset="0"/>
              </a:rPr>
              <a:t>Existing </a:t>
            </a:r>
            <a:r>
              <a:rPr lang="en-US" sz="2400" dirty="0">
                <a:solidFill>
                  <a:srgbClr val="000000"/>
                </a:solidFill>
                <a:latin typeface="Times New Roman" panose="02020603050405020304" pitchFamily="18" charset="0"/>
                <a:cs typeface="Times New Roman" panose="02020603050405020304" pitchFamily="18" charset="0"/>
              </a:rPr>
              <a:t>Methods: Current approaches may not account for variations in golf ball appearance, potentially leading to misclassifications or tracking failures</a:t>
            </a:r>
            <a:r>
              <a:rPr lang="en-US" sz="2400" dirty="0" smtClean="0">
                <a:solidFill>
                  <a:srgbClr val="000000"/>
                </a:solidFill>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dirty="0" smtClean="0">
                <a:solidFill>
                  <a:srgbClr val="000000"/>
                </a:solidFill>
                <a:latin typeface="Times New Roman" panose="02020603050405020304" pitchFamily="18" charset="0"/>
                <a:cs typeface="Times New Roman" panose="02020603050405020304" pitchFamily="18" charset="0"/>
              </a:rPr>
              <a:t>Research </a:t>
            </a:r>
            <a:r>
              <a:rPr lang="en-US" sz="2400" dirty="0">
                <a:solidFill>
                  <a:srgbClr val="000000"/>
                </a:solidFill>
                <a:latin typeface="Times New Roman" panose="02020603050405020304" pitchFamily="18" charset="0"/>
                <a:cs typeface="Times New Roman" panose="02020603050405020304" pitchFamily="18" charset="0"/>
              </a:rPr>
              <a:t>Gap: Explore the robustness of the system to different golf ball characteristics, such as color, texture, and markings, to ensure accurate detection and tracking across various ball types.</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solidFill>
                  <a:srgbClr val="000000"/>
                </a:solidFill>
                <a:latin typeface="Times New Roman" panose="02020603050405020304" pitchFamily="18" charset="0"/>
                <a:cs typeface="Times New Roman" panose="02020603050405020304" pitchFamily="18" charset="0"/>
              </a:rPr>
              <a:t>3. Real-time Performance Optimization</a:t>
            </a:r>
            <a:r>
              <a:rPr lang="en-US" sz="2400" dirty="0" smtClean="0">
                <a:solidFill>
                  <a:srgbClr val="000000"/>
                </a:solidFill>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r>
              <a:rPr lang="en-US" sz="2400" dirty="0" smtClean="0">
                <a:solidFill>
                  <a:srgbClr val="000000"/>
                </a:solidFill>
                <a:latin typeface="Times New Roman" panose="02020603050405020304" pitchFamily="18" charset="0"/>
                <a:cs typeface="Times New Roman" panose="02020603050405020304" pitchFamily="18" charset="0"/>
              </a:rPr>
              <a:t>Existing </a:t>
            </a:r>
            <a:r>
              <a:rPr lang="en-US" sz="2400" dirty="0">
                <a:solidFill>
                  <a:srgbClr val="000000"/>
                </a:solidFill>
                <a:latin typeface="Times New Roman" panose="02020603050405020304" pitchFamily="18" charset="0"/>
                <a:cs typeface="Times New Roman" panose="02020603050405020304" pitchFamily="18" charset="0"/>
              </a:rPr>
              <a:t>Methods: Some systems may exhibit limitations in achieving real-time performance, especially when processing high-resolution video feeds.</a:t>
            </a:r>
            <a:endParaRPr lang="en-US" sz="2400" dirty="0">
              <a:latin typeface="Times New Roman" panose="02020603050405020304" pitchFamily="18" charset="0"/>
              <a:cs typeface="Times New Roman" panose="02020603050405020304" pitchFamily="18" charset="0"/>
            </a:endParaRPr>
          </a:p>
          <a:p>
            <a:r>
              <a:rPr lang="en-US" dirty="0"/>
              <a:t/>
            </a:r>
            <a:br>
              <a:rPr lang="en-US" dirty="0"/>
            </a:br>
            <a:endParaRPr lang="en-IN" dirty="0"/>
          </a:p>
        </p:txBody>
      </p:sp>
    </p:spTree>
    <p:extLst>
      <p:ext uri="{BB962C8B-B14F-4D97-AF65-F5344CB8AC3E}">
        <p14:creationId xmlns:p14="http://schemas.microsoft.com/office/powerpoint/2010/main" val="24839305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0891" y="901337"/>
            <a:ext cx="10750732" cy="4893647"/>
          </a:xfrm>
          <a:prstGeom prst="rect">
            <a:avLst/>
          </a:prstGeom>
        </p:spPr>
        <p:txBody>
          <a:bodyPr wrap="square">
            <a:spAutoFit/>
          </a:bodyPr>
          <a:lstStyle/>
          <a:p>
            <a:r>
              <a:rPr lang="en-US" sz="2400" dirty="0">
                <a:solidFill>
                  <a:srgbClr val="000000"/>
                </a:solidFill>
                <a:latin typeface="Arial" panose="020B0604020202020204" pitchFamily="34" charset="0"/>
              </a:rPr>
              <a:t>4</a:t>
            </a:r>
            <a:r>
              <a:rPr lang="en-US" sz="2400" dirty="0">
                <a:solidFill>
                  <a:srgbClr val="000000"/>
                </a:solidFill>
                <a:latin typeface="Times New Roman" panose="02020603050405020304" pitchFamily="18" charset="0"/>
                <a:cs typeface="Times New Roman" panose="02020603050405020304" pitchFamily="18" charset="0"/>
              </a:rPr>
              <a:t>. Adaptive Speed Measurement Techniques:</a:t>
            </a:r>
            <a:endParaRPr lang="en-US" sz="2400" dirty="0">
              <a:latin typeface="Times New Roman" panose="02020603050405020304" pitchFamily="18" charset="0"/>
              <a:cs typeface="Times New Roman" panose="02020603050405020304" pitchFamily="18" charset="0"/>
            </a:endParaRPr>
          </a:p>
          <a:p>
            <a:r>
              <a:rPr lang="en-US" sz="2400" dirty="0" smtClean="0">
                <a:solidFill>
                  <a:srgbClr val="000000"/>
                </a:solidFill>
                <a:latin typeface="Times New Roman" panose="02020603050405020304" pitchFamily="18" charset="0"/>
                <a:cs typeface="Times New Roman" panose="02020603050405020304" pitchFamily="18" charset="0"/>
              </a:rPr>
              <a:t>Existing </a:t>
            </a:r>
            <a:r>
              <a:rPr lang="en-US" sz="2400" dirty="0">
                <a:solidFill>
                  <a:srgbClr val="000000"/>
                </a:solidFill>
                <a:latin typeface="Times New Roman" panose="02020603050405020304" pitchFamily="18" charset="0"/>
                <a:cs typeface="Times New Roman" panose="02020603050405020304" pitchFamily="18" charset="0"/>
              </a:rPr>
              <a:t>Methods: Speed measurement approaches may be primarily pixel-based, potentially overlooking opportunities for more adaptive techniques that consider factors like ball size variations </a:t>
            </a:r>
            <a:r>
              <a:rPr lang="en-US" sz="2400" dirty="0" smtClean="0">
                <a:solidFill>
                  <a:srgbClr val="000000"/>
                </a:solidFill>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r>
              <a:rPr lang="en-US" sz="2400" dirty="0" smtClean="0">
                <a:solidFill>
                  <a:srgbClr val="000000"/>
                </a:solidFill>
                <a:latin typeface="Times New Roman" panose="02020603050405020304" pitchFamily="18" charset="0"/>
                <a:cs typeface="Times New Roman" panose="02020603050405020304" pitchFamily="18" charset="0"/>
              </a:rPr>
              <a:t>Research </a:t>
            </a:r>
            <a:r>
              <a:rPr lang="en-US" sz="2400" dirty="0">
                <a:solidFill>
                  <a:srgbClr val="000000"/>
                </a:solidFill>
                <a:latin typeface="Times New Roman" panose="02020603050405020304" pitchFamily="18" charset="0"/>
                <a:cs typeface="Times New Roman" panose="02020603050405020304" pitchFamily="18" charset="0"/>
              </a:rPr>
              <a:t>Gap: Explore adaptive speed measurement techniques that consider the scale of the golf ball in the image, enabling more accurate speed assessments across different camera setups and distances.</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solidFill>
                  <a:srgbClr val="000000"/>
                </a:solidFill>
                <a:latin typeface="Times New Roman" panose="02020603050405020304" pitchFamily="18" charset="0"/>
                <a:cs typeface="Times New Roman" panose="02020603050405020304" pitchFamily="18" charset="0"/>
              </a:rPr>
              <a:t>5.Integration of Multiple Sensors</a:t>
            </a:r>
            <a:endParaRPr lang="en-US" sz="2400" dirty="0">
              <a:latin typeface="Times New Roman" panose="02020603050405020304" pitchFamily="18" charset="0"/>
              <a:cs typeface="Times New Roman" panose="02020603050405020304" pitchFamily="18" charset="0"/>
            </a:endParaRPr>
          </a:p>
          <a:p>
            <a:r>
              <a:rPr lang="en-US" sz="2400" dirty="0" smtClean="0">
                <a:solidFill>
                  <a:srgbClr val="000000"/>
                </a:solidFill>
                <a:latin typeface="Times New Roman" panose="02020603050405020304" pitchFamily="18" charset="0"/>
                <a:cs typeface="Times New Roman" panose="02020603050405020304" pitchFamily="18" charset="0"/>
              </a:rPr>
              <a:t>Existing </a:t>
            </a:r>
            <a:r>
              <a:rPr lang="en-US" sz="2400" dirty="0">
                <a:solidFill>
                  <a:srgbClr val="000000"/>
                </a:solidFill>
                <a:latin typeface="Times New Roman" panose="02020603050405020304" pitchFamily="18" charset="0"/>
                <a:cs typeface="Times New Roman" panose="02020603050405020304" pitchFamily="18" charset="0"/>
              </a:rPr>
              <a:t>Methods: Current systems may rely solely on visual information, neglecting the potential benefits of integrating data from other sensors, such as accelerometers or gyroscopes.</a:t>
            </a:r>
            <a:endParaRPr lang="en-US" sz="2400" dirty="0">
              <a:latin typeface="Times New Roman" panose="02020603050405020304" pitchFamily="18" charset="0"/>
              <a:cs typeface="Times New Roman" panose="02020603050405020304" pitchFamily="18" charset="0"/>
            </a:endParaRPr>
          </a:p>
          <a:p>
            <a:r>
              <a:rPr lang="en-US" sz="2400" dirty="0">
                <a:solidFill>
                  <a:srgbClr val="000000"/>
                </a:solidFill>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95788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3143" y="1058091"/>
            <a:ext cx="10789920" cy="4524315"/>
          </a:xfrm>
          <a:prstGeom prst="rect">
            <a:avLst/>
          </a:prstGeom>
        </p:spPr>
        <p:txBody>
          <a:bodyPr wrap="square">
            <a:spAutoFit/>
          </a:bodyPr>
          <a:lstStyle/>
          <a:p>
            <a:r>
              <a:rPr lang="en-US" sz="2400" dirty="0">
                <a:solidFill>
                  <a:srgbClr val="000000"/>
                </a:solidFill>
                <a:latin typeface="Times New Roman" panose="02020603050405020304" pitchFamily="18" charset="0"/>
                <a:cs typeface="Times New Roman" panose="02020603050405020304" pitchFamily="18" charset="0"/>
              </a:rPr>
              <a:t>Research Gap: Investigate the potential advantages of incorporating data from multiple sensors to enhance speed measurement accuracy, especially in scenarios where visual information alone may be insufficient</a:t>
            </a:r>
            <a:r>
              <a:rPr lang="en-US" sz="2400" dirty="0" smtClean="0">
                <a:solidFill>
                  <a:srgbClr val="000000"/>
                </a:solidFill>
                <a:latin typeface="Times New Roman" panose="02020603050405020304" pitchFamily="18" charset="0"/>
                <a:cs typeface="Times New Roman" panose="02020603050405020304" pitchFamily="18" charset="0"/>
              </a:rPr>
              <a:t>.</a:t>
            </a:r>
          </a:p>
          <a:p>
            <a:endParaRPr lang="en-US" sz="2400" dirty="0" smtClean="0">
              <a:solidFill>
                <a:srgbClr val="000000"/>
              </a:solidFill>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6. User Interaction and Feedback:</a:t>
            </a:r>
          </a:p>
          <a:p>
            <a:r>
              <a:rPr lang="en-US" sz="2400" dirty="0" smtClean="0">
                <a:latin typeface="Times New Roman" panose="02020603050405020304" pitchFamily="18" charset="0"/>
                <a:cs typeface="Times New Roman" panose="02020603050405020304" pitchFamily="18" charset="0"/>
              </a:rPr>
              <a:t>Existing </a:t>
            </a:r>
            <a:r>
              <a:rPr lang="en-US" sz="2400" dirty="0">
                <a:latin typeface="Times New Roman" panose="02020603050405020304" pitchFamily="18" charset="0"/>
                <a:cs typeface="Times New Roman" panose="02020603050405020304" pitchFamily="18" charset="0"/>
              </a:rPr>
              <a:t>Methods: Limited emphasis may be placed on user interaction and feedback, potentially resulting in less intuitive interfaces for coaches and players.</a:t>
            </a:r>
          </a:p>
          <a:p>
            <a:r>
              <a:rPr lang="en-US" sz="2400" dirty="0" smtClean="0">
                <a:latin typeface="Times New Roman" panose="02020603050405020304" pitchFamily="18" charset="0"/>
                <a:cs typeface="Times New Roman" panose="02020603050405020304" pitchFamily="18" charset="0"/>
              </a:rPr>
              <a:t>Research </a:t>
            </a:r>
            <a:r>
              <a:rPr lang="en-US" sz="2400" dirty="0">
                <a:latin typeface="Times New Roman" panose="02020603050405020304" pitchFamily="18" charset="0"/>
                <a:cs typeface="Times New Roman" panose="02020603050405020304" pitchFamily="18" charset="0"/>
              </a:rPr>
              <a:t>Gap</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Explore ways to improve the user experience, including user-friendly interfaces, real-time feedback mechanisms, and the integration of augmented reality to enhance the overall usability of the system</a:t>
            </a:r>
            <a:r>
              <a:rPr lang="en-US" sz="2400" dirty="0"/>
              <a:t>.</a:t>
            </a:r>
          </a:p>
          <a:p>
            <a:r>
              <a:rPr lang="en-US" sz="2400" dirty="0"/>
              <a:t/>
            </a:r>
            <a:br>
              <a:rPr lang="en-US" sz="2400" dirty="0"/>
            </a:br>
            <a:endParaRPr lang="en-US" sz="2400" dirty="0"/>
          </a:p>
        </p:txBody>
      </p:sp>
    </p:spTree>
    <p:extLst>
      <p:ext uri="{BB962C8B-B14F-4D97-AF65-F5344CB8AC3E}">
        <p14:creationId xmlns:p14="http://schemas.microsoft.com/office/powerpoint/2010/main" val="35016447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4691" y="212679"/>
            <a:ext cx="10515600" cy="1325563"/>
          </a:xfrm>
        </p:spPr>
        <p:txBody>
          <a:bodyPr/>
          <a:lstStyle/>
          <a:p>
            <a:r>
              <a:rPr lang="en-GB" b="1" dirty="0"/>
              <a:t>Proposed </a:t>
            </a:r>
            <a:r>
              <a:rPr lang="en-GB" b="1" dirty="0" smtClean="0"/>
              <a:t>Methodology</a:t>
            </a:r>
            <a:endParaRPr lang="en-GB" b="1" dirty="0"/>
          </a:p>
        </p:txBody>
      </p:sp>
      <p:sp>
        <p:nvSpPr>
          <p:cNvPr id="3" name="Content Placeholder 2"/>
          <p:cNvSpPr>
            <a:spLocks noGrp="1"/>
          </p:cNvSpPr>
          <p:nvPr>
            <p:ph idx="1"/>
          </p:nvPr>
        </p:nvSpPr>
        <p:spPr>
          <a:xfrm>
            <a:off x="838200" y="1538242"/>
            <a:ext cx="10515600" cy="4351338"/>
          </a:xfrm>
        </p:spPr>
        <p:txBody>
          <a:bodyPr/>
          <a:lstStyle/>
          <a:p>
            <a:pPr fontAlgn="base"/>
            <a:r>
              <a:rPr lang="en-US" dirty="0">
                <a:latin typeface="Times New Roman" panose="02020603050405020304" pitchFamily="18" charset="0"/>
                <a:cs typeface="Times New Roman" panose="02020603050405020304" pitchFamily="18" charset="0"/>
              </a:rPr>
              <a:t>Data Collection:</a:t>
            </a:r>
          </a:p>
          <a:p>
            <a:pPr lvl="1" fontAlgn="base"/>
            <a:r>
              <a:rPr lang="en-US" dirty="0">
                <a:latin typeface="Times New Roman" panose="02020603050405020304" pitchFamily="18" charset="0"/>
                <a:cs typeface="Times New Roman" panose="02020603050405020304" pitchFamily="18" charset="0"/>
              </a:rPr>
              <a:t>Objective: Gather a diverse dataset of golf ball strikes in various environments, lighting conditions, and playing surfaces.</a:t>
            </a:r>
          </a:p>
          <a:p>
            <a:pPr lvl="1" fontAlgn="base"/>
            <a:r>
              <a:rPr lang="en-US" dirty="0">
                <a:latin typeface="Times New Roman" panose="02020603050405020304" pitchFamily="18" charset="0"/>
                <a:cs typeface="Times New Roman" panose="02020603050405020304" pitchFamily="18" charset="0"/>
              </a:rPr>
              <a:t>Implementation: Record high-quality videos capturing golf ball strikes from multiple angles and under different conditions.</a:t>
            </a:r>
          </a:p>
          <a:p>
            <a:pPr fontAlgn="base"/>
            <a:r>
              <a:rPr lang="en-US" dirty="0">
                <a:latin typeface="Times New Roman" panose="02020603050405020304" pitchFamily="18" charset="0"/>
                <a:cs typeface="Times New Roman" panose="02020603050405020304" pitchFamily="18" charset="0"/>
              </a:rPr>
              <a:t>Data Preprocessing:</a:t>
            </a:r>
          </a:p>
          <a:p>
            <a:pPr lvl="1" fontAlgn="base"/>
            <a:r>
              <a:rPr lang="en-US" dirty="0">
                <a:latin typeface="Times New Roman" panose="02020603050405020304" pitchFamily="18" charset="0"/>
                <a:cs typeface="Times New Roman" panose="02020603050405020304" pitchFamily="18" charset="0"/>
              </a:rPr>
              <a:t>Objective: Prepare the dataset for training and testing by addressing challenges such as noise, varying lighting, and background interference.</a:t>
            </a:r>
          </a:p>
          <a:p>
            <a:pPr lvl="1" fontAlgn="base"/>
            <a:r>
              <a:rPr lang="en-US" dirty="0">
                <a:latin typeface="Times New Roman" panose="02020603050405020304" pitchFamily="18" charset="0"/>
                <a:cs typeface="Times New Roman" panose="02020603050405020304" pitchFamily="18" charset="0"/>
              </a:rPr>
              <a:t>Implementation: Apply image preprocessing techniques, including normalization, contrast adjustment, and noise reduction, to enhance the quality of the video frames</a:t>
            </a:r>
            <a:r>
              <a:rPr lang="en-US" dirty="0"/>
              <a:t>.</a:t>
            </a:r>
          </a:p>
          <a:p>
            <a:endParaRPr lang="en-GB" dirty="0"/>
          </a:p>
        </p:txBody>
      </p:sp>
    </p:spTree>
    <p:extLst>
      <p:ext uri="{BB962C8B-B14F-4D97-AF65-F5344CB8AC3E}">
        <p14:creationId xmlns:p14="http://schemas.microsoft.com/office/powerpoint/2010/main" val="26596186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4136" y="966652"/>
            <a:ext cx="11038115" cy="4154984"/>
          </a:xfrm>
          <a:prstGeom prst="rect">
            <a:avLst/>
          </a:prstGeom>
        </p:spPr>
        <p:txBody>
          <a:bodyPr wrap="square">
            <a:spAutoFit/>
          </a:bodyPr>
          <a:lstStyle/>
          <a:p>
            <a:pPr marL="342900" indent="-342900" fontAlgn="base">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Model </a:t>
            </a:r>
            <a:r>
              <a:rPr lang="en-US" sz="2400" dirty="0">
                <a:latin typeface="Times New Roman" panose="02020603050405020304" pitchFamily="18" charset="0"/>
                <a:cs typeface="Times New Roman" panose="02020603050405020304" pitchFamily="18" charset="0"/>
              </a:rPr>
              <a:t>Selection and Training:</a:t>
            </a:r>
          </a:p>
          <a:p>
            <a:pPr marL="800100" lvl="1" indent="-342900" fontAlgn="base">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Objective: Choose or adapt a suitable object detection model capable of accurately identifying golf balls.</a:t>
            </a:r>
          </a:p>
          <a:p>
            <a:pPr marL="800100" lvl="1" indent="-342900" fontAlgn="base">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Implementation: Train the selected model using the preprocessed dataset, fine-tuning it to optimize performance in the context of golf ball detection.</a:t>
            </a:r>
          </a:p>
          <a:p>
            <a:pPr marL="342900" indent="-342900" fontAlgn="base">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Object Tracking Integration:</a:t>
            </a:r>
          </a:p>
          <a:p>
            <a:pPr marL="800100" lvl="1" indent="-342900" fontAlgn="base">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Objective: Implement a robust object tracking algorithm to seamlessly follow the detected golf ball across consecutive frames.</a:t>
            </a:r>
          </a:p>
          <a:p>
            <a:pPr marL="800100" lvl="1" indent="-342900" fontAlgn="base">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Implementation: Integrate the </a:t>
            </a:r>
            <a:r>
              <a:rPr lang="en-US" sz="2400" dirty="0" err="1">
                <a:latin typeface="Times New Roman" panose="02020603050405020304" pitchFamily="18" charset="0"/>
                <a:cs typeface="Times New Roman" panose="02020603050405020304" pitchFamily="18" charset="0"/>
              </a:rPr>
              <a:t>Kernelized</a:t>
            </a:r>
            <a:r>
              <a:rPr lang="en-US" sz="2400" dirty="0">
                <a:latin typeface="Times New Roman" panose="02020603050405020304" pitchFamily="18" charset="0"/>
                <a:cs typeface="Times New Roman" panose="02020603050405020304" pitchFamily="18" charset="0"/>
              </a:rPr>
              <a:t> Correlation Filters (KCF) algorithm or explore other state-of-the-art tracking algorithms to ensure accurate and smooth tracking</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77284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9268" y="1005840"/>
            <a:ext cx="10750731" cy="4524315"/>
          </a:xfrm>
          <a:prstGeom prst="rect">
            <a:avLst/>
          </a:prstGeom>
        </p:spPr>
        <p:txBody>
          <a:bodyPr wrap="square">
            <a:spAutoFit/>
          </a:bodyPr>
          <a:lstStyle/>
          <a:p>
            <a:pPr fontAlgn="base">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Adaptive Speed Measurement Techniques:</a:t>
            </a:r>
          </a:p>
          <a:p>
            <a:pPr marL="742950" lvl="1" indent="-285750" fontAlgn="base">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Objective: Develop adaptive speed measurement techniques that consider variations in golf ball characteristics and camera perspectives.</a:t>
            </a:r>
          </a:p>
          <a:p>
            <a:pPr marL="742950" lvl="1" indent="-285750" fontAlgn="base">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Implementation: Implement methods to dynamically adjust speed calculations based on factors such as ball size variations, camera angles, and distance from the camera.</a:t>
            </a:r>
          </a:p>
          <a:p>
            <a:pPr fontAlgn="base">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Real-time Performance Optimization:</a:t>
            </a:r>
          </a:p>
          <a:p>
            <a:pPr marL="742950" lvl="1" indent="-285750" fontAlgn="base">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Objective: Enhance the system's real-time processing capabilities to provide instantaneous feedback.</a:t>
            </a:r>
          </a:p>
          <a:p>
            <a:pPr marL="742950" lvl="1" indent="-285750" fontAlgn="base">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Implementation: Explore optimization techniques such as model quantization, parallelization, or the use of hardware accelerators to improve processing speed without sacrificing accuracy.</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18165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0891" y="822962"/>
            <a:ext cx="11299371" cy="4154984"/>
          </a:xfrm>
          <a:prstGeom prst="rect">
            <a:avLst/>
          </a:prstGeom>
        </p:spPr>
        <p:txBody>
          <a:bodyPr wrap="square">
            <a:spAutoFit/>
          </a:bodyPr>
          <a:lstStyle/>
          <a:p>
            <a:pPr fontAlgn="base">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Integration of Multiple Sensors:</a:t>
            </a:r>
          </a:p>
          <a:p>
            <a:pPr marL="742950" lvl="1" indent="-285750" fontAlgn="base">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Objective: Investigate the benefits of incorporating data from other sensors, such as accelerometers or gyroscopes, to complement visual information.</a:t>
            </a:r>
          </a:p>
          <a:p>
            <a:pPr marL="742950" lvl="1" indent="-285750" fontAlgn="base">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Implementation: Explore sensor fusion techniques to integrate additional data sources, enhancing the accuracy and reliability of the speed measurements.</a:t>
            </a:r>
          </a:p>
          <a:p>
            <a:pPr fontAlgn="base">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User Interaction and Feedback Enhancement:</a:t>
            </a:r>
          </a:p>
          <a:p>
            <a:pPr marL="742950" lvl="1" indent="-285750" fontAlgn="base">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Objective: Improve the user experience by enhancing user interfaces and incorporating real-time feedback mechanisms.</a:t>
            </a:r>
          </a:p>
          <a:p>
            <a:pPr marL="742950" lvl="1" indent="-285750" fontAlgn="base">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Implementation: Design an intuitive graphical user interface (GUI) that provides relevant information about the system's mode, tracking state, and real-time speed measurements</a:t>
            </a:r>
            <a:r>
              <a:rPr lang="en-US" sz="1100" dirty="0">
                <a:solidFill>
                  <a:srgbClr val="000000"/>
                </a:solidFill>
                <a:latin typeface="Arial" panose="020B0604020202020204" pitchFamily="34" charset="0"/>
              </a:rPr>
              <a:t>.</a:t>
            </a:r>
            <a:endParaRPr lang="en-US" sz="1100" b="0" i="0" u="none" strike="noStrike"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16581113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Introduction</a:t>
            </a:r>
            <a:endParaRPr lang="en-GB" b="1" dirty="0"/>
          </a:p>
        </p:txBody>
      </p:sp>
      <p:sp>
        <p:nvSpPr>
          <p:cNvPr id="3" name="Content Placeholder 2"/>
          <p:cNvSpPr>
            <a:spLocks noGrp="1"/>
          </p:cNvSpPr>
          <p:nvPr>
            <p:ph idx="1"/>
          </p:nvPr>
        </p:nvSpPr>
        <p:spPr>
          <a:xfrm>
            <a:off x="838200" y="1690688"/>
            <a:ext cx="10515600" cy="4351338"/>
          </a:xfrm>
        </p:spPr>
        <p:txBody>
          <a:bodyPr>
            <a:normAutofit/>
          </a:bodyPr>
          <a:lstStyle/>
          <a:p>
            <a:r>
              <a:rPr lang="en-US" sz="2400" dirty="0">
                <a:latin typeface="Times New Roman" panose="02020603050405020304" pitchFamily="18" charset="0"/>
                <a:cs typeface="Times New Roman" panose="02020603050405020304" pitchFamily="18" charset="0"/>
              </a:rPr>
              <a:t>In the realm of sports analytics and training, the integration of cutting-edge technologies has become increasingly prevalent, offering athletes and coaches valuable insights for performance enhancement. This project endeavors to contribute to the intersection of technology and sports by developing a system that automates the detection and measurement of golf ball speed using computer vision techniques</a:t>
            </a:r>
            <a:r>
              <a:rPr lang="en-US" sz="2400" dirty="0" smtClean="0">
                <a:latin typeface="Times New Roman" panose="02020603050405020304" pitchFamily="18" charset="0"/>
                <a:cs typeface="Times New Roman" panose="02020603050405020304" pitchFamily="18" charset="0"/>
              </a:rPr>
              <a:t>.</a:t>
            </a:r>
          </a:p>
          <a:p>
            <a:pPr marL="0" indent="0" algn="just">
              <a:buNone/>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4872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1703" y="901337"/>
            <a:ext cx="11260183" cy="4893647"/>
          </a:xfrm>
          <a:prstGeom prst="rect">
            <a:avLst/>
          </a:prstGeom>
        </p:spPr>
        <p:txBody>
          <a:bodyPr wrap="square">
            <a:spAutoFit/>
          </a:bodyPr>
          <a:lstStyle/>
          <a:p>
            <a:pPr fontAlgn="base">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Validation and Testing:</a:t>
            </a:r>
          </a:p>
          <a:p>
            <a:pPr marL="742950" lvl="1" indent="-285750" fontAlgn="base">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Objective: Validate the proposed methodology through rigorous testing against diverse datasets and real-world scenarios.</a:t>
            </a:r>
          </a:p>
          <a:p>
            <a:pPr marL="742950" lvl="1" indent="-285750" fontAlgn="base">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Implementation: Evaluate the system's performance using a variety of golf ball scenarios, including different ball types, lighting conditions, and playing environments.</a:t>
            </a:r>
          </a:p>
          <a:p>
            <a:pPr fontAlgn="base">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Documentation and Reporting:</a:t>
            </a:r>
          </a:p>
          <a:p>
            <a:pPr marL="742950" lvl="1" indent="-285750" fontAlgn="base">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Objective: Document the entire methodology, including implementation details, results, and any modifications made during the development process.</a:t>
            </a:r>
          </a:p>
          <a:p>
            <a:pPr marL="742950" lvl="1" indent="-285750" fontAlgn="base">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Implementation: Prepare a comprehensive project report detailing the proposed methodology, experimental setup, results, and conclusions.</a:t>
            </a:r>
          </a:p>
          <a:p>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48246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664337" cy="784406"/>
          </a:xfrm>
        </p:spPr>
        <p:txBody>
          <a:bodyPr/>
          <a:lstStyle/>
          <a:p>
            <a:r>
              <a:rPr lang="en-GB" b="1" dirty="0"/>
              <a:t>Objectives</a:t>
            </a:r>
          </a:p>
        </p:txBody>
      </p:sp>
      <p:sp>
        <p:nvSpPr>
          <p:cNvPr id="3" name="Content Placeholder 2"/>
          <p:cNvSpPr>
            <a:spLocks noGrp="1"/>
          </p:cNvSpPr>
          <p:nvPr>
            <p:ph idx="1"/>
          </p:nvPr>
        </p:nvSpPr>
        <p:spPr>
          <a:xfrm>
            <a:off x="838200" y="1459865"/>
            <a:ext cx="10515600" cy="4351338"/>
          </a:xfrm>
        </p:spPr>
        <p:txBody>
          <a:bodyPr/>
          <a:lstStyle/>
          <a:p>
            <a:pPr fontAlgn="base"/>
            <a:r>
              <a:rPr lang="en-US" dirty="0">
                <a:latin typeface="Times New Roman" panose="02020603050405020304" pitchFamily="18" charset="0"/>
                <a:cs typeface="Times New Roman" panose="02020603050405020304" pitchFamily="18" charset="0"/>
              </a:rPr>
              <a:t>Develop an Accurate Object Detection Model:</a:t>
            </a:r>
          </a:p>
          <a:p>
            <a:pPr lvl="1" fontAlgn="base"/>
            <a:r>
              <a:rPr lang="en-US" dirty="0">
                <a:latin typeface="Times New Roman" panose="02020603050405020304" pitchFamily="18" charset="0"/>
                <a:cs typeface="Times New Roman" panose="02020603050405020304" pitchFamily="18" charset="0"/>
              </a:rPr>
              <a:t>Objective: Train and optimize an object detection model capable of accurately identifying golf balls in video frames.</a:t>
            </a:r>
          </a:p>
          <a:p>
            <a:pPr lvl="1" fontAlgn="base"/>
            <a:r>
              <a:rPr lang="en-US" dirty="0">
                <a:latin typeface="Times New Roman" panose="02020603050405020304" pitchFamily="18" charset="0"/>
                <a:cs typeface="Times New Roman" panose="02020603050405020304" pitchFamily="18" charset="0"/>
              </a:rPr>
              <a:t>Rationale: Accurate detection is fundamental for reliable tracking and subsequent speed measurement.</a:t>
            </a:r>
          </a:p>
          <a:p>
            <a:pPr fontAlgn="base"/>
            <a:r>
              <a:rPr lang="en-US" dirty="0">
                <a:latin typeface="Times New Roman" panose="02020603050405020304" pitchFamily="18" charset="0"/>
                <a:cs typeface="Times New Roman" panose="02020603050405020304" pitchFamily="18" charset="0"/>
              </a:rPr>
              <a:t>Implement a Robust Object Tracking Algorithm:</a:t>
            </a:r>
          </a:p>
          <a:p>
            <a:pPr lvl="1" fontAlgn="base"/>
            <a:r>
              <a:rPr lang="en-US" dirty="0">
                <a:latin typeface="Times New Roman" panose="02020603050405020304" pitchFamily="18" charset="0"/>
                <a:cs typeface="Times New Roman" panose="02020603050405020304" pitchFamily="18" charset="0"/>
              </a:rPr>
              <a:t>Objective: Integrate a robust object tracking algorithm (e.g., KCF) to seamlessly follow the detected golf ball across consecutive frames.</a:t>
            </a:r>
          </a:p>
          <a:p>
            <a:pPr lvl="1" fontAlgn="base"/>
            <a:r>
              <a:rPr lang="en-US" dirty="0">
                <a:latin typeface="Times New Roman" panose="02020603050405020304" pitchFamily="18" charset="0"/>
                <a:cs typeface="Times New Roman" panose="02020603050405020304" pitchFamily="18" charset="0"/>
              </a:rPr>
              <a:t>Rationale: Smooth and accurate tracking is essential for precise speed calculations, especially during rapid ball movements.</a:t>
            </a:r>
          </a:p>
          <a:p>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67295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3772" y="966652"/>
            <a:ext cx="10776857" cy="4154984"/>
          </a:xfrm>
          <a:prstGeom prst="rect">
            <a:avLst/>
          </a:prstGeom>
        </p:spPr>
        <p:txBody>
          <a:bodyPr wrap="square">
            <a:spAutoFit/>
          </a:bodyPr>
          <a:lstStyle/>
          <a:p>
            <a:pPr fontAlgn="base">
              <a:buFont typeface="Arial" panose="020B0604020202020204" pitchFamily="34" charset="0"/>
              <a:buChar char="•"/>
            </a:pPr>
            <a:r>
              <a:rPr lang="en-US" sz="2400" dirty="0" smtClean="0">
                <a:solidFill>
                  <a:srgbClr val="000000"/>
                </a:solidFill>
                <a:latin typeface="Times New Roman" panose="02020603050405020304" pitchFamily="18" charset="0"/>
                <a:cs typeface="Times New Roman" panose="02020603050405020304" pitchFamily="18" charset="0"/>
              </a:rPr>
              <a:t>Adapt Speed Measurement Techniques:</a:t>
            </a:r>
          </a:p>
          <a:p>
            <a:pPr marL="742950" lvl="1" indent="-285750" fontAlgn="base">
              <a:buFont typeface="Arial" panose="020B0604020202020204" pitchFamily="34" charset="0"/>
              <a:buChar char="•"/>
            </a:pPr>
            <a:r>
              <a:rPr lang="en-US" sz="2400" dirty="0" smtClean="0">
                <a:solidFill>
                  <a:srgbClr val="000000"/>
                </a:solidFill>
                <a:latin typeface="Times New Roman" panose="02020603050405020304" pitchFamily="18" charset="0"/>
                <a:cs typeface="Times New Roman" panose="02020603050405020304" pitchFamily="18" charset="0"/>
              </a:rPr>
              <a:t>Objective: Develop adaptive speed measurement techniques that consider variations in golf ball characteristics, camera perspectives, and environmental conditions.</a:t>
            </a:r>
          </a:p>
          <a:p>
            <a:pPr marL="742950" lvl="1" indent="-285750" fontAlgn="base">
              <a:buFont typeface="Arial" panose="020B0604020202020204" pitchFamily="34" charset="0"/>
              <a:buChar char="•"/>
            </a:pPr>
            <a:r>
              <a:rPr lang="en-US" sz="2400" dirty="0" smtClean="0">
                <a:solidFill>
                  <a:srgbClr val="000000"/>
                </a:solidFill>
                <a:latin typeface="Times New Roman" panose="02020603050405020304" pitchFamily="18" charset="0"/>
                <a:cs typeface="Times New Roman" panose="02020603050405020304" pitchFamily="18" charset="0"/>
              </a:rPr>
              <a:t>Rationale: Adaptability ensures accurate speed measurements across diverse scenarios and ball types.</a:t>
            </a:r>
          </a:p>
          <a:p>
            <a:pPr fontAlgn="base">
              <a:buFont typeface="Arial" panose="020B0604020202020204" pitchFamily="34" charset="0"/>
              <a:buChar char="•"/>
            </a:pPr>
            <a:r>
              <a:rPr lang="en-US" sz="2400" dirty="0" smtClean="0">
                <a:solidFill>
                  <a:srgbClr val="000000"/>
                </a:solidFill>
                <a:latin typeface="Times New Roman" panose="02020603050405020304" pitchFamily="18" charset="0"/>
                <a:cs typeface="Times New Roman" panose="02020603050405020304" pitchFamily="18" charset="0"/>
              </a:rPr>
              <a:t>Optimize </a:t>
            </a:r>
            <a:r>
              <a:rPr lang="en-US" sz="2400" dirty="0">
                <a:solidFill>
                  <a:srgbClr val="000000"/>
                </a:solidFill>
                <a:latin typeface="Times New Roman" panose="02020603050405020304" pitchFamily="18" charset="0"/>
                <a:cs typeface="Times New Roman" panose="02020603050405020304" pitchFamily="18" charset="0"/>
              </a:rPr>
              <a:t>Real-time Processing Performance:</a:t>
            </a:r>
          </a:p>
          <a:p>
            <a:pPr marL="742950" lvl="1" indent="-285750" fontAlgn="base">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Objective: Enhance the real-time processing performance of the system for instantaneous feedback during golf ball tracking.</a:t>
            </a:r>
          </a:p>
          <a:p>
            <a:pPr marL="742950" lvl="1" indent="-285750" fontAlgn="base">
              <a:buFont typeface="Arial" panose="020B0604020202020204" pitchFamily="34" charset="0"/>
              <a:buChar char="•"/>
            </a:pPr>
            <a:r>
              <a:rPr lang="en-US" sz="2400" dirty="0" smtClean="0">
                <a:solidFill>
                  <a:srgbClr val="000000"/>
                </a:solidFill>
                <a:latin typeface="Times New Roman" panose="02020603050405020304" pitchFamily="18" charset="0"/>
                <a:cs typeface="Times New Roman" panose="02020603050405020304" pitchFamily="18" charset="0"/>
              </a:rPr>
              <a:t>Rationale: Real-time performance is crucial for providing timely information to users during training or practice sessions.</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73429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4582" y="822960"/>
            <a:ext cx="10920549" cy="4524315"/>
          </a:xfrm>
          <a:prstGeom prst="rect">
            <a:avLst/>
          </a:prstGeom>
        </p:spPr>
        <p:txBody>
          <a:bodyPr wrap="square">
            <a:spAutoFit/>
          </a:bodyPr>
          <a:lstStyle/>
          <a:p>
            <a:pPr fontAlgn="base">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Integrate Data from Multiple Sensors:</a:t>
            </a:r>
          </a:p>
          <a:p>
            <a:pPr marL="742950" lvl="1" indent="-285750" fontAlgn="base">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Objective: Investigate and integrate data from other sensors (e.g., accelerometers, gyroscopes) to complement visual information for more accurate speed measurements.</a:t>
            </a:r>
          </a:p>
          <a:p>
            <a:pPr marL="742950" lvl="1" indent="-285750" fontAlgn="base">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Rationale: Sensor fusion can enhance the system's overall reliability and robustness.</a:t>
            </a:r>
          </a:p>
          <a:p>
            <a:pPr fontAlgn="base">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Enhance User Interaction and Feedback:</a:t>
            </a:r>
          </a:p>
          <a:p>
            <a:pPr marL="742950" lvl="1" indent="-285750" fontAlgn="base">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Objective: Improve the user experience by designing an intuitive graphical user interface (GUI) that provides real-time feedback on the system's mode, tracking state, and speed measurements.</a:t>
            </a:r>
          </a:p>
          <a:p>
            <a:pPr marL="742950" lvl="1" indent="-285750" fontAlgn="base">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Rationale: User-friendly interfaces are essential for effective utilization by golfers, coaches, and training personnel.</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08696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8456" y="1136469"/>
            <a:ext cx="10959737" cy="3785652"/>
          </a:xfrm>
          <a:prstGeom prst="rect">
            <a:avLst/>
          </a:prstGeom>
        </p:spPr>
        <p:txBody>
          <a:bodyPr wrap="square">
            <a:spAutoFit/>
          </a:bodyPr>
          <a:lstStyle/>
          <a:p>
            <a:pPr fontAlgn="base">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Validate System Performance:</a:t>
            </a:r>
          </a:p>
          <a:p>
            <a:pPr marL="742950" lvl="1" indent="-285750" fontAlgn="base">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Objective: Validate the developed system's performance through rigorous testing against diverse datasets and real-world golf scenarios.</a:t>
            </a:r>
          </a:p>
          <a:p>
            <a:pPr marL="742950" lvl="1" indent="-285750" fontAlgn="base">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Rationale: Validation ensures the accuracy, reliability, and generalizability of the system across various conditions.</a:t>
            </a:r>
          </a:p>
          <a:p>
            <a:pPr fontAlgn="base">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Document Methodology and Results:</a:t>
            </a:r>
          </a:p>
          <a:p>
            <a:pPr marL="742950" lvl="1" indent="-285750" fontAlgn="base">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Objective: Document the entire development process, including the methodology, implementation details, experimental setup, and results.</a:t>
            </a:r>
          </a:p>
          <a:p>
            <a:pPr marL="742950" lvl="1" indent="-285750" fontAlgn="base">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Rationale: Comprehensive documentation facilitates understanding, replication, and future improvements to the system</a:t>
            </a:r>
            <a:r>
              <a:rPr lang="en-US" sz="1100" dirty="0">
                <a:solidFill>
                  <a:srgbClr val="000000"/>
                </a:solidFill>
                <a:latin typeface="Times New Roman" panose="02020603050405020304" pitchFamily="18" charset="0"/>
                <a:cs typeface="Times New Roman" panose="02020603050405020304" pitchFamily="18" charset="0"/>
              </a:rPr>
              <a:t>.</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98094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 Design </a:t>
            </a:r>
            <a:endParaRPr lang="en-GB" b="1" dirty="0"/>
          </a:p>
        </p:txBody>
      </p:sp>
      <p:sp>
        <p:nvSpPr>
          <p:cNvPr id="3" name="Content Placeholder 2"/>
          <p:cNvSpPr>
            <a:spLocks noGrp="1"/>
          </p:cNvSpPr>
          <p:nvPr>
            <p:ph idx="1"/>
          </p:nvPr>
        </p:nvSpPr>
        <p:spPr>
          <a:xfrm>
            <a:off x="838200" y="1590493"/>
            <a:ext cx="10515600" cy="4351338"/>
          </a:xfrm>
        </p:spPr>
        <p:txBody>
          <a:bodyPr/>
          <a:lstStyle/>
          <a:p>
            <a:r>
              <a:rPr lang="en-IN" dirty="0" smtClean="0">
                <a:latin typeface="Times New Roman" panose="02020603050405020304" pitchFamily="18" charset="0"/>
                <a:cs typeface="Times New Roman" panose="02020603050405020304" pitchFamily="18" charset="0"/>
              </a:rPr>
              <a:t>Input</a:t>
            </a:r>
            <a:endParaRPr lang="en-IN" b="1"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Object </a:t>
            </a:r>
            <a:r>
              <a:rPr lang="en-IN" dirty="0" smtClean="0">
                <a:latin typeface="Times New Roman" panose="02020603050405020304" pitchFamily="18" charset="0"/>
                <a:cs typeface="Times New Roman" panose="02020603050405020304" pitchFamily="18" charset="0"/>
              </a:rPr>
              <a:t>Detection</a:t>
            </a:r>
            <a:endParaRPr lang="en-IN" b="1"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Object </a:t>
            </a:r>
            <a:r>
              <a:rPr lang="en-IN" dirty="0" smtClean="0">
                <a:latin typeface="Times New Roman" panose="02020603050405020304" pitchFamily="18" charset="0"/>
                <a:cs typeface="Times New Roman" panose="02020603050405020304" pitchFamily="18" charset="0"/>
              </a:rPr>
              <a:t>Tracking</a:t>
            </a:r>
            <a:endParaRPr lang="en-IN" b="1"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Speed </a:t>
            </a:r>
            <a:r>
              <a:rPr lang="en-IN" dirty="0" smtClean="0">
                <a:latin typeface="Times New Roman" panose="02020603050405020304" pitchFamily="18" charset="0"/>
                <a:cs typeface="Times New Roman" panose="02020603050405020304" pitchFamily="18" charset="0"/>
              </a:rPr>
              <a:t>Calculation</a:t>
            </a:r>
            <a:endParaRPr lang="en-IN" b="1"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User </a:t>
            </a:r>
            <a:r>
              <a:rPr lang="en-IN" dirty="0" smtClean="0">
                <a:latin typeface="Times New Roman" panose="02020603050405020304" pitchFamily="18" charset="0"/>
                <a:cs typeface="Times New Roman" panose="02020603050405020304" pitchFamily="18" charset="0"/>
              </a:rPr>
              <a:t>Interface</a:t>
            </a:r>
            <a:endParaRPr lang="en-IN" b="1"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Validation and </a:t>
            </a:r>
            <a:r>
              <a:rPr lang="en-IN" dirty="0" smtClean="0">
                <a:latin typeface="Times New Roman" panose="02020603050405020304" pitchFamily="18" charset="0"/>
                <a:cs typeface="Times New Roman" panose="02020603050405020304" pitchFamily="18" charset="0"/>
              </a:rPr>
              <a:t>Testing</a:t>
            </a:r>
            <a:endParaRPr lang="en-IN" b="1"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Documentation and </a:t>
            </a:r>
            <a:r>
              <a:rPr lang="en-IN" dirty="0" smtClean="0">
                <a:latin typeface="Times New Roman" panose="02020603050405020304" pitchFamily="18" charset="0"/>
                <a:cs typeface="Times New Roman" panose="02020603050405020304" pitchFamily="18" charset="0"/>
              </a:rPr>
              <a:t>Reporting</a:t>
            </a:r>
            <a:endParaRPr lang="en-IN" b="1" dirty="0">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3149447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868" y="822959"/>
            <a:ext cx="10515600" cy="715283"/>
          </a:xfrm>
        </p:spPr>
        <p:txBody>
          <a:bodyPr>
            <a:normAutofit fontScale="90000"/>
          </a:bodyPr>
          <a:lstStyle/>
          <a:p>
            <a:r>
              <a:rPr lang="en-IN" sz="4000" b="1" dirty="0"/>
              <a:t>System </a:t>
            </a:r>
            <a:r>
              <a:rPr lang="en-IN" sz="4000" b="1" dirty="0" smtClean="0"/>
              <a:t>Implementation:</a:t>
            </a:r>
            <a:r>
              <a:rPr lang="en-IN" b="1" dirty="0"/>
              <a:t/>
            </a:r>
            <a:br>
              <a:rPr lang="en-IN" b="1" dirty="0"/>
            </a:br>
            <a:endParaRPr lang="en-IN" dirty="0"/>
          </a:p>
        </p:txBody>
      </p:sp>
      <p:sp>
        <p:nvSpPr>
          <p:cNvPr id="3" name="Content Placeholder 2"/>
          <p:cNvSpPr>
            <a:spLocks noGrp="1"/>
          </p:cNvSpPr>
          <p:nvPr>
            <p:ph idx="1"/>
          </p:nvPr>
        </p:nvSpPr>
        <p:spPr>
          <a:xfrm>
            <a:off x="511629" y="1538242"/>
            <a:ext cx="10515600" cy="4351338"/>
          </a:xfrm>
        </p:spPr>
        <p:txBody>
          <a:bodyPr>
            <a:normAutofit fontScale="92500" lnSpcReduction="20000"/>
          </a:bodyPr>
          <a:lstStyle/>
          <a:p>
            <a:r>
              <a:rPr lang="en-IN" dirty="0">
                <a:latin typeface="Times New Roman" panose="02020603050405020304" pitchFamily="18" charset="0"/>
                <a:cs typeface="Times New Roman" panose="02020603050405020304" pitchFamily="18" charset="0"/>
              </a:rPr>
              <a:t> Libraries and </a:t>
            </a:r>
            <a:r>
              <a:rPr lang="en-IN" dirty="0" smtClean="0">
                <a:latin typeface="Times New Roman" panose="02020603050405020304" pitchFamily="18" charset="0"/>
                <a:cs typeface="Times New Roman" panose="02020603050405020304" pitchFamily="18" charset="0"/>
              </a:rPr>
              <a:t>Dependencies</a:t>
            </a:r>
          </a:p>
          <a:p>
            <a:r>
              <a:rPr lang="en-IN" dirty="0">
                <a:latin typeface="Times New Roman" panose="02020603050405020304" pitchFamily="18" charset="0"/>
                <a:cs typeface="Times New Roman" panose="02020603050405020304" pitchFamily="18" charset="0"/>
              </a:rPr>
              <a:t>YOLO </a:t>
            </a:r>
            <a:r>
              <a:rPr lang="en-IN" dirty="0" smtClean="0">
                <a:latin typeface="Times New Roman" panose="02020603050405020304" pitchFamily="18" charset="0"/>
                <a:cs typeface="Times New Roman" panose="02020603050405020304" pitchFamily="18" charset="0"/>
              </a:rPr>
              <a:t>Model</a:t>
            </a:r>
            <a:endParaRPr lang="en-IN" b="1"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Object </a:t>
            </a:r>
            <a:r>
              <a:rPr lang="en-IN" dirty="0" smtClean="0">
                <a:latin typeface="Times New Roman" panose="02020603050405020304" pitchFamily="18" charset="0"/>
                <a:cs typeface="Times New Roman" panose="02020603050405020304" pitchFamily="18" charset="0"/>
              </a:rPr>
              <a:t>Detection</a:t>
            </a:r>
            <a:endParaRPr lang="en-IN" b="1"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Object </a:t>
            </a:r>
            <a:r>
              <a:rPr lang="en-IN" dirty="0" smtClean="0">
                <a:latin typeface="Times New Roman" panose="02020603050405020304" pitchFamily="18" charset="0"/>
                <a:cs typeface="Times New Roman" panose="02020603050405020304" pitchFamily="18" charset="0"/>
              </a:rPr>
              <a:t>Tracking</a:t>
            </a:r>
            <a:endParaRPr lang="en-IN" b="1"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Speed </a:t>
            </a:r>
            <a:r>
              <a:rPr lang="en-IN" dirty="0" smtClean="0">
                <a:latin typeface="Times New Roman" panose="02020603050405020304" pitchFamily="18" charset="0"/>
                <a:cs typeface="Times New Roman" panose="02020603050405020304" pitchFamily="18" charset="0"/>
              </a:rPr>
              <a:t>Calculation</a:t>
            </a:r>
          </a:p>
          <a:p>
            <a:r>
              <a:rPr lang="en-IN" dirty="0">
                <a:latin typeface="Times New Roman" panose="02020603050405020304" pitchFamily="18" charset="0"/>
                <a:cs typeface="Times New Roman" panose="02020603050405020304" pitchFamily="18" charset="0"/>
              </a:rPr>
              <a:t> User </a:t>
            </a:r>
            <a:r>
              <a:rPr lang="en-IN" dirty="0" smtClean="0">
                <a:latin typeface="Times New Roman" panose="02020603050405020304" pitchFamily="18" charset="0"/>
                <a:cs typeface="Times New Roman" panose="02020603050405020304" pitchFamily="18" charset="0"/>
              </a:rPr>
              <a:t>Interaction</a:t>
            </a:r>
            <a:endParaRPr lang="en-IN" b="1"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Integration of Multiple </a:t>
            </a:r>
            <a:r>
              <a:rPr lang="en-IN" dirty="0" smtClean="0">
                <a:latin typeface="Times New Roman" panose="02020603050405020304" pitchFamily="18" charset="0"/>
                <a:cs typeface="Times New Roman" panose="02020603050405020304" pitchFamily="18" charset="0"/>
              </a:rPr>
              <a:t>Sensors</a:t>
            </a:r>
            <a:endParaRPr lang="en-IN" b="1"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User </a:t>
            </a:r>
            <a:r>
              <a:rPr lang="en-IN" dirty="0" smtClean="0">
                <a:latin typeface="Times New Roman" panose="02020603050405020304" pitchFamily="18" charset="0"/>
                <a:cs typeface="Times New Roman" panose="02020603050405020304" pitchFamily="18" charset="0"/>
              </a:rPr>
              <a:t>Interface</a:t>
            </a:r>
          </a:p>
          <a:p>
            <a:r>
              <a:rPr lang="en-IN" dirty="0" smtClean="0">
                <a:latin typeface="Times New Roman" panose="02020603050405020304" pitchFamily="18" charset="0"/>
                <a:cs typeface="Times New Roman" panose="02020603050405020304" pitchFamily="18" charset="0"/>
              </a:rPr>
              <a:t>Validation</a:t>
            </a:r>
            <a:endParaRPr lang="en-IN" b="1"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Documentation</a:t>
            </a:r>
            <a:endParaRPr lang="en-IN" b="1"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888627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86F0C103-173B-1843-E1D9-A1067470BC60}"/>
              </a:ext>
            </a:extLst>
          </p:cNvPr>
          <p:cNvSpPr>
            <a:spLocks noGrp="1"/>
          </p:cNvSpPr>
          <p:nvPr>
            <p:ph type="title"/>
          </p:nvPr>
        </p:nvSpPr>
        <p:spPr>
          <a:xfrm>
            <a:off x="2000250" y="1164860"/>
            <a:ext cx="6172200" cy="717279"/>
          </a:xfrm>
        </p:spPr>
        <p:txBody>
          <a:bodyPr/>
          <a:lstStyle/>
          <a:p>
            <a:r>
              <a:rPr lang="en-US" dirty="0"/>
              <a:t>TIMELINE OF PROJECT</a:t>
            </a:r>
          </a:p>
        </p:txBody>
      </p:sp>
      <p:sp>
        <p:nvSpPr>
          <p:cNvPr id="23" name="Text Placeholder 22">
            <a:extLst>
              <a:ext uri="{FF2B5EF4-FFF2-40B4-BE49-F238E27FC236}">
                <a16:creationId xmlns:a16="http://schemas.microsoft.com/office/drawing/2014/main" id="{1B596AA3-3B4F-504C-1037-814C3C6E6926}"/>
              </a:ext>
            </a:extLst>
          </p:cNvPr>
          <p:cNvSpPr>
            <a:spLocks noGrp="1"/>
          </p:cNvSpPr>
          <p:nvPr>
            <p:ph type="body" sz="quarter" idx="16"/>
          </p:nvPr>
        </p:nvSpPr>
        <p:spPr>
          <a:xfrm>
            <a:off x="926188" y="2520362"/>
            <a:ext cx="1627390" cy="1131306"/>
          </a:xfrm>
        </p:spPr>
        <p:txBody>
          <a:bodyPr/>
          <a:lstStyle/>
          <a:p>
            <a:r>
              <a:rPr lang="en-US" dirty="0"/>
              <a:t>• Conduct literature review and identify key challenges</a:t>
            </a:r>
          </a:p>
          <a:p>
            <a:r>
              <a:rPr lang="en-US" dirty="0"/>
              <a:t>•Design and develop prototype</a:t>
            </a:r>
          </a:p>
          <a:p>
            <a:r>
              <a:rPr lang="en-US" dirty="0"/>
              <a:t>•Collect and prepare dataset</a:t>
            </a:r>
          </a:p>
        </p:txBody>
      </p:sp>
      <p:sp>
        <p:nvSpPr>
          <p:cNvPr id="24" name="Text Placeholder 23">
            <a:extLst>
              <a:ext uri="{FF2B5EF4-FFF2-40B4-BE49-F238E27FC236}">
                <a16:creationId xmlns:a16="http://schemas.microsoft.com/office/drawing/2014/main" id="{93ECF1FF-4113-6667-61AB-7DC22177632A}"/>
              </a:ext>
            </a:extLst>
          </p:cNvPr>
          <p:cNvSpPr>
            <a:spLocks noGrp="1"/>
          </p:cNvSpPr>
          <p:nvPr>
            <p:ph type="body" sz="quarter" idx="17"/>
          </p:nvPr>
        </p:nvSpPr>
        <p:spPr>
          <a:xfrm>
            <a:off x="3028099" y="2477045"/>
            <a:ext cx="1774190" cy="1668016"/>
          </a:xfrm>
        </p:spPr>
        <p:txBody>
          <a:bodyPr/>
          <a:lstStyle/>
          <a:p>
            <a:r>
              <a:rPr lang="en-US" dirty="0"/>
              <a:t>•Train deep learning algorithm</a:t>
            </a:r>
          </a:p>
          <a:p>
            <a:r>
              <a:rPr lang="en-US" dirty="0"/>
              <a:t>•Implement algorithm on GPU</a:t>
            </a:r>
          </a:p>
          <a:p>
            <a:r>
              <a:rPr lang="en-US" dirty="0"/>
              <a:t>•Develop user interface</a:t>
            </a:r>
          </a:p>
        </p:txBody>
      </p:sp>
      <p:sp>
        <p:nvSpPr>
          <p:cNvPr id="25" name="Text Placeholder 24">
            <a:extLst>
              <a:ext uri="{FF2B5EF4-FFF2-40B4-BE49-F238E27FC236}">
                <a16:creationId xmlns:a16="http://schemas.microsoft.com/office/drawing/2014/main" id="{0B06565C-3BA6-44B1-C1A9-872F6BC06011}"/>
              </a:ext>
            </a:extLst>
          </p:cNvPr>
          <p:cNvSpPr>
            <a:spLocks noGrp="1"/>
          </p:cNvSpPr>
          <p:nvPr>
            <p:ph type="body" sz="quarter" idx="18"/>
          </p:nvPr>
        </p:nvSpPr>
        <p:spPr>
          <a:xfrm>
            <a:off x="5137351" y="2525458"/>
            <a:ext cx="1774190" cy="1967495"/>
          </a:xfrm>
        </p:spPr>
        <p:txBody>
          <a:bodyPr/>
          <a:lstStyle/>
          <a:p>
            <a:pPr lvl="0"/>
            <a:r>
              <a:rPr lang="en-US" dirty="0"/>
              <a:t>•Test system in real-world conditions and make adjustments</a:t>
            </a:r>
          </a:p>
          <a:p>
            <a:pPr lvl="0"/>
            <a:r>
              <a:rPr lang="en-US" dirty="0"/>
              <a:t>•Develop deployment plan</a:t>
            </a:r>
          </a:p>
          <a:p>
            <a:pPr lvl="0"/>
            <a:r>
              <a:rPr lang="en-US" dirty="0"/>
              <a:t>•Deploy system</a:t>
            </a:r>
          </a:p>
        </p:txBody>
      </p:sp>
      <p:sp>
        <p:nvSpPr>
          <p:cNvPr id="26" name="Text Placeholder 25">
            <a:extLst>
              <a:ext uri="{FF2B5EF4-FFF2-40B4-BE49-F238E27FC236}">
                <a16:creationId xmlns:a16="http://schemas.microsoft.com/office/drawing/2014/main" id="{39193B75-E7E8-6105-DD76-8B58D62A10A2}"/>
              </a:ext>
            </a:extLst>
          </p:cNvPr>
          <p:cNvSpPr>
            <a:spLocks noGrp="1"/>
          </p:cNvSpPr>
          <p:nvPr>
            <p:ph type="body" sz="quarter" idx="19"/>
          </p:nvPr>
        </p:nvSpPr>
        <p:spPr>
          <a:xfrm>
            <a:off x="7351177" y="2506437"/>
            <a:ext cx="1847619" cy="1605966"/>
          </a:xfrm>
        </p:spPr>
        <p:txBody>
          <a:bodyPr/>
          <a:lstStyle/>
          <a:p>
            <a:pPr lvl="0"/>
            <a:r>
              <a:rPr lang="en-US" dirty="0"/>
              <a:t>•Collect feedback from users and</a:t>
            </a:r>
          </a:p>
          <a:p>
            <a:pPr lvl="0"/>
            <a:r>
              <a:rPr lang="en-US" dirty="0"/>
              <a:t>make improvements</a:t>
            </a:r>
          </a:p>
          <a:p>
            <a:pPr lvl="0"/>
            <a:r>
              <a:rPr lang="en-US" dirty="0"/>
              <a:t>•Develop new features</a:t>
            </a:r>
          </a:p>
          <a:p>
            <a:pPr lvl="0"/>
            <a:r>
              <a:rPr lang="en-US" dirty="0"/>
              <a:t>•Write final report</a:t>
            </a:r>
          </a:p>
        </p:txBody>
      </p:sp>
      <p:sp>
        <p:nvSpPr>
          <p:cNvPr id="22" name="Text Placeholder 21">
            <a:extLst>
              <a:ext uri="{FF2B5EF4-FFF2-40B4-BE49-F238E27FC236}">
                <a16:creationId xmlns:a16="http://schemas.microsoft.com/office/drawing/2014/main" id="{D9405F83-5AF8-77CA-D4D7-615320074DDA}"/>
              </a:ext>
            </a:extLst>
          </p:cNvPr>
          <p:cNvSpPr>
            <a:spLocks noGrp="1"/>
          </p:cNvSpPr>
          <p:nvPr>
            <p:ph type="body" sz="quarter" idx="13"/>
          </p:nvPr>
        </p:nvSpPr>
        <p:spPr/>
        <p:txBody>
          <a:bodyPr/>
          <a:lstStyle/>
          <a:p>
            <a:r>
              <a:rPr lang="en-US"/>
              <a:t>MONTH</a:t>
            </a:r>
            <a:endParaRPr lang="en-US" dirty="0"/>
          </a:p>
        </p:txBody>
      </p:sp>
      <p:sp>
        <p:nvSpPr>
          <p:cNvPr id="28" name="Text Placeholder 27">
            <a:extLst>
              <a:ext uri="{FF2B5EF4-FFF2-40B4-BE49-F238E27FC236}">
                <a16:creationId xmlns:a16="http://schemas.microsoft.com/office/drawing/2014/main" id="{B7069DE6-5722-EEC0-032F-2B0321DFEB59}"/>
              </a:ext>
            </a:extLst>
          </p:cNvPr>
          <p:cNvSpPr>
            <a:spLocks noGrp="1"/>
          </p:cNvSpPr>
          <p:nvPr>
            <p:ph type="body" sz="quarter" idx="21"/>
          </p:nvPr>
        </p:nvSpPr>
        <p:spPr/>
        <p:txBody>
          <a:bodyPr/>
          <a:lstStyle/>
          <a:p>
            <a:r>
              <a:rPr lang="en-US" sz="4000" dirty="0"/>
              <a:t>1-3</a:t>
            </a:r>
          </a:p>
        </p:txBody>
      </p:sp>
      <p:sp>
        <p:nvSpPr>
          <p:cNvPr id="33" name="Text Placeholder 32">
            <a:extLst>
              <a:ext uri="{FF2B5EF4-FFF2-40B4-BE49-F238E27FC236}">
                <a16:creationId xmlns:a16="http://schemas.microsoft.com/office/drawing/2014/main" id="{39195712-CDBD-3BBC-007D-7643D1E72D02}"/>
              </a:ext>
            </a:extLst>
          </p:cNvPr>
          <p:cNvSpPr>
            <a:spLocks noGrp="1"/>
          </p:cNvSpPr>
          <p:nvPr>
            <p:ph type="body" sz="quarter" idx="27"/>
          </p:nvPr>
        </p:nvSpPr>
        <p:spPr>
          <a:xfrm>
            <a:off x="2437034" y="5677788"/>
            <a:ext cx="979397" cy="188770"/>
          </a:xfrm>
        </p:spPr>
        <p:txBody>
          <a:bodyPr/>
          <a:lstStyle/>
          <a:p>
            <a:r>
              <a:rPr lang="en-US" dirty="0"/>
              <a:t>MONTH</a:t>
            </a:r>
          </a:p>
        </p:txBody>
      </p:sp>
      <p:sp>
        <p:nvSpPr>
          <p:cNvPr id="29" name="Text Placeholder 28">
            <a:extLst>
              <a:ext uri="{FF2B5EF4-FFF2-40B4-BE49-F238E27FC236}">
                <a16:creationId xmlns:a16="http://schemas.microsoft.com/office/drawing/2014/main" id="{F7ADB77F-319A-AA9B-B3FE-D5A5398CE3E9}"/>
              </a:ext>
            </a:extLst>
          </p:cNvPr>
          <p:cNvSpPr>
            <a:spLocks noGrp="1"/>
          </p:cNvSpPr>
          <p:nvPr>
            <p:ph type="body" sz="quarter" idx="22"/>
          </p:nvPr>
        </p:nvSpPr>
        <p:spPr>
          <a:xfrm>
            <a:off x="2333643" y="5776218"/>
            <a:ext cx="1186179" cy="441889"/>
          </a:xfrm>
        </p:spPr>
        <p:txBody>
          <a:bodyPr/>
          <a:lstStyle/>
          <a:p>
            <a:r>
              <a:rPr lang="en-US" sz="4000" dirty="0"/>
              <a:t>4-6</a:t>
            </a:r>
          </a:p>
        </p:txBody>
      </p:sp>
      <p:sp>
        <p:nvSpPr>
          <p:cNvPr id="30" name="Text Placeholder 29">
            <a:extLst>
              <a:ext uri="{FF2B5EF4-FFF2-40B4-BE49-F238E27FC236}">
                <a16:creationId xmlns:a16="http://schemas.microsoft.com/office/drawing/2014/main" id="{A63C51CA-28A6-9B74-36B1-03B0E5C6B446}"/>
              </a:ext>
            </a:extLst>
          </p:cNvPr>
          <p:cNvSpPr>
            <a:spLocks noGrp="1"/>
          </p:cNvSpPr>
          <p:nvPr>
            <p:ph type="body" sz="quarter" idx="23"/>
          </p:nvPr>
        </p:nvSpPr>
        <p:spPr>
          <a:xfrm>
            <a:off x="4461314" y="5370533"/>
            <a:ext cx="1186179" cy="892492"/>
          </a:xfrm>
        </p:spPr>
        <p:txBody>
          <a:bodyPr/>
          <a:lstStyle/>
          <a:p>
            <a:r>
              <a:rPr lang="en-US" sz="4000" dirty="0"/>
              <a:t>7-9</a:t>
            </a:r>
          </a:p>
        </p:txBody>
      </p:sp>
      <p:sp>
        <p:nvSpPr>
          <p:cNvPr id="35" name="Text Placeholder 34">
            <a:extLst>
              <a:ext uri="{FF2B5EF4-FFF2-40B4-BE49-F238E27FC236}">
                <a16:creationId xmlns:a16="http://schemas.microsoft.com/office/drawing/2014/main" id="{B7243FBE-06CF-0FE5-D586-BC0B371AD1F4}"/>
              </a:ext>
            </a:extLst>
          </p:cNvPr>
          <p:cNvSpPr>
            <a:spLocks noGrp="1"/>
          </p:cNvSpPr>
          <p:nvPr>
            <p:ph type="body" sz="quarter" idx="29"/>
          </p:nvPr>
        </p:nvSpPr>
        <p:spPr>
          <a:xfrm>
            <a:off x="6665950" y="3651668"/>
            <a:ext cx="979397" cy="336278"/>
          </a:xfrm>
        </p:spPr>
        <p:txBody>
          <a:bodyPr/>
          <a:lstStyle/>
          <a:p>
            <a:r>
              <a:rPr lang="en-US" dirty="0"/>
              <a:t>MONTH</a:t>
            </a:r>
          </a:p>
        </p:txBody>
      </p:sp>
      <p:sp>
        <p:nvSpPr>
          <p:cNvPr id="31" name="Text Placeholder 30">
            <a:extLst>
              <a:ext uri="{FF2B5EF4-FFF2-40B4-BE49-F238E27FC236}">
                <a16:creationId xmlns:a16="http://schemas.microsoft.com/office/drawing/2014/main" id="{47177E0E-257C-863E-39AB-A948BB86BDF3}"/>
              </a:ext>
            </a:extLst>
          </p:cNvPr>
          <p:cNvSpPr>
            <a:spLocks noGrp="1"/>
          </p:cNvSpPr>
          <p:nvPr>
            <p:ph type="body" sz="quarter" idx="24"/>
          </p:nvPr>
        </p:nvSpPr>
        <p:spPr>
          <a:xfrm>
            <a:off x="6326251" y="3922121"/>
            <a:ext cx="1847619" cy="892492"/>
          </a:xfrm>
        </p:spPr>
        <p:txBody>
          <a:bodyPr/>
          <a:lstStyle/>
          <a:p>
            <a:r>
              <a:rPr lang="en-US" sz="3600" dirty="0"/>
              <a:t>10-12</a:t>
            </a:r>
          </a:p>
        </p:txBody>
      </p:sp>
      <p:sp>
        <p:nvSpPr>
          <p:cNvPr id="3" name="Text Placeholder 2">
            <a:extLst>
              <a:ext uri="{FF2B5EF4-FFF2-40B4-BE49-F238E27FC236}">
                <a16:creationId xmlns:a16="http://schemas.microsoft.com/office/drawing/2014/main" id="{A60B5CFD-8A26-3B46-83D7-87AAC1334A82}"/>
              </a:ext>
            </a:extLst>
          </p:cNvPr>
          <p:cNvSpPr>
            <a:spLocks noGrp="1"/>
          </p:cNvSpPr>
          <p:nvPr>
            <p:ph type="body" sz="quarter" idx="28"/>
          </p:nvPr>
        </p:nvSpPr>
        <p:spPr/>
        <p:txBody>
          <a:bodyPr/>
          <a:lstStyle/>
          <a:p>
            <a:r>
              <a:rPr lang="en-IN"/>
              <a:t>MONTH</a:t>
            </a:r>
            <a:endParaRPr lang="en-IN" dirty="0"/>
          </a:p>
        </p:txBody>
      </p:sp>
      <p:pic>
        <p:nvPicPr>
          <p:cNvPr id="41" name="Picture Placeholder 23" descr="Isometric Drawing">
            <a:extLst>
              <a:ext uri="{FF2B5EF4-FFF2-40B4-BE49-F238E27FC236}">
                <a16:creationId xmlns:a16="http://schemas.microsoft.com/office/drawing/2014/main" id="{81886433-E738-020E-2B37-79B3A7593FDE}"/>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l="1195" r="1195"/>
          <a:stretch/>
        </p:blipFill>
        <p:spPr>
          <a:xfrm>
            <a:off x="8831481" y="1828123"/>
            <a:ext cx="3118071" cy="2284280"/>
          </a:xfrm>
          <a:prstGeom prst="rect">
            <a:avLst/>
          </a:prstGeom>
        </p:spPr>
      </p:pic>
    </p:spTree>
    <p:extLst>
      <p:ext uri="{BB962C8B-B14F-4D97-AF65-F5344CB8AC3E}">
        <p14:creationId xmlns:p14="http://schemas.microsoft.com/office/powerpoint/2010/main" val="23121164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Outcomes / Results Obtained</a:t>
            </a:r>
            <a:endParaRPr lang="en-GB" b="1" dirty="0"/>
          </a:p>
        </p:txBody>
      </p:sp>
      <p:sp>
        <p:nvSpPr>
          <p:cNvPr id="3" name="Content Placeholder 2"/>
          <p:cNvSpPr>
            <a:spLocks noGrp="1"/>
          </p:cNvSpPr>
          <p:nvPr>
            <p:ph idx="1"/>
          </p:nvPr>
        </p:nvSpPr>
        <p:spPr>
          <a:xfrm>
            <a:off x="838200" y="1512117"/>
            <a:ext cx="10515600" cy="4351338"/>
          </a:xfrm>
        </p:spPr>
        <p:txBody>
          <a:bodyPr>
            <a:normAutofit/>
          </a:bodyPr>
          <a:lstStyle/>
          <a:p>
            <a:r>
              <a:rPr lang="en-IN" dirty="0"/>
              <a:t> </a:t>
            </a:r>
            <a:r>
              <a:rPr lang="en-IN" dirty="0">
                <a:latin typeface="Times New Roman" panose="02020603050405020304" pitchFamily="18" charset="0"/>
                <a:cs typeface="Times New Roman" panose="02020603050405020304" pitchFamily="18" charset="0"/>
              </a:rPr>
              <a:t>Object Detection </a:t>
            </a:r>
            <a:r>
              <a:rPr lang="en-IN" dirty="0" smtClean="0">
                <a:latin typeface="Times New Roman" panose="02020603050405020304" pitchFamily="18" charset="0"/>
                <a:cs typeface="Times New Roman" panose="02020603050405020304" pitchFamily="18" charset="0"/>
              </a:rPr>
              <a:t>Accuracy</a:t>
            </a:r>
          </a:p>
          <a:p>
            <a:r>
              <a:rPr lang="en-IN" dirty="0">
                <a:latin typeface="Times New Roman" panose="02020603050405020304" pitchFamily="18" charset="0"/>
                <a:cs typeface="Times New Roman" panose="02020603050405020304" pitchFamily="18" charset="0"/>
              </a:rPr>
              <a:t>Object Tracking </a:t>
            </a:r>
            <a:r>
              <a:rPr lang="en-IN" dirty="0" smtClean="0">
                <a:latin typeface="Times New Roman" panose="02020603050405020304" pitchFamily="18" charset="0"/>
                <a:cs typeface="Times New Roman" panose="02020603050405020304" pitchFamily="18" charset="0"/>
              </a:rPr>
              <a:t>Performance</a:t>
            </a:r>
            <a:endParaRPr lang="en-IN" b="1" dirty="0">
              <a:latin typeface="Times New Roman" panose="02020603050405020304" pitchFamily="18" charset="0"/>
              <a:cs typeface="Times New Roman" panose="02020603050405020304" pitchFamily="18" charset="0"/>
            </a:endParaRPr>
          </a:p>
          <a:p>
            <a:pPr fontAlgn="base"/>
            <a:r>
              <a:rPr lang="en-IN" dirty="0">
                <a:latin typeface="Times New Roman" panose="02020603050405020304" pitchFamily="18" charset="0"/>
                <a:cs typeface="Times New Roman" panose="02020603050405020304" pitchFamily="18" charset="0"/>
              </a:rPr>
              <a:t>Speed Measurement </a:t>
            </a:r>
            <a:r>
              <a:rPr lang="en-IN" dirty="0" smtClean="0">
                <a:latin typeface="Times New Roman" panose="02020603050405020304" pitchFamily="18" charset="0"/>
                <a:cs typeface="Times New Roman" panose="02020603050405020304" pitchFamily="18" charset="0"/>
              </a:rPr>
              <a:t>Adaptability</a:t>
            </a:r>
            <a:endParaRPr lang="en-IN" b="1" dirty="0">
              <a:latin typeface="Times New Roman" panose="02020603050405020304" pitchFamily="18" charset="0"/>
              <a:cs typeface="Times New Roman" panose="02020603050405020304" pitchFamily="18" charset="0"/>
            </a:endParaRPr>
          </a:p>
          <a:p>
            <a:pPr fontAlgn="base"/>
            <a:r>
              <a:rPr lang="en-IN" dirty="0">
                <a:latin typeface="Times New Roman" panose="02020603050405020304" pitchFamily="18" charset="0"/>
                <a:cs typeface="Times New Roman" panose="02020603050405020304" pitchFamily="18" charset="0"/>
              </a:rPr>
              <a:t> Real-time Processing </a:t>
            </a:r>
            <a:r>
              <a:rPr lang="en-IN" dirty="0" smtClean="0">
                <a:latin typeface="Times New Roman" panose="02020603050405020304" pitchFamily="18" charset="0"/>
                <a:cs typeface="Times New Roman" panose="02020603050405020304" pitchFamily="18" charset="0"/>
              </a:rPr>
              <a:t>Optimization</a:t>
            </a:r>
            <a:endParaRPr lang="en-IN" b="1" dirty="0">
              <a:latin typeface="Times New Roman" panose="02020603050405020304" pitchFamily="18" charset="0"/>
              <a:cs typeface="Times New Roman" panose="02020603050405020304" pitchFamily="18" charset="0"/>
            </a:endParaRPr>
          </a:p>
          <a:p>
            <a:pPr fontAlgn="base"/>
            <a:r>
              <a:rPr lang="en-IN" dirty="0">
                <a:latin typeface="Times New Roman" panose="02020603050405020304" pitchFamily="18" charset="0"/>
                <a:cs typeface="Times New Roman" panose="02020603050405020304" pitchFamily="18" charset="0"/>
              </a:rPr>
              <a:t>Integration of Multiple </a:t>
            </a:r>
            <a:r>
              <a:rPr lang="en-IN" dirty="0" smtClean="0">
                <a:latin typeface="Times New Roman" panose="02020603050405020304" pitchFamily="18" charset="0"/>
                <a:cs typeface="Times New Roman" panose="02020603050405020304" pitchFamily="18" charset="0"/>
              </a:rPr>
              <a:t>Sensors</a:t>
            </a:r>
            <a:endParaRPr lang="en-IN" b="1" dirty="0">
              <a:latin typeface="Times New Roman" panose="02020603050405020304" pitchFamily="18" charset="0"/>
              <a:cs typeface="Times New Roman" panose="02020603050405020304" pitchFamily="18" charset="0"/>
            </a:endParaRPr>
          </a:p>
          <a:p>
            <a:pPr fontAlgn="base"/>
            <a:r>
              <a:rPr lang="en-IN" dirty="0">
                <a:latin typeface="Times New Roman" panose="02020603050405020304" pitchFamily="18" charset="0"/>
                <a:cs typeface="Times New Roman" panose="02020603050405020304" pitchFamily="18" charset="0"/>
              </a:rPr>
              <a:t>User Interface and </a:t>
            </a:r>
            <a:r>
              <a:rPr lang="en-IN" dirty="0" smtClean="0">
                <a:latin typeface="Times New Roman" panose="02020603050405020304" pitchFamily="18" charset="0"/>
                <a:cs typeface="Times New Roman" panose="02020603050405020304" pitchFamily="18" charset="0"/>
              </a:rPr>
              <a:t>Feedback</a:t>
            </a:r>
            <a:endParaRPr lang="en-IN" b="1" dirty="0">
              <a:latin typeface="Times New Roman" panose="02020603050405020304" pitchFamily="18" charset="0"/>
              <a:cs typeface="Times New Roman" panose="02020603050405020304" pitchFamily="18" charset="0"/>
            </a:endParaRPr>
          </a:p>
          <a:p>
            <a:pPr fontAlgn="base"/>
            <a:r>
              <a:rPr lang="en-IN" dirty="0">
                <a:latin typeface="Times New Roman" panose="02020603050405020304" pitchFamily="18" charset="0"/>
                <a:cs typeface="Times New Roman" panose="02020603050405020304" pitchFamily="18" charset="0"/>
              </a:rPr>
              <a:t>Validation Against Diverse </a:t>
            </a:r>
            <a:r>
              <a:rPr lang="en-IN" dirty="0" smtClean="0">
                <a:latin typeface="Times New Roman" panose="02020603050405020304" pitchFamily="18" charset="0"/>
                <a:cs typeface="Times New Roman" panose="02020603050405020304" pitchFamily="18" charset="0"/>
              </a:rPr>
              <a:t>Scenarios</a:t>
            </a:r>
            <a:endParaRPr lang="en-IN" b="1" dirty="0">
              <a:latin typeface="Times New Roman" panose="02020603050405020304" pitchFamily="18" charset="0"/>
              <a:cs typeface="Times New Roman" panose="02020603050405020304" pitchFamily="18" charset="0"/>
            </a:endParaRPr>
          </a:p>
          <a:p>
            <a:pPr fontAlgn="base"/>
            <a:r>
              <a:rPr lang="en-IN" dirty="0">
                <a:latin typeface="Times New Roman" panose="02020603050405020304" pitchFamily="18" charset="0"/>
                <a:cs typeface="Times New Roman" panose="02020603050405020304" pitchFamily="18" charset="0"/>
              </a:rPr>
              <a:t>Overall System </a:t>
            </a:r>
            <a:r>
              <a:rPr lang="en-IN" dirty="0" smtClean="0">
                <a:latin typeface="Times New Roman" panose="02020603050405020304" pitchFamily="18" charset="0"/>
                <a:cs typeface="Times New Roman" panose="02020603050405020304" pitchFamily="18" charset="0"/>
              </a:rPr>
              <a:t>Performance</a:t>
            </a:r>
            <a:endParaRPr lang="en-IN" b="1" dirty="0">
              <a:latin typeface="Times New Roman" panose="02020603050405020304" pitchFamily="18" charset="0"/>
              <a:cs typeface="Times New Roman" panose="02020603050405020304" pitchFamily="18" charset="0"/>
            </a:endParaRPr>
          </a:p>
          <a:p>
            <a:pPr fontAlgn="base"/>
            <a:endParaRPr lang="en-IN" dirty="0"/>
          </a:p>
          <a:p>
            <a:endParaRPr lang="en-IN" b="1" dirty="0"/>
          </a:p>
          <a:p>
            <a:endParaRPr lang="en-GB" dirty="0"/>
          </a:p>
        </p:txBody>
      </p:sp>
    </p:spTree>
    <p:extLst>
      <p:ext uri="{BB962C8B-B14F-4D97-AF65-F5344CB8AC3E}">
        <p14:creationId xmlns:p14="http://schemas.microsoft.com/office/powerpoint/2010/main" val="19239281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Conclusion</a:t>
            </a:r>
          </a:p>
        </p:txBody>
      </p:sp>
      <p:sp>
        <p:nvSpPr>
          <p:cNvPr id="3" name="Content Placeholder 2"/>
          <p:cNvSpPr>
            <a:spLocks noGrp="1"/>
          </p:cNvSpPr>
          <p:nvPr>
            <p:ph idx="1"/>
          </p:nvPr>
        </p:nvSpPr>
        <p:spPr>
          <a:xfrm>
            <a:off x="838200" y="1690688"/>
            <a:ext cx="10515600" cy="4351338"/>
          </a:xfrm>
        </p:spPr>
        <p:txBody>
          <a:bodyPr>
            <a:normAutofit/>
          </a:bodyPr>
          <a:lstStyle/>
          <a:p>
            <a:pPr algn="just"/>
            <a:r>
              <a:rPr lang="en-US" sz="2400" dirty="0">
                <a:latin typeface="Times New Roman" panose="02020603050405020304" pitchFamily="18" charset="0"/>
                <a:cs typeface="Times New Roman" panose="02020603050405020304" pitchFamily="18" charset="0"/>
              </a:rPr>
              <a:t>The results and discussions affirm the successful development of an automated golf ball speed detection system, showcasing its accuracy, adaptability, and user-friendliness. Future work may explore further enhancements, including the extension of the system to track objects in other sports scenarios and the integration of additional advanced computer vision techniques for even greater precision. The system holds significant promise for revolutionizing sports analytics in the domain of golf and beyond.</a:t>
            </a:r>
          </a:p>
          <a:p>
            <a:pPr marL="0" indent="0" algn="just">
              <a:buNone/>
            </a:pP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Literature Review</a:t>
            </a:r>
          </a:p>
        </p:txBody>
      </p:sp>
      <p:sp>
        <p:nvSpPr>
          <p:cNvPr id="3" name="Content Placeholder 2"/>
          <p:cNvSpPr>
            <a:spLocks noGrp="1"/>
          </p:cNvSpPr>
          <p:nvPr>
            <p:ph idx="1"/>
          </p:nvPr>
        </p:nvSpPr>
        <p:spPr>
          <a:xfrm>
            <a:off x="838200" y="1825625"/>
            <a:ext cx="10515600" cy="3713026"/>
          </a:xfrm>
        </p:spPr>
        <p:txBody>
          <a:bodyPr>
            <a:normAutofit/>
          </a:bodyPr>
          <a:lstStyle/>
          <a:p>
            <a:r>
              <a:rPr lang="en-US" b="1" dirty="0">
                <a:latin typeface="Times New Roman" panose="02020603050405020304" pitchFamily="18" charset="0"/>
                <a:cs typeface="Times New Roman" panose="02020603050405020304" pitchFamily="18" charset="0"/>
              </a:rPr>
              <a:t>You Only Look One-Level Feature (YOLO):</a:t>
            </a:r>
            <a:r>
              <a:rPr lang="en-US" dirty="0">
                <a:latin typeface="Times New Roman" panose="02020603050405020304" pitchFamily="18" charset="0"/>
                <a:cs typeface="Times New Roman" panose="02020603050405020304" pitchFamily="18" charset="0"/>
              </a:rPr>
              <a:t>This paper is a game-changer in real-time object detection, introducing the single-shot YOLO </a:t>
            </a:r>
            <a:r>
              <a:rPr lang="en-US" dirty="0" err="1">
                <a:latin typeface="Times New Roman" panose="02020603050405020304" pitchFamily="18" charset="0"/>
                <a:cs typeface="Times New Roman" panose="02020603050405020304" pitchFamily="18" charset="0"/>
              </a:rPr>
              <a:t>model.Unlike</a:t>
            </a:r>
            <a:r>
              <a:rPr lang="en-US" dirty="0">
                <a:latin typeface="Times New Roman" panose="02020603050405020304" pitchFamily="18" charset="0"/>
                <a:cs typeface="Times New Roman" panose="02020603050405020304" pitchFamily="18" charset="0"/>
              </a:rPr>
              <a:t> traditional detection methods that rely on multiple stages, YOLO predicts bounding boxes and class probabilities directly from an image in one </a:t>
            </a:r>
            <a:r>
              <a:rPr lang="en-US" dirty="0" err="1">
                <a:latin typeface="Times New Roman" panose="02020603050405020304" pitchFamily="18" charset="0"/>
                <a:cs typeface="Times New Roman" panose="02020603050405020304" pitchFamily="18" charset="0"/>
              </a:rPr>
              <a:t>evaluation.This</a:t>
            </a:r>
            <a:r>
              <a:rPr lang="en-US" dirty="0">
                <a:latin typeface="Times New Roman" panose="02020603050405020304" pitchFamily="18" charset="0"/>
                <a:cs typeface="Times New Roman" panose="02020603050405020304" pitchFamily="18" charset="0"/>
              </a:rPr>
              <a:t> single-stage approach makes YOLO significantly faster while maintaining impressive </a:t>
            </a:r>
            <a:r>
              <a:rPr lang="en-US" dirty="0" err="1">
                <a:latin typeface="Times New Roman" panose="02020603050405020304" pitchFamily="18" charset="0"/>
                <a:cs typeface="Times New Roman" panose="02020603050405020304" pitchFamily="18" charset="0"/>
              </a:rPr>
              <a:t>accuracy.Its</a:t>
            </a:r>
            <a:r>
              <a:rPr lang="en-US" dirty="0">
                <a:latin typeface="Times New Roman" panose="02020603050405020304" pitchFamily="18" charset="0"/>
                <a:cs typeface="Times New Roman" panose="02020603050405020304" pitchFamily="18" charset="0"/>
              </a:rPr>
              <a:t> efficiency makes it ideal for applications like autonomous vehicles, robotics, and even sports video analysis.</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77111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932" y="0"/>
            <a:ext cx="10515600" cy="1325563"/>
          </a:xfrm>
        </p:spPr>
        <p:txBody>
          <a:bodyPr>
            <a:normAutofit/>
          </a:bodyPr>
          <a:lstStyle/>
          <a:p>
            <a:r>
              <a:rPr lang="en-GB" sz="4000" b="1" dirty="0"/>
              <a:t>References</a:t>
            </a:r>
          </a:p>
        </p:txBody>
      </p:sp>
      <p:sp>
        <p:nvSpPr>
          <p:cNvPr id="3" name="Content Placeholder 2"/>
          <p:cNvSpPr>
            <a:spLocks noGrp="1"/>
          </p:cNvSpPr>
          <p:nvPr>
            <p:ph idx="1"/>
          </p:nvPr>
        </p:nvSpPr>
        <p:spPr>
          <a:xfrm>
            <a:off x="864327" y="1224733"/>
            <a:ext cx="10515600" cy="4351338"/>
          </a:xfrm>
        </p:spPr>
        <p:txBody>
          <a:bodyPr>
            <a:normAutofit fontScale="92500" lnSpcReduction="10000"/>
          </a:bodyPr>
          <a:lstStyle/>
          <a:p>
            <a:pPr fontAlgn="base"/>
            <a:r>
              <a:rPr lang="en-US" sz="2600" dirty="0">
                <a:latin typeface="Times New Roman" panose="02020603050405020304" pitchFamily="18" charset="0"/>
                <a:cs typeface="Times New Roman" panose="02020603050405020304" pitchFamily="18" charset="0"/>
              </a:rPr>
              <a:t>Title: "You Only Look One-Level Feature"</a:t>
            </a:r>
          </a:p>
          <a:p>
            <a:pPr lvl="1" fontAlgn="base"/>
            <a:r>
              <a:rPr lang="en-US" sz="2600" dirty="0">
                <a:latin typeface="Times New Roman" panose="02020603050405020304" pitchFamily="18" charset="0"/>
                <a:cs typeface="Times New Roman" panose="02020603050405020304" pitchFamily="18" charset="0"/>
              </a:rPr>
              <a:t>Authors: J. </a:t>
            </a:r>
            <a:r>
              <a:rPr lang="en-US" sz="2600" dirty="0" err="1">
                <a:latin typeface="Times New Roman" panose="02020603050405020304" pitchFamily="18" charset="0"/>
                <a:cs typeface="Times New Roman" panose="02020603050405020304" pitchFamily="18" charset="0"/>
              </a:rPr>
              <a:t>Redmon</a:t>
            </a:r>
            <a:r>
              <a:rPr lang="en-US" sz="2600" dirty="0">
                <a:latin typeface="Times New Roman" panose="02020603050405020304" pitchFamily="18" charset="0"/>
                <a:cs typeface="Times New Roman" panose="02020603050405020304" pitchFamily="18" charset="0"/>
              </a:rPr>
              <a:t>, S. </a:t>
            </a:r>
            <a:r>
              <a:rPr lang="en-US" sz="2600" dirty="0" err="1">
                <a:latin typeface="Times New Roman" panose="02020603050405020304" pitchFamily="18" charset="0"/>
                <a:cs typeface="Times New Roman" panose="02020603050405020304" pitchFamily="18" charset="0"/>
              </a:rPr>
              <a:t>Divvala</a:t>
            </a:r>
            <a:r>
              <a:rPr lang="en-US" sz="2600" dirty="0">
                <a:latin typeface="Times New Roman" panose="02020603050405020304" pitchFamily="18" charset="0"/>
                <a:cs typeface="Times New Roman" panose="02020603050405020304" pitchFamily="18" charset="0"/>
              </a:rPr>
              <a:t>, R. </a:t>
            </a:r>
            <a:r>
              <a:rPr lang="en-US" sz="2600" dirty="0" err="1">
                <a:latin typeface="Times New Roman" panose="02020603050405020304" pitchFamily="18" charset="0"/>
                <a:cs typeface="Times New Roman" panose="02020603050405020304" pitchFamily="18" charset="0"/>
              </a:rPr>
              <a:t>Girshick</a:t>
            </a:r>
            <a:r>
              <a:rPr lang="en-US" sz="2600" dirty="0">
                <a:latin typeface="Times New Roman" panose="02020603050405020304" pitchFamily="18" charset="0"/>
                <a:cs typeface="Times New Roman" panose="02020603050405020304" pitchFamily="18" charset="0"/>
              </a:rPr>
              <a:t>, A. </a:t>
            </a:r>
            <a:r>
              <a:rPr lang="en-US" sz="2600" dirty="0" err="1">
                <a:latin typeface="Times New Roman" panose="02020603050405020304" pitchFamily="18" charset="0"/>
                <a:cs typeface="Times New Roman" panose="02020603050405020304" pitchFamily="18" charset="0"/>
              </a:rPr>
              <a:t>Farhadi</a:t>
            </a:r>
            <a:endParaRPr lang="en-US" sz="2600" dirty="0">
              <a:latin typeface="Times New Roman" panose="02020603050405020304" pitchFamily="18" charset="0"/>
              <a:cs typeface="Times New Roman" panose="02020603050405020304" pitchFamily="18" charset="0"/>
            </a:endParaRPr>
          </a:p>
          <a:p>
            <a:pPr lvl="1" fontAlgn="base"/>
            <a:r>
              <a:rPr lang="en-US" sz="2600" dirty="0">
                <a:latin typeface="Times New Roman" panose="02020603050405020304" pitchFamily="18" charset="0"/>
                <a:cs typeface="Times New Roman" panose="02020603050405020304" pitchFamily="18" charset="0"/>
              </a:rPr>
              <a:t>Description: This seminal paper introduces YOLO (You Only Look Once), a real-time object detection system. It presents an efficient single-shot object detection model with superior speed and accuracy</a:t>
            </a:r>
            <a:r>
              <a:rPr lang="en-US" sz="2600" dirty="0" smtClean="0">
                <a:latin typeface="Times New Roman" panose="02020603050405020304" pitchFamily="18" charset="0"/>
                <a:cs typeface="Times New Roman" panose="02020603050405020304" pitchFamily="18" charset="0"/>
              </a:rPr>
              <a:t>.</a:t>
            </a:r>
          </a:p>
          <a:p>
            <a:pPr lvl="1" fontAlgn="base"/>
            <a:endParaRPr lang="en-US" sz="2600" dirty="0">
              <a:latin typeface="Times New Roman" panose="02020603050405020304" pitchFamily="18" charset="0"/>
              <a:cs typeface="Times New Roman" panose="02020603050405020304" pitchFamily="18" charset="0"/>
            </a:endParaRPr>
          </a:p>
          <a:p>
            <a:pPr fontAlgn="base"/>
            <a:r>
              <a:rPr lang="en-US" sz="2600" dirty="0">
                <a:latin typeface="Times New Roman" panose="02020603050405020304" pitchFamily="18" charset="0"/>
                <a:cs typeface="Times New Roman" panose="02020603050405020304" pitchFamily="18" charset="0"/>
              </a:rPr>
              <a:t>Title: "High-Speed Tracking with </a:t>
            </a:r>
            <a:r>
              <a:rPr lang="en-US" sz="2600" dirty="0" err="1">
                <a:latin typeface="Times New Roman" panose="02020603050405020304" pitchFamily="18" charset="0"/>
                <a:cs typeface="Times New Roman" panose="02020603050405020304" pitchFamily="18" charset="0"/>
              </a:rPr>
              <a:t>Kernelized</a:t>
            </a:r>
            <a:r>
              <a:rPr lang="en-US" sz="2600" dirty="0">
                <a:latin typeface="Times New Roman" panose="02020603050405020304" pitchFamily="18" charset="0"/>
                <a:cs typeface="Times New Roman" panose="02020603050405020304" pitchFamily="18" charset="0"/>
              </a:rPr>
              <a:t> Correlation Filters"</a:t>
            </a:r>
          </a:p>
          <a:p>
            <a:pPr lvl="1" fontAlgn="base"/>
            <a:r>
              <a:rPr lang="en-US" sz="2600" dirty="0">
                <a:latin typeface="Times New Roman" panose="02020603050405020304" pitchFamily="18" charset="0"/>
                <a:cs typeface="Times New Roman" panose="02020603050405020304" pitchFamily="18" charset="0"/>
              </a:rPr>
              <a:t>Authors: J. K. </a:t>
            </a:r>
            <a:r>
              <a:rPr lang="en-US" sz="2600" dirty="0" err="1">
                <a:latin typeface="Times New Roman" panose="02020603050405020304" pitchFamily="18" charset="0"/>
                <a:cs typeface="Times New Roman" panose="02020603050405020304" pitchFamily="18" charset="0"/>
              </a:rPr>
              <a:t>Bolme</a:t>
            </a:r>
            <a:r>
              <a:rPr lang="en-US" sz="2600" dirty="0">
                <a:latin typeface="Times New Roman" panose="02020603050405020304" pitchFamily="18" charset="0"/>
                <a:cs typeface="Times New Roman" panose="02020603050405020304" pitchFamily="18" charset="0"/>
              </a:rPr>
              <a:t>, J. R. Beveridge, B. A. Draper, Y. M. </a:t>
            </a:r>
            <a:r>
              <a:rPr lang="en-US" sz="2600" dirty="0" err="1">
                <a:latin typeface="Times New Roman" panose="02020603050405020304" pitchFamily="18" charset="0"/>
                <a:cs typeface="Times New Roman" panose="02020603050405020304" pitchFamily="18" charset="0"/>
              </a:rPr>
              <a:t>Lui</a:t>
            </a:r>
            <a:endParaRPr lang="en-US" sz="2600" dirty="0">
              <a:latin typeface="Times New Roman" panose="02020603050405020304" pitchFamily="18" charset="0"/>
              <a:cs typeface="Times New Roman" panose="02020603050405020304" pitchFamily="18" charset="0"/>
            </a:endParaRPr>
          </a:p>
          <a:p>
            <a:pPr lvl="1" fontAlgn="base"/>
            <a:r>
              <a:rPr lang="en-US" sz="2600" dirty="0">
                <a:latin typeface="Times New Roman" panose="02020603050405020304" pitchFamily="18" charset="0"/>
                <a:cs typeface="Times New Roman" panose="02020603050405020304" pitchFamily="18" charset="0"/>
              </a:rPr>
              <a:t>Description: The paper introduces the </a:t>
            </a:r>
            <a:r>
              <a:rPr lang="en-US" sz="2600" dirty="0" err="1">
                <a:latin typeface="Times New Roman" panose="02020603050405020304" pitchFamily="18" charset="0"/>
                <a:cs typeface="Times New Roman" panose="02020603050405020304" pitchFamily="18" charset="0"/>
              </a:rPr>
              <a:t>Kernelized</a:t>
            </a:r>
            <a:r>
              <a:rPr lang="en-US" sz="2600" dirty="0">
                <a:latin typeface="Times New Roman" panose="02020603050405020304" pitchFamily="18" charset="0"/>
                <a:cs typeface="Times New Roman" panose="02020603050405020304" pitchFamily="18" charset="0"/>
              </a:rPr>
              <a:t> Correlation Filters (KCF) algorithm, a robust and high-speed object tracking technique. KCF has applications in real-time tracking scenarios, making it relevant to sports analytics</a:t>
            </a:r>
            <a:r>
              <a:rPr lang="en-US" sz="2800" dirty="0">
                <a:latin typeface="Times New Roman" panose="02020603050405020304" pitchFamily="18" charset="0"/>
                <a:cs typeface="Times New Roman" panose="02020603050405020304" pitchFamily="18" charset="0"/>
              </a:rPr>
              <a:t>.</a:t>
            </a:r>
          </a:p>
          <a:p>
            <a:pPr marL="0" indent="0" algn="just" fontAlgn="base">
              <a:buNone/>
            </a:pPr>
            <a:endParaRPr lang="en-US" dirty="0">
              <a:latin typeface="Times New Roman" panose="02020603050405020304" pitchFamily="18" charset="0"/>
              <a:cs typeface="Times New Roman" panose="02020603050405020304" pitchFamily="18" charset="0"/>
            </a:endParaRPr>
          </a:p>
          <a:p>
            <a:pPr marL="0" indent="0" algn="just" fontAlgn="base">
              <a:buNone/>
            </a:pPr>
            <a:endParaRPr lang="en-US" dirty="0"/>
          </a:p>
          <a:p>
            <a:endParaRPr lang="en-GB" dirty="0"/>
          </a:p>
        </p:txBody>
      </p:sp>
    </p:spTree>
    <p:extLst>
      <p:ext uri="{BB962C8B-B14F-4D97-AF65-F5344CB8AC3E}">
        <p14:creationId xmlns:p14="http://schemas.microsoft.com/office/powerpoint/2010/main" val="36138633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3954" y="1149531"/>
            <a:ext cx="11181805" cy="4154984"/>
          </a:xfrm>
          <a:prstGeom prst="rect">
            <a:avLst/>
          </a:prstGeom>
        </p:spPr>
        <p:txBody>
          <a:bodyPr wrap="square">
            <a:spAutoFit/>
          </a:bodyPr>
          <a:lstStyle/>
          <a:p>
            <a:pPr algn="just" fontAlgn="base">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Title: "Sports Video Analysis: A Survey"</a:t>
            </a:r>
          </a:p>
          <a:p>
            <a:pPr marL="742950" lvl="1" indent="-285750" algn="just" fontAlgn="base">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Authors: A. S. Awan, S. H. Gilani, A. M. Khan, F. </a:t>
            </a:r>
            <a:r>
              <a:rPr lang="en-US" sz="2400" dirty="0" err="1">
                <a:solidFill>
                  <a:srgbClr val="000000"/>
                </a:solidFill>
                <a:latin typeface="Times New Roman" panose="02020603050405020304" pitchFamily="18" charset="0"/>
                <a:cs typeface="Times New Roman" panose="02020603050405020304" pitchFamily="18" charset="0"/>
              </a:rPr>
              <a:t>Porikli</a:t>
            </a:r>
            <a:endParaRPr lang="en-US" sz="2400" dirty="0">
              <a:solidFill>
                <a:srgbClr val="000000"/>
              </a:solidFill>
              <a:latin typeface="Times New Roman" panose="02020603050405020304" pitchFamily="18" charset="0"/>
              <a:cs typeface="Times New Roman" panose="02020603050405020304" pitchFamily="18" charset="0"/>
            </a:endParaRPr>
          </a:p>
          <a:p>
            <a:pPr marL="742950" lvl="1" indent="-285750" algn="just" fontAlgn="base">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Description: This survey paper provides an overview of video analysis techniques in sports. It covers a broad range of topics, including object detection, tracking, and event recognition in sports videos</a:t>
            </a:r>
            <a:r>
              <a:rPr lang="en-US" sz="2400" dirty="0" smtClean="0">
                <a:solidFill>
                  <a:srgbClr val="000000"/>
                </a:solidFill>
                <a:latin typeface="Times New Roman" panose="02020603050405020304" pitchFamily="18" charset="0"/>
                <a:cs typeface="Times New Roman" panose="02020603050405020304" pitchFamily="18" charset="0"/>
              </a:rPr>
              <a:t>.</a:t>
            </a:r>
          </a:p>
          <a:p>
            <a:pPr marL="742950" lvl="1" indent="-285750" algn="just" fontAlgn="base">
              <a:buFont typeface="Arial" panose="020B0604020202020204" pitchFamily="34" charset="0"/>
              <a:buChar char="•"/>
            </a:pPr>
            <a:endParaRPr lang="en-US" sz="2400" dirty="0">
              <a:solidFill>
                <a:srgbClr val="000000"/>
              </a:solidFill>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Title: "Speed Measurement from Video for Sports Applications"</a:t>
            </a:r>
          </a:p>
          <a:p>
            <a:pPr marL="742950" lvl="1" indent="-285750" algn="just" fontAlgn="base">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Authors: S. </a:t>
            </a:r>
            <a:r>
              <a:rPr lang="en-US" sz="2400" dirty="0" err="1">
                <a:solidFill>
                  <a:srgbClr val="000000"/>
                </a:solidFill>
                <a:latin typeface="Times New Roman" panose="02020603050405020304" pitchFamily="18" charset="0"/>
                <a:cs typeface="Times New Roman" panose="02020603050405020304" pitchFamily="18" charset="0"/>
              </a:rPr>
              <a:t>Avidan</a:t>
            </a:r>
            <a:r>
              <a:rPr lang="en-US" sz="2400" dirty="0">
                <a:solidFill>
                  <a:srgbClr val="000000"/>
                </a:solidFill>
                <a:latin typeface="Times New Roman" panose="02020603050405020304" pitchFamily="18" charset="0"/>
                <a:cs typeface="Times New Roman" panose="02020603050405020304" pitchFamily="18" charset="0"/>
              </a:rPr>
              <a:t>, A. </a:t>
            </a:r>
            <a:r>
              <a:rPr lang="en-US" sz="2400" dirty="0" err="1">
                <a:solidFill>
                  <a:srgbClr val="000000"/>
                </a:solidFill>
                <a:latin typeface="Times New Roman" panose="02020603050405020304" pitchFamily="18" charset="0"/>
                <a:cs typeface="Times New Roman" panose="02020603050405020304" pitchFamily="18" charset="0"/>
              </a:rPr>
              <a:t>Zakhor</a:t>
            </a:r>
            <a:endParaRPr lang="en-US" sz="2400" dirty="0">
              <a:solidFill>
                <a:srgbClr val="000000"/>
              </a:solidFill>
              <a:latin typeface="Times New Roman" panose="02020603050405020304" pitchFamily="18" charset="0"/>
              <a:cs typeface="Times New Roman" panose="02020603050405020304" pitchFamily="18" charset="0"/>
            </a:endParaRPr>
          </a:p>
          <a:p>
            <a:pPr marL="742950" lvl="1" indent="-285750" algn="just" fontAlgn="base">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Description: The paper discusses methods for measuring speed from video sequences, focusing on applications in sports. It covers techniques for accurate speed estimation in dynamic scenarios</a:t>
            </a:r>
            <a:r>
              <a:rPr lang="en-US" sz="1100" dirty="0">
                <a:solidFill>
                  <a:srgbClr val="000000"/>
                </a:solidFill>
                <a:latin typeface="Arial" panose="020B0604020202020204" pitchFamily="34" charset="0"/>
              </a:rPr>
              <a:t>.</a:t>
            </a:r>
            <a:endParaRPr lang="en-US" sz="1100" b="0" i="0" u="none" strike="noStrike"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27376435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9120" y="2076401"/>
            <a:ext cx="5468203" cy="941696"/>
          </a:xfrm>
        </p:spPr>
        <p:txBody>
          <a:bodyPr>
            <a:noAutofit/>
          </a:bodyPr>
          <a:lstStyle/>
          <a:p>
            <a:pPr marL="0" indent="0" algn="ctr">
              <a:buNone/>
            </a:pPr>
            <a:r>
              <a:rPr lang="en-GB" sz="9600" dirty="0" smtClean="0"/>
              <a:t>Thank You</a:t>
            </a:r>
            <a:endParaRPr lang="en-GB" sz="9600" dirty="0"/>
          </a:p>
        </p:txBody>
      </p:sp>
      <p:pic>
        <p:nvPicPr>
          <p:cNvPr id="4" name="Picture 6" descr="http://cdn.worldofflowers.eu/media/productphotos/1146.jpg"/>
          <p:cNvPicPr>
            <a:picLocks noChangeAspect="1" noChangeArrowheads="1"/>
          </p:cNvPicPr>
          <p:nvPr/>
        </p:nvPicPr>
        <p:blipFill>
          <a:blip r:embed="rId2">
            <a:extLst>
              <a:ext uri="{28A0092B-C50C-407E-A947-70E740481C1C}">
                <a14:useLocalDpi xmlns:a14="http://schemas.microsoft.com/office/drawing/2010/main" val="0"/>
              </a:ext>
            </a:extLst>
          </a:blip>
          <a:srcRect t="5981" b="8089"/>
          <a:stretch>
            <a:fillRect/>
          </a:stretch>
        </p:blipFill>
        <p:spPr bwMode="auto">
          <a:xfrm>
            <a:off x="694805" y="1025204"/>
            <a:ext cx="4493025" cy="386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16723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Sports Video Analysis: A </a:t>
            </a:r>
            <a:r>
              <a:rPr lang="en-IN" b="1" dirty="0" smtClean="0"/>
              <a:t>Survey</a:t>
            </a:r>
            <a:endParaRPr lang="en-IN" b="1"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This survey provides a comprehensive overview of video analysis techniques in </a:t>
            </a:r>
            <a:r>
              <a:rPr lang="en-US" dirty="0" err="1">
                <a:latin typeface="Times New Roman" panose="02020603050405020304" pitchFamily="18" charset="0"/>
                <a:cs typeface="Times New Roman" panose="02020603050405020304" pitchFamily="18" charset="0"/>
              </a:rPr>
              <a:t>sports.It</a:t>
            </a:r>
            <a:r>
              <a:rPr lang="en-US" dirty="0">
                <a:latin typeface="Times New Roman" panose="02020603050405020304" pitchFamily="18" charset="0"/>
                <a:cs typeface="Times New Roman" panose="02020603050405020304" pitchFamily="18" charset="0"/>
              </a:rPr>
              <a:t> covers key areas like object detection (e.g., players, balls), tracking (e.g., player trajectories), and event recognition (e.g., goals, fouls).Understanding these techniques is crucial for developing advanced sports analytics </a:t>
            </a:r>
            <a:r>
              <a:rPr lang="en-US" dirty="0" err="1">
                <a:latin typeface="Times New Roman" panose="02020603050405020304" pitchFamily="18" charset="0"/>
                <a:cs typeface="Times New Roman" panose="02020603050405020304" pitchFamily="18" charset="0"/>
              </a:rPr>
              <a:t>systems.By</a:t>
            </a:r>
            <a:r>
              <a:rPr lang="en-US" dirty="0">
                <a:latin typeface="Times New Roman" panose="02020603050405020304" pitchFamily="18" charset="0"/>
                <a:cs typeface="Times New Roman" panose="02020603050405020304" pitchFamily="18" charset="0"/>
              </a:rPr>
              <a:t> analyzing player movements, team formations, and game events, these systems can offer valuable insights for coaches, athletes, and broadcasters.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56937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Speed Measurement from Video for Sports </a:t>
            </a:r>
            <a:r>
              <a:rPr lang="en-US" b="1" dirty="0" smtClean="0"/>
              <a:t>Applications</a:t>
            </a:r>
            <a:endParaRPr lang="en-IN" b="1" dirty="0"/>
          </a:p>
        </p:txBody>
      </p:sp>
      <p:sp>
        <p:nvSpPr>
          <p:cNvPr id="3" name="Content Placeholder 2"/>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This paper focuses on estimating speed from video sequences, crucial for various sports </a:t>
            </a:r>
            <a:r>
              <a:rPr lang="en-IN" dirty="0" err="1">
                <a:latin typeface="Times New Roman" panose="02020603050405020304" pitchFamily="18" charset="0"/>
                <a:cs typeface="Times New Roman" panose="02020603050405020304" pitchFamily="18" charset="0"/>
              </a:rPr>
              <a:t>applications.It</a:t>
            </a:r>
            <a:r>
              <a:rPr lang="en-IN" dirty="0">
                <a:latin typeface="Times New Roman" panose="02020603050405020304" pitchFamily="18" charset="0"/>
                <a:cs typeface="Times New Roman" panose="02020603050405020304" pitchFamily="18" charset="0"/>
              </a:rPr>
              <a:t> discusses different techniques for handling challenges like camera motion, perspective distortion, and </a:t>
            </a:r>
            <a:r>
              <a:rPr lang="en-IN" dirty="0" err="1">
                <a:latin typeface="Times New Roman" panose="02020603050405020304" pitchFamily="18" charset="0"/>
                <a:cs typeface="Times New Roman" panose="02020603050405020304" pitchFamily="18" charset="0"/>
              </a:rPr>
              <a:t>occlusion.Accurate</a:t>
            </a:r>
            <a:r>
              <a:rPr lang="en-IN" dirty="0">
                <a:latin typeface="Times New Roman" panose="02020603050405020304" pitchFamily="18" charset="0"/>
                <a:cs typeface="Times New Roman" panose="02020603050405020304" pitchFamily="18" charset="0"/>
              </a:rPr>
              <a:t> speed measurement enables analysis of player performance, injury prevention, and tactical decision-</a:t>
            </a:r>
            <a:r>
              <a:rPr lang="en-IN" dirty="0" err="1">
                <a:latin typeface="Times New Roman" panose="02020603050405020304" pitchFamily="18" charset="0"/>
                <a:cs typeface="Times New Roman" panose="02020603050405020304" pitchFamily="18" charset="0"/>
              </a:rPr>
              <a:t>making.For</a:t>
            </a:r>
            <a:r>
              <a:rPr lang="en-IN" dirty="0">
                <a:latin typeface="Times New Roman" panose="02020603050405020304" pitchFamily="18" charset="0"/>
                <a:cs typeface="Times New Roman" panose="02020603050405020304" pitchFamily="18" charset="0"/>
              </a:rPr>
              <a:t> example, tracking sprinting speeds can identify the fastest players or </a:t>
            </a:r>
            <a:r>
              <a:rPr lang="en-IN" dirty="0" err="1">
                <a:latin typeface="Times New Roman" panose="02020603050405020304" pitchFamily="18" charset="0"/>
                <a:cs typeface="Times New Roman" panose="02020603050405020304" pitchFamily="18" charset="0"/>
              </a:rPr>
              <a:t>analyze</a:t>
            </a:r>
            <a:r>
              <a:rPr lang="en-IN" dirty="0">
                <a:latin typeface="Times New Roman" panose="02020603050405020304" pitchFamily="18" charset="0"/>
                <a:cs typeface="Times New Roman" panose="02020603050405020304" pitchFamily="18" charset="0"/>
              </a:rPr>
              <a:t> acceleration patterns.</a:t>
            </a:r>
          </a:p>
        </p:txBody>
      </p:sp>
    </p:spTree>
    <p:extLst>
      <p:ext uri="{BB962C8B-B14F-4D97-AF65-F5344CB8AC3E}">
        <p14:creationId xmlns:p14="http://schemas.microsoft.com/office/powerpoint/2010/main" val="31200589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Real-Time Human Detection in Crowded Scenes: A </a:t>
            </a:r>
            <a:r>
              <a:rPr lang="en-US" b="1" dirty="0" smtClean="0"/>
              <a:t>Benchmark</a:t>
            </a:r>
            <a:endParaRPr lang="en-IN" b="1"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This work presents a benchmark for evaluating human detection algorithms in crowded </a:t>
            </a:r>
            <a:r>
              <a:rPr lang="en-US" dirty="0" err="1">
                <a:latin typeface="Times New Roman" panose="02020603050405020304" pitchFamily="18" charset="0"/>
                <a:cs typeface="Times New Roman" panose="02020603050405020304" pitchFamily="18" charset="0"/>
              </a:rPr>
              <a:t>scenes.Crowded</a:t>
            </a:r>
            <a:r>
              <a:rPr lang="en-US" dirty="0">
                <a:latin typeface="Times New Roman" panose="02020603050405020304" pitchFamily="18" charset="0"/>
                <a:cs typeface="Times New Roman" panose="02020603050405020304" pitchFamily="18" charset="0"/>
              </a:rPr>
              <a:t> scenes are common in sports like football or basketball, posing challenges for object detection </a:t>
            </a:r>
            <a:r>
              <a:rPr lang="en-US" dirty="0" err="1">
                <a:latin typeface="Times New Roman" panose="02020603050405020304" pitchFamily="18" charset="0"/>
                <a:cs typeface="Times New Roman" panose="02020603050405020304" pitchFamily="18" charset="0"/>
              </a:rPr>
              <a:t>algorithms.The</a:t>
            </a:r>
            <a:r>
              <a:rPr lang="en-US" dirty="0">
                <a:latin typeface="Times New Roman" panose="02020603050405020304" pitchFamily="18" charset="0"/>
                <a:cs typeface="Times New Roman" panose="02020603050405020304" pitchFamily="18" charset="0"/>
              </a:rPr>
              <a:t> benchmark helps in developing and comparing human detection methods suited for real-time sports </a:t>
            </a:r>
            <a:r>
              <a:rPr lang="en-US" dirty="0" err="1">
                <a:latin typeface="Times New Roman" panose="02020603050405020304" pitchFamily="18" charset="0"/>
                <a:cs typeface="Times New Roman" panose="02020603050405020304" pitchFamily="18" charset="0"/>
              </a:rPr>
              <a:t>analysis.By</a:t>
            </a:r>
            <a:r>
              <a:rPr lang="en-US" dirty="0">
                <a:latin typeface="Times New Roman" panose="02020603050405020304" pitchFamily="18" charset="0"/>
                <a:cs typeface="Times New Roman" panose="02020603050405020304" pitchFamily="18" charset="0"/>
              </a:rPr>
              <a:t> improving human detection accuracy, better player tracking, offside detection, and crowd analysis become possible.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49037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Beyond Short Snippets: Deep Networks for Video </a:t>
            </a:r>
            <a:r>
              <a:rPr lang="en-US" b="1" dirty="0" smtClean="0"/>
              <a:t>Classification</a:t>
            </a:r>
            <a:endParaRPr lang="en-IN"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This paper explores the use of deep learning for video classification, relevant for understanding sports </a:t>
            </a:r>
            <a:r>
              <a:rPr lang="en-US" dirty="0" err="1">
                <a:latin typeface="Times New Roman" panose="02020603050405020304" pitchFamily="18" charset="0"/>
                <a:cs typeface="Times New Roman" panose="02020603050405020304" pitchFamily="18" charset="0"/>
              </a:rPr>
              <a:t>events.Deep</a:t>
            </a:r>
            <a:r>
              <a:rPr lang="en-US" dirty="0">
                <a:latin typeface="Times New Roman" panose="02020603050405020304" pitchFamily="18" charset="0"/>
                <a:cs typeface="Times New Roman" panose="02020603050405020304" pitchFamily="18" charset="0"/>
              </a:rPr>
              <a:t> networks can analyze the temporal dynamics of a video, providing insights beyond individual </a:t>
            </a:r>
            <a:r>
              <a:rPr lang="en-US" dirty="0" err="1">
                <a:latin typeface="Times New Roman" panose="02020603050405020304" pitchFamily="18" charset="0"/>
                <a:cs typeface="Times New Roman" panose="02020603050405020304" pitchFamily="18" charset="0"/>
              </a:rPr>
              <a:t>frames.In</a:t>
            </a:r>
            <a:r>
              <a:rPr lang="en-US" dirty="0">
                <a:latin typeface="Times New Roman" panose="02020603050405020304" pitchFamily="18" charset="0"/>
                <a:cs typeface="Times New Roman" panose="02020603050405020304" pitchFamily="18" charset="0"/>
              </a:rPr>
              <a:t> sports, this allows for classifying actions like scoring a goal, making a tackle, or celebrating a </a:t>
            </a:r>
            <a:r>
              <a:rPr lang="en-US" dirty="0" err="1">
                <a:latin typeface="Times New Roman" panose="02020603050405020304" pitchFamily="18" charset="0"/>
                <a:cs typeface="Times New Roman" panose="02020603050405020304" pitchFamily="18" charset="0"/>
              </a:rPr>
              <a:t>victory.By</a:t>
            </a:r>
            <a:r>
              <a:rPr lang="en-US" dirty="0">
                <a:latin typeface="Times New Roman" panose="02020603050405020304" pitchFamily="18" charset="0"/>
                <a:cs typeface="Times New Roman" panose="02020603050405020304" pitchFamily="18" charset="0"/>
              </a:rPr>
              <a:t> categorizing video segments, deep learning enables automated video summarization and event retrieval in sports footage.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83229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 Overview of Multimodal Fusion for Multimedia </a:t>
            </a:r>
            <a:r>
              <a:rPr lang="en-US" b="1" dirty="0" smtClean="0"/>
              <a:t>Analysis</a:t>
            </a:r>
            <a:endParaRPr lang="en-IN" b="1"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This paper discusses fusing information from multiple sensors to enhance multimedia </a:t>
            </a:r>
            <a:r>
              <a:rPr lang="en-US" dirty="0" err="1">
                <a:latin typeface="Times New Roman" panose="02020603050405020304" pitchFamily="18" charset="0"/>
                <a:cs typeface="Times New Roman" panose="02020603050405020304" pitchFamily="18" charset="0"/>
              </a:rPr>
              <a:t>analysis.In</a:t>
            </a:r>
            <a:r>
              <a:rPr lang="en-US" dirty="0">
                <a:latin typeface="Times New Roman" panose="02020603050405020304" pitchFamily="18" charset="0"/>
                <a:cs typeface="Times New Roman" panose="02020603050405020304" pitchFamily="18" charset="0"/>
              </a:rPr>
              <a:t> sports, this could involve combining video data with audio commentary, sensor data from wearable devices, or even weather </a:t>
            </a:r>
            <a:r>
              <a:rPr lang="en-US" dirty="0" err="1">
                <a:latin typeface="Times New Roman" panose="02020603050405020304" pitchFamily="18" charset="0"/>
                <a:cs typeface="Times New Roman" panose="02020603050405020304" pitchFamily="18" charset="0"/>
              </a:rPr>
              <a:t>information.Multimodal</a:t>
            </a:r>
            <a:r>
              <a:rPr lang="en-US" dirty="0">
                <a:latin typeface="Times New Roman" panose="02020603050405020304" pitchFamily="18" charset="0"/>
                <a:cs typeface="Times New Roman" panose="02020603050405020304" pitchFamily="18" charset="0"/>
              </a:rPr>
              <a:t> fusion can lead to more robust and accurate analysis of sports events, providing richer insights for coaches and viewers</a:t>
            </a:r>
            <a:r>
              <a:rPr lang="en-US" dirty="0"/>
              <a:t>.</a:t>
            </a:r>
            <a:endParaRPr lang="en-IN" dirty="0"/>
          </a:p>
        </p:txBody>
      </p:sp>
    </p:spTree>
    <p:extLst>
      <p:ext uri="{BB962C8B-B14F-4D97-AF65-F5344CB8AC3E}">
        <p14:creationId xmlns:p14="http://schemas.microsoft.com/office/powerpoint/2010/main" val="13933985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Real-Time Sports Action Recognition and Player </a:t>
            </a:r>
            <a:r>
              <a:rPr lang="en-US" b="1" dirty="0" smtClean="0"/>
              <a:t>Tracking</a:t>
            </a:r>
            <a:endParaRPr lang="en-IN" b="1"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This paper focuses on simultaneously recognizing sports actions and tracking players in real-</a:t>
            </a:r>
            <a:r>
              <a:rPr lang="en-US" dirty="0" err="1">
                <a:latin typeface="Times New Roman" panose="02020603050405020304" pitchFamily="18" charset="0"/>
                <a:cs typeface="Times New Roman" panose="02020603050405020304" pitchFamily="18" charset="0"/>
              </a:rPr>
              <a:t>time.This</a:t>
            </a:r>
            <a:r>
              <a:rPr lang="en-US" dirty="0">
                <a:latin typeface="Times New Roman" panose="02020603050405020304" pitchFamily="18" charset="0"/>
                <a:cs typeface="Times New Roman" panose="02020603050405020304" pitchFamily="18" charset="0"/>
              </a:rPr>
              <a:t> opens up possibilities for advanced player performance analysis, tactical evaluation, and automated sports </a:t>
            </a:r>
            <a:r>
              <a:rPr lang="en-US" dirty="0" err="1">
                <a:latin typeface="Times New Roman" panose="02020603050405020304" pitchFamily="18" charset="0"/>
                <a:cs typeface="Times New Roman" panose="02020603050405020304" pitchFamily="18" charset="0"/>
              </a:rPr>
              <a:t>broadcasting.By</a:t>
            </a:r>
            <a:r>
              <a:rPr lang="en-US" dirty="0">
                <a:latin typeface="Times New Roman" panose="02020603050405020304" pitchFamily="18" charset="0"/>
                <a:cs typeface="Times New Roman" panose="02020603050405020304" pitchFamily="18" charset="0"/>
              </a:rPr>
              <a:t> understanding the actions on the field and tracking individual players, the system can generate insights like player effectiveness, tactical formations, and fatigue levels.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498902"/>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idency University 45 Yr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idency University 45 Yrs" id="{45757096-6C06-418C-99FF-BD62512BED20}" vid="{37B9C8E7-5B4D-42F8-B712-657357EE44A5}"/>
    </a:ext>
  </a:extLst>
</a:theme>
</file>

<file path=ppt/theme/theme2.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Presidency University 45 Yrs</Template>
  <TotalTime>625</TotalTime>
  <Words>2293</Words>
  <Application>Microsoft Office PowerPoint</Application>
  <PresentationFormat>Widescreen</PresentationFormat>
  <Paragraphs>182</Paragraphs>
  <Slides>32</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32</vt:i4>
      </vt:variant>
    </vt:vector>
  </HeadingPairs>
  <TitlesOfParts>
    <vt:vector size="41" baseType="lpstr">
      <vt:lpstr>Arial</vt:lpstr>
      <vt:lpstr>Arial Unicode MS</vt:lpstr>
      <vt:lpstr>Bookman Old Style</vt:lpstr>
      <vt:lpstr>Calibri</vt:lpstr>
      <vt:lpstr>Calibri Light</vt:lpstr>
      <vt:lpstr>Times New Roman</vt:lpstr>
      <vt:lpstr>Verdana</vt:lpstr>
      <vt:lpstr>Presidency University 45 Yrs</vt:lpstr>
      <vt:lpstr>Bioinformatics</vt:lpstr>
      <vt:lpstr>GOLF BALL TRACKING</vt:lpstr>
      <vt:lpstr>Introduction</vt:lpstr>
      <vt:lpstr>Literature Review</vt:lpstr>
      <vt:lpstr>Sports Video Analysis: A Survey</vt:lpstr>
      <vt:lpstr>Speed Measurement from Video for Sports Applications</vt:lpstr>
      <vt:lpstr>Real-Time Human Detection in Crowded Scenes: A Benchmark</vt:lpstr>
      <vt:lpstr>Beyond Short Snippets: Deep Networks for Video Classification</vt:lpstr>
      <vt:lpstr>An Overview of Multimodal Fusion for Multimedia Analysis</vt:lpstr>
      <vt:lpstr>Real-Time Sports Action Recognition and Player Tracking</vt:lpstr>
      <vt:lpstr>A Review on Sports Video Analysis: Action Recognition, Detection, and Summarization</vt:lpstr>
      <vt:lpstr>DeepSport: A Real-Time Sports Action Recognition System with Deep Neural Networks</vt:lpstr>
      <vt:lpstr>Research Gaps Identified</vt:lpstr>
      <vt:lpstr>PowerPoint Presentation</vt:lpstr>
      <vt:lpstr>PowerPoint Presentation</vt:lpstr>
      <vt:lpstr>PowerPoint Presentation</vt:lpstr>
      <vt:lpstr>Proposed Methodology</vt:lpstr>
      <vt:lpstr>PowerPoint Presentation</vt:lpstr>
      <vt:lpstr>PowerPoint Presentation</vt:lpstr>
      <vt:lpstr>PowerPoint Presentation</vt:lpstr>
      <vt:lpstr>PowerPoint Presentation</vt:lpstr>
      <vt:lpstr>Objectives</vt:lpstr>
      <vt:lpstr>PowerPoint Presentation</vt:lpstr>
      <vt:lpstr>PowerPoint Presentation</vt:lpstr>
      <vt:lpstr>PowerPoint Presentation</vt:lpstr>
      <vt:lpstr>System Design </vt:lpstr>
      <vt:lpstr>System Implementation: </vt:lpstr>
      <vt:lpstr>TIMELINE OF PROJECT</vt:lpstr>
      <vt:lpstr>Outcomes / Results Obtained</vt:lpstr>
      <vt:lpstr>Conclusion</vt:lpstr>
      <vt:lpstr>References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HP</cp:lastModifiedBy>
  <cp:revision>39</cp:revision>
  <dcterms:created xsi:type="dcterms:W3CDTF">2023-03-16T03:26:27Z</dcterms:created>
  <dcterms:modified xsi:type="dcterms:W3CDTF">2024-01-07T14:52:03Z</dcterms:modified>
</cp:coreProperties>
</file>