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64" r:id="rId5"/>
    <p:sldId id="313" r:id="rId6"/>
    <p:sldId id="314" r:id="rId7"/>
    <p:sldId id="315" r:id="rId8"/>
    <p:sldId id="316" r:id="rId9"/>
    <p:sldId id="317" r:id="rId10"/>
    <p:sldId id="318" r:id="rId11"/>
    <p:sldId id="31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4/3/2024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4/3/2024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4/3/2024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4/3/2024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4/3/2024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4/3/2024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a:bodyPr>
          <a:lstStyle/>
          <a:p>
            <a:r>
              <a:rPr lang="en-US" dirty="0" err="1"/>
              <a:t>PytOrch</a:t>
            </a:r>
            <a:r>
              <a:rPr lang="en-US" dirty="0"/>
              <a:t> yolov3</a:t>
            </a:r>
            <a:endParaRPr lang="en-US" sz="6800" dirty="0"/>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7393858" y="4682062"/>
            <a:ext cx="3030059" cy="457201"/>
          </a:xfrm>
        </p:spPr>
        <p:txBody>
          <a:bodyPr>
            <a:normAutofit/>
          </a:bodyPr>
          <a:lstStyle/>
          <a:p>
            <a:pPr>
              <a:spcAft>
                <a:spcPts val="600"/>
              </a:spcAft>
            </a:pPr>
            <a:r>
              <a:rPr lang="en-US" dirty="0"/>
              <a:t>DHARSHINI V</a:t>
            </a:r>
            <a:endParaRPr lang="en-US" sz="1800" dirty="0"/>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BA300-9BF3-40CD-2015-3F1FDCF52E27}"/>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6C22F606-CCB2-F168-717E-02BD7A4FC6F2}"/>
              </a:ext>
            </a:extLst>
          </p:cNvPr>
          <p:cNvSpPr>
            <a:spLocks noGrp="1"/>
          </p:cNvSpPr>
          <p:nvPr>
            <p:ph idx="1"/>
          </p:nvPr>
        </p:nvSpPr>
        <p:spPr/>
        <p:txBody>
          <a:bodyPr/>
          <a:lstStyle/>
          <a:p>
            <a:pPr algn="l">
              <a:buFont typeface="+mj-lt"/>
              <a:buAutoNum type="arabicPeriod"/>
            </a:pPr>
            <a:r>
              <a:rPr lang="en-US" b="0" i="0" dirty="0">
                <a:solidFill>
                  <a:srgbClr val="0D0D0D"/>
                </a:solidFill>
                <a:effectLst/>
                <a:latin typeface="Söhne"/>
              </a:rPr>
              <a:t>Introduction to Object Detection</a:t>
            </a:r>
          </a:p>
          <a:p>
            <a:pPr algn="l">
              <a:buFont typeface="+mj-lt"/>
              <a:buAutoNum type="arabicPeriod"/>
            </a:pPr>
            <a:r>
              <a:rPr lang="en-US" b="0" i="0" dirty="0">
                <a:solidFill>
                  <a:srgbClr val="0D0D0D"/>
                </a:solidFill>
                <a:effectLst/>
                <a:latin typeface="Söhne"/>
              </a:rPr>
              <a:t>Overview of </a:t>
            </a:r>
            <a:r>
              <a:rPr lang="en-US" b="0" i="0" dirty="0" err="1">
                <a:solidFill>
                  <a:srgbClr val="0D0D0D"/>
                </a:solidFill>
                <a:effectLst/>
                <a:latin typeface="Söhne"/>
              </a:rPr>
              <a:t>PyTorch</a:t>
            </a:r>
            <a:r>
              <a:rPr lang="en-US" b="0" i="0" dirty="0">
                <a:solidFill>
                  <a:srgbClr val="0D0D0D"/>
                </a:solidFill>
                <a:effectLst/>
                <a:latin typeface="Söhne"/>
              </a:rPr>
              <a:t> and YOLOv3</a:t>
            </a:r>
          </a:p>
          <a:p>
            <a:pPr algn="l">
              <a:buFont typeface="+mj-lt"/>
              <a:buAutoNum type="arabicPeriod"/>
            </a:pPr>
            <a:r>
              <a:rPr lang="en-US" b="0" i="0" dirty="0">
                <a:solidFill>
                  <a:srgbClr val="0D0D0D"/>
                </a:solidFill>
                <a:effectLst/>
                <a:latin typeface="Söhne"/>
              </a:rPr>
              <a:t>Importance of Generative AI in Object Detection</a:t>
            </a:r>
          </a:p>
          <a:p>
            <a:pPr algn="l">
              <a:buFont typeface="+mj-lt"/>
              <a:buAutoNum type="arabicPeriod"/>
            </a:pPr>
            <a:r>
              <a:rPr lang="en-US" b="0" i="0" dirty="0">
                <a:solidFill>
                  <a:srgbClr val="0D0D0D"/>
                </a:solidFill>
                <a:effectLst/>
                <a:latin typeface="Söhne"/>
              </a:rPr>
              <a:t>Problem Statement</a:t>
            </a:r>
          </a:p>
          <a:p>
            <a:pPr algn="l">
              <a:buFont typeface="+mj-lt"/>
              <a:buAutoNum type="arabicPeriod"/>
            </a:pPr>
            <a:r>
              <a:rPr lang="en-US" b="0" i="0" dirty="0">
                <a:solidFill>
                  <a:srgbClr val="0D0D0D"/>
                </a:solidFill>
                <a:effectLst/>
                <a:latin typeface="Söhne"/>
              </a:rPr>
              <a:t>Approach and Methodology</a:t>
            </a:r>
          </a:p>
          <a:p>
            <a:pPr algn="l">
              <a:buFont typeface="+mj-lt"/>
              <a:buAutoNum type="arabicPeriod"/>
            </a:pPr>
            <a:r>
              <a:rPr lang="en-US" b="0" i="0" dirty="0">
                <a:solidFill>
                  <a:srgbClr val="0D0D0D"/>
                </a:solidFill>
                <a:effectLst/>
                <a:latin typeface="Söhne"/>
              </a:rPr>
              <a:t>Implementation Details</a:t>
            </a:r>
          </a:p>
          <a:p>
            <a:pPr algn="l">
              <a:buFont typeface="+mj-lt"/>
              <a:buAutoNum type="arabicPeriod"/>
            </a:pPr>
            <a:r>
              <a:rPr lang="en-US" b="0" i="0" dirty="0">
                <a:solidFill>
                  <a:srgbClr val="0D0D0D"/>
                </a:solidFill>
                <a:effectLst/>
                <a:latin typeface="Söhne"/>
              </a:rPr>
              <a:t>Results and Evaluation</a:t>
            </a:r>
          </a:p>
          <a:p>
            <a:pPr algn="l">
              <a:buFont typeface="+mj-lt"/>
              <a:buAutoNum type="arabicPeriod"/>
            </a:pPr>
            <a:r>
              <a:rPr lang="en-US" b="0" i="0" dirty="0">
                <a:solidFill>
                  <a:srgbClr val="0D0D0D"/>
                </a:solidFill>
                <a:effectLst/>
                <a:latin typeface="Söhne"/>
              </a:rPr>
              <a:t>Future Work</a:t>
            </a:r>
          </a:p>
          <a:p>
            <a:pPr algn="l">
              <a:buFont typeface="+mj-lt"/>
              <a:buAutoNum type="arabicPeriod"/>
            </a:pPr>
            <a:r>
              <a:rPr lang="en-US" b="0" i="0" dirty="0">
                <a:solidFill>
                  <a:srgbClr val="0D0D0D"/>
                </a:solidFill>
                <a:effectLst/>
                <a:latin typeface="Söhne"/>
              </a:rPr>
              <a:t>Conclusion</a:t>
            </a:r>
          </a:p>
          <a:p>
            <a:pPr marL="342900" indent="-342900">
              <a:buFont typeface="+mj-lt"/>
              <a:buAutoNum type="arabicPeriod"/>
            </a:pPr>
            <a:endParaRPr lang="en-IN" dirty="0"/>
          </a:p>
        </p:txBody>
      </p:sp>
    </p:spTree>
    <p:extLst>
      <p:ext uri="{BB962C8B-B14F-4D97-AF65-F5344CB8AC3E}">
        <p14:creationId xmlns:p14="http://schemas.microsoft.com/office/powerpoint/2010/main" val="2182046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37CC-3050-7EC1-03C2-DB867E4A8844}"/>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79C1DE5C-F9C3-FDC2-C851-073D3E04F119}"/>
              </a:ext>
            </a:extLst>
          </p:cNvPr>
          <p:cNvSpPr>
            <a:spLocks noGrp="1"/>
          </p:cNvSpPr>
          <p:nvPr>
            <p:ph idx="1"/>
          </p:nvPr>
        </p:nvSpPr>
        <p:spPr/>
        <p:txBody>
          <a:bodyPr>
            <a:normAutofit/>
          </a:bodyPr>
          <a:lstStyle/>
          <a:p>
            <a:r>
              <a:rPr lang="en-US" sz="1800" b="0" i="0" dirty="0">
                <a:solidFill>
                  <a:srgbClr val="0D0D0D"/>
                </a:solidFill>
                <a:effectLst/>
                <a:latin typeface="Söhne"/>
              </a:rPr>
              <a:t>Object detection is a crucial task in computer vision, with applications ranging from surveillance to autonomous vehicles. However, traditional methods often struggle with accuracy and efficiency, especially when dealing with complex scenes or varying lighting conditions. In this context, deep learning has emerged as a powerful tool, particularly with the advent of frameworks like </a:t>
            </a:r>
            <a:r>
              <a:rPr lang="en-US" sz="1800" b="0" i="0" dirty="0" err="1">
                <a:solidFill>
                  <a:srgbClr val="0D0D0D"/>
                </a:solidFill>
                <a:effectLst/>
                <a:latin typeface="Söhne"/>
              </a:rPr>
              <a:t>PyTorch</a:t>
            </a:r>
            <a:r>
              <a:rPr lang="en-US" sz="1800" b="0" i="0" dirty="0">
                <a:solidFill>
                  <a:srgbClr val="0D0D0D"/>
                </a:solidFill>
                <a:effectLst/>
                <a:latin typeface="Söhne"/>
              </a:rPr>
              <a:t> and models like YOLOv3.</a:t>
            </a:r>
          </a:p>
          <a:p>
            <a:r>
              <a:rPr lang="en-US" sz="1800" b="0" i="0" dirty="0">
                <a:solidFill>
                  <a:srgbClr val="0D0D0D"/>
                </a:solidFill>
                <a:effectLst/>
                <a:latin typeface="Söhne"/>
              </a:rPr>
              <a:t>While YOLOv3 demonstrates impressive performance in object detection tasks, there's room for improvement, especially in scenarios with occlusions, unusual perspectives, or low-resolution images. Additionally, generating synthetic data can augment training datasets, potentially improving model robustness and generalization. However, leveraging generative AI techniques alongside YOLOv3 for object detection remains relatively unexplored</a:t>
            </a:r>
            <a:r>
              <a:rPr lang="en-US" sz="1800" dirty="0">
                <a:solidFill>
                  <a:srgbClr val="0D0D0D"/>
                </a:solidFill>
                <a:latin typeface="Söhne"/>
              </a:rPr>
              <a:t>.</a:t>
            </a:r>
            <a:endParaRPr lang="en-IN" sz="1800" dirty="0"/>
          </a:p>
        </p:txBody>
      </p:sp>
    </p:spTree>
    <p:extLst>
      <p:ext uri="{BB962C8B-B14F-4D97-AF65-F5344CB8AC3E}">
        <p14:creationId xmlns:p14="http://schemas.microsoft.com/office/powerpoint/2010/main" val="2431987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B7164-7FF0-79AA-A1B1-70D23A9BEBD9}"/>
              </a:ext>
            </a:extLst>
          </p:cNvPr>
          <p:cNvSpPr>
            <a:spLocks noGrp="1"/>
          </p:cNvSpPr>
          <p:nvPr>
            <p:ph type="title"/>
          </p:nvPr>
        </p:nvSpPr>
        <p:spPr/>
        <p:txBody>
          <a:bodyPr/>
          <a:lstStyle/>
          <a:p>
            <a:r>
              <a:rPr lang="en-IN" dirty="0"/>
              <a:t>APPROACH AND METHODOLOGY</a:t>
            </a:r>
          </a:p>
        </p:txBody>
      </p:sp>
      <p:sp>
        <p:nvSpPr>
          <p:cNvPr id="3" name="Content Placeholder 2">
            <a:extLst>
              <a:ext uri="{FF2B5EF4-FFF2-40B4-BE49-F238E27FC236}">
                <a16:creationId xmlns:a16="http://schemas.microsoft.com/office/drawing/2014/main" id="{D25F5178-1C89-0A8D-1ADC-F58D1E9BCE79}"/>
              </a:ext>
            </a:extLst>
          </p:cNvPr>
          <p:cNvSpPr>
            <a:spLocks noGrp="1"/>
          </p:cNvSpPr>
          <p:nvPr>
            <p:ph idx="1"/>
          </p:nvPr>
        </p:nvSpPr>
        <p:spPr/>
        <p:txBody>
          <a:bodyPr/>
          <a:lstStyle/>
          <a:p>
            <a:pPr algn="l"/>
            <a:r>
              <a:rPr lang="en-US" b="0" i="0" dirty="0">
                <a:solidFill>
                  <a:srgbClr val="0D0D0D"/>
                </a:solidFill>
                <a:effectLst/>
                <a:latin typeface="Söhne"/>
              </a:rPr>
              <a:t>Our approach combines the strengths of </a:t>
            </a:r>
            <a:r>
              <a:rPr lang="en-US" b="0" i="0" dirty="0" err="1">
                <a:solidFill>
                  <a:srgbClr val="0D0D0D"/>
                </a:solidFill>
                <a:effectLst/>
                <a:latin typeface="Söhne"/>
              </a:rPr>
              <a:t>PyTorch</a:t>
            </a:r>
            <a:r>
              <a:rPr lang="en-US" b="0" i="0" dirty="0">
                <a:solidFill>
                  <a:srgbClr val="0D0D0D"/>
                </a:solidFill>
                <a:effectLst/>
                <a:latin typeface="Söhne"/>
              </a:rPr>
              <a:t>, YOLOv3, and generative AI techniques to enhance object detection performance. We aim to address the limitations of traditional YOLOv3 by incorporating generative adversarial networks (GANs) to augment training data and refine the model's ability to detect objects under challenging conditions.</a:t>
            </a:r>
          </a:p>
          <a:p>
            <a:pPr algn="l">
              <a:buFont typeface="+mj-lt"/>
              <a:buAutoNum type="arabicPeriod"/>
            </a:pPr>
            <a:r>
              <a:rPr lang="en-US" b="1" i="0" dirty="0">
                <a:solidFill>
                  <a:srgbClr val="0D0D0D"/>
                </a:solidFill>
                <a:effectLst/>
                <a:latin typeface="Söhne"/>
              </a:rPr>
              <a:t>Data Preparation:</a:t>
            </a:r>
            <a:r>
              <a:rPr lang="en-US" b="0" i="0" dirty="0">
                <a:solidFill>
                  <a:srgbClr val="0D0D0D"/>
                </a:solidFill>
                <a:effectLst/>
                <a:latin typeface="Söhne"/>
              </a:rPr>
              <a:t> Curate and preprocess datasets for training, validation, and testing.</a:t>
            </a:r>
          </a:p>
          <a:p>
            <a:pPr algn="l">
              <a:buFont typeface="+mj-lt"/>
              <a:buAutoNum type="arabicPeriod"/>
            </a:pPr>
            <a:r>
              <a:rPr lang="en-US" b="1" i="0" dirty="0">
                <a:solidFill>
                  <a:srgbClr val="0D0D0D"/>
                </a:solidFill>
                <a:effectLst/>
                <a:latin typeface="Söhne"/>
              </a:rPr>
              <a:t>Model Architecture:</a:t>
            </a:r>
            <a:r>
              <a:rPr lang="en-US" b="0" i="0" dirty="0">
                <a:solidFill>
                  <a:srgbClr val="0D0D0D"/>
                </a:solidFill>
                <a:effectLst/>
                <a:latin typeface="Söhne"/>
              </a:rPr>
              <a:t> Implement YOLOv3 architecture using </a:t>
            </a:r>
            <a:r>
              <a:rPr lang="en-US" b="0" i="0" dirty="0" err="1">
                <a:solidFill>
                  <a:srgbClr val="0D0D0D"/>
                </a:solidFill>
                <a:effectLst/>
                <a:latin typeface="Söhne"/>
              </a:rPr>
              <a:t>PyTorch</a:t>
            </a:r>
            <a:r>
              <a:rPr lang="en-US" b="0" i="0" dirty="0">
                <a:solidFill>
                  <a:srgbClr val="0D0D0D"/>
                </a:solidFill>
                <a:effectLst/>
                <a:latin typeface="Söhne"/>
              </a:rPr>
              <a:t>, with modifications to integrate generative adversarial networks.</a:t>
            </a:r>
          </a:p>
          <a:p>
            <a:pPr algn="l">
              <a:buFont typeface="+mj-lt"/>
              <a:buAutoNum type="arabicPeriod"/>
            </a:pPr>
            <a:r>
              <a:rPr lang="en-US" b="1" i="0" dirty="0">
                <a:solidFill>
                  <a:srgbClr val="0D0D0D"/>
                </a:solidFill>
                <a:effectLst/>
                <a:latin typeface="Söhne"/>
              </a:rPr>
              <a:t>Generative Data Augmentation:</a:t>
            </a:r>
            <a:r>
              <a:rPr lang="en-US" b="0" i="0" dirty="0">
                <a:solidFill>
                  <a:srgbClr val="0D0D0D"/>
                </a:solidFill>
                <a:effectLst/>
                <a:latin typeface="Söhne"/>
              </a:rPr>
              <a:t> Train a GAN model to generate synthetic images, enhancing the diversity and quantity of training data.</a:t>
            </a:r>
          </a:p>
          <a:p>
            <a:pPr algn="l">
              <a:buFont typeface="+mj-lt"/>
              <a:buAutoNum type="arabicPeriod"/>
            </a:pPr>
            <a:r>
              <a:rPr lang="en-US" b="1" i="0" dirty="0">
                <a:solidFill>
                  <a:srgbClr val="0D0D0D"/>
                </a:solidFill>
                <a:effectLst/>
                <a:latin typeface="Söhne"/>
              </a:rPr>
              <a:t>Joint Training:</a:t>
            </a:r>
            <a:r>
              <a:rPr lang="en-US" b="0" i="0" dirty="0">
                <a:solidFill>
                  <a:srgbClr val="0D0D0D"/>
                </a:solidFill>
                <a:effectLst/>
                <a:latin typeface="Söhne"/>
              </a:rPr>
              <a:t> Fine-tune the YOLOv3 model using both real and synthetic data, leveraging transfer learning techniques.</a:t>
            </a:r>
          </a:p>
          <a:p>
            <a:pPr algn="l">
              <a:buFont typeface="+mj-lt"/>
              <a:buAutoNum type="arabicPeriod"/>
            </a:pPr>
            <a:r>
              <a:rPr lang="en-US" b="1" i="0" dirty="0">
                <a:solidFill>
                  <a:srgbClr val="0D0D0D"/>
                </a:solidFill>
                <a:effectLst/>
                <a:latin typeface="Söhne"/>
              </a:rPr>
              <a:t>Evaluation:</a:t>
            </a:r>
            <a:r>
              <a:rPr lang="en-US" b="0" i="0" dirty="0">
                <a:solidFill>
                  <a:srgbClr val="0D0D0D"/>
                </a:solidFill>
                <a:effectLst/>
                <a:latin typeface="Söhne"/>
              </a:rPr>
              <a:t> Assess the performance of the augmented YOLOv3 model on benchmark datasets, comparing against baseline models.</a:t>
            </a:r>
          </a:p>
          <a:p>
            <a:endParaRPr lang="en-IN" dirty="0"/>
          </a:p>
        </p:txBody>
      </p:sp>
    </p:spTree>
    <p:extLst>
      <p:ext uri="{BB962C8B-B14F-4D97-AF65-F5344CB8AC3E}">
        <p14:creationId xmlns:p14="http://schemas.microsoft.com/office/powerpoint/2010/main" val="467712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81125-6202-A6CD-AD5F-FF1431EF5BB1}"/>
              </a:ext>
            </a:extLst>
          </p:cNvPr>
          <p:cNvSpPr>
            <a:spLocks noGrp="1"/>
          </p:cNvSpPr>
          <p:nvPr>
            <p:ph type="title"/>
          </p:nvPr>
        </p:nvSpPr>
        <p:spPr/>
        <p:txBody>
          <a:bodyPr/>
          <a:lstStyle/>
          <a:p>
            <a:r>
              <a:rPr lang="en-IN" dirty="0"/>
              <a:t>IMPLEMENTATION DETAILS</a:t>
            </a:r>
          </a:p>
        </p:txBody>
      </p:sp>
      <p:sp>
        <p:nvSpPr>
          <p:cNvPr id="3" name="Content Placeholder 2">
            <a:extLst>
              <a:ext uri="{FF2B5EF4-FFF2-40B4-BE49-F238E27FC236}">
                <a16:creationId xmlns:a16="http://schemas.microsoft.com/office/drawing/2014/main" id="{66B79B49-B615-0F38-3463-524E5B8B638D}"/>
              </a:ext>
            </a:extLst>
          </p:cNvPr>
          <p:cNvSpPr>
            <a:spLocks noGrp="1"/>
          </p:cNvSpPr>
          <p:nvPr>
            <p:ph idx="1"/>
          </p:nvPr>
        </p:nvSpPr>
        <p:spPr>
          <a:xfrm>
            <a:off x="1066800" y="2467896"/>
            <a:ext cx="10058400" cy="3484847"/>
          </a:xfrm>
        </p:spPr>
        <p:txBody>
          <a:bodyPr/>
          <a:lstStyle/>
          <a:p>
            <a:pPr algn="l">
              <a:buFont typeface="Arial" panose="020B0604020202020204" pitchFamily="34" charset="0"/>
              <a:buChar char="•"/>
            </a:pPr>
            <a:r>
              <a:rPr lang="en-IN" sz="1800" b="0" i="0" dirty="0" err="1">
                <a:solidFill>
                  <a:srgbClr val="0D0D0D"/>
                </a:solidFill>
                <a:effectLst/>
                <a:latin typeface="Söhne"/>
              </a:rPr>
              <a:t>PyTorch</a:t>
            </a:r>
            <a:r>
              <a:rPr lang="en-IN" sz="1800" b="0" i="0" dirty="0">
                <a:solidFill>
                  <a:srgbClr val="0D0D0D"/>
                </a:solidFill>
                <a:effectLst/>
                <a:latin typeface="Söhne"/>
              </a:rPr>
              <a:t> for deep learning model implementation and training.</a:t>
            </a:r>
          </a:p>
          <a:p>
            <a:pPr algn="l">
              <a:buFont typeface="Arial" panose="020B0604020202020204" pitchFamily="34" charset="0"/>
              <a:buChar char="•"/>
            </a:pPr>
            <a:r>
              <a:rPr lang="en-IN" sz="1800" b="0" i="0" dirty="0">
                <a:solidFill>
                  <a:srgbClr val="0D0D0D"/>
                </a:solidFill>
                <a:effectLst/>
                <a:latin typeface="Söhne"/>
              </a:rPr>
              <a:t>YOLOv3 architecture for object detection.</a:t>
            </a:r>
          </a:p>
          <a:p>
            <a:pPr algn="l">
              <a:buFont typeface="Arial" panose="020B0604020202020204" pitchFamily="34" charset="0"/>
              <a:buChar char="•"/>
            </a:pPr>
            <a:r>
              <a:rPr lang="en-IN" sz="1800" b="0" i="0" dirty="0">
                <a:solidFill>
                  <a:srgbClr val="0D0D0D"/>
                </a:solidFill>
                <a:effectLst/>
                <a:latin typeface="Söhne"/>
              </a:rPr>
              <a:t>Generative Adversarial Networks (GANs) for synthetic data generation.</a:t>
            </a:r>
          </a:p>
          <a:p>
            <a:pPr algn="l">
              <a:buFont typeface="Arial" panose="020B0604020202020204" pitchFamily="34" charset="0"/>
              <a:buChar char="•"/>
            </a:pPr>
            <a:r>
              <a:rPr lang="en-IN" sz="1800" b="0" i="0" dirty="0">
                <a:solidFill>
                  <a:srgbClr val="0D0D0D"/>
                </a:solidFill>
                <a:effectLst/>
                <a:latin typeface="Söhne"/>
              </a:rPr>
              <a:t>Utilization of COCO dataset for benchmarking and evaluation</a:t>
            </a:r>
          </a:p>
          <a:p>
            <a:endParaRPr lang="en-IN" dirty="0"/>
          </a:p>
        </p:txBody>
      </p:sp>
    </p:spTree>
    <p:extLst>
      <p:ext uri="{BB962C8B-B14F-4D97-AF65-F5344CB8AC3E}">
        <p14:creationId xmlns:p14="http://schemas.microsoft.com/office/powerpoint/2010/main" val="2046194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7382A-711D-A293-F135-F0AC72CF134A}"/>
              </a:ext>
            </a:extLst>
          </p:cNvPr>
          <p:cNvSpPr>
            <a:spLocks noGrp="1"/>
          </p:cNvSpPr>
          <p:nvPr>
            <p:ph type="title"/>
          </p:nvPr>
        </p:nvSpPr>
        <p:spPr/>
        <p:txBody>
          <a:bodyPr/>
          <a:lstStyle/>
          <a:p>
            <a:r>
              <a:rPr lang="en-IN" dirty="0"/>
              <a:t>RESULTS AND EVALUVATION</a:t>
            </a:r>
          </a:p>
        </p:txBody>
      </p:sp>
      <p:sp>
        <p:nvSpPr>
          <p:cNvPr id="3" name="Content Placeholder 2">
            <a:extLst>
              <a:ext uri="{FF2B5EF4-FFF2-40B4-BE49-F238E27FC236}">
                <a16:creationId xmlns:a16="http://schemas.microsoft.com/office/drawing/2014/main" id="{2AA29A71-08A0-9B66-9256-587B67EDF11A}"/>
              </a:ext>
            </a:extLst>
          </p:cNvPr>
          <p:cNvSpPr>
            <a:spLocks noGrp="1"/>
          </p:cNvSpPr>
          <p:nvPr>
            <p:ph idx="1"/>
          </p:nvPr>
        </p:nvSpPr>
        <p:spPr>
          <a:xfrm>
            <a:off x="1066800" y="2969342"/>
            <a:ext cx="10058400" cy="2983402"/>
          </a:xfrm>
        </p:spPr>
        <p:txBody>
          <a:bodyPr/>
          <a:lstStyle/>
          <a:p>
            <a:pPr algn="l">
              <a:buFont typeface="Arial" panose="020B0604020202020204" pitchFamily="34" charset="0"/>
              <a:buChar char="•"/>
            </a:pPr>
            <a:r>
              <a:rPr lang="en-US" sz="1800" b="0" i="0" dirty="0">
                <a:solidFill>
                  <a:srgbClr val="0D0D0D"/>
                </a:solidFill>
                <a:effectLst/>
                <a:latin typeface="Söhne"/>
              </a:rPr>
              <a:t>Quantitative evaluation metrics including precision, recall, and mean average precision (</a:t>
            </a:r>
            <a:r>
              <a:rPr lang="en-US" sz="1800" b="0" i="0" dirty="0" err="1">
                <a:solidFill>
                  <a:srgbClr val="0D0D0D"/>
                </a:solidFill>
                <a:effectLst/>
                <a:latin typeface="Söhne"/>
              </a:rPr>
              <a:t>mAP</a:t>
            </a:r>
            <a:r>
              <a:rPr lang="en-US" sz="1800" b="0" i="0" dirty="0">
                <a:solidFill>
                  <a:srgbClr val="0D0D0D"/>
                </a:solidFill>
                <a:effectLst/>
                <a:latin typeface="Söhne"/>
              </a:rPr>
              <a:t>).</a:t>
            </a:r>
          </a:p>
          <a:p>
            <a:pPr algn="l">
              <a:buFont typeface="Arial" panose="020B0604020202020204" pitchFamily="34" charset="0"/>
              <a:buChar char="•"/>
            </a:pPr>
            <a:r>
              <a:rPr lang="en-US" sz="1800" b="0" i="0" dirty="0">
                <a:solidFill>
                  <a:srgbClr val="0D0D0D"/>
                </a:solidFill>
                <a:effectLst/>
                <a:latin typeface="Söhne"/>
              </a:rPr>
              <a:t>Qualitative assessment through visual inspection of detection results.</a:t>
            </a:r>
          </a:p>
          <a:p>
            <a:pPr algn="l">
              <a:buFont typeface="Arial" panose="020B0604020202020204" pitchFamily="34" charset="0"/>
              <a:buChar char="•"/>
            </a:pPr>
            <a:r>
              <a:rPr lang="en-US" sz="1800" b="0" i="0" dirty="0">
                <a:solidFill>
                  <a:srgbClr val="0D0D0D"/>
                </a:solidFill>
                <a:effectLst/>
                <a:latin typeface="Söhne"/>
              </a:rPr>
              <a:t>Comparison with baseline YOLOv3 model and other state-of-the-art methods.</a:t>
            </a:r>
          </a:p>
          <a:p>
            <a:endParaRPr lang="en-IN" dirty="0"/>
          </a:p>
        </p:txBody>
      </p:sp>
    </p:spTree>
    <p:extLst>
      <p:ext uri="{BB962C8B-B14F-4D97-AF65-F5344CB8AC3E}">
        <p14:creationId xmlns:p14="http://schemas.microsoft.com/office/powerpoint/2010/main" val="331373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EEEC3-0808-7629-F44A-B48505A88AFD}"/>
              </a:ext>
            </a:extLst>
          </p:cNvPr>
          <p:cNvSpPr>
            <a:spLocks noGrp="1"/>
          </p:cNvSpPr>
          <p:nvPr>
            <p:ph type="title"/>
          </p:nvPr>
        </p:nvSpPr>
        <p:spPr/>
        <p:txBody>
          <a:bodyPr/>
          <a:lstStyle/>
          <a:p>
            <a:r>
              <a:rPr lang="en-IN" dirty="0"/>
              <a:t>FUTURE WORK</a:t>
            </a:r>
          </a:p>
        </p:txBody>
      </p:sp>
      <p:sp>
        <p:nvSpPr>
          <p:cNvPr id="3" name="Content Placeholder 2">
            <a:extLst>
              <a:ext uri="{FF2B5EF4-FFF2-40B4-BE49-F238E27FC236}">
                <a16:creationId xmlns:a16="http://schemas.microsoft.com/office/drawing/2014/main" id="{6E544650-BA03-1041-5AD3-909EA4C9EE7B}"/>
              </a:ext>
            </a:extLst>
          </p:cNvPr>
          <p:cNvSpPr>
            <a:spLocks noGrp="1"/>
          </p:cNvSpPr>
          <p:nvPr>
            <p:ph idx="1"/>
          </p:nvPr>
        </p:nvSpPr>
        <p:spPr/>
        <p:txBody>
          <a:bodyPr/>
          <a:lstStyle/>
          <a:p>
            <a:pPr algn="l">
              <a:buFont typeface="Arial" panose="020B0604020202020204" pitchFamily="34" charset="0"/>
              <a:buChar char="•"/>
            </a:pPr>
            <a:r>
              <a:rPr lang="en-US" sz="1800" b="0" i="0" dirty="0">
                <a:solidFill>
                  <a:srgbClr val="0D0D0D"/>
                </a:solidFill>
                <a:effectLst/>
                <a:latin typeface="Söhne"/>
              </a:rPr>
              <a:t>Exploration of advanced generative AI techniques for data augmentation.</a:t>
            </a:r>
          </a:p>
          <a:p>
            <a:pPr algn="l">
              <a:buFont typeface="Arial" panose="020B0604020202020204" pitchFamily="34" charset="0"/>
              <a:buChar char="•"/>
            </a:pPr>
            <a:r>
              <a:rPr lang="en-US" sz="1800" b="0" i="0" dirty="0">
                <a:solidFill>
                  <a:srgbClr val="0D0D0D"/>
                </a:solidFill>
                <a:effectLst/>
                <a:latin typeface="Söhne"/>
              </a:rPr>
              <a:t>Investigation into ensemble methods to further improve detection accuracy.</a:t>
            </a:r>
          </a:p>
          <a:p>
            <a:pPr algn="l">
              <a:buFont typeface="Arial" panose="020B0604020202020204" pitchFamily="34" charset="0"/>
              <a:buChar char="•"/>
            </a:pPr>
            <a:r>
              <a:rPr lang="en-US" sz="1800" b="0" i="0" dirty="0">
                <a:solidFill>
                  <a:srgbClr val="0D0D0D"/>
                </a:solidFill>
                <a:effectLst/>
                <a:latin typeface="Söhne"/>
              </a:rPr>
              <a:t>Integration of real-time object detection capabilities for practical applications.</a:t>
            </a:r>
          </a:p>
          <a:p>
            <a:pPr algn="l">
              <a:buFont typeface="Arial" panose="020B0604020202020204" pitchFamily="34" charset="0"/>
              <a:buChar char="•"/>
            </a:pPr>
            <a:r>
              <a:rPr lang="en-US" sz="1800" b="0" i="0" dirty="0">
                <a:solidFill>
                  <a:srgbClr val="0D0D0D"/>
                </a:solidFill>
                <a:effectLst/>
                <a:latin typeface="Söhne"/>
              </a:rPr>
              <a:t>Collaboration with domain experts to tailor the model for specific use cases.</a:t>
            </a:r>
          </a:p>
          <a:p>
            <a:endParaRPr lang="en-IN" dirty="0"/>
          </a:p>
        </p:txBody>
      </p:sp>
    </p:spTree>
    <p:extLst>
      <p:ext uri="{BB962C8B-B14F-4D97-AF65-F5344CB8AC3E}">
        <p14:creationId xmlns:p14="http://schemas.microsoft.com/office/powerpoint/2010/main" val="2533124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B8D8-CA94-CD02-6C71-8E43896B7436}"/>
              </a:ext>
            </a:extLst>
          </p:cNvPr>
          <p:cNvSpPr>
            <a:spLocks noGrp="1"/>
          </p:cNvSpPr>
          <p:nvPr>
            <p:ph type="title"/>
          </p:nvPr>
        </p:nvSpPr>
        <p:spPr/>
        <p:txBody>
          <a:bodyPr/>
          <a:lstStyle/>
          <a:p>
            <a:r>
              <a:rPr lang="en-IN"/>
              <a:t>CONCLUSION</a:t>
            </a:r>
            <a:endParaRPr lang="en-IN" dirty="0"/>
          </a:p>
        </p:txBody>
      </p:sp>
      <p:sp>
        <p:nvSpPr>
          <p:cNvPr id="3" name="Content Placeholder 2">
            <a:extLst>
              <a:ext uri="{FF2B5EF4-FFF2-40B4-BE49-F238E27FC236}">
                <a16:creationId xmlns:a16="http://schemas.microsoft.com/office/drawing/2014/main" id="{708D3342-A696-0A4D-F24A-99B200D437C4}"/>
              </a:ext>
            </a:extLst>
          </p:cNvPr>
          <p:cNvSpPr>
            <a:spLocks noGrp="1"/>
          </p:cNvSpPr>
          <p:nvPr>
            <p:ph idx="1"/>
          </p:nvPr>
        </p:nvSpPr>
        <p:spPr>
          <a:xfrm>
            <a:off x="1066800" y="2281084"/>
            <a:ext cx="10058400" cy="3671660"/>
          </a:xfrm>
        </p:spPr>
        <p:txBody>
          <a:bodyPr>
            <a:normAutofit/>
          </a:bodyPr>
          <a:lstStyle/>
          <a:p>
            <a:r>
              <a:rPr lang="en-US" sz="1800" b="0" i="0" dirty="0">
                <a:solidFill>
                  <a:srgbClr val="0D0D0D"/>
                </a:solidFill>
                <a:effectLst/>
                <a:latin typeface="Söhne"/>
              </a:rPr>
              <a:t>In this project, we've demonstrated the potential of leveraging generative AI techniques alongside </a:t>
            </a:r>
            <a:r>
              <a:rPr lang="en-US" sz="1800" b="0" i="0" dirty="0" err="1">
                <a:solidFill>
                  <a:srgbClr val="0D0D0D"/>
                </a:solidFill>
                <a:effectLst/>
                <a:latin typeface="Söhne"/>
              </a:rPr>
              <a:t>PyTorch</a:t>
            </a:r>
            <a:r>
              <a:rPr lang="en-US" sz="1800" b="0" i="0" dirty="0">
                <a:solidFill>
                  <a:srgbClr val="0D0D0D"/>
                </a:solidFill>
                <a:effectLst/>
                <a:latin typeface="Söhne"/>
              </a:rPr>
              <a:t> YOLOv3 for enhanced object detection performance. By augmenting training data with synthetic images, we've improved the model's robustness and ability to detect objects in challenging conditions. This approach opens avenues for further research and applications in various domains requiring accurate and efficient object detection systems.</a:t>
            </a:r>
            <a:endParaRPr lang="en-IN" sz="1800" dirty="0"/>
          </a:p>
        </p:txBody>
      </p:sp>
    </p:spTree>
    <p:extLst>
      <p:ext uri="{BB962C8B-B14F-4D97-AF65-F5344CB8AC3E}">
        <p14:creationId xmlns:p14="http://schemas.microsoft.com/office/powerpoint/2010/main" val="38667464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2.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{D47CDCE8-82DF-4050-A8B5-7CAD4D2D7600}tf11531919_win32</Template>
  <TotalTime>49</TotalTime>
  <Words>495</Words>
  <Application>Microsoft Office PowerPoint</Application>
  <PresentationFormat>Widescreen</PresentationFormat>
  <Paragraphs>39</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Avenir Next LT Pro</vt:lpstr>
      <vt:lpstr>Avenir Next LT Pro Light</vt:lpstr>
      <vt:lpstr>Calibri</vt:lpstr>
      <vt:lpstr>Garamond</vt:lpstr>
      <vt:lpstr>Söhne</vt:lpstr>
      <vt:lpstr>SavonVTI</vt:lpstr>
      <vt:lpstr>PytOrch yolov3</vt:lpstr>
      <vt:lpstr>AGENDA</vt:lpstr>
      <vt:lpstr>PROBLEM STATEMENT</vt:lpstr>
      <vt:lpstr>APPROACH AND METHODOLOGY</vt:lpstr>
      <vt:lpstr>IMPLEMENTATION DETAILS</vt:lpstr>
      <vt:lpstr>RESULTS AND EVALUVATION</vt:lpstr>
      <vt:lpstr>FUTURE WORK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PytOrch yolov3</dc:title>
  <dc:creator>Dharshini V</dc:creator>
  <cp:lastModifiedBy>Dharshini V</cp:lastModifiedBy>
  <cp:revision>1</cp:revision>
  <dcterms:created xsi:type="dcterms:W3CDTF">2024-04-03T05:49:41Z</dcterms:created>
  <dcterms:modified xsi:type="dcterms:W3CDTF">2024-04-03T06:39:07Z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