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83" r:id="rId12"/>
    <p:sldId id="28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jnJaTMo+BW/9J5YyKwzauFSw6z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1128B2-CEC6-4068-9B1B-C033D6CC2907}">
  <a:tblStyle styleId="{AC1128B2-CEC6-4068-9B1B-C033D6CC29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267dd8fd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267dd8fd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1245bc2781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1245bc2781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b8e3b0c6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2b8e3b0c6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2b8e3b0c6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2b8e3b0c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2b8e3b0c6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2b8e3b0c6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b8e3b0c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b8e3b0c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267dd8fd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1267dd8fd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2b8e3b0c6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2b8e3b0c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2b8e3b0c6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2b8e3b0c6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2b8e3b0c6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2b8e3b0c6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2b8e3b0c6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2b8e3b0c6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2b8e3b0c6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2b8e3b0c6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2b8e3b0c6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2b8e3b0c6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2b8e3b0c6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2b8e3b0c6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2b8e3b0c6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2b8e3b0c6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267dd8f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267dd8f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15"/>
          <p:cNvGrpSpPr/>
          <p:nvPr/>
        </p:nvGrpSpPr>
        <p:grpSpPr>
          <a:xfrm>
            <a:off x="6098378" y="5"/>
            <a:ext cx="3045625" cy="2030570"/>
            <a:chOff x="6098378" y="5"/>
            <a:chExt cx="3045625" cy="2030570"/>
          </a:xfrm>
        </p:grpSpPr>
        <p:sp>
          <p:nvSpPr>
            <p:cNvPr id="11" name="Google Shape;11;p1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5"/>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15"/>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24"/>
          <p:cNvGrpSpPr/>
          <p:nvPr/>
        </p:nvGrpSpPr>
        <p:grpSpPr>
          <a:xfrm>
            <a:off x="6098378" y="5"/>
            <a:ext cx="3045625" cy="2030570"/>
            <a:chOff x="6098378" y="5"/>
            <a:chExt cx="3045625" cy="2030570"/>
          </a:xfrm>
        </p:grpSpPr>
        <p:sp>
          <p:nvSpPr>
            <p:cNvPr id="71" name="Google Shape;71;p2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24"/>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24"/>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78" name="Google Shape;78;p2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16"/>
          <p:cNvGrpSpPr/>
          <p:nvPr/>
        </p:nvGrpSpPr>
        <p:grpSpPr>
          <a:xfrm>
            <a:off x="0" y="3903669"/>
            <a:ext cx="9144000" cy="1239925"/>
            <a:chOff x="0" y="3903669"/>
            <a:chExt cx="9144000" cy="1239925"/>
          </a:xfrm>
        </p:grpSpPr>
        <p:sp>
          <p:nvSpPr>
            <p:cNvPr id="21" name="Google Shape;21;p16"/>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6"/>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6"/>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6"/>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6"/>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1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8" name="Google Shape;28;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9"/>
        <p:cNvGrpSpPr/>
        <p:nvPr/>
      </p:nvGrpSpPr>
      <p:grpSpPr>
        <a:xfrm>
          <a:off x="0" y="0"/>
          <a:ext cx="0" cy="0"/>
          <a:chOff x="0" y="0"/>
          <a:chExt cx="0" cy="0"/>
        </a:xfrm>
      </p:grpSpPr>
      <p:grpSp>
        <p:nvGrpSpPr>
          <p:cNvPr id="30" name="Google Shape;30;p17"/>
          <p:cNvGrpSpPr/>
          <p:nvPr/>
        </p:nvGrpSpPr>
        <p:grpSpPr>
          <a:xfrm>
            <a:off x="6098378" y="5"/>
            <a:ext cx="3045625" cy="2030570"/>
            <a:chOff x="6098378" y="5"/>
            <a:chExt cx="3045625" cy="2030570"/>
          </a:xfrm>
        </p:grpSpPr>
        <p:sp>
          <p:nvSpPr>
            <p:cNvPr id="31" name="Google Shape;31;p1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7"/>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7" name="Google Shape;37;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18"/>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18"/>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20"/>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9" name="Google Shape;49;p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21"/>
          <p:cNvGrpSpPr/>
          <p:nvPr/>
        </p:nvGrpSpPr>
        <p:grpSpPr>
          <a:xfrm>
            <a:off x="6098378" y="5"/>
            <a:ext cx="3045625" cy="2030570"/>
            <a:chOff x="6098378" y="5"/>
            <a:chExt cx="3045625" cy="2030570"/>
          </a:xfrm>
        </p:grpSpPr>
        <p:sp>
          <p:nvSpPr>
            <p:cNvPr id="52" name="Google Shape;52;p21"/>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1"/>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1"/>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1"/>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1"/>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2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22"/>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2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22"/>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p22"/>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2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5" name="Google Shape;65;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23"/>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4"/>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460950" y="470975"/>
            <a:ext cx="8222100" cy="15120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55555"/>
              <a:buNone/>
            </a:pPr>
            <a:r>
              <a:rPr lang="en" sz="3000" b="1">
                <a:latin typeface="Times New Roman"/>
                <a:ea typeface="Times New Roman"/>
                <a:cs typeface="Times New Roman"/>
                <a:sym typeface="Times New Roman"/>
              </a:rPr>
              <a:t>A TRUSTED BLOCKCHAIN-BASED TRACEABILITY SYSTEM FOR FRUIT AND VEGETABLE AGRICULTURAL PRODUCTS</a:t>
            </a:r>
            <a:endParaRPr sz="3000" b="1">
              <a:latin typeface="Times New Roman"/>
              <a:ea typeface="Times New Roman"/>
              <a:cs typeface="Times New Roman"/>
              <a:sym typeface="Times New Roman"/>
            </a:endParaRPr>
          </a:p>
        </p:txBody>
      </p:sp>
      <p:sp>
        <p:nvSpPr>
          <p:cNvPr id="86" name="Google Shape;86;p1"/>
          <p:cNvSpPr txBox="1">
            <a:spLocks noGrp="1"/>
          </p:cNvSpPr>
          <p:nvPr>
            <p:ph type="subTitle" idx="1"/>
          </p:nvPr>
        </p:nvSpPr>
        <p:spPr>
          <a:xfrm>
            <a:off x="460944" y="2838975"/>
            <a:ext cx="4248600" cy="4329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ct val="108108"/>
              <a:buNone/>
            </a:pPr>
            <a:r>
              <a:rPr lang="en" dirty="0">
                <a:latin typeface="Times New Roman"/>
                <a:ea typeface="Times New Roman"/>
                <a:cs typeface="Times New Roman"/>
                <a:sym typeface="Times New Roman"/>
              </a:rPr>
              <a:t>GUIDED BY: Prof. S. Gladson Oliver </a:t>
            </a:r>
            <a:endParaRPr dirty="0">
              <a:latin typeface="Times New Roman"/>
              <a:ea typeface="Times New Roman"/>
              <a:cs typeface="Times New Roman"/>
              <a:sym typeface="Times New Roman"/>
            </a:endParaRPr>
          </a:p>
        </p:txBody>
      </p:sp>
      <p:sp>
        <p:nvSpPr>
          <p:cNvPr id="87" name="Google Shape;87;p1"/>
          <p:cNvSpPr txBox="1"/>
          <p:nvPr/>
        </p:nvSpPr>
        <p:spPr>
          <a:xfrm>
            <a:off x="5267450" y="2838975"/>
            <a:ext cx="36936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Times New Roman"/>
                <a:ea typeface="Times New Roman"/>
                <a:cs typeface="Times New Roman"/>
                <a:sym typeface="Times New Roman"/>
              </a:rPr>
              <a:t>TEAM MEMBERS</a:t>
            </a:r>
            <a:endParaRPr sz="14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Times New Roman"/>
                <a:ea typeface="Times New Roman"/>
                <a:cs typeface="Times New Roman"/>
                <a:sym typeface="Times New Roman"/>
              </a:rPr>
              <a:t>DHARSHINI B                  -    1918109</a:t>
            </a:r>
            <a:endParaRPr sz="14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Times New Roman"/>
                <a:ea typeface="Times New Roman"/>
                <a:cs typeface="Times New Roman"/>
                <a:sym typeface="Times New Roman"/>
              </a:rPr>
              <a:t>INDHIRANI S                   -    1918112</a:t>
            </a:r>
            <a:endParaRPr sz="14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Times New Roman"/>
                <a:ea typeface="Times New Roman"/>
                <a:cs typeface="Times New Roman"/>
                <a:sym typeface="Times New Roman"/>
              </a:rPr>
              <a:t>JAYAMEENAKSHI S      -    1918115</a:t>
            </a:r>
            <a:endParaRPr sz="14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Times New Roman"/>
                <a:ea typeface="Times New Roman"/>
                <a:cs typeface="Times New Roman"/>
                <a:sym typeface="Times New Roman"/>
              </a:rPr>
              <a:t>JAYAPRIYA G                 -    1918116</a:t>
            </a:r>
            <a:endParaRPr sz="14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Times New Roman"/>
                <a:ea typeface="Times New Roman"/>
                <a:cs typeface="Times New Roman"/>
                <a:sym typeface="Times New Roman"/>
              </a:rPr>
              <a:t>VARSHINI S                     -    1918143</a:t>
            </a:r>
            <a:endParaRPr sz="14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B75B5E-918B-3EC0-56BF-C4849FC034F0}"/>
              </a:ext>
            </a:extLst>
          </p:cNvPr>
          <p:cNvGraphicFramePr>
            <a:graphicFrameLocks noGrp="1"/>
          </p:cNvGraphicFramePr>
          <p:nvPr>
            <p:extLst>
              <p:ext uri="{D42A27DB-BD31-4B8C-83A1-F6EECF244321}">
                <p14:modId xmlns:p14="http://schemas.microsoft.com/office/powerpoint/2010/main" val="3409170423"/>
              </p:ext>
            </p:extLst>
          </p:nvPr>
        </p:nvGraphicFramePr>
        <p:xfrm>
          <a:off x="352122" y="186372"/>
          <a:ext cx="8380399" cy="4576128"/>
        </p:xfrm>
        <a:graphic>
          <a:graphicData uri="http://schemas.openxmlformats.org/drawingml/2006/table">
            <a:tbl>
              <a:tblPr/>
              <a:tblGrid>
                <a:gridCol w="549390">
                  <a:extLst>
                    <a:ext uri="{9D8B030D-6E8A-4147-A177-3AD203B41FA5}">
                      <a16:colId xmlns:a16="http://schemas.microsoft.com/office/drawing/2014/main" val="55970862"/>
                    </a:ext>
                  </a:extLst>
                </a:gridCol>
                <a:gridCol w="941814">
                  <a:extLst>
                    <a:ext uri="{9D8B030D-6E8A-4147-A177-3AD203B41FA5}">
                      <a16:colId xmlns:a16="http://schemas.microsoft.com/office/drawing/2014/main" val="2030299751"/>
                    </a:ext>
                  </a:extLst>
                </a:gridCol>
                <a:gridCol w="1369118">
                  <a:extLst>
                    <a:ext uri="{9D8B030D-6E8A-4147-A177-3AD203B41FA5}">
                      <a16:colId xmlns:a16="http://schemas.microsoft.com/office/drawing/2014/main" val="181008150"/>
                    </a:ext>
                  </a:extLst>
                </a:gridCol>
                <a:gridCol w="1151107">
                  <a:extLst>
                    <a:ext uri="{9D8B030D-6E8A-4147-A177-3AD203B41FA5}">
                      <a16:colId xmlns:a16="http://schemas.microsoft.com/office/drawing/2014/main" val="888754980"/>
                    </a:ext>
                  </a:extLst>
                </a:gridCol>
                <a:gridCol w="1648173">
                  <a:extLst>
                    <a:ext uri="{9D8B030D-6E8A-4147-A177-3AD203B41FA5}">
                      <a16:colId xmlns:a16="http://schemas.microsoft.com/office/drawing/2014/main" val="273685507"/>
                    </a:ext>
                  </a:extLst>
                </a:gridCol>
                <a:gridCol w="1342958">
                  <a:extLst>
                    <a:ext uri="{9D8B030D-6E8A-4147-A177-3AD203B41FA5}">
                      <a16:colId xmlns:a16="http://schemas.microsoft.com/office/drawing/2014/main" val="2433893282"/>
                    </a:ext>
                  </a:extLst>
                </a:gridCol>
                <a:gridCol w="1377839">
                  <a:extLst>
                    <a:ext uri="{9D8B030D-6E8A-4147-A177-3AD203B41FA5}">
                      <a16:colId xmlns:a16="http://schemas.microsoft.com/office/drawing/2014/main" val="33087500"/>
                    </a:ext>
                  </a:extLst>
                </a:gridCol>
              </a:tblGrid>
              <a:tr h="468175">
                <a:tc>
                  <a:txBody>
                    <a:bodyPr/>
                    <a:lstStyle/>
                    <a:p>
                      <a:pPr rtl="0" fontAlgn="t">
                        <a:spcBef>
                          <a:spcPts val="0"/>
                        </a:spcBef>
                        <a:spcAft>
                          <a:spcPts val="0"/>
                        </a:spcAft>
                      </a:pPr>
                      <a:r>
                        <a:rPr lang="en-IN" sz="1000" b="1" i="0" u="none" strike="noStrike" dirty="0">
                          <a:solidFill>
                            <a:srgbClr val="000000"/>
                          </a:solidFill>
                          <a:effectLst/>
                          <a:latin typeface="Times New Roman" panose="02020603050405020304" pitchFamily="18" charset="0"/>
                        </a:rPr>
                        <a:t>SI .NO</a:t>
                      </a:r>
                      <a:endParaRPr lang="en-IN" sz="1000" dirty="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JOURNAL NAME</a:t>
                      </a:r>
                      <a:endParaRPr lang="en-IN"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TITLE &amp; YEAR</a:t>
                      </a:r>
                      <a:endParaRPr lang="en-IN"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AUTHOR(S)</a:t>
                      </a:r>
                      <a:endParaRPr lang="en-IN"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ABOUT</a:t>
                      </a:r>
                      <a:endParaRPr lang="en-IN"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ADVANTAGES</a:t>
                      </a:r>
                      <a:endParaRPr lang="en-IN"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DISADVANTAGES</a:t>
                      </a:r>
                      <a:endParaRPr lang="en-IN"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182162550"/>
                  </a:ext>
                </a:extLst>
              </a:tr>
              <a:tr h="2147259">
                <a:tc>
                  <a:txBody>
                    <a:bodyPr/>
                    <a:lstStyle/>
                    <a:p>
                      <a:pPr algn="just" rtl="0" fontAlgn="t">
                        <a:spcBef>
                          <a:spcPts val="0"/>
                        </a:spcBef>
                        <a:spcAft>
                          <a:spcPts val="0"/>
                        </a:spcAft>
                      </a:pPr>
                      <a:r>
                        <a:rPr lang="en-IN" sz="1000" b="0" i="0" u="none" strike="noStrike" dirty="0">
                          <a:solidFill>
                            <a:srgbClr val="000000"/>
                          </a:solidFill>
                          <a:effectLst/>
                          <a:latin typeface="Times New Roman" panose="02020603050405020304" pitchFamily="18" charset="0"/>
                        </a:rPr>
                        <a:t>4</a:t>
                      </a:r>
                      <a:endParaRPr lang="en-IN" sz="1000" dirty="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Times New Roman" panose="02020603050405020304" pitchFamily="18" charset="0"/>
                        </a:rPr>
                        <a:t>IEEE</a:t>
                      </a:r>
                      <a:endParaRPr lang="en-IN" sz="1000" dirty="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1" i="0" u="none" strike="noStrike" dirty="0">
                          <a:solidFill>
                            <a:srgbClr val="000000"/>
                          </a:solidFill>
                          <a:effectLst/>
                          <a:latin typeface="Arial" panose="020B0604020202020204" pitchFamily="34" charset="0"/>
                        </a:rPr>
                        <a:t>Use of RFID Based Real Time Location Tracking System to Curb Diversion of Transit Goods in East Africa </a:t>
                      </a:r>
                      <a:endParaRPr lang="en-US" sz="1000" dirty="0">
                        <a:effectLst/>
                      </a:endParaRPr>
                    </a:p>
                    <a:p>
                      <a:pPr rtl="0" fontAlgn="t">
                        <a:spcBef>
                          <a:spcPts val="0"/>
                        </a:spcBef>
                        <a:spcAft>
                          <a:spcPts val="0"/>
                        </a:spcAft>
                      </a:pPr>
                      <a:br>
                        <a:rPr lang="en-US" sz="1000" dirty="0">
                          <a:effectLst/>
                        </a:rPr>
                      </a:br>
                      <a:r>
                        <a:rPr lang="en-US" sz="1000" b="0" i="0" u="none" strike="noStrike" dirty="0">
                          <a:solidFill>
                            <a:srgbClr val="000000"/>
                          </a:solidFill>
                          <a:effectLst/>
                          <a:latin typeface="Times New Roman" panose="02020603050405020304" pitchFamily="18" charset="0"/>
                        </a:rPr>
                        <a:t>2009</a:t>
                      </a:r>
                      <a:endParaRPr lang="en-US" sz="1000" dirty="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Arial" panose="020B0604020202020204" pitchFamily="34" charset="0"/>
                        </a:rPr>
                        <a:t>Joseph K. </a:t>
                      </a:r>
                      <a:r>
                        <a:rPr lang="en-IN" sz="1000" b="0" i="0" u="none" strike="noStrike" dirty="0" err="1">
                          <a:solidFill>
                            <a:srgbClr val="000000"/>
                          </a:solidFill>
                          <a:effectLst/>
                          <a:latin typeface="Arial" panose="020B0604020202020204" pitchFamily="34" charset="0"/>
                        </a:rPr>
                        <a:t>Siror</a:t>
                      </a:r>
                      <a:r>
                        <a:rPr lang="en-IN" sz="1000" b="0" i="0" u="none" strike="noStrike" dirty="0">
                          <a:solidFill>
                            <a:srgbClr val="000000"/>
                          </a:solidFill>
                          <a:effectLst/>
                          <a:latin typeface="Arial" panose="020B0604020202020204" pitchFamily="34" charset="0"/>
                        </a:rPr>
                        <a:t>, Sheng </a:t>
                      </a:r>
                      <a:r>
                        <a:rPr lang="en-IN" sz="1000" b="0" i="0" u="none" strike="noStrike" dirty="0" err="1">
                          <a:solidFill>
                            <a:srgbClr val="000000"/>
                          </a:solidFill>
                          <a:effectLst/>
                          <a:latin typeface="Arial" panose="020B0604020202020204" pitchFamily="34" charset="0"/>
                        </a:rPr>
                        <a:t>Huanye</a:t>
                      </a:r>
                      <a:r>
                        <a:rPr lang="en-IN" sz="1000" b="0" i="0" u="none" strike="noStrike" dirty="0">
                          <a:solidFill>
                            <a:srgbClr val="000000"/>
                          </a:solidFill>
                          <a:effectLst/>
                          <a:latin typeface="Arial" panose="020B0604020202020204" pitchFamily="34" charset="0"/>
                        </a:rPr>
                        <a:t>, Wang Dong, Wu Ji</a:t>
                      </a:r>
                      <a:endParaRPr lang="en-IN" sz="1000" dirty="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It is designed to address the problem of diversions of transit wet cargo destined for hinterland countries into the local markets, so as to evade payment of duties and taxes using RFID</a:t>
                      </a:r>
                      <a:endParaRPr lang="en-US" sz="1000" dirty="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It enables speedy movement of cargo from the port to various destinations in the region</a:t>
                      </a:r>
                      <a:endParaRPr lang="en-US"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The real time information will not be available where there is no network coverage at the control room. Unscrupulous traders could siphon fuel through unofficial openings.</a:t>
                      </a:r>
                      <a:endParaRPr lang="en-US" sz="1000">
                        <a:effectLst/>
                      </a:endParaRPr>
                    </a:p>
                    <a:p>
                      <a:pPr fontAlgn="t"/>
                      <a:br>
                        <a:rPr lang="en-US" sz="1000">
                          <a:effectLst/>
                        </a:rPr>
                      </a:br>
                      <a:endParaRPr lang="en-US"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60685009"/>
                  </a:ext>
                </a:extLst>
              </a:tr>
              <a:tr h="1960694">
                <a:tc>
                  <a:txBody>
                    <a:bodyPr/>
                    <a:lstStyle/>
                    <a:p>
                      <a:pPr algn="just" rtl="0" fontAlgn="t">
                        <a:spcBef>
                          <a:spcPts val="0"/>
                        </a:spcBef>
                        <a:spcAft>
                          <a:spcPts val="0"/>
                        </a:spcAft>
                      </a:pPr>
                      <a:r>
                        <a:rPr lang="en-IN" sz="1000" b="0" i="0" u="none" strike="noStrike">
                          <a:solidFill>
                            <a:srgbClr val="000000"/>
                          </a:solidFill>
                          <a:effectLst/>
                          <a:latin typeface="Times New Roman" panose="02020603050405020304" pitchFamily="18" charset="0"/>
                        </a:rPr>
                        <a:t>5</a:t>
                      </a:r>
                      <a:endParaRPr lang="en-IN"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a:solidFill>
                            <a:srgbClr val="000000"/>
                          </a:solidFill>
                          <a:effectLst/>
                          <a:latin typeface="Times New Roman" panose="02020603050405020304" pitchFamily="18" charset="0"/>
                        </a:rPr>
                        <a:t>IEEE</a:t>
                      </a:r>
                      <a:endParaRPr lang="en-IN"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1" i="0" u="none" strike="noStrike">
                          <a:solidFill>
                            <a:srgbClr val="000000"/>
                          </a:solidFill>
                          <a:effectLst/>
                          <a:latin typeface="Arial" panose="020B0604020202020204" pitchFamily="34" charset="0"/>
                        </a:rPr>
                        <a:t>Traceability in Agri-Food Sector using RFID</a:t>
                      </a:r>
                      <a:endParaRPr lang="en-US" sz="1000">
                        <a:effectLst/>
                      </a:endParaRPr>
                    </a:p>
                    <a:p>
                      <a:pPr rtl="0" fontAlgn="t">
                        <a:spcBef>
                          <a:spcPts val="0"/>
                        </a:spcBef>
                        <a:spcAft>
                          <a:spcPts val="0"/>
                        </a:spcAft>
                      </a:pPr>
                      <a:br>
                        <a:rPr lang="en-US" sz="1000">
                          <a:effectLst/>
                        </a:rPr>
                      </a:br>
                      <a:r>
                        <a:rPr lang="en-US" sz="1000" b="0" i="0" u="none" strike="noStrike">
                          <a:solidFill>
                            <a:srgbClr val="000000"/>
                          </a:solidFill>
                          <a:effectLst/>
                          <a:latin typeface="Arial" panose="020B0604020202020204" pitchFamily="34" charset="0"/>
                        </a:rPr>
                        <a:t>2010</a:t>
                      </a:r>
                      <a:endParaRPr lang="en-US" sz="100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Arial" panose="020B0604020202020204" pitchFamily="34" charset="0"/>
                        </a:rPr>
                        <a:t>Arun N. Nambiar </a:t>
                      </a:r>
                      <a:endParaRPr lang="en-IN" sz="1000" dirty="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RFID is one such technology that facilitates automatic data </a:t>
                      </a:r>
                      <a:r>
                        <a:rPr lang="en-US" sz="1000" b="0" i="0" u="none" strike="noStrike" dirty="0" err="1">
                          <a:solidFill>
                            <a:srgbClr val="000000"/>
                          </a:solidFill>
                          <a:effectLst/>
                          <a:latin typeface="Arial" panose="020B0604020202020204" pitchFamily="34" charset="0"/>
                        </a:rPr>
                        <a:t>collection.Due</a:t>
                      </a:r>
                      <a:r>
                        <a:rPr lang="en-US" sz="1000" b="0" i="0" u="none" strike="noStrike" dirty="0">
                          <a:solidFill>
                            <a:srgbClr val="000000"/>
                          </a:solidFill>
                          <a:effectLst/>
                          <a:latin typeface="Arial" panose="020B0604020202020204" pitchFamily="34" charset="0"/>
                        </a:rPr>
                        <a:t> to the nature of the products, the capability of continuously monitor the products as they travels through the supply chain becomes indispensable.</a:t>
                      </a:r>
                      <a:endParaRPr lang="en-US" sz="1000" dirty="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RFID tags facilitate quick and easy data collection at multiple points in the supply </a:t>
                      </a:r>
                      <a:r>
                        <a:rPr lang="en-US" sz="1000" b="0" i="0" u="none" strike="noStrike" dirty="0" err="1">
                          <a:solidFill>
                            <a:srgbClr val="000000"/>
                          </a:solidFill>
                          <a:effectLst/>
                          <a:latin typeface="Arial" panose="020B0604020202020204" pitchFamily="34" charset="0"/>
                        </a:rPr>
                        <a:t>chain.RFID</a:t>
                      </a:r>
                      <a:r>
                        <a:rPr lang="en-US" sz="1000" b="0" i="0" u="none" strike="noStrike" dirty="0">
                          <a:solidFill>
                            <a:srgbClr val="000000"/>
                          </a:solidFill>
                          <a:effectLst/>
                          <a:latin typeface="Arial" panose="020B0604020202020204" pitchFamily="34" charset="0"/>
                        </a:rPr>
                        <a:t> systems can be good use in improving the accuracy of traceability system</a:t>
                      </a:r>
                      <a:endParaRPr lang="en-US" sz="1000" dirty="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Safe storage of data and its easy access becomes one issue. Another issues is ensuring the privacy of data being collected within the </a:t>
                      </a:r>
                      <a:endParaRPr lang="en-US" sz="1000" dirty="0">
                        <a:effectLst/>
                      </a:endParaRPr>
                    </a:p>
                    <a:p>
                      <a:pPr rtl="0" fontAlgn="t">
                        <a:spcBef>
                          <a:spcPts val="0"/>
                        </a:spcBef>
                        <a:spcAft>
                          <a:spcPts val="0"/>
                        </a:spcAft>
                      </a:pPr>
                      <a:r>
                        <a:rPr lang="en-US" sz="1000" b="0" i="0" u="none" strike="noStrike" dirty="0">
                          <a:solidFill>
                            <a:srgbClr val="000000"/>
                          </a:solidFill>
                          <a:effectLst/>
                          <a:latin typeface="Arial" panose="020B0604020202020204" pitchFamily="34" charset="0"/>
                        </a:rPr>
                        <a:t>traceability system is difficult.</a:t>
                      </a:r>
                      <a:endParaRPr lang="en-US" sz="1000" dirty="0">
                        <a:effectLst/>
                      </a:endParaRPr>
                    </a:p>
                  </a:txBody>
                  <a:tcPr marL="38820" marR="38820" marT="38820" marB="3882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71195894"/>
                  </a:ext>
                </a:extLst>
              </a:tr>
            </a:tbl>
          </a:graphicData>
        </a:graphic>
      </p:graphicFrame>
      <p:sp>
        <p:nvSpPr>
          <p:cNvPr id="3" name="Rectangle 1">
            <a:extLst>
              <a:ext uri="{FF2B5EF4-FFF2-40B4-BE49-F238E27FC236}">
                <a16:creationId xmlns:a16="http://schemas.microsoft.com/office/drawing/2014/main" id="{A1F4319B-042E-3501-D7C9-AA33A8F50566}"/>
              </a:ext>
            </a:extLst>
          </p:cNvPr>
          <p:cNvSpPr>
            <a:spLocks noChangeArrowheads="1"/>
          </p:cNvSpPr>
          <p:nvPr/>
        </p:nvSpPr>
        <p:spPr bwMode="auto">
          <a:xfrm>
            <a:off x="2706688" y="1230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D1D3-8287-3F5F-DF7B-F9FF4E348519}"/>
              </a:ext>
            </a:extLst>
          </p:cNvPr>
          <p:cNvSpPr>
            <a:spLocks noGrp="1"/>
          </p:cNvSpPr>
          <p:nvPr>
            <p:ph type="title"/>
          </p:nvPr>
        </p:nvSpPr>
        <p:spPr/>
        <p:txBody>
          <a:bodyPr>
            <a:normAutofit fontScale="90000"/>
          </a:bodyPr>
          <a:lstStyle/>
          <a:p>
            <a:r>
              <a:rPr lang="en-IN" dirty="0"/>
              <a:t>Tool used – Ganache UI</a:t>
            </a:r>
          </a:p>
        </p:txBody>
      </p:sp>
      <p:sp>
        <p:nvSpPr>
          <p:cNvPr id="3" name="Text Placeholder 2">
            <a:extLst>
              <a:ext uri="{FF2B5EF4-FFF2-40B4-BE49-F238E27FC236}">
                <a16:creationId xmlns:a16="http://schemas.microsoft.com/office/drawing/2014/main" id="{BC89C01F-C02F-2989-2BE1-489E1BB9AF7A}"/>
              </a:ext>
            </a:extLst>
          </p:cNvPr>
          <p:cNvSpPr>
            <a:spLocks noGrp="1"/>
          </p:cNvSpPr>
          <p:nvPr>
            <p:ph type="body" idx="1"/>
          </p:nvPr>
        </p:nvSpPr>
        <p:spPr/>
        <p:txBody>
          <a:bodyPr/>
          <a:lstStyle/>
          <a:p>
            <a:r>
              <a:rPr lang="en-US" dirty="0"/>
              <a:t>Ganache is a personal blockchain for Ethereum development. It allows developers to test their smart contracts and applications in a local and isolated environment before deploying them to the main Ethereum network. It allows for rapid development and testing. </a:t>
            </a:r>
          </a:p>
          <a:p>
            <a:r>
              <a:rPr lang="en-US" dirty="0"/>
              <a:t>Ganache also provides a user-friendly interface that allows developers to interact with their local blockchain using a graphical user interface (GUI). This interface allows you to see the status of your blockchain, view transaction details, and monitor network activity. </a:t>
            </a:r>
            <a:endParaRPr lang="en-IN" dirty="0"/>
          </a:p>
        </p:txBody>
      </p:sp>
    </p:spTree>
    <p:extLst>
      <p:ext uri="{BB962C8B-B14F-4D97-AF65-F5344CB8AC3E}">
        <p14:creationId xmlns:p14="http://schemas.microsoft.com/office/powerpoint/2010/main" val="165923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E052-D76D-5BAF-F5A7-60A38020ED8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19516A7-ED7B-431A-1BB0-828330A542B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7924C82-E13E-4087-B6DD-8D89685EBD9B}"/>
              </a:ext>
            </a:extLst>
          </p:cNvPr>
          <p:cNvPicPr>
            <a:picLocks noChangeAspect="1"/>
          </p:cNvPicPr>
          <p:nvPr/>
        </p:nvPicPr>
        <p:blipFill rotWithShape="1">
          <a:blip r:embed="rId2"/>
          <a:srcRect b="4985"/>
          <a:stretch/>
        </p:blipFill>
        <p:spPr>
          <a:xfrm>
            <a:off x="0" y="-59472"/>
            <a:ext cx="9144000" cy="4792972"/>
          </a:xfrm>
          <a:prstGeom prst="rect">
            <a:avLst/>
          </a:prstGeom>
        </p:spPr>
      </p:pic>
    </p:spTree>
    <p:extLst>
      <p:ext uri="{BB962C8B-B14F-4D97-AF65-F5344CB8AC3E}">
        <p14:creationId xmlns:p14="http://schemas.microsoft.com/office/powerpoint/2010/main" val="279821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p:nvPr/>
        </p:nvSpPr>
        <p:spPr>
          <a:xfrm>
            <a:off x="529100" y="491150"/>
            <a:ext cx="607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0" name="Google Shape;150;p13"/>
          <p:cNvSpPr txBox="1">
            <a:spLocks noGrp="1"/>
          </p:cNvSpPr>
          <p:nvPr>
            <p:ph type="title"/>
          </p:nvPr>
        </p:nvSpPr>
        <p:spPr>
          <a:xfrm>
            <a:off x="311700" y="28355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33"/>
              <a:buNone/>
            </a:pPr>
            <a:r>
              <a:rPr lang="en" sz="2800" b="1">
                <a:solidFill>
                  <a:srgbClr val="202124"/>
                </a:solidFill>
                <a:latin typeface="Times New Roman"/>
                <a:ea typeface="Times New Roman"/>
                <a:cs typeface="Times New Roman"/>
                <a:sym typeface="Times New Roman"/>
              </a:rPr>
              <a:t>ARCHITECTURE DIAGRAM</a:t>
            </a:r>
            <a:endParaRPr sz="2800" b="1">
              <a:solidFill>
                <a:srgbClr val="202124"/>
              </a:solidFill>
              <a:latin typeface="Times New Roman"/>
              <a:ea typeface="Times New Roman"/>
              <a:cs typeface="Times New Roman"/>
              <a:sym typeface="Times New Roman"/>
            </a:endParaRPr>
          </a:p>
        </p:txBody>
      </p:sp>
      <p:pic>
        <p:nvPicPr>
          <p:cNvPr id="151" name="Google Shape;151;p13"/>
          <p:cNvPicPr preferRelativeResize="0"/>
          <p:nvPr/>
        </p:nvPicPr>
        <p:blipFill rotWithShape="1">
          <a:blip r:embed="rId3">
            <a:alphaModFix/>
          </a:blip>
          <a:srcRect l="5603" t="6069" r="5443" b="5832"/>
          <a:stretch/>
        </p:blipFill>
        <p:spPr>
          <a:xfrm>
            <a:off x="389850" y="891350"/>
            <a:ext cx="7083204" cy="3946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21245bc2781_4_6"/>
          <p:cNvPicPr preferRelativeResize="0"/>
          <p:nvPr/>
        </p:nvPicPr>
        <p:blipFill>
          <a:blip r:embed="rId3">
            <a:alphaModFix/>
          </a:blip>
          <a:stretch>
            <a:fillRect/>
          </a:stretch>
        </p:blipFill>
        <p:spPr>
          <a:xfrm>
            <a:off x="152400" y="554575"/>
            <a:ext cx="8299674" cy="4436525"/>
          </a:xfrm>
          <a:prstGeom prst="rect">
            <a:avLst/>
          </a:prstGeom>
          <a:noFill/>
          <a:ln>
            <a:noFill/>
          </a:ln>
        </p:spPr>
      </p:pic>
      <p:sp>
        <p:nvSpPr>
          <p:cNvPr id="157" name="Google Shape;157;g21245bc2781_4_6"/>
          <p:cNvSpPr txBox="1"/>
          <p:nvPr/>
        </p:nvSpPr>
        <p:spPr>
          <a:xfrm>
            <a:off x="2704500" y="2139025"/>
            <a:ext cx="767400" cy="354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0048CD"/>
                </a:solidFill>
                <a:latin typeface="Roboto"/>
                <a:ea typeface="Roboto"/>
                <a:cs typeface="Roboto"/>
                <a:sym typeface="Roboto"/>
              </a:rPr>
              <a:t>RECEIVE</a:t>
            </a:r>
            <a:endParaRPr sz="1100" b="1">
              <a:solidFill>
                <a:srgbClr val="0048CD"/>
              </a:solidFill>
              <a:latin typeface="Roboto"/>
              <a:ea typeface="Roboto"/>
              <a:cs typeface="Roboto"/>
              <a:sym typeface="Roboto"/>
            </a:endParaRPr>
          </a:p>
        </p:txBody>
      </p:sp>
      <p:sp>
        <p:nvSpPr>
          <p:cNvPr id="158" name="Google Shape;158;g21245bc2781_4_6"/>
          <p:cNvSpPr txBox="1"/>
          <p:nvPr/>
        </p:nvSpPr>
        <p:spPr>
          <a:xfrm>
            <a:off x="2632400" y="3554825"/>
            <a:ext cx="767400" cy="354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0048CD"/>
                </a:solidFill>
                <a:latin typeface="Roboto"/>
                <a:ea typeface="Roboto"/>
                <a:cs typeface="Roboto"/>
                <a:sym typeface="Roboto"/>
              </a:rPr>
              <a:t>RECEIVE</a:t>
            </a:r>
            <a:endParaRPr sz="1100" b="1">
              <a:solidFill>
                <a:srgbClr val="0048CD"/>
              </a:solidFill>
              <a:latin typeface="Roboto"/>
              <a:ea typeface="Roboto"/>
              <a:cs typeface="Roboto"/>
              <a:sym typeface="Roboto"/>
            </a:endParaRPr>
          </a:p>
        </p:txBody>
      </p:sp>
      <p:sp>
        <p:nvSpPr>
          <p:cNvPr id="159" name="Google Shape;159;g21245bc2781_4_6"/>
          <p:cNvSpPr txBox="1"/>
          <p:nvPr/>
        </p:nvSpPr>
        <p:spPr>
          <a:xfrm>
            <a:off x="5244300" y="4158350"/>
            <a:ext cx="767400" cy="354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0048CD"/>
                </a:solidFill>
                <a:latin typeface="Roboto"/>
                <a:ea typeface="Roboto"/>
                <a:cs typeface="Roboto"/>
                <a:sym typeface="Roboto"/>
              </a:rPr>
              <a:t>RECEIVE</a:t>
            </a:r>
            <a:endParaRPr sz="1100" b="1">
              <a:solidFill>
                <a:srgbClr val="0048CD"/>
              </a:solidFill>
              <a:latin typeface="Roboto"/>
              <a:ea typeface="Roboto"/>
              <a:cs typeface="Roboto"/>
              <a:sym typeface="Roboto"/>
            </a:endParaRPr>
          </a:p>
        </p:txBody>
      </p:sp>
      <p:sp>
        <p:nvSpPr>
          <p:cNvPr id="160" name="Google Shape;160;g21245bc2781_4_6"/>
          <p:cNvSpPr txBox="1">
            <a:spLocks noGrp="1"/>
          </p:cNvSpPr>
          <p:nvPr>
            <p:ph type="title"/>
          </p:nvPr>
        </p:nvSpPr>
        <p:spPr>
          <a:xfrm>
            <a:off x="70750" y="61225"/>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33"/>
              <a:buNone/>
            </a:pPr>
            <a:r>
              <a:rPr lang="en" sz="2800" b="1">
                <a:solidFill>
                  <a:srgbClr val="202124"/>
                </a:solidFill>
                <a:latin typeface="Times New Roman"/>
                <a:ea typeface="Times New Roman"/>
                <a:cs typeface="Times New Roman"/>
                <a:sym typeface="Times New Roman"/>
              </a:rPr>
              <a:t>WORKING</a:t>
            </a:r>
            <a:endParaRPr sz="2800" b="1">
              <a:solidFill>
                <a:srgbClr val="202124"/>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22b8e3b0c62_0_36"/>
          <p:cNvPicPr preferRelativeResize="0"/>
          <p:nvPr/>
        </p:nvPicPr>
        <p:blipFill rotWithShape="1">
          <a:blip r:embed="rId3">
            <a:alphaModFix/>
          </a:blip>
          <a:srcRect l="-6060" t="-800" r="6060" b="800"/>
          <a:stretch/>
        </p:blipFill>
        <p:spPr>
          <a:xfrm>
            <a:off x="367875" y="344575"/>
            <a:ext cx="4100649" cy="4651650"/>
          </a:xfrm>
          <a:prstGeom prst="rect">
            <a:avLst/>
          </a:prstGeom>
          <a:noFill/>
          <a:ln>
            <a:noFill/>
          </a:ln>
        </p:spPr>
      </p:pic>
      <p:pic>
        <p:nvPicPr>
          <p:cNvPr id="166" name="Google Shape;166;g22b8e3b0c62_0_36"/>
          <p:cNvPicPr preferRelativeResize="0"/>
          <p:nvPr/>
        </p:nvPicPr>
        <p:blipFill>
          <a:blip r:embed="rId4">
            <a:alphaModFix/>
          </a:blip>
          <a:stretch>
            <a:fillRect/>
          </a:stretch>
        </p:blipFill>
        <p:spPr>
          <a:xfrm>
            <a:off x="4693350" y="396875"/>
            <a:ext cx="3617000" cy="4599350"/>
          </a:xfrm>
          <a:prstGeom prst="rect">
            <a:avLst/>
          </a:prstGeom>
          <a:noFill/>
          <a:ln>
            <a:noFill/>
          </a:ln>
        </p:spPr>
      </p:pic>
      <p:sp>
        <p:nvSpPr>
          <p:cNvPr id="167" name="Google Shape;167;g22b8e3b0c62_0_36"/>
          <p:cNvSpPr txBox="1"/>
          <p:nvPr/>
        </p:nvSpPr>
        <p:spPr>
          <a:xfrm>
            <a:off x="471350" y="0"/>
            <a:ext cx="596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STRUCTURE.SOL</a:t>
            </a:r>
            <a:endParaRPr sz="1900"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g22b8e3b0c62_0_12"/>
          <p:cNvPicPr preferRelativeResize="0"/>
          <p:nvPr/>
        </p:nvPicPr>
        <p:blipFill>
          <a:blip r:embed="rId3">
            <a:alphaModFix/>
          </a:blip>
          <a:stretch>
            <a:fillRect/>
          </a:stretch>
        </p:blipFill>
        <p:spPr>
          <a:xfrm>
            <a:off x="2276600" y="293925"/>
            <a:ext cx="4590800" cy="4673649"/>
          </a:xfrm>
          <a:prstGeom prst="rect">
            <a:avLst/>
          </a:prstGeom>
          <a:noFill/>
          <a:ln>
            <a:noFill/>
          </a:ln>
        </p:spPr>
      </p:pic>
      <p:sp>
        <p:nvSpPr>
          <p:cNvPr id="173" name="Google Shape;173;g22b8e3b0c62_0_12"/>
          <p:cNvSpPr txBox="1"/>
          <p:nvPr/>
        </p:nvSpPr>
        <p:spPr>
          <a:xfrm>
            <a:off x="560900" y="0"/>
            <a:ext cx="596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ROLES.SOL</a:t>
            </a:r>
            <a:endParaRPr sz="1900"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g22b8e3b0c62_0_18"/>
          <p:cNvPicPr preferRelativeResize="0"/>
          <p:nvPr/>
        </p:nvPicPr>
        <p:blipFill>
          <a:blip r:embed="rId3">
            <a:alphaModFix/>
          </a:blip>
          <a:stretch>
            <a:fillRect/>
          </a:stretch>
        </p:blipFill>
        <p:spPr>
          <a:xfrm>
            <a:off x="2874075" y="66225"/>
            <a:ext cx="5010301" cy="4833024"/>
          </a:xfrm>
          <a:prstGeom prst="rect">
            <a:avLst/>
          </a:prstGeom>
          <a:noFill/>
          <a:ln>
            <a:noFill/>
          </a:ln>
        </p:spPr>
      </p:pic>
      <p:sp>
        <p:nvSpPr>
          <p:cNvPr id="179" name="Google Shape;179;g22b8e3b0c62_0_18"/>
          <p:cNvSpPr txBox="1"/>
          <p:nvPr/>
        </p:nvSpPr>
        <p:spPr>
          <a:xfrm>
            <a:off x="0" y="0"/>
            <a:ext cx="596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MANUFACTURER.SOL</a:t>
            </a:r>
            <a:endParaRPr sz="1900"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g22b8e3b0c62_0_0"/>
          <p:cNvPicPr preferRelativeResize="0"/>
          <p:nvPr/>
        </p:nvPicPr>
        <p:blipFill>
          <a:blip r:embed="rId3">
            <a:alphaModFix/>
          </a:blip>
          <a:stretch>
            <a:fillRect/>
          </a:stretch>
        </p:blipFill>
        <p:spPr>
          <a:xfrm>
            <a:off x="2617163" y="120225"/>
            <a:ext cx="5896676" cy="4733500"/>
          </a:xfrm>
          <a:prstGeom prst="rect">
            <a:avLst/>
          </a:prstGeom>
          <a:noFill/>
          <a:ln>
            <a:noFill/>
          </a:ln>
        </p:spPr>
      </p:pic>
      <p:sp>
        <p:nvSpPr>
          <p:cNvPr id="185" name="Google Shape;185;g22b8e3b0c62_0_0"/>
          <p:cNvSpPr txBox="1"/>
          <p:nvPr/>
        </p:nvSpPr>
        <p:spPr>
          <a:xfrm>
            <a:off x="178000" y="0"/>
            <a:ext cx="596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CUSTOMER.SOL</a:t>
            </a:r>
            <a:endParaRPr sz="1900" b="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g21267dd8fd4_0_29"/>
          <p:cNvPicPr preferRelativeResize="0"/>
          <p:nvPr/>
        </p:nvPicPr>
        <p:blipFill>
          <a:blip r:embed="rId3">
            <a:alphaModFix/>
          </a:blip>
          <a:stretch>
            <a:fillRect/>
          </a:stretch>
        </p:blipFill>
        <p:spPr>
          <a:xfrm>
            <a:off x="1795300" y="666475"/>
            <a:ext cx="6533076" cy="4055525"/>
          </a:xfrm>
          <a:prstGeom prst="rect">
            <a:avLst/>
          </a:prstGeom>
          <a:noFill/>
          <a:ln>
            <a:noFill/>
          </a:ln>
        </p:spPr>
      </p:pic>
      <p:sp>
        <p:nvSpPr>
          <p:cNvPr id="191" name="Google Shape;191;g21267dd8fd4_0_29"/>
          <p:cNvSpPr txBox="1"/>
          <p:nvPr/>
        </p:nvSpPr>
        <p:spPr>
          <a:xfrm>
            <a:off x="0" y="79950"/>
            <a:ext cx="596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SUPPLYCHAIN.SOL</a:t>
            </a:r>
            <a:endParaRPr sz="19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811" b="1">
                <a:solidFill>
                  <a:srgbClr val="000000"/>
                </a:solidFill>
                <a:latin typeface="Times New Roman"/>
                <a:ea typeface="Times New Roman"/>
                <a:cs typeface="Times New Roman"/>
                <a:sym typeface="Times New Roman"/>
              </a:rPr>
              <a:t>PROBLEM STATEMENT</a:t>
            </a:r>
            <a:endParaRPr sz="2811" b="1">
              <a:solidFill>
                <a:srgbClr val="000000"/>
              </a:solidFill>
              <a:latin typeface="Times New Roman"/>
              <a:ea typeface="Times New Roman"/>
              <a:cs typeface="Times New Roman"/>
              <a:sym typeface="Times New Roman"/>
            </a:endParaRPr>
          </a:p>
        </p:txBody>
      </p:sp>
      <p:sp>
        <p:nvSpPr>
          <p:cNvPr id="93" name="Google Shape;93;p2"/>
          <p:cNvSpPr txBox="1">
            <a:spLocks noGrp="1"/>
          </p:cNvSpPr>
          <p:nvPr>
            <p:ph type="body" idx="1"/>
          </p:nvPr>
        </p:nvSpPr>
        <p:spPr>
          <a:xfrm>
            <a:off x="311700" y="1483425"/>
            <a:ext cx="8520600" cy="31095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000000"/>
              </a:buClr>
              <a:buSzPts val="1800"/>
              <a:buFont typeface="Times New Roman"/>
              <a:buChar char="❖"/>
            </a:pPr>
            <a:r>
              <a:rPr lang="en" dirty="0">
                <a:solidFill>
                  <a:srgbClr val="000000"/>
                </a:solidFill>
                <a:highlight>
                  <a:srgbClr val="FFFFFF"/>
                </a:highlight>
                <a:latin typeface="Times New Roman"/>
                <a:ea typeface="Times New Roman"/>
                <a:cs typeface="Times New Roman"/>
                <a:sym typeface="Times New Roman"/>
              </a:rPr>
              <a:t>In recent years, food safety issues have drawn growing concerns from society. </a:t>
            </a:r>
          </a:p>
          <a:p>
            <a:pPr marL="114300" lvl="0" indent="0" algn="l" rtl="0">
              <a:lnSpc>
                <a:spcPct val="115000"/>
              </a:lnSpc>
              <a:spcBef>
                <a:spcPts val="0"/>
              </a:spcBef>
              <a:spcAft>
                <a:spcPts val="0"/>
              </a:spcAft>
              <a:buClr>
                <a:srgbClr val="000000"/>
              </a:buClr>
              <a:buSzPts val="1800"/>
              <a:buNone/>
            </a:pPr>
            <a:endParaRPr dirty="0">
              <a:solidFill>
                <a:srgbClr val="000000"/>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dirty="0">
                <a:solidFill>
                  <a:srgbClr val="000000"/>
                </a:solidFill>
                <a:highlight>
                  <a:srgbClr val="FFFFFF"/>
                </a:highlight>
                <a:latin typeface="Times New Roman"/>
                <a:ea typeface="Times New Roman"/>
                <a:cs typeface="Times New Roman"/>
                <a:sym typeface="Times New Roman"/>
              </a:rPr>
              <a:t>In order to efficiently trace the accountability, building a reliable traceability system is indispensable. </a:t>
            </a:r>
          </a:p>
          <a:p>
            <a:pPr marL="114300" lvl="0" indent="0" algn="l" rtl="0">
              <a:lnSpc>
                <a:spcPct val="115000"/>
              </a:lnSpc>
              <a:spcBef>
                <a:spcPts val="0"/>
              </a:spcBef>
              <a:spcAft>
                <a:spcPts val="0"/>
              </a:spcAft>
              <a:buClr>
                <a:srgbClr val="000000"/>
              </a:buClr>
              <a:buSzPts val="1800"/>
              <a:buNone/>
            </a:pPr>
            <a:endParaRPr dirty="0">
              <a:solidFill>
                <a:srgbClr val="000000"/>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dirty="0">
                <a:solidFill>
                  <a:srgbClr val="000000"/>
                </a:solidFill>
                <a:highlight>
                  <a:srgbClr val="FFFFFF"/>
                </a:highlight>
                <a:latin typeface="Times New Roman"/>
                <a:ea typeface="Times New Roman"/>
                <a:cs typeface="Times New Roman"/>
                <a:sym typeface="Times New Roman"/>
              </a:rPr>
              <a:t>It is especially essential to accurately record, share and trace the specific data within the whole food supply chain including the process of production, distribution, warehousing and until it finally reaches the customer.</a:t>
            </a: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2b8e3b0c62_0_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7" name="Google Shape;197;g22b8e3b0c62_0_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98" name="Google Shape;198;g22b8e3b0c62_0_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2b8e3b0c62_0_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4" name="Google Shape;204;g22b8e3b0c62_0_4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05" name="Google Shape;205;g22b8e3b0c62_0_4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2b8e3b0c62_0_6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1" name="Google Shape;211;g22b8e3b0c62_0_6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12" name="Google Shape;212;g22b8e3b0c62_0_6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2b8e3b0c62_0_7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8" name="Google Shape;218;g22b8e3b0c62_0_7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19" name="Google Shape;219;g22b8e3b0c62_0_7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22b8e3b0c62_0_7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5" name="Google Shape;225;g22b8e3b0c62_0_7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26" name="Google Shape;226;g22b8e3b0c62_0_7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2b8e3b0c62_0_8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2" name="Google Shape;232;g22b8e3b0c62_0_8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33" name="Google Shape;233;g22b8e3b0c62_0_85"/>
          <p:cNvPicPr preferRelativeResize="0"/>
          <p:nvPr/>
        </p:nvPicPr>
        <p:blipFill>
          <a:blip r:embed="rId3">
            <a:alphaModFix/>
          </a:blip>
          <a:stretch>
            <a:fillRect/>
          </a:stretch>
        </p:blipFill>
        <p:spPr>
          <a:xfrm>
            <a:off x="152400" y="15240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2b8e3b0c62_0_9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9" name="Google Shape;239;g22b8e3b0c62_0_9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40" name="Google Shape;240;g22b8e3b0c62_0_9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22b8e3b0c62_0_9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6" name="Google Shape;246;g22b8e3b0c62_0_9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47" name="Google Shape;247;g22b8e3b0c62_0_9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00"/>
                </a:solidFill>
                <a:latin typeface="Times New Roman"/>
                <a:ea typeface="Times New Roman"/>
                <a:cs typeface="Times New Roman"/>
                <a:sym typeface="Times New Roman"/>
              </a:rPr>
              <a:t>EXISTING SYSTEM</a:t>
            </a:r>
            <a:endParaRPr b="1">
              <a:solidFill>
                <a:srgbClr val="000000"/>
              </a:solidFill>
              <a:latin typeface="Times New Roman"/>
              <a:ea typeface="Times New Roman"/>
              <a:cs typeface="Times New Roman"/>
              <a:sym typeface="Times New Roman"/>
            </a:endParaRPr>
          </a:p>
        </p:txBody>
      </p:sp>
      <p:sp>
        <p:nvSpPr>
          <p:cNvPr id="99" name="Google Shape;99;p4"/>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000000"/>
              </a:buClr>
              <a:buSzPts val="1800"/>
              <a:buFont typeface="Times New Roman"/>
              <a:buChar char="❖"/>
            </a:pPr>
            <a:r>
              <a:rPr lang="en" dirty="0">
                <a:solidFill>
                  <a:srgbClr val="000000"/>
                </a:solidFill>
                <a:highlight>
                  <a:srgbClr val="FFFFFF"/>
                </a:highlight>
                <a:latin typeface="Times New Roman"/>
                <a:ea typeface="Times New Roman"/>
                <a:cs typeface="Times New Roman"/>
                <a:sym typeface="Times New Roman"/>
              </a:rPr>
              <a:t>Traditional traceability technology is mainly through two-dimensional code or barcode technology, combined with radio frequency identification (RFID) technology.</a:t>
            </a:r>
          </a:p>
          <a:p>
            <a:pPr marL="114300" lvl="0" indent="0" algn="l" rtl="0">
              <a:lnSpc>
                <a:spcPct val="115000"/>
              </a:lnSpc>
              <a:spcBef>
                <a:spcPts val="0"/>
              </a:spcBef>
              <a:spcAft>
                <a:spcPts val="0"/>
              </a:spcAft>
              <a:buClr>
                <a:srgbClr val="000000"/>
              </a:buClr>
              <a:buSzPts val="1800"/>
              <a:buNone/>
            </a:pPr>
            <a:endParaRPr dirty="0">
              <a:solidFill>
                <a:srgbClr val="000000"/>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dirty="0">
                <a:solidFill>
                  <a:srgbClr val="000000"/>
                </a:solidFill>
                <a:highlight>
                  <a:srgbClr val="FFFFFF"/>
                </a:highlight>
                <a:latin typeface="Times New Roman"/>
                <a:ea typeface="Times New Roman"/>
                <a:cs typeface="Times New Roman"/>
                <a:sym typeface="Times New Roman"/>
              </a:rPr>
              <a:t>Through manual recording and storage in a centralized database,consumers can trace only the basic information of the product by scanning the barcode on the product package.</a:t>
            </a:r>
          </a:p>
          <a:p>
            <a:pPr marL="114300" lvl="0" indent="0" algn="l" rtl="0">
              <a:lnSpc>
                <a:spcPct val="115000"/>
              </a:lnSpc>
              <a:spcBef>
                <a:spcPts val="0"/>
              </a:spcBef>
              <a:spcAft>
                <a:spcPts val="0"/>
              </a:spcAft>
              <a:buClr>
                <a:srgbClr val="000000"/>
              </a:buClr>
              <a:buSzPts val="1800"/>
              <a:buNone/>
            </a:pPr>
            <a:endParaRPr dirty="0">
              <a:solidFill>
                <a:srgbClr val="000000"/>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dirty="0">
                <a:solidFill>
                  <a:srgbClr val="000000"/>
                </a:solidFill>
                <a:highlight>
                  <a:srgbClr val="FFFFFF"/>
                </a:highlight>
                <a:latin typeface="Times New Roman"/>
                <a:ea typeface="Times New Roman"/>
                <a:cs typeface="Times New Roman"/>
                <a:sym typeface="Times New Roman"/>
              </a:rPr>
              <a:t> However, the process of grain food from farmland to dining table mainly includes the following links: production, distribution, warehousing and customer.</a:t>
            </a: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311700" y="224075"/>
            <a:ext cx="8520600" cy="48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411">
                <a:solidFill>
                  <a:srgbClr val="000000"/>
                </a:solidFill>
                <a:latin typeface="Times New Roman"/>
                <a:ea typeface="Times New Roman"/>
                <a:cs typeface="Times New Roman"/>
                <a:sym typeface="Times New Roman"/>
              </a:rPr>
              <a:t>Contd..</a:t>
            </a:r>
            <a:endParaRPr sz="2411">
              <a:solidFill>
                <a:srgbClr val="000000"/>
              </a:solidFill>
              <a:latin typeface="Times New Roman"/>
              <a:ea typeface="Times New Roman"/>
              <a:cs typeface="Times New Roman"/>
              <a:sym typeface="Times New Roman"/>
            </a:endParaRPr>
          </a:p>
        </p:txBody>
      </p:sp>
      <p:sp>
        <p:nvSpPr>
          <p:cNvPr id="105" name="Google Shape;105;p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in traditional traceability systems is centralized, and authoritative agencies manage the central database of the traceability system. </a:t>
            </a:r>
            <a:endParaRPr>
              <a:solidFill>
                <a:srgbClr val="000000"/>
              </a:solidFill>
              <a:latin typeface="Times New Roman"/>
              <a:ea typeface="Times New Roman"/>
              <a:cs typeface="Times New Roman"/>
              <a:sym typeface="Times New Roman"/>
            </a:endParaRPr>
          </a:p>
          <a:p>
            <a:pPr marL="457200" lvl="0" indent="0" algn="l" rtl="0">
              <a:lnSpc>
                <a:spcPct val="95000"/>
              </a:lnSpc>
              <a:spcBef>
                <a:spcPts val="0"/>
              </a:spcBef>
              <a:spcAft>
                <a:spcPts val="0"/>
              </a:spcAft>
              <a:buNone/>
            </a:pPr>
            <a:endParaRPr>
              <a:solidFill>
                <a:srgbClr val="000000"/>
              </a:solidFill>
              <a:latin typeface="Times New Roman"/>
              <a:ea typeface="Times New Roman"/>
              <a:cs typeface="Times New Roman"/>
              <a:sym typeface="Times New Roman"/>
            </a:endParaRPr>
          </a:p>
          <a:p>
            <a:pPr marL="457200" lvl="0" indent="-342900" algn="l" rtl="0">
              <a:lnSpc>
                <a:spcPct val="9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Since the traceability data of each supply chain node are managed by enterprise, the data are easy to tamper with. </a:t>
            </a:r>
            <a:endParaRPr>
              <a:solidFill>
                <a:srgbClr val="000000"/>
              </a:solidFill>
              <a:latin typeface="Times New Roman"/>
              <a:ea typeface="Times New Roman"/>
              <a:cs typeface="Times New Roman"/>
              <a:sym typeface="Times New Roman"/>
            </a:endParaRPr>
          </a:p>
          <a:p>
            <a:pPr marL="457200" lvl="0" indent="0" algn="l" rtl="0">
              <a:lnSpc>
                <a:spcPct val="95000"/>
              </a:lnSpc>
              <a:spcBef>
                <a:spcPts val="0"/>
              </a:spcBef>
              <a:spcAft>
                <a:spcPts val="0"/>
              </a:spcAft>
              <a:buNone/>
            </a:pPr>
            <a:endParaRPr>
              <a:solidFill>
                <a:srgbClr val="000000"/>
              </a:solidFill>
              <a:latin typeface="Times New Roman"/>
              <a:ea typeface="Times New Roman"/>
              <a:cs typeface="Times New Roman"/>
              <a:sym typeface="Times New Roman"/>
            </a:endParaRPr>
          </a:p>
          <a:p>
            <a:pPr marL="457200" lvl="0" indent="-342900" algn="l" rtl="0">
              <a:lnSpc>
                <a:spcPct val="9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Therefore, the reliability of information transmission among different roles in the agricultural supply chain needs to be increased.</a:t>
            </a:r>
            <a:endParaRPr>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605"/>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811" b="1">
                <a:solidFill>
                  <a:srgbClr val="000000"/>
                </a:solidFill>
                <a:latin typeface="Times New Roman"/>
                <a:ea typeface="Times New Roman"/>
                <a:cs typeface="Times New Roman"/>
                <a:sym typeface="Times New Roman"/>
              </a:rPr>
              <a:t>DISADVANTAGES</a:t>
            </a:r>
            <a:endParaRPr sz="2811" b="1">
              <a:solidFill>
                <a:srgbClr val="000000"/>
              </a:solidFill>
              <a:latin typeface="Times New Roman"/>
              <a:ea typeface="Times New Roman"/>
              <a:cs typeface="Times New Roman"/>
              <a:sym typeface="Times New Roman"/>
            </a:endParaRPr>
          </a:p>
        </p:txBody>
      </p:sp>
      <p:sp>
        <p:nvSpPr>
          <p:cNvPr id="111" name="Google Shape;111;p6"/>
          <p:cNvSpPr txBox="1">
            <a:spLocks noGrp="1"/>
          </p:cNvSpPr>
          <p:nvPr>
            <p:ph type="body" idx="1"/>
          </p:nvPr>
        </p:nvSpPr>
        <p:spPr>
          <a:xfrm>
            <a:off x="1274150" y="1507475"/>
            <a:ext cx="8520600" cy="27786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Centralized management</a:t>
            </a:r>
            <a:endParaRPr sz="190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900">
              <a:solidFill>
                <a:srgbClr val="000000"/>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Opaque information</a:t>
            </a:r>
            <a:endParaRPr sz="190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900">
              <a:solidFill>
                <a:srgbClr val="000000"/>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Untrustworthy data</a:t>
            </a:r>
            <a:endParaRPr sz="19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SzPts val="1800"/>
              <a:buNone/>
            </a:pP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311700" y="16575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00"/>
                </a:solidFill>
                <a:latin typeface="Times New Roman"/>
                <a:ea typeface="Times New Roman"/>
                <a:cs typeface="Times New Roman"/>
                <a:sym typeface="Times New Roman"/>
              </a:rPr>
              <a:t>PROPOSED SYSTEM</a:t>
            </a:r>
            <a:endParaRPr b="1">
              <a:solidFill>
                <a:srgbClr val="000000"/>
              </a:solidFill>
              <a:latin typeface="Times New Roman"/>
              <a:ea typeface="Times New Roman"/>
              <a:cs typeface="Times New Roman"/>
              <a:sym typeface="Times New Roman"/>
            </a:endParaRPr>
          </a:p>
        </p:txBody>
      </p:sp>
      <p:sp>
        <p:nvSpPr>
          <p:cNvPr id="117" name="Google Shape;117;p10"/>
          <p:cNvSpPr txBox="1">
            <a:spLocks noGrp="1"/>
          </p:cNvSpPr>
          <p:nvPr>
            <p:ph type="body" idx="1"/>
          </p:nvPr>
        </p:nvSpPr>
        <p:spPr>
          <a:xfrm>
            <a:off x="369175" y="1017175"/>
            <a:ext cx="8520600" cy="3523500"/>
          </a:xfrm>
          <a:prstGeom prst="rect">
            <a:avLst/>
          </a:prstGeom>
          <a:noFill/>
          <a:ln>
            <a:noFill/>
          </a:ln>
        </p:spPr>
        <p:txBody>
          <a:bodyPr spcFirstLastPara="1" wrap="square" lIns="91425" tIns="91425" rIns="91425" bIns="91425" anchor="t" anchorCtr="0">
            <a:noAutofit/>
          </a:bodyPr>
          <a:lstStyle/>
          <a:p>
            <a:pPr marL="457200" lvl="0" indent="-342900" algn="l" rtl="0">
              <a:lnSpc>
                <a:spcPct val="10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Blockchain as an emerging technology that has properties of decentralization, tamper-proof and traceability provides the possibility to solve the problems existing in the current traditional agricultural product traceability system.</a:t>
            </a:r>
            <a:endParaRPr>
              <a:solidFill>
                <a:srgbClr val="000000"/>
              </a:solidFill>
              <a:latin typeface="Times New Roman"/>
              <a:ea typeface="Times New Roman"/>
              <a:cs typeface="Times New Roman"/>
              <a:sym typeface="Times New Roman"/>
            </a:endParaRPr>
          </a:p>
          <a:p>
            <a:pPr marL="457200" lvl="0" indent="0" algn="l" rtl="0">
              <a:lnSpc>
                <a:spcPct val="105000"/>
              </a:lnSpc>
              <a:spcBef>
                <a:spcPts val="0"/>
              </a:spcBef>
              <a:spcAft>
                <a:spcPts val="0"/>
              </a:spcAft>
              <a:buNone/>
            </a:pPr>
            <a:endParaRPr>
              <a:solidFill>
                <a:srgbClr val="000000"/>
              </a:solidFill>
              <a:latin typeface="Times New Roman"/>
              <a:ea typeface="Times New Roman"/>
              <a:cs typeface="Times New Roman"/>
              <a:sym typeface="Times New Roman"/>
            </a:endParaRPr>
          </a:p>
          <a:p>
            <a:pPr marL="457200" lvl="0" indent="-342900" algn="l" rtl="0">
              <a:lnSpc>
                <a:spcPct val="10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 traceability system based on blockchain technology for storage and query of product information in supply chain of agricultural products. </a:t>
            </a:r>
            <a:endParaRPr>
              <a:solidFill>
                <a:srgbClr val="000000"/>
              </a:solidFill>
              <a:latin typeface="Times New Roman"/>
              <a:ea typeface="Times New Roman"/>
              <a:cs typeface="Times New Roman"/>
              <a:sym typeface="Times New Roman"/>
            </a:endParaRPr>
          </a:p>
          <a:p>
            <a:pPr marL="457200" lvl="0" indent="0" algn="l" rtl="0">
              <a:lnSpc>
                <a:spcPct val="105000"/>
              </a:lnSpc>
              <a:spcBef>
                <a:spcPts val="0"/>
              </a:spcBef>
              <a:spcAft>
                <a:spcPts val="0"/>
              </a:spcAft>
              <a:buNone/>
            </a:pPr>
            <a:endParaRPr>
              <a:solidFill>
                <a:srgbClr val="000000"/>
              </a:solidFill>
              <a:latin typeface="Times New Roman"/>
              <a:ea typeface="Times New Roman"/>
              <a:cs typeface="Times New Roman"/>
              <a:sym typeface="Times New Roman"/>
            </a:endParaRPr>
          </a:p>
          <a:p>
            <a:pPr marL="457200" lvl="0" indent="-342900" algn="l" rtl="0">
              <a:lnSpc>
                <a:spcPct val="10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Leveraging the characteristics of decentralization, tamper-proof and traceability of blockchain technology, the transparency and credibility of traceability information increased.</a:t>
            </a:r>
            <a:endParaRPr>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1200"/>
              </a:spcAft>
              <a:buSzPts val="770"/>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811" b="1">
                <a:solidFill>
                  <a:srgbClr val="000000"/>
                </a:solidFill>
                <a:latin typeface="Times New Roman"/>
                <a:ea typeface="Times New Roman"/>
                <a:cs typeface="Times New Roman"/>
                <a:sym typeface="Times New Roman"/>
              </a:rPr>
              <a:t>ADVANTAGES</a:t>
            </a:r>
            <a:endParaRPr sz="2811" b="1">
              <a:solidFill>
                <a:srgbClr val="000000"/>
              </a:solidFill>
              <a:latin typeface="Times New Roman"/>
              <a:ea typeface="Times New Roman"/>
              <a:cs typeface="Times New Roman"/>
              <a:sym typeface="Times New Roman"/>
            </a:endParaRPr>
          </a:p>
        </p:txBody>
      </p:sp>
      <p:sp>
        <p:nvSpPr>
          <p:cNvPr id="123" name="Google Shape;123;p11"/>
          <p:cNvSpPr txBox="1">
            <a:spLocks noGrp="1"/>
          </p:cNvSpPr>
          <p:nvPr>
            <p:ph type="body" idx="1"/>
          </p:nvPr>
        </p:nvSpPr>
        <p:spPr>
          <a:xfrm>
            <a:off x="1401325" y="1325450"/>
            <a:ext cx="8520600" cy="3255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Decentralized</a:t>
            </a:r>
            <a:endParaRPr>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Security</a:t>
            </a:r>
            <a:endParaRPr>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Immutable transactions</a:t>
            </a:r>
            <a:endParaRPr>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Reliability</a:t>
            </a:r>
            <a:endParaRPr>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a:spLocks noGrp="1"/>
          </p:cNvSpPr>
          <p:nvPr>
            <p:ph type="title"/>
          </p:nvPr>
        </p:nvSpPr>
        <p:spPr>
          <a:xfrm>
            <a:off x="146275" y="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33"/>
              <a:buNone/>
            </a:pPr>
            <a:r>
              <a:rPr lang="en" sz="2800" b="1">
                <a:solidFill>
                  <a:srgbClr val="202124"/>
                </a:solidFill>
                <a:latin typeface="Times New Roman"/>
                <a:ea typeface="Times New Roman"/>
                <a:cs typeface="Times New Roman"/>
                <a:sym typeface="Times New Roman"/>
              </a:rPr>
              <a:t>LITERATURE SURVEY</a:t>
            </a:r>
            <a:endParaRPr sz="2800" b="1">
              <a:solidFill>
                <a:srgbClr val="202124"/>
              </a:solidFill>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B1980E41-8727-299E-3880-7F12A2CC8DB7}"/>
              </a:ext>
            </a:extLst>
          </p:cNvPr>
          <p:cNvGraphicFramePr>
            <a:graphicFrameLocks noGrp="1"/>
          </p:cNvGraphicFramePr>
          <p:nvPr>
            <p:extLst>
              <p:ext uri="{D42A27DB-BD31-4B8C-83A1-F6EECF244321}">
                <p14:modId xmlns:p14="http://schemas.microsoft.com/office/powerpoint/2010/main" val="881110634"/>
              </p:ext>
            </p:extLst>
          </p:nvPr>
        </p:nvGraphicFramePr>
        <p:xfrm>
          <a:off x="269807" y="677579"/>
          <a:ext cx="8643733" cy="3338512"/>
        </p:xfrm>
        <a:graphic>
          <a:graphicData uri="http://schemas.openxmlformats.org/drawingml/2006/table">
            <a:tbl>
              <a:tblPr/>
              <a:tblGrid>
                <a:gridCol w="567102">
                  <a:extLst>
                    <a:ext uri="{9D8B030D-6E8A-4147-A177-3AD203B41FA5}">
                      <a16:colId xmlns:a16="http://schemas.microsoft.com/office/drawing/2014/main" val="1044568269"/>
                    </a:ext>
                  </a:extLst>
                </a:gridCol>
                <a:gridCol w="969562">
                  <a:extLst>
                    <a:ext uri="{9D8B030D-6E8A-4147-A177-3AD203B41FA5}">
                      <a16:colId xmlns:a16="http://schemas.microsoft.com/office/drawing/2014/main" val="3309367739"/>
                    </a:ext>
                  </a:extLst>
                </a:gridCol>
                <a:gridCol w="1417755">
                  <a:extLst>
                    <a:ext uri="{9D8B030D-6E8A-4147-A177-3AD203B41FA5}">
                      <a16:colId xmlns:a16="http://schemas.microsoft.com/office/drawing/2014/main" val="1249660808"/>
                    </a:ext>
                  </a:extLst>
                </a:gridCol>
                <a:gridCol w="1189085">
                  <a:extLst>
                    <a:ext uri="{9D8B030D-6E8A-4147-A177-3AD203B41FA5}">
                      <a16:colId xmlns:a16="http://schemas.microsoft.com/office/drawing/2014/main" val="2404055531"/>
                    </a:ext>
                  </a:extLst>
                </a:gridCol>
                <a:gridCol w="1701306">
                  <a:extLst>
                    <a:ext uri="{9D8B030D-6E8A-4147-A177-3AD203B41FA5}">
                      <a16:colId xmlns:a16="http://schemas.microsoft.com/office/drawing/2014/main" val="2423478440"/>
                    </a:ext>
                  </a:extLst>
                </a:gridCol>
                <a:gridCol w="1381168">
                  <a:extLst>
                    <a:ext uri="{9D8B030D-6E8A-4147-A177-3AD203B41FA5}">
                      <a16:colId xmlns:a16="http://schemas.microsoft.com/office/drawing/2014/main" val="1849065787"/>
                    </a:ext>
                  </a:extLst>
                </a:gridCol>
                <a:gridCol w="1417755">
                  <a:extLst>
                    <a:ext uri="{9D8B030D-6E8A-4147-A177-3AD203B41FA5}">
                      <a16:colId xmlns:a16="http://schemas.microsoft.com/office/drawing/2014/main" val="2529148998"/>
                    </a:ext>
                  </a:extLst>
                </a:gridCol>
              </a:tblGrid>
              <a:tr h="568987">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SI .NO</a:t>
                      </a:r>
                      <a:endParaRPr lang="en-IN" sz="130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JOURNAL NAME</a:t>
                      </a:r>
                      <a:endParaRPr lang="en-IN" sz="130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TITLE &amp; YEAR</a:t>
                      </a:r>
                      <a:endParaRPr lang="en-IN" sz="130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AUTHOR(S)</a:t>
                      </a:r>
                      <a:endParaRPr lang="en-IN" sz="130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ABOUT</a:t>
                      </a:r>
                      <a:endParaRPr lang="en-IN" sz="130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ADVANTAGES</a:t>
                      </a:r>
                      <a:endParaRPr lang="en-IN" sz="130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Times New Roman" panose="02020603050405020304" pitchFamily="18" charset="0"/>
                        </a:rPr>
                        <a:t>DISADVANTAGES</a:t>
                      </a:r>
                      <a:endParaRPr lang="en-IN" sz="130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048034383"/>
                  </a:ext>
                </a:extLst>
              </a:tr>
              <a:tr h="2769525">
                <a:tc>
                  <a:txBody>
                    <a:bodyPr/>
                    <a:lstStyle/>
                    <a:p>
                      <a:pPr algn="just" rtl="0" fontAlgn="t">
                        <a:spcBef>
                          <a:spcPts val="0"/>
                        </a:spcBef>
                        <a:spcAft>
                          <a:spcPts val="0"/>
                        </a:spcAft>
                      </a:pPr>
                      <a:r>
                        <a:rPr lang="en-IN" sz="1100" b="0" i="0" u="none" strike="noStrike">
                          <a:solidFill>
                            <a:srgbClr val="000000"/>
                          </a:solidFill>
                          <a:effectLst/>
                          <a:latin typeface="Times New Roman" panose="02020603050405020304" pitchFamily="18" charset="0"/>
                        </a:rPr>
                        <a:t>1</a:t>
                      </a:r>
                      <a:endParaRPr lang="en-IN" sz="130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IN" sz="1100" b="0" i="0" u="none" strike="noStrike">
                          <a:solidFill>
                            <a:srgbClr val="000000"/>
                          </a:solidFill>
                          <a:effectLst/>
                          <a:latin typeface="Times New Roman" panose="02020603050405020304" pitchFamily="18" charset="0"/>
                        </a:rPr>
                        <a:t>IEEE</a:t>
                      </a:r>
                      <a:endParaRPr lang="en-IN" sz="130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dirty="0">
                          <a:solidFill>
                            <a:srgbClr val="000000"/>
                          </a:solidFill>
                          <a:effectLst/>
                          <a:latin typeface="Times New Roman" panose="02020603050405020304" pitchFamily="18" charset="0"/>
                        </a:rPr>
                        <a:t>Secure Identification, Traceability and Real-Time</a:t>
                      </a:r>
                      <a:endParaRPr lang="en-US" sz="1300" dirty="0">
                        <a:effectLst/>
                      </a:endParaRPr>
                    </a:p>
                    <a:p>
                      <a:pPr rtl="0" fontAlgn="t">
                        <a:spcBef>
                          <a:spcPts val="0"/>
                        </a:spcBef>
                        <a:spcAft>
                          <a:spcPts val="0"/>
                        </a:spcAft>
                      </a:pPr>
                      <a:r>
                        <a:rPr lang="en-US" sz="1100" b="1" i="0" u="none" strike="noStrike" dirty="0">
                          <a:solidFill>
                            <a:srgbClr val="000000"/>
                          </a:solidFill>
                          <a:effectLst/>
                          <a:latin typeface="Times New Roman" panose="02020603050405020304" pitchFamily="18" charset="0"/>
                        </a:rPr>
                        <a:t>Tracking of Agricultural Food Supply During</a:t>
                      </a:r>
                      <a:endParaRPr lang="en-US" sz="1300" dirty="0">
                        <a:effectLst/>
                      </a:endParaRPr>
                    </a:p>
                    <a:p>
                      <a:pPr rtl="0" fontAlgn="t">
                        <a:spcBef>
                          <a:spcPts val="0"/>
                        </a:spcBef>
                        <a:spcAft>
                          <a:spcPts val="0"/>
                        </a:spcAft>
                      </a:pPr>
                      <a:r>
                        <a:rPr lang="en-US" sz="1100" b="1" i="0" u="none" strike="noStrike" dirty="0">
                          <a:solidFill>
                            <a:srgbClr val="000000"/>
                          </a:solidFill>
                          <a:effectLst/>
                          <a:latin typeface="Times New Roman" panose="02020603050405020304" pitchFamily="18" charset="0"/>
                        </a:rPr>
                        <a:t>Transportation Using Internet of Things</a:t>
                      </a:r>
                      <a:endParaRPr lang="en-US" sz="1300" dirty="0">
                        <a:effectLst/>
                      </a:endParaRPr>
                    </a:p>
                    <a:p>
                      <a:pPr algn="just" rtl="0" fontAlgn="t">
                        <a:spcBef>
                          <a:spcPts val="0"/>
                        </a:spcBef>
                        <a:spcAft>
                          <a:spcPts val="0"/>
                        </a:spcAft>
                      </a:pPr>
                      <a:br>
                        <a:rPr lang="en-US" sz="1300" dirty="0">
                          <a:effectLst/>
                        </a:rPr>
                      </a:br>
                      <a:br>
                        <a:rPr lang="en-US" sz="1300" dirty="0">
                          <a:effectLst/>
                        </a:rPr>
                      </a:br>
                      <a:br>
                        <a:rPr lang="en-US" sz="1300" dirty="0">
                          <a:effectLst/>
                        </a:rPr>
                      </a:br>
                      <a:r>
                        <a:rPr lang="en-US" sz="1100" b="0" i="0" u="none" strike="noStrike" dirty="0">
                          <a:solidFill>
                            <a:srgbClr val="000000"/>
                          </a:solidFill>
                          <a:effectLst/>
                          <a:latin typeface="Times New Roman" panose="02020603050405020304" pitchFamily="18" charset="0"/>
                        </a:rPr>
                        <a:t>2021</a:t>
                      </a:r>
                      <a:endParaRPr lang="en-US" sz="1300" dirty="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MUHAMMAD NASIR MUMTAZ BHUTTA AND MUNEER AHMAD</a:t>
                      </a:r>
                      <a:endParaRPr lang="en-IN" sz="1300" dirty="0">
                        <a:effectLst/>
                      </a:endParaRPr>
                    </a:p>
                    <a:p>
                      <a:pPr fontAlgn="t"/>
                      <a:br>
                        <a:rPr lang="en-IN" sz="1300" dirty="0">
                          <a:effectLst/>
                        </a:rPr>
                      </a:br>
                      <a:endParaRPr lang="en-IN" sz="1300" dirty="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It proposes an IoT based system for secure identification, traceability, and real-time tracking of agricultural food products during transportation. The system provides an end-to-end solution for monitoring the food supply chain, improving food safety, and reducing waste </a:t>
                      </a:r>
                      <a:endParaRPr lang="en-US" sz="1300" dirty="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The system helps food businesses comply with regulatory requirements related to food safety and traceability, reducing the risk of fines and legal liabilities</a:t>
                      </a:r>
                      <a:endParaRPr lang="en-US" sz="1300" dirty="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High Implementation Costs, </a:t>
                      </a:r>
                      <a:endParaRPr lang="en-US" sz="1300" dirty="0">
                        <a:effectLst/>
                      </a:endParaRPr>
                    </a:p>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Data Privacy and Security Risks, Dependence on Technology, Complex Integration</a:t>
                      </a:r>
                      <a:endParaRPr lang="en-US" sz="1300" dirty="0">
                        <a:effectLst/>
                      </a:endParaRPr>
                    </a:p>
                    <a:p>
                      <a:pPr fontAlgn="t"/>
                      <a:br>
                        <a:rPr lang="en-US" sz="1300" dirty="0">
                          <a:effectLst/>
                        </a:rPr>
                      </a:br>
                      <a:endParaRPr lang="en-US" sz="1300" dirty="0">
                        <a:effectLst/>
                      </a:endParaRPr>
                    </a:p>
                  </a:txBody>
                  <a:tcPr marL="68553" marR="68553" marT="68553" marB="6855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741631316"/>
                  </a:ext>
                </a:extLst>
              </a:tr>
            </a:tbl>
          </a:graphicData>
        </a:graphic>
      </p:graphicFrame>
      <p:sp>
        <p:nvSpPr>
          <p:cNvPr id="3" name="Rectangle 1">
            <a:extLst>
              <a:ext uri="{FF2B5EF4-FFF2-40B4-BE49-F238E27FC236}">
                <a16:creationId xmlns:a16="http://schemas.microsoft.com/office/drawing/2014/main" id="{FA70CA01-58A3-34F3-3D9A-98533ABCC1CC}"/>
              </a:ext>
            </a:extLst>
          </p:cNvPr>
          <p:cNvSpPr>
            <a:spLocks noChangeArrowheads="1"/>
          </p:cNvSpPr>
          <p:nvPr/>
        </p:nvSpPr>
        <p:spPr bwMode="auto">
          <a:xfrm>
            <a:off x="270417" y="677089"/>
            <a:ext cx="122006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0B6AD4B-3E9C-B27C-1204-491F2931D609}"/>
              </a:ext>
            </a:extLst>
          </p:cNvPr>
          <p:cNvGraphicFramePr>
            <a:graphicFrameLocks noGrp="1"/>
          </p:cNvGraphicFramePr>
          <p:nvPr>
            <p:extLst>
              <p:ext uri="{D42A27DB-BD31-4B8C-83A1-F6EECF244321}">
                <p14:modId xmlns:p14="http://schemas.microsoft.com/office/powerpoint/2010/main" val="3357928602"/>
              </p:ext>
            </p:extLst>
          </p:nvPr>
        </p:nvGraphicFramePr>
        <p:xfrm>
          <a:off x="343868" y="376873"/>
          <a:ext cx="8381032" cy="4365747"/>
        </p:xfrm>
        <a:graphic>
          <a:graphicData uri="http://schemas.openxmlformats.org/drawingml/2006/table">
            <a:tbl>
              <a:tblPr/>
              <a:tblGrid>
                <a:gridCol w="552885">
                  <a:extLst>
                    <a:ext uri="{9D8B030D-6E8A-4147-A177-3AD203B41FA5}">
                      <a16:colId xmlns:a16="http://schemas.microsoft.com/office/drawing/2014/main" val="1516210528"/>
                    </a:ext>
                  </a:extLst>
                </a:gridCol>
                <a:gridCol w="947802">
                  <a:extLst>
                    <a:ext uri="{9D8B030D-6E8A-4147-A177-3AD203B41FA5}">
                      <a16:colId xmlns:a16="http://schemas.microsoft.com/office/drawing/2014/main" val="218977119"/>
                    </a:ext>
                  </a:extLst>
                </a:gridCol>
                <a:gridCol w="1369048">
                  <a:extLst>
                    <a:ext uri="{9D8B030D-6E8A-4147-A177-3AD203B41FA5}">
                      <a16:colId xmlns:a16="http://schemas.microsoft.com/office/drawing/2014/main" val="2659637260"/>
                    </a:ext>
                  </a:extLst>
                </a:gridCol>
                <a:gridCol w="1149648">
                  <a:extLst>
                    <a:ext uri="{9D8B030D-6E8A-4147-A177-3AD203B41FA5}">
                      <a16:colId xmlns:a16="http://schemas.microsoft.com/office/drawing/2014/main" val="1117811814"/>
                    </a:ext>
                  </a:extLst>
                </a:gridCol>
                <a:gridCol w="1649880">
                  <a:extLst>
                    <a:ext uri="{9D8B030D-6E8A-4147-A177-3AD203B41FA5}">
                      <a16:colId xmlns:a16="http://schemas.microsoft.com/office/drawing/2014/main" val="2745677278"/>
                    </a:ext>
                  </a:extLst>
                </a:gridCol>
                <a:gridCol w="1342721">
                  <a:extLst>
                    <a:ext uri="{9D8B030D-6E8A-4147-A177-3AD203B41FA5}">
                      <a16:colId xmlns:a16="http://schemas.microsoft.com/office/drawing/2014/main" val="2615348061"/>
                    </a:ext>
                  </a:extLst>
                </a:gridCol>
                <a:gridCol w="1369048">
                  <a:extLst>
                    <a:ext uri="{9D8B030D-6E8A-4147-A177-3AD203B41FA5}">
                      <a16:colId xmlns:a16="http://schemas.microsoft.com/office/drawing/2014/main" val="3322935228"/>
                    </a:ext>
                  </a:extLst>
                </a:gridCol>
              </a:tblGrid>
              <a:tr h="304732">
                <a:tc>
                  <a:txBody>
                    <a:bodyPr/>
                    <a:lstStyle/>
                    <a:p>
                      <a:pPr rtl="0" fontAlgn="t">
                        <a:spcBef>
                          <a:spcPts val="0"/>
                        </a:spcBef>
                        <a:spcAft>
                          <a:spcPts val="0"/>
                        </a:spcAft>
                      </a:pPr>
                      <a:r>
                        <a:rPr lang="en-IN" sz="1000" b="1" i="0" u="none" strike="noStrike" dirty="0">
                          <a:solidFill>
                            <a:srgbClr val="000000"/>
                          </a:solidFill>
                          <a:effectLst/>
                          <a:latin typeface="+mn-lt"/>
                        </a:rPr>
                        <a:t>SI .NO</a:t>
                      </a:r>
                      <a:endParaRPr lang="en-IN"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dirty="0">
                          <a:solidFill>
                            <a:srgbClr val="000000"/>
                          </a:solidFill>
                          <a:effectLst/>
                          <a:latin typeface="+mn-lt"/>
                        </a:rPr>
                        <a:t>JOURNAL NAME</a:t>
                      </a:r>
                      <a:endParaRPr lang="en-IN"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mn-lt"/>
                        </a:rPr>
                        <a:t>TITLE &amp; YEAR</a:t>
                      </a:r>
                      <a:endParaRPr lang="en-IN" sz="100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mn-lt"/>
                        </a:rPr>
                        <a:t>AUTHOR(S)</a:t>
                      </a:r>
                      <a:endParaRPr lang="en-IN" sz="100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mn-lt"/>
                        </a:rPr>
                        <a:t>ABOUT</a:t>
                      </a:r>
                      <a:endParaRPr lang="en-IN" sz="100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mn-lt"/>
                        </a:rPr>
                        <a:t>ADVANTAGES</a:t>
                      </a:r>
                      <a:endParaRPr lang="en-IN" sz="100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1" i="0" u="none" strike="noStrike">
                          <a:solidFill>
                            <a:srgbClr val="000000"/>
                          </a:solidFill>
                          <a:effectLst/>
                          <a:latin typeface="+mn-lt"/>
                        </a:rPr>
                        <a:t>DISADVANTAGES</a:t>
                      </a:r>
                      <a:endParaRPr lang="en-IN" sz="100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765982869"/>
                  </a:ext>
                </a:extLst>
              </a:tr>
              <a:tr h="1929971">
                <a:tc>
                  <a:txBody>
                    <a:bodyPr/>
                    <a:lstStyle/>
                    <a:p>
                      <a:pPr algn="just" rtl="0" fontAlgn="t">
                        <a:spcBef>
                          <a:spcPts val="0"/>
                        </a:spcBef>
                        <a:spcAft>
                          <a:spcPts val="0"/>
                        </a:spcAft>
                      </a:pPr>
                      <a:r>
                        <a:rPr lang="en-IN" sz="1000" b="0" i="0" u="none" strike="noStrike">
                          <a:solidFill>
                            <a:srgbClr val="000000"/>
                          </a:solidFill>
                          <a:effectLst/>
                          <a:latin typeface="+mn-lt"/>
                        </a:rPr>
                        <a:t>2</a:t>
                      </a:r>
                      <a:endParaRPr lang="en-IN" sz="100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mn-lt"/>
                        </a:rPr>
                        <a:t>IEEE</a:t>
                      </a:r>
                      <a:endParaRPr lang="en-IN"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1" i="0" u="none" strike="noStrike" dirty="0">
                          <a:solidFill>
                            <a:srgbClr val="000000"/>
                          </a:solidFill>
                          <a:effectLst/>
                          <a:latin typeface="+mn-lt"/>
                        </a:rPr>
                        <a:t>Smart Contract-Based Product Traceability</a:t>
                      </a:r>
                      <a:endParaRPr lang="en-US" sz="1000" dirty="0">
                        <a:effectLst/>
                        <a:latin typeface="+mn-lt"/>
                      </a:endParaRPr>
                    </a:p>
                    <a:p>
                      <a:pPr rtl="0" fontAlgn="t">
                        <a:spcBef>
                          <a:spcPts val="0"/>
                        </a:spcBef>
                        <a:spcAft>
                          <a:spcPts val="0"/>
                        </a:spcAft>
                      </a:pPr>
                      <a:r>
                        <a:rPr lang="en-US" sz="1000" b="1" i="0" u="none" strike="noStrike" dirty="0">
                          <a:solidFill>
                            <a:srgbClr val="000000"/>
                          </a:solidFill>
                          <a:effectLst/>
                          <a:latin typeface="+mn-lt"/>
                        </a:rPr>
                        <a:t>System in the Supply Chain Scenario</a:t>
                      </a:r>
                      <a:endParaRPr lang="en-US" sz="1000" dirty="0">
                        <a:effectLst/>
                        <a:latin typeface="+mn-lt"/>
                      </a:endParaRPr>
                    </a:p>
                    <a:p>
                      <a:pPr algn="just" rtl="0" fontAlgn="t">
                        <a:spcBef>
                          <a:spcPts val="0"/>
                        </a:spcBef>
                        <a:spcAft>
                          <a:spcPts val="0"/>
                        </a:spcAft>
                      </a:pPr>
                      <a:br>
                        <a:rPr lang="en-US" sz="1000" dirty="0">
                          <a:effectLst/>
                          <a:latin typeface="+mn-lt"/>
                        </a:rPr>
                      </a:br>
                      <a:br>
                        <a:rPr lang="en-US" sz="1000" dirty="0">
                          <a:effectLst/>
                          <a:latin typeface="+mn-lt"/>
                        </a:rPr>
                      </a:br>
                      <a:r>
                        <a:rPr lang="en-US" sz="1000" b="0" i="0" u="none" strike="noStrike" dirty="0">
                          <a:solidFill>
                            <a:srgbClr val="000000"/>
                          </a:solidFill>
                          <a:effectLst/>
                          <a:latin typeface="+mn-lt"/>
                        </a:rPr>
                        <a:t>2019</a:t>
                      </a:r>
                      <a:endParaRPr lang="en-US"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mn-lt"/>
                        </a:rPr>
                        <a:t>SHANGPING WANG, DONGYI LI</a:t>
                      </a:r>
                      <a:endParaRPr lang="en-IN" sz="1000" dirty="0">
                        <a:effectLst/>
                        <a:latin typeface="+mn-lt"/>
                      </a:endParaRPr>
                    </a:p>
                    <a:p>
                      <a:pPr fontAlgn="t"/>
                      <a:br>
                        <a:rPr lang="en-IN" sz="1000" dirty="0">
                          <a:effectLst/>
                          <a:latin typeface="+mn-lt"/>
                        </a:rPr>
                      </a:br>
                      <a:br>
                        <a:rPr lang="en-IN" sz="1000" dirty="0">
                          <a:effectLst/>
                          <a:latin typeface="+mn-lt"/>
                        </a:rPr>
                      </a:br>
                      <a:endParaRPr lang="en-IN"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000" b="0" i="0" u="none" strike="noStrike" dirty="0">
                          <a:solidFill>
                            <a:srgbClr val="000000"/>
                          </a:solidFill>
                          <a:effectLst/>
                          <a:latin typeface="+mn-lt"/>
                        </a:rPr>
                        <a:t>A product traceability system based on blockchain technology, in which all product transferring histories are perpetually recorded in a distributed ledger by using smart contracts and a chain is formed that can trace back to the source of the products.</a:t>
                      </a:r>
                      <a:endParaRPr lang="en-US"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000" b="0" i="0" u="none" strike="noStrike" dirty="0">
                          <a:solidFill>
                            <a:srgbClr val="000000"/>
                          </a:solidFill>
                          <a:effectLst/>
                          <a:latin typeface="+mn-lt"/>
                        </a:rPr>
                        <a:t>It has obvious decentralized characteristics, which significantly</a:t>
                      </a:r>
                      <a:endParaRPr lang="en-US" sz="1000" dirty="0">
                        <a:effectLst/>
                        <a:latin typeface="+mn-lt"/>
                      </a:endParaRPr>
                    </a:p>
                    <a:p>
                      <a:pPr algn="just" rtl="0" fontAlgn="t">
                        <a:spcBef>
                          <a:spcPts val="0"/>
                        </a:spcBef>
                        <a:spcAft>
                          <a:spcPts val="0"/>
                        </a:spcAft>
                      </a:pPr>
                      <a:r>
                        <a:rPr lang="en-US" sz="1000" b="0" i="0" u="none" strike="noStrike" dirty="0">
                          <a:solidFill>
                            <a:srgbClr val="000000"/>
                          </a:solidFill>
                          <a:effectLst/>
                          <a:latin typeface="+mn-lt"/>
                        </a:rPr>
                        <a:t>reduces the possibility of privately tampering with data within</a:t>
                      </a:r>
                      <a:endParaRPr lang="en-US" sz="1000" dirty="0">
                        <a:effectLst/>
                        <a:latin typeface="+mn-lt"/>
                      </a:endParaRPr>
                    </a:p>
                    <a:p>
                      <a:pPr algn="just" rtl="0" fontAlgn="t">
                        <a:spcBef>
                          <a:spcPts val="0"/>
                        </a:spcBef>
                        <a:spcAft>
                          <a:spcPts val="0"/>
                        </a:spcAft>
                      </a:pPr>
                      <a:r>
                        <a:rPr lang="en-US" sz="1000" b="0" i="0" u="none" strike="noStrike" dirty="0">
                          <a:solidFill>
                            <a:srgbClr val="000000"/>
                          </a:solidFill>
                          <a:effectLst/>
                          <a:latin typeface="+mn-lt"/>
                        </a:rPr>
                        <a:t>enterprises.</a:t>
                      </a:r>
                      <a:endParaRPr lang="en-US"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000" b="0" i="0" u="none" strike="noStrike" dirty="0">
                          <a:solidFill>
                            <a:srgbClr val="000000"/>
                          </a:solidFill>
                          <a:effectLst/>
                          <a:latin typeface="+mn-lt"/>
                        </a:rPr>
                        <a:t>Possibility of manual input errors</a:t>
                      </a:r>
                      <a:endParaRPr lang="en-US"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48983385"/>
                  </a:ext>
                </a:extLst>
              </a:tr>
              <a:tr h="2051864">
                <a:tc>
                  <a:txBody>
                    <a:bodyPr/>
                    <a:lstStyle/>
                    <a:p>
                      <a:pPr algn="just" rtl="0" fontAlgn="t">
                        <a:spcBef>
                          <a:spcPts val="0"/>
                        </a:spcBef>
                        <a:spcAft>
                          <a:spcPts val="0"/>
                        </a:spcAft>
                      </a:pPr>
                      <a:r>
                        <a:rPr lang="en-IN" sz="1000" b="0" i="0" u="none" strike="noStrike">
                          <a:solidFill>
                            <a:srgbClr val="000000"/>
                          </a:solidFill>
                          <a:effectLst/>
                          <a:latin typeface="+mn-lt"/>
                        </a:rPr>
                        <a:t>3</a:t>
                      </a:r>
                      <a:endParaRPr lang="en-IN" sz="100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a:solidFill>
                            <a:srgbClr val="000000"/>
                          </a:solidFill>
                          <a:effectLst/>
                          <a:latin typeface="+mn-lt"/>
                        </a:rPr>
                        <a:t>IEEE</a:t>
                      </a:r>
                      <a:endParaRPr lang="en-IN" sz="100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000" b="1" i="0" u="none" strike="noStrike" dirty="0">
                          <a:solidFill>
                            <a:srgbClr val="000000"/>
                          </a:solidFill>
                          <a:effectLst/>
                          <a:latin typeface="+mn-lt"/>
                        </a:rPr>
                        <a:t>Construct Food Safety Traceability System for People’s Health Under the Internet of Things and Big Data</a:t>
                      </a:r>
                      <a:endParaRPr lang="en-US" sz="1000" dirty="0">
                        <a:effectLst/>
                        <a:latin typeface="+mn-lt"/>
                      </a:endParaRPr>
                    </a:p>
                    <a:p>
                      <a:pPr algn="just" rtl="0" fontAlgn="t">
                        <a:spcBef>
                          <a:spcPts val="0"/>
                        </a:spcBef>
                        <a:spcAft>
                          <a:spcPts val="0"/>
                        </a:spcAft>
                      </a:pPr>
                      <a:br>
                        <a:rPr lang="en-US" sz="1000" dirty="0">
                          <a:effectLst/>
                          <a:latin typeface="+mn-lt"/>
                        </a:rPr>
                      </a:br>
                      <a:r>
                        <a:rPr lang="en-US" sz="1000" b="0" i="0" u="none" strike="noStrike" dirty="0">
                          <a:solidFill>
                            <a:srgbClr val="000000"/>
                          </a:solidFill>
                          <a:effectLst/>
                          <a:latin typeface="+mn-lt"/>
                        </a:rPr>
                        <a:t>2021</a:t>
                      </a:r>
                      <a:endParaRPr lang="en-US"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0" i="0" u="none" strike="noStrike" dirty="0">
                          <a:solidFill>
                            <a:srgbClr val="000000"/>
                          </a:solidFill>
                          <a:effectLst/>
                          <a:latin typeface="+mn-lt"/>
                        </a:rPr>
                        <a:t>PRATYUSH KUMAR PATRO ,RAJA JAYARAMAN ,</a:t>
                      </a:r>
                      <a:endParaRPr lang="en-IN"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000" b="0" i="0" u="none" strike="noStrike" dirty="0">
                          <a:solidFill>
                            <a:srgbClr val="000000"/>
                          </a:solidFill>
                          <a:effectLst/>
                          <a:latin typeface="+mn-lt"/>
                        </a:rPr>
                        <a:t>Building a food safety traceability system utilizing the Internet of Things and Big Data is crucial for ensuring people's health. This paper proposes a framework for constructing such a system, highlighting the significance of data integration and the utilization of emerging technologies</a:t>
                      </a:r>
                      <a:endParaRPr lang="en-US"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mn-lt"/>
                        </a:rPr>
                        <a:t>The system can improve supply chain management, reduce waste, and enhance the reputation of food businesses, ultimately leading to increased profitability. </a:t>
                      </a:r>
                      <a:endParaRPr lang="en-US"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mn-lt"/>
                        </a:rPr>
                        <a:t>Dependence on Technology,</a:t>
                      </a:r>
                      <a:endParaRPr lang="en-US" sz="1000" dirty="0">
                        <a:effectLst/>
                        <a:latin typeface="+mn-lt"/>
                      </a:endParaRPr>
                    </a:p>
                    <a:p>
                      <a:pPr rtl="0" fontAlgn="t">
                        <a:spcBef>
                          <a:spcPts val="0"/>
                        </a:spcBef>
                        <a:spcAft>
                          <a:spcPts val="0"/>
                        </a:spcAft>
                      </a:pPr>
                      <a:r>
                        <a:rPr lang="en-US" sz="1000" b="0" i="0" u="none" strike="noStrike" dirty="0">
                          <a:solidFill>
                            <a:srgbClr val="000000"/>
                          </a:solidFill>
                          <a:effectLst/>
                          <a:latin typeface="+mn-lt"/>
                        </a:rPr>
                        <a:t>Need for Industry-wide Adoption, Complexity</a:t>
                      </a:r>
                      <a:endParaRPr lang="en-US" sz="1000" dirty="0">
                        <a:effectLst/>
                        <a:latin typeface="+mn-lt"/>
                      </a:endParaRPr>
                    </a:p>
                    <a:p>
                      <a:pPr fontAlgn="t"/>
                      <a:br>
                        <a:rPr lang="en-US" sz="1000" dirty="0">
                          <a:effectLst/>
                          <a:latin typeface="+mn-lt"/>
                        </a:rPr>
                      </a:br>
                      <a:endParaRPr lang="en-US" sz="1000" dirty="0">
                        <a:effectLst/>
                        <a:latin typeface="+mn-lt"/>
                      </a:endParaRPr>
                    </a:p>
                  </a:txBody>
                  <a:tcPr marL="39556" marR="39556" marT="39556" marB="3955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511448892"/>
                  </a:ext>
                </a:extLst>
              </a:tr>
            </a:tbl>
          </a:graphicData>
        </a:graphic>
      </p:graphicFrame>
      <p:sp>
        <p:nvSpPr>
          <p:cNvPr id="5" name="Rectangle 2">
            <a:extLst>
              <a:ext uri="{FF2B5EF4-FFF2-40B4-BE49-F238E27FC236}">
                <a16:creationId xmlns:a16="http://schemas.microsoft.com/office/drawing/2014/main" id="{818B5601-799D-05EC-48B7-6F3A12DD9FA3}"/>
              </a:ext>
            </a:extLst>
          </p:cNvPr>
          <p:cNvSpPr>
            <a:spLocks noChangeArrowheads="1"/>
          </p:cNvSpPr>
          <p:nvPr/>
        </p:nvSpPr>
        <p:spPr bwMode="auto">
          <a:xfrm>
            <a:off x="343534" y="376873"/>
            <a:ext cx="20287096" cy="587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1032</Words>
  <Application>Microsoft Office PowerPoint</Application>
  <PresentationFormat>On-screen Show (16:9)</PresentationFormat>
  <Paragraphs>135</Paragraphs>
  <Slides>27</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Times New Roman</vt:lpstr>
      <vt:lpstr>Roboto</vt:lpstr>
      <vt:lpstr>Arial</vt:lpstr>
      <vt:lpstr>Geometric</vt:lpstr>
      <vt:lpstr>A TRUSTED BLOCKCHAIN-BASED TRACEABILITY SYSTEM FOR FRUIT AND VEGETABLE AGRICULTURAL PRODUCTS</vt:lpstr>
      <vt:lpstr>PROBLEM STATEMENT</vt:lpstr>
      <vt:lpstr>EXISTING SYSTEM</vt:lpstr>
      <vt:lpstr>Contd..</vt:lpstr>
      <vt:lpstr>DISADVANTAGES</vt:lpstr>
      <vt:lpstr>PROPOSED SYSTEM</vt:lpstr>
      <vt:lpstr>ADVANTAGES</vt:lpstr>
      <vt:lpstr>LITERATURE SURVEY</vt:lpstr>
      <vt:lpstr>PowerPoint Presentation</vt:lpstr>
      <vt:lpstr>PowerPoint Presentation</vt:lpstr>
      <vt:lpstr>Tool used – Ganache UI</vt:lpstr>
      <vt:lpstr>PowerPoint Presentation</vt:lpstr>
      <vt:lpstr>ARCHITECTURE DIAGRAM</vt:lpstr>
      <vt:lpstr>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TRUSTED BLOCKCHAIN-BASED TRACEABILITY SYSTEM FOR FRUIT AND VEGETABLE AGRICULTURAL PRODUCTS</dc:title>
  <cp:lastModifiedBy>Dharshini Baskar</cp:lastModifiedBy>
  <cp:revision>15</cp:revision>
  <dcterms:modified xsi:type="dcterms:W3CDTF">2023-07-24T03:43:33Z</dcterms:modified>
</cp:coreProperties>
</file>