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8"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3928"/>
            <a:ext cx="9144000" cy="2387600"/>
          </a:xfrm>
        </p:spPr>
        <p:txBody>
          <a:bodyPr>
            <a:normAutofit fontScale="90000"/>
          </a:bodyPr>
          <a:lstStyle/>
          <a:p>
            <a:r>
              <a:rPr lang="en-IN" altLang="en-US" dirty="0">
                <a:solidFill>
                  <a:schemeClr val="tx1"/>
                </a:solidFill>
              </a:rPr>
              <a:t>LEAVE MANAGEMENT SYSTEM</a:t>
            </a:r>
            <a:br>
              <a:rPr lang="en-IN" altLang="en-US" dirty="0">
                <a:solidFill>
                  <a:schemeClr val="tx1"/>
                </a:solidFill>
              </a:rPr>
            </a:br>
            <a:endParaRPr lang="en-IN" altLang="en-US" dirty="0">
              <a:solidFill>
                <a:schemeClr val="tx1"/>
              </a:solidFill>
            </a:endParaRPr>
          </a:p>
        </p:txBody>
      </p:sp>
      <p:sp>
        <p:nvSpPr>
          <p:cNvPr id="3" name="Subtitle 2"/>
          <p:cNvSpPr>
            <a:spLocks noGrp="1"/>
          </p:cNvSpPr>
          <p:nvPr>
            <p:ph type="subTitle" idx="1"/>
          </p:nvPr>
        </p:nvSpPr>
        <p:spPr>
          <a:xfrm>
            <a:off x="1954530" y="5096510"/>
            <a:ext cx="8283575" cy="1082040"/>
          </a:xfrm>
        </p:spPr>
        <p:txBody>
          <a:bodyPr/>
          <a:lstStyle/>
          <a:p>
            <a:r>
              <a:rPr lang="en-IN" altLang="en-US" sz="2000"/>
              <a:t>Coapps, Tidel Park, "D"North Block, First Floor,</a:t>
            </a:r>
            <a:endParaRPr lang="en-IN" altLang="en-US" sz="2000"/>
          </a:p>
          <a:p>
            <a:r>
              <a:rPr lang="en-IN" altLang="en-US" sz="2000"/>
              <a:t>Rajiv Gandhi Salai, Taramani</a:t>
            </a:r>
            <a:endParaRPr lang="en-IN" altLang="en-US" sz="2000"/>
          </a:p>
          <a:p>
            <a:r>
              <a:rPr lang="en-IN" altLang="en-US" sz="2000"/>
              <a:t>Chennai - 600113</a:t>
            </a:r>
            <a:endParaRPr lang="en-I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810" y="212090"/>
            <a:ext cx="9104630" cy="1794510"/>
          </a:xfrm>
        </p:spPr>
        <p:txBody>
          <a:bodyPr>
            <a:normAutofit/>
          </a:bodyPr>
          <a:lstStyle/>
          <a:p>
            <a:r>
              <a:rPr lang="en-IN" altLang="en-US" dirty="0"/>
              <a:t>SOFTWARE REQUIREMENTS </a:t>
            </a:r>
            <a:endParaRPr lang="en-IN" altLang="en-US" dirty="0"/>
          </a:p>
        </p:txBody>
      </p:sp>
      <p:sp>
        <p:nvSpPr>
          <p:cNvPr id="3" name="Subtitle 2"/>
          <p:cNvSpPr>
            <a:spLocks noGrp="1"/>
          </p:cNvSpPr>
          <p:nvPr>
            <p:ph type="subTitle" idx="1"/>
          </p:nvPr>
        </p:nvSpPr>
        <p:spPr>
          <a:xfrm>
            <a:off x="1682115" y="2601595"/>
            <a:ext cx="9144000" cy="2961640"/>
          </a:xfrm>
        </p:spPr>
        <p:txBody>
          <a:bodyPr>
            <a:noAutofit/>
          </a:bodyPr>
          <a:lstStyle/>
          <a:p>
            <a:pPr marL="342900" indent="-342900" algn="just">
              <a:buFont typeface="Wingdings" panose="05000000000000000000" charset="0"/>
              <a:buChar char="v"/>
            </a:pPr>
            <a:r>
              <a:rPr lang="en-IN" altLang="en-US" sz="2300">
                <a:solidFill>
                  <a:schemeClr val="tx1"/>
                </a:solidFill>
              </a:rPr>
              <a:t>Programming </a:t>
            </a:r>
            <a:r>
              <a:rPr lang="en-US" altLang="en-US" sz="2300">
                <a:solidFill>
                  <a:schemeClr val="tx1"/>
                </a:solidFill>
              </a:rPr>
              <a:t>Language Used</a:t>
            </a:r>
            <a:r>
              <a:rPr lang="en-IN" altLang="en-US" sz="2300">
                <a:solidFill>
                  <a:schemeClr val="tx1"/>
                </a:solidFill>
              </a:rPr>
              <a:t>: </a:t>
            </a:r>
            <a:r>
              <a:rPr lang="en-US" altLang="en-US" sz="2300">
                <a:solidFill>
                  <a:schemeClr val="tx1"/>
                </a:solidFill>
              </a:rPr>
              <a:t>Python</a:t>
            </a:r>
            <a:endParaRPr lang="en-US" altLang="en-US" sz="2300">
              <a:solidFill>
                <a:schemeClr val="tx1"/>
              </a:solidFill>
            </a:endParaRPr>
          </a:p>
          <a:p>
            <a:pPr marL="342900" indent="-342900" algn="just">
              <a:buFont typeface="Wingdings" panose="05000000000000000000" charset="0"/>
              <a:buChar char="v"/>
            </a:pPr>
            <a:r>
              <a:rPr lang="en-US" altLang="en-US" sz="2300">
                <a:solidFill>
                  <a:schemeClr val="tx1"/>
                </a:solidFill>
              </a:rPr>
              <a:t>Framework Used</a:t>
            </a:r>
            <a:r>
              <a:rPr lang="en-IN" altLang="en-US" sz="2300">
                <a:solidFill>
                  <a:schemeClr val="tx1"/>
                </a:solidFill>
              </a:rPr>
              <a:t>: </a:t>
            </a:r>
            <a:r>
              <a:rPr lang="en-US" altLang="en-US" sz="2300">
                <a:solidFill>
                  <a:schemeClr val="tx1"/>
                </a:solidFill>
              </a:rPr>
              <a:t>Django</a:t>
            </a:r>
            <a:endParaRPr lang="en-US" altLang="en-US" sz="2300">
              <a:solidFill>
                <a:schemeClr val="tx1"/>
              </a:solidFill>
            </a:endParaRPr>
          </a:p>
          <a:p>
            <a:pPr marL="342900" indent="-342900" algn="just">
              <a:buFont typeface="Wingdings" panose="05000000000000000000" charset="0"/>
              <a:buChar char="v"/>
            </a:pPr>
            <a:r>
              <a:rPr lang="en-US" altLang="en-US" sz="2300">
                <a:solidFill>
                  <a:schemeClr val="tx1"/>
                </a:solidFill>
              </a:rPr>
              <a:t>Database</a:t>
            </a:r>
            <a:r>
              <a:rPr lang="en-IN" altLang="en-US" sz="2300">
                <a:solidFill>
                  <a:schemeClr val="tx1"/>
                </a:solidFill>
              </a:rPr>
              <a:t>: </a:t>
            </a:r>
            <a:r>
              <a:rPr lang="en-US" altLang="en-US" sz="2300">
                <a:solidFill>
                  <a:schemeClr val="tx1"/>
                </a:solidFill>
              </a:rPr>
              <a:t>SQLite</a:t>
            </a:r>
            <a:endParaRPr lang="en-US" altLang="en-US" sz="2300">
              <a:solidFill>
                <a:schemeClr val="tx1"/>
              </a:solidFill>
            </a:endParaRPr>
          </a:p>
          <a:p>
            <a:pPr marL="342900" indent="-342900" algn="just">
              <a:buFont typeface="Wingdings" panose="05000000000000000000" charset="0"/>
              <a:buChar char="v"/>
            </a:pPr>
            <a:r>
              <a:rPr lang="en-US" altLang="en-US" sz="2300">
                <a:solidFill>
                  <a:schemeClr val="tx1"/>
                </a:solidFill>
              </a:rPr>
              <a:t>User Interface Design</a:t>
            </a:r>
            <a:r>
              <a:rPr lang="en-IN" altLang="en-US" sz="2300">
                <a:solidFill>
                  <a:schemeClr val="tx1"/>
                </a:solidFill>
              </a:rPr>
              <a:t>: </a:t>
            </a:r>
            <a:r>
              <a:rPr lang="en-US" altLang="en-US" sz="2300">
                <a:solidFill>
                  <a:schemeClr val="tx1"/>
                </a:solidFill>
              </a:rPr>
              <a:t>HTML, AJAX,JQUERY,JAVASCRIPT</a:t>
            </a:r>
            <a:endParaRPr lang="en-US" altLang="en-US" sz="2300">
              <a:solidFill>
                <a:schemeClr val="tx1"/>
              </a:solidFill>
            </a:endParaRPr>
          </a:p>
          <a:p>
            <a:pPr marL="342900" indent="-342900" algn="just">
              <a:buFont typeface="Wingdings" panose="05000000000000000000" charset="0"/>
              <a:buChar char="v"/>
            </a:pPr>
            <a:r>
              <a:rPr lang="en-US" altLang="en-US" sz="2300">
                <a:solidFill>
                  <a:schemeClr val="tx1"/>
                </a:solidFill>
              </a:rPr>
              <a:t>Web Browser</a:t>
            </a:r>
            <a:r>
              <a:rPr lang="en-IN" altLang="en-US" sz="2300">
                <a:solidFill>
                  <a:schemeClr val="tx1"/>
                </a:solidFill>
              </a:rPr>
              <a:t>: </a:t>
            </a:r>
            <a:r>
              <a:rPr lang="en-US" altLang="en-US" sz="2300">
                <a:solidFill>
                  <a:schemeClr val="tx1"/>
                </a:solidFill>
              </a:rPr>
              <a:t>Mozilla, Google Chrome, </a:t>
            </a:r>
            <a:r>
              <a:rPr lang="en-IN" altLang="en-US" sz="2300">
                <a:solidFill>
                  <a:schemeClr val="tx1"/>
                </a:solidFill>
              </a:rPr>
              <a:t>etc.</a:t>
            </a:r>
            <a:endParaRPr lang="en-US" altLang="en-US" sz="2300">
              <a:solidFill>
                <a:schemeClr val="tx1"/>
              </a:solidFill>
            </a:endParaRPr>
          </a:p>
          <a:p>
            <a:pPr marL="342900" indent="-342900" algn="just">
              <a:buFont typeface="Wingdings" panose="05000000000000000000" charset="0"/>
              <a:buChar char="v"/>
            </a:pPr>
            <a:r>
              <a:rPr lang="en-US" altLang="en-US" sz="2300">
                <a:solidFill>
                  <a:schemeClr val="tx1"/>
                </a:solidFill>
              </a:rPr>
              <a:t>IDE</a:t>
            </a:r>
            <a:r>
              <a:rPr lang="en-IN" altLang="en-US" sz="2300">
                <a:solidFill>
                  <a:schemeClr val="tx1"/>
                </a:solidFill>
              </a:rPr>
              <a:t> Used: </a:t>
            </a:r>
            <a:r>
              <a:rPr lang="en-US" altLang="en-US" sz="2300">
                <a:solidFill>
                  <a:schemeClr val="tx1"/>
                </a:solidFill>
              </a:rPr>
              <a:t>PyCharm</a:t>
            </a:r>
            <a:endParaRPr lang="en-US" altLang="en-US" sz="23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810" y="212090"/>
            <a:ext cx="9104630" cy="1794510"/>
          </a:xfrm>
        </p:spPr>
        <p:txBody>
          <a:bodyPr>
            <a:normAutofit/>
          </a:bodyPr>
          <a:lstStyle/>
          <a:p>
            <a:r>
              <a:rPr lang="en-IN" altLang="en-US" dirty="0"/>
              <a:t>IDEA</a:t>
            </a:r>
            <a:endParaRPr lang="en-IN" altLang="en-US" dirty="0"/>
          </a:p>
        </p:txBody>
      </p:sp>
      <p:sp>
        <p:nvSpPr>
          <p:cNvPr id="3" name="Subtitle 2"/>
          <p:cNvSpPr>
            <a:spLocks noGrp="1"/>
          </p:cNvSpPr>
          <p:nvPr>
            <p:ph type="subTitle" idx="1"/>
          </p:nvPr>
        </p:nvSpPr>
        <p:spPr>
          <a:xfrm>
            <a:off x="0" y="2006600"/>
            <a:ext cx="12192635" cy="4051300"/>
          </a:xfrm>
        </p:spPr>
        <p:txBody>
          <a:bodyPr>
            <a:noAutofit/>
          </a:bodyPr>
          <a:lstStyle/>
          <a:p>
            <a:pPr marL="342900" indent="-342900" algn="just">
              <a:buFont typeface="Arial" panose="020B0604020202020204" pitchFamily="34" charset="0"/>
              <a:buChar char="•"/>
            </a:pPr>
            <a:r>
              <a:rPr lang="en-US" altLang="en-US" sz="2300">
                <a:solidFill>
                  <a:schemeClr val="tx1"/>
                </a:solidFill>
              </a:rPr>
              <a:t>The project has been planned to be having the view of distributed architecture, with centralized storage of the database. </a:t>
            </a:r>
            <a:endParaRPr lang="en-US" altLang="en-US" sz="2300">
              <a:solidFill>
                <a:schemeClr val="tx1"/>
              </a:solidFill>
            </a:endParaRPr>
          </a:p>
          <a:p>
            <a:pPr marL="342900" indent="-342900" algn="just">
              <a:buFont typeface="Arial" panose="020B0604020202020204" pitchFamily="34" charset="0"/>
              <a:buChar char="•"/>
            </a:pPr>
            <a:endParaRPr lang="en-US" altLang="en-US" sz="2300">
              <a:solidFill>
                <a:schemeClr val="tx1"/>
              </a:solidFill>
            </a:endParaRPr>
          </a:p>
          <a:p>
            <a:pPr marL="342900" indent="-342900" algn="just">
              <a:buFont typeface="Arial" panose="020B0604020202020204" pitchFamily="34" charset="0"/>
              <a:buChar char="•"/>
            </a:pPr>
            <a:r>
              <a:rPr lang="en-US" altLang="en-US" sz="2300">
                <a:solidFill>
                  <a:schemeClr val="tx1"/>
                </a:solidFill>
              </a:rPr>
              <a:t>All the user interfaces have been designed using the Python technologies and using Django framework. </a:t>
            </a:r>
            <a:endParaRPr lang="en-US" altLang="en-US" sz="2300">
              <a:solidFill>
                <a:schemeClr val="tx1"/>
              </a:solidFill>
            </a:endParaRPr>
          </a:p>
          <a:p>
            <a:pPr marL="342900" indent="-342900" algn="just">
              <a:buFont typeface="Arial" panose="020B0604020202020204" pitchFamily="34" charset="0"/>
              <a:buChar char="•"/>
            </a:pPr>
            <a:endParaRPr lang="en-US" altLang="en-US" sz="2300">
              <a:solidFill>
                <a:schemeClr val="tx1"/>
              </a:solidFill>
            </a:endParaRPr>
          </a:p>
          <a:p>
            <a:pPr marL="342900" indent="-342900" algn="just">
              <a:buFont typeface="Arial" panose="020B0604020202020204" pitchFamily="34" charset="0"/>
              <a:buChar char="•"/>
            </a:pPr>
            <a:r>
              <a:rPr lang="en-US" altLang="en-US" sz="2300">
                <a:solidFill>
                  <a:schemeClr val="tx1"/>
                </a:solidFill>
              </a:rPr>
              <a:t>The database connectivity is planned using the “SQLite” methodology. </a:t>
            </a:r>
            <a:endParaRPr lang="en-US" altLang="en-US" sz="23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Designing user interfaces</a:t>
            </a:r>
            <a:endParaRPr lang="en-IN" altLang="en-US" dirty="0"/>
          </a:p>
        </p:txBody>
      </p:sp>
      <p:sp>
        <p:nvSpPr>
          <p:cNvPr id="3" name="Subtitle 2"/>
          <p:cNvSpPr>
            <a:spLocks noGrp="1"/>
          </p:cNvSpPr>
          <p:nvPr>
            <p:ph type="subTitle" idx="1"/>
          </p:nvPr>
        </p:nvSpPr>
        <p:spPr>
          <a:xfrm>
            <a:off x="1701800" y="3909060"/>
            <a:ext cx="9239250" cy="1708785"/>
          </a:xfrm>
        </p:spPr>
        <p:txBody>
          <a:bodyPr/>
          <a:lstStyle/>
          <a:p>
            <a:r>
              <a:rPr lang="en-US" altLang="en-US">
                <a:sym typeface="+mn-ea"/>
              </a:rPr>
              <a:t>User Interface Design</a:t>
            </a:r>
            <a:r>
              <a:rPr lang="en-IN" altLang="en-US">
                <a:sym typeface="+mn-ea"/>
              </a:rPr>
              <a:t> done by: </a:t>
            </a:r>
            <a:r>
              <a:rPr lang="en-US" altLang="en-US">
                <a:sym typeface="+mn-ea"/>
              </a:rPr>
              <a:t>HTML,</a:t>
            </a:r>
            <a:r>
              <a:rPr lang="en-IN" altLang="en-US">
                <a:sym typeface="+mn-ea"/>
              </a:rPr>
              <a:t> CSS, </a:t>
            </a:r>
            <a:r>
              <a:rPr lang="en-US" altLang="en-US">
                <a:sym typeface="+mn-ea"/>
              </a:rPr>
              <a:t>JQUERY,JAVASCRIPT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HTML and CSS</a:t>
            </a:r>
            <a:endParaRPr lang="en-IN" altLang="en-US" dirty="0"/>
          </a:p>
        </p:txBody>
      </p:sp>
      <p:sp>
        <p:nvSpPr>
          <p:cNvPr id="3" name="Subtitle 2"/>
          <p:cNvSpPr>
            <a:spLocks noGrp="1"/>
          </p:cNvSpPr>
          <p:nvPr>
            <p:ph type="subTitle" idx="1"/>
          </p:nvPr>
        </p:nvSpPr>
        <p:spPr/>
        <p:txBody>
          <a:bodyPr/>
          <a:lstStyle/>
          <a:p>
            <a:r>
              <a:rPr lang="en-US"/>
              <a:t>HTML (Hypertext Markup Language) and CSS (Cascading Style Sheets) are two different languages that are used together to create web pages. HTML defines the </a:t>
            </a:r>
            <a:r>
              <a:rPr lang="en-US" b="1"/>
              <a:t>content and structure of a page</a:t>
            </a:r>
            <a:r>
              <a:rPr lang="en-US"/>
              <a:t>, while CSS controls the </a:t>
            </a:r>
            <a:r>
              <a:rPr lang="en-US" b="1"/>
              <a:t>page's presentation and layout</a:t>
            </a:r>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Javascript , Jquery and AJAX</a:t>
            </a:r>
            <a:endParaRPr lang="en-IN" altLang="en-US" dirty="0"/>
          </a:p>
        </p:txBody>
      </p:sp>
      <p:sp>
        <p:nvSpPr>
          <p:cNvPr id="3" name="Subtitle 2"/>
          <p:cNvSpPr>
            <a:spLocks noGrp="1"/>
          </p:cNvSpPr>
          <p:nvPr>
            <p:ph type="subTitle" idx="1"/>
          </p:nvPr>
        </p:nvSpPr>
        <p:spPr>
          <a:xfrm>
            <a:off x="1524000" y="3602355"/>
            <a:ext cx="9570085" cy="2016760"/>
          </a:xfrm>
        </p:spPr>
        <p:txBody>
          <a:bodyPr/>
          <a:lstStyle/>
          <a:p>
            <a:r>
              <a:rPr lang="en-IN" altLang="en-US"/>
              <a:t>J</a:t>
            </a:r>
            <a:r>
              <a:rPr lang="en-US"/>
              <a:t>avaScript is </a:t>
            </a:r>
            <a:r>
              <a:rPr lang="en-US" b="1"/>
              <a:t>client-side</a:t>
            </a:r>
            <a:r>
              <a:rPr lang="en-US"/>
              <a:t>, i.e., in the browser scripting language, whereas jQuery is a </a:t>
            </a:r>
            <a:r>
              <a:rPr lang="en-US" b="1"/>
              <a:t>library or framework</a:t>
            </a:r>
            <a:r>
              <a:rPr lang="en-IN" altLang="en-US"/>
              <a:t> </a:t>
            </a:r>
            <a:r>
              <a:rPr lang="en-US"/>
              <a:t>built with JavaScript. Meanwhile, AJAX is a method to immediately update parts of the UI </a:t>
            </a:r>
            <a:r>
              <a:rPr lang="en-US" b="1"/>
              <a:t>without reloading the web pages.</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2285" y="1461770"/>
            <a:ext cx="10996295" cy="5290185"/>
          </a:xfrm>
        </p:spPr>
        <p:txBody>
          <a:bodyPr>
            <a:noAutofit/>
          </a:bodyPr>
          <a:lstStyle/>
          <a:p>
            <a:pPr algn="l"/>
            <a:r>
              <a:rPr lang="en-US" sz="1800"/>
              <a:t>Creating a staff leave management system using Python with Django involves integrating HTML, CSS, JavaScript, jQuery, and AJAX to build a responsive and interactive user interface. </a:t>
            </a:r>
            <a:endParaRPr lang="en-US" sz="1800"/>
          </a:p>
          <a:p>
            <a:pPr algn="l"/>
            <a:r>
              <a:rPr lang="en-US" sz="1800" b="1"/>
              <a:t>HTML</a:t>
            </a:r>
            <a:r>
              <a:rPr lang="en-US" sz="1800"/>
              <a:t> will be used to structure the various components of the web application, such as forms for submitting leave requests, tables for displaying leave history, and navigation menus.</a:t>
            </a:r>
            <a:endParaRPr lang="en-US" sz="1800"/>
          </a:p>
          <a:p>
            <a:pPr algn="l"/>
            <a:r>
              <a:rPr lang="en-US" sz="1800" b="1"/>
              <a:t>CSS</a:t>
            </a:r>
            <a:r>
              <a:rPr lang="en-US" sz="1800"/>
              <a:t> will be used to style the HTML elements, ensuring a visually appealing and consistent layout across different devices. You can customize the appearance of buttons, forms, tables, and other UI elements to match the design requirements of your leave management system.</a:t>
            </a:r>
            <a:endParaRPr lang="en-US" sz="1800"/>
          </a:p>
          <a:p>
            <a:pPr algn="l"/>
            <a:r>
              <a:rPr lang="en-US" sz="1800" b="1"/>
              <a:t>JavaScript </a:t>
            </a:r>
            <a:r>
              <a:rPr lang="en-US" sz="1800"/>
              <a:t>will be used to add interactivity to the application, such as form validation, dynamic updates to the UI, and handling user interactions. For example, you can use JavaScript to validate leave request forms before submission and provide real-time feedback to users.</a:t>
            </a:r>
            <a:endParaRPr lang="en-US" sz="1800"/>
          </a:p>
          <a:p>
            <a:pPr algn="l"/>
            <a:r>
              <a:rPr lang="en-US" sz="1800" b="1"/>
              <a:t>jQuery</a:t>
            </a:r>
            <a:r>
              <a:rPr lang="en-US" sz="1800"/>
              <a:t> is a JavaScript library that simplifies DOM manipulation and event handling. You can use jQuery to perform common tasks such as selecting DOM elements, handling user events, and making AJAX requests. For instance, you can use jQuery to asynchronously load leave requests from the server and update the UI without refreshing the entire page.</a:t>
            </a:r>
            <a:endParaRPr lang="en-US" sz="1800"/>
          </a:p>
          <a:p>
            <a:pPr algn="l"/>
            <a:r>
              <a:rPr lang="en-US" sz="1800" b="1"/>
              <a:t>AJAX</a:t>
            </a:r>
            <a:r>
              <a:rPr lang="en-US" sz="1800"/>
              <a:t> allows you to send and receive data from the server without reloading the entire web page. You can use AJAX to implement features such as submitting leave requests, updating leave status, and fetching leave history from the server in the background. This provides a more seamless user experience by avoiding page reloads and reducing latency.</a:t>
            </a:r>
            <a:endParaRPr lang="en-US" sz="1800"/>
          </a:p>
        </p:txBody>
      </p:sp>
      <p:sp>
        <p:nvSpPr>
          <p:cNvPr id="4" name="Title 3"/>
          <p:cNvSpPr>
            <a:spLocks noGrp="1"/>
          </p:cNvSpPr>
          <p:nvPr>
            <p:ph type="ctrTitle"/>
          </p:nvPr>
        </p:nvSpPr>
        <p:spPr>
          <a:xfrm>
            <a:off x="2649220" y="-83820"/>
            <a:ext cx="7366000" cy="1314450"/>
          </a:xfrm>
        </p:spPr>
        <p:txBody>
          <a:bodyPr>
            <a:normAutofit fontScale="90000"/>
          </a:bodyPr>
          <a:p>
            <a:r>
              <a:rPr lang="en-IN" altLang="en-US" dirty="0"/>
              <a:t>Uses of the technologies </a:t>
            </a: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810" y="212090"/>
            <a:ext cx="9104630" cy="1794510"/>
          </a:xfrm>
        </p:spPr>
        <p:txBody>
          <a:bodyPr>
            <a:normAutofit fontScale="90000"/>
          </a:bodyPr>
          <a:lstStyle/>
          <a:p>
            <a:r>
              <a:rPr lang="en-IN" altLang="en-US" dirty="0"/>
              <a:t>Database: SQLite INTRODUCTION</a:t>
            </a:r>
            <a:endParaRPr lang="en-IN" altLang="en-US" dirty="0"/>
          </a:p>
        </p:txBody>
      </p:sp>
      <p:sp>
        <p:nvSpPr>
          <p:cNvPr id="3" name="Subtitle 2"/>
          <p:cNvSpPr>
            <a:spLocks noGrp="1"/>
          </p:cNvSpPr>
          <p:nvPr>
            <p:ph type="subTitle" idx="1"/>
          </p:nvPr>
        </p:nvSpPr>
        <p:spPr>
          <a:xfrm>
            <a:off x="373380" y="2217420"/>
            <a:ext cx="11135360" cy="4010660"/>
          </a:xfrm>
        </p:spPr>
        <p:txBody>
          <a:bodyPr>
            <a:noAutofit/>
          </a:bodyPr>
          <a:lstStyle/>
          <a:p>
            <a:pPr marL="457200" indent="-457200" algn="just">
              <a:buFont typeface="Arial" panose="020B0604020202020204" pitchFamily="34" charset="0"/>
              <a:buChar char="•"/>
            </a:pPr>
            <a:r>
              <a:rPr lang="en-IN" altLang="en-US" sz="3200">
                <a:solidFill>
                  <a:schemeClr val="tx1"/>
                </a:solidFill>
              </a:rPr>
              <a:t> SQLite is a C-language library that implements a small, fast, self-contained, high-reliability, full-featured, SQL database engine. </a:t>
            </a:r>
            <a:endParaRPr lang="en-IN" altLang="en-US" sz="3200">
              <a:solidFill>
                <a:schemeClr val="tx1"/>
              </a:solidFill>
            </a:endParaRPr>
          </a:p>
          <a:p>
            <a:pPr marL="457200" indent="-457200" algn="just">
              <a:buFont typeface="Arial" panose="020B0604020202020204" pitchFamily="34" charset="0"/>
              <a:buChar char="•"/>
            </a:pPr>
            <a:r>
              <a:rPr lang="en-IN" altLang="en-US" sz="3200">
                <a:solidFill>
                  <a:schemeClr val="tx1"/>
                </a:solidFill>
              </a:rPr>
              <a:t>SQLite is the most used database engine in the world. </a:t>
            </a:r>
            <a:endParaRPr lang="en-IN" altLang="en-US" sz="3200">
              <a:solidFill>
                <a:schemeClr val="tx1"/>
              </a:solidFill>
            </a:endParaRPr>
          </a:p>
          <a:p>
            <a:pPr marL="457200" indent="-457200" algn="just">
              <a:buFont typeface="Arial" panose="020B0604020202020204" pitchFamily="34" charset="0"/>
              <a:buChar char="•"/>
            </a:pPr>
            <a:r>
              <a:rPr lang="en-IN" altLang="en-US" sz="3200">
                <a:solidFill>
                  <a:schemeClr val="tx1"/>
                </a:solidFill>
              </a:rPr>
              <a:t>SQLite database files are commonly used as containers to transfer rich content between systems and as a long-term archival format for data. </a:t>
            </a:r>
            <a:endParaRPr lang="en-IN" altLang="en-US" sz="3200">
              <a:solidFill>
                <a:schemeClr val="tx1"/>
              </a:solidFill>
            </a:endParaRPr>
          </a:p>
          <a:p>
            <a:pPr marL="457200" indent="-457200" algn="just">
              <a:buFont typeface="Arial" panose="020B0604020202020204" pitchFamily="34" charset="0"/>
              <a:buChar char="•"/>
            </a:pPr>
            <a:r>
              <a:rPr lang="en-IN" altLang="en-US" sz="3200">
                <a:solidFill>
                  <a:schemeClr val="tx1"/>
                </a:solidFill>
              </a:rPr>
              <a:t>SQLite source code is in the public-domain and is free to everyone to use for any purpose.</a:t>
            </a:r>
            <a:endParaRPr lang="en-IN" altLang="en-US" sz="32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810" y="212090"/>
            <a:ext cx="9104630" cy="1794510"/>
          </a:xfrm>
        </p:spPr>
        <p:txBody>
          <a:bodyPr>
            <a:normAutofit/>
          </a:bodyPr>
          <a:lstStyle/>
          <a:p>
            <a:r>
              <a:rPr lang="en-IN" altLang="en-US" dirty="0"/>
              <a:t>Database: SQLite</a:t>
            </a:r>
            <a:endParaRPr lang="en-IN" altLang="en-US" dirty="0"/>
          </a:p>
        </p:txBody>
      </p:sp>
      <p:sp>
        <p:nvSpPr>
          <p:cNvPr id="3" name="Subtitle 2"/>
          <p:cNvSpPr>
            <a:spLocks noGrp="1"/>
          </p:cNvSpPr>
          <p:nvPr>
            <p:ph type="subTitle" idx="1"/>
          </p:nvPr>
        </p:nvSpPr>
        <p:spPr>
          <a:xfrm>
            <a:off x="117475" y="2313305"/>
            <a:ext cx="11135360" cy="4010660"/>
          </a:xfrm>
        </p:spPr>
        <p:txBody>
          <a:bodyPr>
            <a:noAutofit/>
          </a:bodyPr>
          <a:lstStyle/>
          <a:p>
            <a:pPr algn="just">
              <a:buFont typeface="Arial" panose="020B0604020202020204" pitchFamily="34" charset="0"/>
            </a:pPr>
            <a:r>
              <a:rPr lang="en-IN" altLang="en-US" sz="3200">
                <a:solidFill>
                  <a:schemeClr val="tx1"/>
                </a:solidFill>
              </a:rPr>
              <a:t>  This </a:t>
            </a:r>
            <a:r>
              <a:rPr lang="en-US" altLang="en-US" sz="3200">
                <a:solidFill>
                  <a:schemeClr val="tx1"/>
                </a:solidFill>
              </a:rPr>
              <a:t>Leave Management System (LMS) contains 3 SQLite tables :</a:t>
            </a:r>
            <a:endParaRPr lang="en-US" altLang="en-US" sz="3200">
              <a:solidFill>
                <a:schemeClr val="tx1"/>
              </a:solidFill>
            </a:endParaRPr>
          </a:p>
          <a:p>
            <a:pPr algn="just">
              <a:buFont typeface="Arial" panose="020B0604020202020204" pitchFamily="34" charset="0"/>
            </a:pPr>
            <a:endParaRPr lang="en-US" altLang="en-US" sz="3200">
              <a:solidFill>
                <a:schemeClr val="tx1"/>
              </a:solidFill>
            </a:endParaRPr>
          </a:p>
          <a:p>
            <a:pPr marL="514350" indent="-514350" algn="ctr">
              <a:buFont typeface="+mj-lt"/>
              <a:buAutoNum type="arabicPeriod"/>
            </a:pPr>
            <a:r>
              <a:rPr lang="en-US" altLang="en-US" sz="3200">
                <a:solidFill>
                  <a:schemeClr val="tx1"/>
                </a:solidFill>
              </a:rPr>
              <a:t>admin</a:t>
            </a:r>
            <a:endParaRPr lang="en-US" altLang="en-US" sz="3200">
              <a:solidFill>
                <a:schemeClr val="tx1"/>
              </a:solidFill>
            </a:endParaRPr>
          </a:p>
          <a:p>
            <a:pPr marL="514350" indent="-514350" algn="ctr">
              <a:buFont typeface="+mj-lt"/>
              <a:buAutoNum type="arabicPeriod"/>
            </a:pPr>
            <a:endParaRPr lang="en-US" altLang="en-US" sz="3200">
              <a:solidFill>
                <a:schemeClr val="tx1"/>
              </a:solidFill>
            </a:endParaRPr>
          </a:p>
          <a:p>
            <a:pPr marL="514350" indent="-514350" algn="ctr">
              <a:buFont typeface="+mj-lt"/>
              <a:buAutoNum type="arabicPeriod"/>
            </a:pPr>
            <a:r>
              <a:rPr lang="en-US" altLang="en-US" sz="3200">
                <a:solidFill>
                  <a:schemeClr val="tx1"/>
                </a:solidFill>
              </a:rPr>
              <a:t>Staffs</a:t>
            </a:r>
            <a:endParaRPr lang="en-US" altLang="en-US" sz="3200">
              <a:solidFill>
                <a:schemeClr val="tx1"/>
              </a:solidFill>
            </a:endParaRPr>
          </a:p>
          <a:p>
            <a:pPr marL="514350" indent="-514350" algn="ctr">
              <a:buFont typeface="+mj-lt"/>
              <a:buAutoNum type="arabicPeriod"/>
            </a:pPr>
            <a:endParaRPr lang="en-US" altLang="en-US" sz="3200">
              <a:solidFill>
                <a:schemeClr val="tx1"/>
              </a:solidFill>
            </a:endParaRPr>
          </a:p>
          <a:p>
            <a:pPr marL="514350" indent="-514350" algn="ctr">
              <a:buFont typeface="+mj-lt"/>
              <a:buAutoNum type="arabicPeriod"/>
            </a:pPr>
            <a:r>
              <a:rPr lang="en-US" altLang="en-US" sz="3200">
                <a:solidFill>
                  <a:schemeClr val="tx1"/>
                </a:solidFill>
              </a:rPr>
              <a:t>Staff leaves</a:t>
            </a:r>
            <a:endParaRPr lang="en-US" altLang="en-US" sz="32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065" y="212090"/>
            <a:ext cx="2820670" cy="1794510"/>
          </a:xfrm>
        </p:spPr>
        <p:txBody>
          <a:bodyPr>
            <a:normAutofit/>
          </a:bodyPr>
          <a:lstStyle/>
          <a:p>
            <a:r>
              <a:rPr lang="en-IN" altLang="en-US" sz="3200" dirty="0"/>
              <a:t>Database: SQLite</a:t>
            </a:r>
            <a:endParaRPr lang="en-IN" altLang="en-US" sz="3200" dirty="0"/>
          </a:p>
        </p:txBody>
      </p:sp>
      <p:sp>
        <p:nvSpPr>
          <p:cNvPr id="3" name="Subtitle 2"/>
          <p:cNvSpPr>
            <a:spLocks noGrp="1"/>
          </p:cNvSpPr>
          <p:nvPr>
            <p:ph type="subTitle" idx="1"/>
          </p:nvPr>
        </p:nvSpPr>
        <p:spPr>
          <a:xfrm>
            <a:off x="117475" y="2313305"/>
            <a:ext cx="3703955" cy="4010660"/>
          </a:xfrm>
        </p:spPr>
        <p:txBody>
          <a:bodyPr>
            <a:noAutofit/>
          </a:bodyPr>
          <a:lstStyle/>
          <a:p>
            <a:pPr algn="just">
              <a:buFont typeface="Arial" panose="020B0604020202020204" pitchFamily="34" charset="0"/>
            </a:pPr>
            <a:r>
              <a:rPr lang="en-IN" altLang="en-US" sz="3200">
                <a:solidFill>
                  <a:schemeClr val="tx1"/>
                </a:solidFill>
              </a:rPr>
              <a:t>1] admin</a:t>
            </a:r>
            <a:endParaRPr lang="en-IN" altLang="en-US" sz="3200">
              <a:solidFill>
                <a:schemeClr val="tx1"/>
              </a:solidFill>
            </a:endParaRPr>
          </a:p>
        </p:txBody>
      </p:sp>
      <p:graphicFrame>
        <p:nvGraphicFramePr>
          <p:cNvPr id="4" name="Table 3"/>
          <p:cNvGraphicFramePr/>
          <p:nvPr/>
        </p:nvGraphicFramePr>
        <p:xfrm>
          <a:off x="5797550" y="88900"/>
          <a:ext cx="5199380" cy="6680200"/>
        </p:xfrm>
        <a:graphic>
          <a:graphicData uri="http://schemas.openxmlformats.org/drawingml/2006/table">
            <a:tbl>
              <a:tblPr firstRow="1" bandRow="1">
                <a:tableStyleId>{5C22544A-7EE6-4342-B048-85BDC9FD1C3A}</a:tableStyleId>
              </a:tblPr>
              <a:tblGrid>
                <a:gridCol w="1866900"/>
                <a:gridCol w="3332480"/>
              </a:tblGrid>
              <a:tr h="365760">
                <a:tc>
                  <a:txBody>
                    <a:bodyPr/>
                    <a:p>
                      <a:pPr>
                        <a:buNone/>
                      </a:pPr>
                      <a:r>
                        <a:rPr lang="en-IN" altLang="en-US">
                          <a:solidFill>
                            <a:schemeClr val="tx1"/>
                          </a:solidFill>
                        </a:rPr>
                        <a:t>Name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IN" altLang="en-US">
                          <a:solidFill>
                            <a:schemeClr val="tx1"/>
                          </a:solidFill>
                        </a:rPr>
                        <a:t>Type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4995">
                <a:tc>
                  <a:txBody>
                    <a:bodyPr/>
                    <a:p>
                      <a:pPr>
                        <a:buNone/>
                      </a:pPr>
                      <a:r>
                        <a:rPr lang="en-IN" altLang="en-US"/>
                        <a:t>password</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CharField(max_length=128)</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640080">
                <a:tc>
                  <a:txBody>
                    <a:bodyPr/>
                    <a:p>
                      <a:pPr>
                        <a:buNone/>
                      </a:pPr>
                      <a:r>
                        <a:rPr lang="en-US"/>
                        <a:t>last_login</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DateTimeField(blank=True, null=True)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is_superuser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640080">
                <a:tc>
                  <a:txBody>
                    <a:bodyPr/>
                    <a:p>
                      <a:pPr>
                        <a:buNone/>
                      </a:pPr>
                      <a:r>
                        <a:rPr lang="en-US"/>
                        <a:t>username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CharField(unique=True, </a:t>
                      </a:r>
                      <a:endParaRPr lang="en-US"/>
                    </a:p>
                    <a:p>
                      <a:pPr>
                        <a:buNone/>
                      </a:pPr>
                      <a:r>
                        <a:rPr lang="en-US"/>
                        <a:t>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4995">
                <a:tc>
                  <a:txBody>
                    <a:bodyPr/>
                    <a:p>
                      <a:pPr>
                        <a:buNone/>
                      </a:pPr>
                      <a:r>
                        <a:rPr lang="en-US"/>
                        <a:t>first_name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5630">
                <a:tc>
                  <a:txBody>
                    <a:bodyPr/>
                    <a:p>
                      <a:pPr>
                        <a:buNone/>
                      </a:pPr>
                      <a:r>
                        <a:rPr lang="en-US"/>
                        <a:t>last_name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4995">
                <a:tc>
                  <a:txBody>
                    <a:bodyPr/>
                    <a:p>
                      <a:pPr>
                        <a:buNone/>
                      </a:pPr>
                      <a:r>
                        <a:rPr lang="en-US"/>
                        <a:t>email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is_staff</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is_active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date_joined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5630">
                <a:tc>
                  <a:txBody>
                    <a:bodyPr/>
                    <a:p>
                      <a:pPr>
                        <a:buNone/>
                      </a:pPr>
                      <a:r>
                        <a:rPr lang="en-US"/>
                        <a:t>user_type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94995">
                <a:tc>
                  <a:txBody>
                    <a:bodyPr/>
                    <a:p>
                      <a:pPr>
                        <a:buNone/>
                      </a:pPr>
                      <a:r>
                        <a:rPr lang="en-US"/>
                        <a:t>profile_pic</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065" y="212090"/>
            <a:ext cx="2820670" cy="1794510"/>
          </a:xfrm>
        </p:spPr>
        <p:txBody>
          <a:bodyPr>
            <a:normAutofit/>
          </a:bodyPr>
          <a:lstStyle/>
          <a:p>
            <a:r>
              <a:rPr lang="en-IN" altLang="en-US" sz="3200" dirty="0"/>
              <a:t>Database: SQLite</a:t>
            </a:r>
            <a:endParaRPr lang="en-IN" altLang="en-US" sz="3200" dirty="0"/>
          </a:p>
        </p:txBody>
      </p:sp>
      <p:sp>
        <p:nvSpPr>
          <p:cNvPr id="3" name="Subtitle 2"/>
          <p:cNvSpPr>
            <a:spLocks noGrp="1"/>
          </p:cNvSpPr>
          <p:nvPr>
            <p:ph type="subTitle" idx="1"/>
          </p:nvPr>
        </p:nvSpPr>
        <p:spPr>
          <a:xfrm>
            <a:off x="117475" y="2313305"/>
            <a:ext cx="3703955" cy="4010660"/>
          </a:xfrm>
        </p:spPr>
        <p:txBody>
          <a:bodyPr>
            <a:noAutofit/>
          </a:bodyPr>
          <a:lstStyle/>
          <a:p>
            <a:pPr algn="just">
              <a:buFont typeface="Arial" panose="020B0604020202020204" pitchFamily="34" charset="0"/>
            </a:pPr>
            <a:r>
              <a:rPr lang="en-IN" altLang="en-US" sz="3200">
                <a:solidFill>
                  <a:schemeClr val="tx1"/>
                </a:solidFill>
              </a:rPr>
              <a:t>2] staffs</a:t>
            </a:r>
            <a:endParaRPr lang="en-IN" altLang="en-US" sz="3200">
              <a:solidFill>
                <a:schemeClr val="tx1"/>
              </a:solidFill>
            </a:endParaRPr>
          </a:p>
        </p:txBody>
      </p:sp>
      <p:graphicFrame>
        <p:nvGraphicFramePr>
          <p:cNvPr id="4" name="Table 3"/>
          <p:cNvGraphicFramePr/>
          <p:nvPr/>
        </p:nvGraphicFramePr>
        <p:xfrm>
          <a:off x="3721735" y="0"/>
          <a:ext cx="8305165" cy="6864350"/>
        </p:xfrm>
        <a:graphic>
          <a:graphicData uri="http://schemas.openxmlformats.org/drawingml/2006/table">
            <a:tbl>
              <a:tblPr firstRow="1" bandRow="1">
                <a:tableStyleId>{5C22544A-7EE6-4342-B048-85BDC9FD1C3A}</a:tableStyleId>
              </a:tblPr>
              <a:tblGrid>
                <a:gridCol w="2982595"/>
                <a:gridCol w="5322570"/>
              </a:tblGrid>
              <a:tr h="365760">
                <a:tc>
                  <a:txBody>
                    <a:bodyPr/>
                    <a:p>
                      <a:pPr>
                        <a:buNone/>
                      </a:pPr>
                      <a:r>
                        <a:rPr lang="en-IN" altLang="en-US">
                          <a:solidFill>
                            <a:schemeClr val="tx1"/>
                          </a:solidFill>
                        </a:rPr>
                        <a:t>Name </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IN" altLang="en-US">
                          <a:solidFill>
                            <a:schemeClr val="tx1"/>
                          </a:solidFill>
                        </a:rPr>
                        <a:t>Type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IN" altLang="en-US"/>
                        <a:t>password</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CharField(max_length=128)</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72110">
                <a:tc>
                  <a:txBody>
                    <a:bodyPr/>
                    <a:p>
                      <a:pPr>
                        <a:buNone/>
                      </a:pPr>
                      <a:r>
                        <a:rPr lang="en-US"/>
                        <a:t>last_login</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DateTimeField(blank=True, null=True)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is_superuser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640080">
                <a:tc>
                  <a:txBody>
                    <a:bodyPr/>
                    <a:p>
                      <a:pPr>
                        <a:buNone/>
                      </a:pPr>
                      <a:r>
                        <a:rPr lang="en-US"/>
                        <a:t>username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CharField(unique=True, </a:t>
                      </a:r>
                      <a:endParaRPr lang="en-US"/>
                    </a:p>
                    <a:p>
                      <a:pPr>
                        <a:buNone/>
                      </a:pPr>
                      <a:r>
                        <a:rPr lang="en-US"/>
                        <a:t>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first_name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last_name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email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is_staff</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is_active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BooleanField()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date_joined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user_type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CharField(max_length=50)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profile_pic</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address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TextField()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gender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created_at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updated_at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INTRODUCTION</a:t>
            </a:r>
            <a:endParaRPr lang="en-IN" altLang="en-US" dirty="0">
              <a:solidFill>
                <a:schemeClr val="tx1"/>
              </a:solidFill>
            </a:endParaRPr>
          </a:p>
        </p:txBody>
      </p:sp>
      <p:sp>
        <p:nvSpPr>
          <p:cNvPr id="3" name="Subtitle 2"/>
          <p:cNvSpPr>
            <a:spLocks noGrp="1"/>
          </p:cNvSpPr>
          <p:nvPr>
            <p:ph type="subTitle" idx="1"/>
          </p:nvPr>
        </p:nvSpPr>
        <p:spPr>
          <a:xfrm>
            <a:off x="243205" y="2315845"/>
            <a:ext cx="11775440" cy="3209290"/>
          </a:xfrm>
        </p:spPr>
        <p:txBody>
          <a:bodyPr/>
          <a:lstStyle/>
          <a:p>
            <a:pPr marL="342900" indent="-342900" algn="just">
              <a:buFont typeface="Arial" panose="020B0604020202020204" pitchFamily="34" charset="0"/>
              <a:buChar char="•"/>
            </a:pPr>
            <a:r>
              <a:rPr lang="en-IN" altLang="en-US" sz="2000"/>
              <a:t>This Leave Management System is an Intranet based application that can be accessed throughout the organization or a specified group or department</a:t>
            </a:r>
            <a:endParaRPr lang="en-IN" altLang="en-US" sz="2000"/>
          </a:p>
          <a:p>
            <a:pPr marL="342900" indent="-342900" algn="just">
              <a:buFont typeface="Arial" panose="020B0604020202020204" pitchFamily="34" charset="0"/>
              <a:buChar char="•"/>
            </a:pPr>
            <a:endParaRPr lang="en-IN" altLang="en-US" sz="2000"/>
          </a:p>
          <a:p>
            <a:pPr marL="342900" indent="-342900" algn="just">
              <a:buFont typeface="Arial" panose="020B0604020202020204" pitchFamily="34" charset="0"/>
              <a:buChar char="•"/>
            </a:pPr>
            <a:r>
              <a:rPr lang="en-IN" altLang="en-US" sz="2000"/>
              <a:t>This system can be used to automate the workflow of leave applications and their approvals</a:t>
            </a:r>
            <a:endParaRPr lang="en-IN" altLang="en-US" sz="2000"/>
          </a:p>
          <a:p>
            <a:pPr marL="342900" indent="-342900" algn="just">
              <a:buFont typeface="Arial" panose="020B0604020202020204" pitchFamily="34" charset="0"/>
              <a:buChar char="•"/>
            </a:pPr>
            <a:endParaRPr lang="en-IN" altLang="en-US" sz="2000"/>
          </a:p>
          <a:p>
            <a:pPr marL="342900" indent="-342900" algn="just">
              <a:buFont typeface="Arial" panose="020B0604020202020204" pitchFamily="34" charset="0"/>
              <a:buChar char="•"/>
            </a:pPr>
            <a:r>
              <a:rPr lang="en-IN" altLang="en-US" sz="2000"/>
              <a:t>There are features like cancellation of leave, approval of leave, and so on.</a:t>
            </a:r>
            <a:endParaRPr lang="en-IN" altLang="en-US" sz="2000"/>
          </a:p>
          <a:p>
            <a:pPr marL="342900" indent="-342900" algn="just">
              <a:buFont typeface="Arial" panose="020B0604020202020204" pitchFamily="34" charset="0"/>
              <a:buChar char="•"/>
            </a:pPr>
            <a:endParaRPr lang="en-IN" altLang="en-US" sz="2000"/>
          </a:p>
          <a:p>
            <a:pPr marL="342900" indent="-342900" algn="just">
              <a:buFont typeface="Arial" panose="020B0604020202020204" pitchFamily="34" charset="0"/>
              <a:buChar char="•"/>
            </a:pPr>
            <a:r>
              <a:rPr lang="en-IN" altLang="en-US" sz="2000"/>
              <a:t>The project has been planned to be having with centralized form of  storing the database.</a:t>
            </a:r>
            <a:endParaRPr lang="en-I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065" y="212090"/>
            <a:ext cx="2820670" cy="1794510"/>
          </a:xfrm>
        </p:spPr>
        <p:txBody>
          <a:bodyPr>
            <a:normAutofit/>
          </a:bodyPr>
          <a:lstStyle/>
          <a:p>
            <a:r>
              <a:rPr lang="en-IN" altLang="en-US" sz="3200" dirty="0"/>
              <a:t>Database: SQLite</a:t>
            </a:r>
            <a:endParaRPr lang="en-IN" altLang="en-US" sz="3200" dirty="0"/>
          </a:p>
        </p:txBody>
      </p:sp>
      <p:sp>
        <p:nvSpPr>
          <p:cNvPr id="3" name="Subtitle 2"/>
          <p:cNvSpPr>
            <a:spLocks noGrp="1"/>
          </p:cNvSpPr>
          <p:nvPr>
            <p:ph type="subTitle" idx="1"/>
          </p:nvPr>
        </p:nvSpPr>
        <p:spPr>
          <a:xfrm>
            <a:off x="117475" y="2313305"/>
            <a:ext cx="3703955" cy="4010660"/>
          </a:xfrm>
        </p:spPr>
        <p:txBody>
          <a:bodyPr>
            <a:noAutofit/>
          </a:bodyPr>
          <a:lstStyle/>
          <a:p>
            <a:pPr algn="just">
              <a:buFont typeface="Arial" panose="020B0604020202020204" pitchFamily="34" charset="0"/>
            </a:pPr>
            <a:r>
              <a:rPr lang="en-IN" altLang="en-US" sz="3200">
                <a:solidFill>
                  <a:schemeClr val="tx1"/>
                </a:solidFill>
              </a:rPr>
              <a:t>3] Staff leaves</a:t>
            </a:r>
            <a:endParaRPr lang="en-IN" altLang="en-US" sz="3200">
              <a:solidFill>
                <a:schemeClr val="tx1"/>
              </a:solidFill>
            </a:endParaRPr>
          </a:p>
        </p:txBody>
      </p:sp>
      <p:graphicFrame>
        <p:nvGraphicFramePr>
          <p:cNvPr id="4" name="Table 3"/>
          <p:cNvGraphicFramePr/>
          <p:nvPr/>
        </p:nvGraphicFramePr>
        <p:xfrm>
          <a:off x="3662680" y="2006600"/>
          <a:ext cx="8305165" cy="3746500"/>
        </p:xfrm>
        <a:graphic>
          <a:graphicData uri="http://schemas.openxmlformats.org/drawingml/2006/table">
            <a:tbl>
              <a:tblPr firstRow="1" bandRow="1">
                <a:tableStyleId>{5C22544A-7EE6-4342-B048-85BDC9FD1C3A}</a:tableStyleId>
              </a:tblPr>
              <a:tblGrid>
                <a:gridCol w="2982595"/>
                <a:gridCol w="5322570"/>
              </a:tblGrid>
              <a:tr h="365760">
                <a:tc>
                  <a:txBody>
                    <a:bodyPr/>
                    <a:p>
                      <a:pPr>
                        <a:buNone/>
                      </a:pPr>
                      <a:r>
                        <a:rPr lang="en-IN" altLang="en-US">
                          <a:solidFill>
                            <a:schemeClr val="tx1"/>
                          </a:solidFill>
                        </a:rPr>
                        <a:t>Name </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IN" altLang="en-US">
                          <a:solidFill>
                            <a:schemeClr val="tx1"/>
                          </a:solidFill>
                        </a:rPr>
                        <a:t>Type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IN" altLang="en-US"/>
                        <a:t>leave_type</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546100">
                <a:tc>
                  <a:txBody>
                    <a:bodyPr/>
                    <a:p>
                      <a:pPr>
                        <a:buNone/>
                      </a:pPr>
                      <a:r>
                        <a:rPr lang="en-US"/>
                        <a:t>from_date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to_date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CharField(max_length=100)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640080">
                <a:tc>
                  <a:txBody>
                    <a:bodyPr/>
                    <a:p>
                      <a:pPr>
                        <a:buNone/>
                      </a:pPr>
                      <a:r>
                        <a:rPr lang="en-US"/>
                        <a:t>message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TextField()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status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IntegerField()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created_at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updated_at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DateTimeField()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r h="365760">
                <a:tc>
                  <a:txBody>
                    <a:bodyPr/>
                    <a:p>
                      <a:pPr>
                        <a:buNone/>
                      </a:pPr>
                      <a:r>
                        <a:rPr lang="en-US"/>
                        <a:t>staff</a:t>
                      </a:r>
                      <a:r>
                        <a:rPr lang="en-IN" altLang="en-US"/>
                        <a:t>_id</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p>
                      <a:pPr>
                        <a:buNone/>
                      </a:pPr>
                      <a:r>
                        <a:rPr lang="en-US"/>
                        <a:t>ForeignKey(SlmsappStaff, </a:t>
                      </a:r>
                      <a:endParaRPr lang="en-US"/>
                    </a:p>
                    <a:p>
                      <a:pPr>
                        <a:buNone/>
                      </a:pPr>
                      <a:r>
                        <a:rPr lang="en-US"/>
                        <a:t>models.DO_NOTHING)</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717530" cy="1907540"/>
          </a:xfrm>
        </p:spPr>
        <p:txBody>
          <a:bodyPr/>
          <a:p>
            <a:pPr algn="ctr"/>
            <a:r>
              <a:rPr lang="en-IN" altLang="en-US"/>
              <a:t>INTRODUCTION  TO PYTHON </a:t>
            </a:r>
            <a:endParaRPr lang="en-IN" altLang="en-US"/>
          </a:p>
        </p:txBody>
      </p:sp>
      <p:sp>
        <p:nvSpPr>
          <p:cNvPr id="3" name="Content Placeholder 2"/>
          <p:cNvSpPr>
            <a:spLocks noGrp="1"/>
          </p:cNvSpPr>
          <p:nvPr>
            <p:ph idx="1"/>
          </p:nvPr>
        </p:nvSpPr>
        <p:spPr>
          <a:xfrm>
            <a:off x="295275" y="2272665"/>
            <a:ext cx="11633835" cy="4000500"/>
          </a:xfrm>
        </p:spPr>
        <p:txBody>
          <a:bodyPr>
            <a:noAutofit/>
          </a:bodyPr>
          <a:p>
            <a:pPr marL="0" indent="0" algn="l">
              <a:buNone/>
            </a:pPr>
            <a:r>
              <a:rPr lang="en-US" sz="2300"/>
              <a:t>What can Python do?</a:t>
            </a:r>
            <a:endParaRPr lang="en-US" sz="2300"/>
          </a:p>
          <a:p>
            <a:pPr algn="l"/>
            <a:r>
              <a:rPr lang="en-US" sz="2300"/>
              <a:t>Python can be used on a server to create web applications.</a:t>
            </a:r>
            <a:endParaRPr lang="en-US" sz="2300"/>
          </a:p>
          <a:p>
            <a:pPr algn="l"/>
            <a:r>
              <a:rPr lang="en-US" sz="2300"/>
              <a:t>Python can be used alongside software to create workflows.</a:t>
            </a:r>
            <a:endParaRPr lang="en-US" sz="2300"/>
          </a:p>
          <a:p>
            <a:pPr algn="l"/>
            <a:r>
              <a:rPr lang="en-US" sz="2300"/>
              <a:t>Python can connect to database systems. It can also read and modify files.</a:t>
            </a:r>
            <a:r>
              <a:rPr lang="en-IN" altLang="en-US" sz="2300"/>
              <a:t>  </a:t>
            </a:r>
            <a:endParaRPr lang="en-IN" altLang="en-US" sz="2300"/>
          </a:p>
          <a:p>
            <a:pPr algn="l"/>
            <a:r>
              <a:rPr lang="en-IN" altLang="en-US" sz="2300"/>
              <a:t>Python can be used to handle big data and perform complex </a:t>
            </a:r>
            <a:r>
              <a:rPr lang="en-US" sz="2300"/>
              <a:t>mathematics.</a:t>
            </a:r>
            <a:endParaRPr lang="en-US" sz="2300"/>
          </a:p>
          <a:p>
            <a:pPr marL="0" indent="0" algn="l">
              <a:buNone/>
            </a:pPr>
            <a:r>
              <a:rPr lang="en-US" sz="2300"/>
              <a:t>Django is a web application framework written in Python programming language. It is based on MVT (Model View Template) design pattern. </a:t>
            </a:r>
            <a:endParaRPr lang="en-US" sz="2300"/>
          </a:p>
          <a:p>
            <a:pPr marL="0" indent="0" algn="l">
              <a:buNone/>
            </a:pPr>
            <a:r>
              <a:rPr lang="en-US" sz="2300"/>
              <a:t>It takes less time to build application after collecting client requirement.</a:t>
            </a:r>
            <a:endParaRPr lang="en-US" sz="2300"/>
          </a:p>
          <a:p>
            <a:pPr marL="0" indent="0" algn="l">
              <a:buNone/>
            </a:pPr>
            <a:endParaRPr lang="en-US" sz="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717530" cy="1907540"/>
          </a:xfrm>
        </p:spPr>
        <p:txBody>
          <a:bodyPr/>
          <a:p>
            <a:pPr algn="ctr"/>
            <a:r>
              <a:rPr lang="en-IN" altLang="en-US"/>
              <a:t>INTRODUCTION  TO DJANGO</a:t>
            </a:r>
            <a:endParaRPr lang="en-IN" altLang="en-US"/>
          </a:p>
        </p:txBody>
      </p:sp>
      <p:sp>
        <p:nvSpPr>
          <p:cNvPr id="3" name="Content Placeholder 2"/>
          <p:cNvSpPr>
            <a:spLocks noGrp="1"/>
          </p:cNvSpPr>
          <p:nvPr>
            <p:ph idx="1"/>
          </p:nvPr>
        </p:nvSpPr>
        <p:spPr>
          <a:xfrm>
            <a:off x="295275" y="2272665"/>
            <a:ext cx="11633835" cy="4000500"/>
          </a:xfrm>
        </p:spPr>
        <p:txBody>
          <a:bodyPr>
            <a:noAutofit/>
          </a:bodyPr>
          <a:p>
            <a:pPr algn="l"/>
            <a:r>
              <a:rPr lang="en-US" sz="2300"/>
              <a:t>Django is a web application framework written in Python programming language. </a:t>
            </a:r>
            <a:endParaRPr lang="en-US" sz="2300"/>
          </a:p>
          <a:p>
            <a:pPr algn="l"/>
            <a:r>
              <a:rPr lang="en-US" sz="2300"/>
              <a:t>It takes less time to build application after collecting client requirement.</a:t>
            </a:r>
            <a:endParaRPr lang="en-US" sz="2300"/>
          </a:p>
          <a:p>
            <a:pPr algn="l"/>
            <a:r>
              <a:rPr lang="en-US" sz="2300"/>
              <a:t>Django is a Python framework that makes it easier to create web sites using Python.</a:t>
            </a:r>
            <a:endParaRPr lang="en-US" sz="2300"/>
          </a:p>
          <a:p>
            <a:pPr algn="l"/>
            <a:r>
              <a:rPr lang="en-US" sz="2300"/>
              <a:t>Django takes care of the difficult </a:t>
            </a:r>
            <a:r>
              <a:rPr lang="en-IN" altLang="en-US" sz="2300"/>
              <a:t>tasks </a:t>
            </a:r>
            <a:r>
              <a:rPr lang="en-US" sz="2300"/>
              <a:t>so that you can concentrate on building your web applications.</a:t>
            </a:r>
            <a:endParaRPr lang="en-US" sz="2300"/>
          </a:p>
          <a:p>
            <a:pPr algn="l"/>
            <a:r>
              <a:rPr lang="en-US" sz="2300"/>
              <a:t>Django is especially helpful for database driven websites.</a:t>
            </a:r>
            <a:endParaRPr lang="en-US" sz="2300"/>
          </a:p>
          <a:p>
            <a:pPr marL="0" indent="0" algn="l">
              <a:buNone/>
            </a:pPr>
            <a:endParaRPr lang="en-US" sz="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717530" cy="1907540"/>
          </a:xfrm>
        </p:spPr>
        <p:txBody>
          <a:bodyPr/>
          <a:p>
            <a:pPr algn="ctr"/>
            <a:r>
              <a:rPr lang="en-IN" altLang="en-US"/>
              <a:t>BASIC WORKING OF DJANGO</a:t>
            </a:r>
            <a:endParaRPr lang="en-IN" altLang="en-US"/>
          </a:p>
        </p:txBody>
      </p:sp>
      <p:sp>
        <p:nvSpPr>
          <p:cNvPr id="3" name="Content Placeholder 2"/>
          <p:cNvSpPr>
            <a:spLocks noGrp="1"/>
          </p:cNvSpPr>
          <p:nvPr>
            <p:ph idx="1"/>
          </p:nvPr>
        </p:nvSpPr>
        <p:spPr>
          <a:xfrm>
            <a:off x="295275" y="2272665"/>
            <a:ext cx="11633835" cy="4000500"/>
          </a:xfrm>
        </p:spPr>
        <p:txBody>
          <a:bodyPr>
            <a:noAutofit/>
          </a:bodyPr>
          <a:p>
            <a:pPr marL="0" indent="0" algn="l">
              <a:buNone/>
            </a:pPr>
            <a:r>
              <a:rPr lang="en-US" sz="2300"/>
              <a:t>Django follows the </a:t>
            </a:r>
            <a:r>
              <a:rPr lang="en-US" sz="2300" b="1"/>
              <a:t>MVT design pattern (Model View Template)</a:t>
            </a:r>
            <a:r>
              <a:rPr lang="en-US" sz="2300"/>
              <a:t>.</a:t>
            </a:r>
            <a:endParaRPr lang="en-US" sz="2300"/>
          </a:p>
          <a:p>
            <a:pPr marL="0" indent="0" algn="l">
              <a:buNone/>
            </a:pPr>
            <a:endParaRPr lang="en-US" sz="2300"/>
          </a:p>
          <a:p>
            <a:pPr algn="l">
              <a:buFont typeface="Wingdings" panose="05000000000000000000" charset="0"/>
              <a:buChar char="Ø"/>
            </a:pPr>
            <a:r>
              <a:rPr lang="en-US" sz="2300" b="1"/>
              <a:t>Model</a:t>
            </a:r>
            <a:r>
              <a:rPr lang="en-US" sz="2300"/>
              <a:t> - The data you want to present, usually data from a database.</a:t>
            </a:r>
            <a:endParaRPr lang="en-US" sz="2300"/>
          </a:p>
          <a:p>
            <a:pPr algn="l">
              <a:buFont typeface="Wingdings" panose="05000000000000000000" charset="0"/>
              <a:buChar char="Ø"/>
            </a:pPr>
            <a:endParaRPr lang="en-US" sz="2300"/>
          </a:p>
          <a:p>
            <a:pPr algn="l">
              <a:buFont typeface="Wingdings" panose="05000000000000000000" charset="0"/>
              <a:buChar char="Ø"/>
            </a:pPr>
            <a:r>
              <a:rPr lang="en-US" sz="2300" b="1"/>
              <a:t>View</a:t>
            </a:r>
            <a:r>
              <a:rPr lang="en-US" sz="2300"/>
              <a:t> - A request handler that returns the relevant template and content - based on the request from the user.</a:t>
            </a:r>
            <a:endParaRPr lang="en-US" sz="2300"/>
          </a:p>
          <a:p>
            <a:pPr algn="l">
              <a:buFont typeface="Wingdings" panose="05000000000000000000" charset="0"/>
              <a:buChar char="Ø"/>
            </a:pPr>
            <a:endParaRPr lang="en-US" sz="2300"/>
          </a:p>
          <a:p>
            <a:pPr algn="l">
              <a:buFont typeface="Wingdings" panose="05000000000000000000" charset="0"/>
              <a:buChar char="Ø"/>
            </a:pPr>
            <a:r>
              <a:rPr lang="en-US" sz="2300" b="1"/>
              <a:t>Template</a:t>
            </a:r>
            <a:r>
              <a:rPr lang="en-US" sz="2300"/>
              <a:t> - A text file (like an HTML file) containing the layout of the web page, with logic on how to display the data.</a:t>
            </a:r>
            <a:endParaRPr lang="en-US" sz="2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5740"/>
            <a:ext cx="10153015" cy="949325"/>
          </a:xfrm>
        </p:spPr>
        <p:txBody>
          <a:bodyPr/>
          <a:p>
            <a:pPr algn="ctr"/>
            <a:r>
              <a:rPr lang="en-IN" altLang="en-US"/>
              <a:t>IMPLEMENTATION OF DJANGO  </a:t>
            </a:r>
            <a:endParaRPr lang="en-IN" altLang="en-US"/>
          </a:p>
        </p:txBody>
      </p:sp>
      <p:sp>
        <p:nvSpPr>
          <p:cNvPr id="3" name="Content Placeholder 2"/>
          <p:cNvSpPr>
            <a:spLocks noGrp="1"/>
          </p:cNvSpPr>
          <p:nvPr>
            <p:ph idx="1"/>
          </p:nvPr>
        </p:nvSpPr>
        <p:spPr>
          <a:xfrm>
            <a:off x="401320" y="921385"/>
            <a:ext cx="11633835" cy="6085205"/>
          </a:xfrm>
        </p:spPr>
        <p:txBody>
          <a:bodyPr>
            <a:noAutofit/>
          </a:bodyPr>
          <a:p>
            <a:pPr marL="0" indent="0" algn="l">
              <a:buNone/>
            </a:pPr>
            <a:r>
              <a:rPr lang="en-IN" altLang="en-US" sz="2300"/>
              <a:t>Steps </a:t>
            </a:r>
            <a:r>
              <a:rPr lang="en-US" sz="2300"/>
              <a:t>To implement the staff leave management system in Python with Django</a:t>
            </a:r>
            <a:r>
              <a:rPr lang="en-IN" altLang="en-US" sz="2300"/>
              <a:t>:</a:t>
            </a:r>
            <a:endParaRPr lang="en-US" sz="2300"/>
          </a:p>
          <a:p>
            <a:pPr marL="457200" indent="-457200" algn="l">
              <a:buFont typeface="+mj-lt"/>
              <a:buAutoNum type="arabicParenR"/>
            </a:pPr>
            <a:r>
              <a:rPr lang="en-US" sz="2000"/>
              <a:t>Set up Django Project: Create a new Django project and define models to represent staff members, leave requests, and other relevant data.</a:t>
            </a:r>
            <a:endParaRPr lang="en-US" sz="2000"/>
          </a:p>
          <a:p>
            <a:pPr marL="457200" indent="-457200" algn="l">
              <a:buFont typeface="+mj-lt"/>
              <a:buAutoNum type="arabicParenR"/>
            </a:pPr>
            <a:r>
              <a:rPr lang="en-US" sz="2000"/>
              <a:t>Create Views and Templates: Define views to handle HTTP requests and render HTML templates. Use Django's template engine to generate dynamic HTML content with data from the database.</a:t>
            </a:r>
            <a:endParaRPr lang="en-US" sz="2000"/>
          </a:p>
          <a:p>
            <a:pPr marL="457200" indent="-457200" algn="l">
              <a:buFont typeface="+mj-lt"/>
              <a:buAutoNum type="arabicParenR"/>
            </a:pPr>
            <a:r>
              <a:rPr lang="en-US" sz="2000"/>
              <a:t>Design UI with HTML and CSS: Create HTML templates to define the structure of the web pages and use CSS to style the UI elements according to your design specifications.</a:t>
            </a:r>
            <a:endParaRPr lang="en-US" sz="2000"/>
          </a:p>
          <a:p>
            <a:pPr marL="457200" indent="-457200" algn="l">
              <a:buFont typeface="+mj-lt"/>
              <a:buAutoNum type="arabicParenR"/>
            </a:pPr>
            <a:r>
              <a:rPr lang="en-US" sz="2000"/>
              <a:t>Add Interactivity with JavaScript and jQuery: Write JavaScript code to add interactivity to the UI, such as form validation and handling user interactions. Utilize jQuery to simplify DOM manipulation and AJAX requests.</a:t>
            </a:r>
            <a:r>
              <a:rPr lang="en-IN" altLang="en-US" sz="2000"/>
              <a:t> </a:t>
            </a:r>
            <a:r>
              <a:rPr lang="en-US" sz="2000"/>
              <a:t>DOM manipulation refers to the process of accessing, modifying, or updating the Document Object Model (DOM) of a web page using JavaScript or other scripting languages</a:t>
            </a:r>
            <a:endParaRPr lang="en-US" sz="2000"/>
          </a:p>
          <a:p>
            <a:pPr marL="457200" indent="-457200" algn="l">
              <a:buFont typeface="+mj-lt"/>
              <a:buAutoNum type="arabicParenR"/>
            </a:pPr>
            <a:r>
              <a:rPr lang="en-US" sz="2000"/>
              <a:t>Implement AJAX Endpoints: Define Django views to handle AJAX requests from the client-side JavaScript code. These views should perform operations such as saving leave requests to the database and fetching leave history for display.</a:t>
            </a:r>
            <a:endParaRPr lang="en-US" sz="2000"/>
          </a:p>
          <a:p>
            <a:pPr marL="457200" indent="-457200" algn="l">
              <a:buFont typeface="+mj-lt"/>
              <a:buAutoNum type="arabicParenR"/>
            </a:pPr>
            <a:r>
              <a:rPr lang="en-US" sz="2000"/>
              <a:t>Test and Debug: Test the application to ensure that it functions correctly and fix any bugs or issues that arise during testing.</a:t>
            </a:r>
            <a:endParaRPr lang="en-US" sz="2000"/>
          </a:p>
          <a:p>
            <a:pPr marL="457200" indent="-457200" algn="l">
              <a:buFont typeface="+mj-lt"/>
              <a:buAutoNum type="arabicParenR"/>
            </a:pPr>
            <a:r>
              <a:rPr lang="en-US" sz="2000"/>
              <a:t>Deploy the Application: Deploy the staff leave management system to a production environment, ensuring that it is accessible to staff members and meets performance and security requirements.</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717530" cy="1907540"/>
          </a:xfrm>
        </p:spPr>
        <p:txBody>
          <a:bodyPr/>
          <a:p>
            <a:pPr algn="ctr"/>
            <a:r>
              <a:rPr lang="en-IN" altLang="en-US"/>
              <a:t>DJANGO CLASSES USED </a:t>
            </a:r>
            <a:endParaRPr lang="en-IN" altLang="en-US"/>
          </a:p>
        </p:txBody>
      </p:sp>
      <p:sp>
        <p:nvSpPr>
          <p:cNvPr id="3" name="Content Placeholder 2"/>
          <p:cNvSpPr>
            <a:spLocks noGrp="1"/>
          </p:cNvSpPr>
          <p:nvPr>
            <p:ph idx="1"/>
          </p:nvPr>
        </p:nvSpPr>
        <p:spPr>
          <a:xfrm>
            <a:off x="295275" y="1974215"/>
            <a:ext cx="11633835" cy="4575175"/>
          </a:xfrm>
        </p:spPr>
        <p:txBody>
          <a:bodyPr>
            <a:noAutofit/>
          </a:bodyPr>
          <a:p>
            <a:pPr marL="0" indent="0" algn="l">
              <a:buNone/>
            </a:pPr>
            <a:r>
              <a:rPr lang="en-US" sz="2300" dirty="0">
                <a:sym typeface="+mn-ea"/>
              </a:rPr>
              <a:t>1. `AuthGroup`: Represents a group that can have permissions assigned to it.</a:t>
            </a:r>
            <a:br>
              <a:rPr lang="en-US" sz="2300" dirty="0">
                <a:sym typeface="+mn-ea"/>
              </a:rPr>
            </a:br>
            <a:r>
              <a:rPr lang="en-US" sz="2300" dirty="0">
                <a:sym typeface="+mn-ea"/>
              </a:rPr>
              <a:t>2. `AuthGroupPermissions`: Represents the relationship between groups and permissions.</a:t>
            </a:r>
            <a:br>
              <a:rPr lang="en-US" sz="2300" dirty="0">
                <a:sym typeface="+mn-ea"/>
              </a:rPr>
            </a:br>
            <a:r>
              <a:rPr lang="en-US" sz="2300" dirty="0">
                <a:sym typeface="+mn-ea"/>
              </a:rPr>
              <a:t>3. `AuthPermission`: Represents a permission, which can be assigned to groups or users.</a:t>
            </a:r>
            <a:br>
              <a:rPr lang="en-US" sz="2300" dirty="0">
                <a:sym typeface="+mn-ea"/>
              </a:rPr>
            </a:br>
            <a:r>
              <a:rPr lang="en-US" sz="2300" dirty="0">
                <a:sym typeface="+mn-ea"/>
              </a:rPr>
              <a:t>4. `DjangoAdminLog`: Represents logs of administrative actions performed via Django's admin interface.</a:t>
            </a:r>
            <a:br>
              <a:rPr lang="en-US" sz="2300" dirty="0">
                <a:sym typeface="+mn-ea"/>
              </a:rPr>
            </a:br>
            <a:r>
              <a:rPr lang="en-US" sz="2300" dirty="0">
                <a:sym typeface="+mn-ea"/>
              </a:rPr>
              <a:t>5. `DjangoContentType`: Represents content types used by the Django admin.</a:t>
            </a:r>
            <a:br>
              <a:rPr lang="en-US" sz="2300" dirty="0">
                <a:sym typeface="+mn-ea"/>
              </a:rPr>
            </a:br>
            <a:r>
              <a:rPr lang="en-US" sz="2300" dirty="0">
                <a:sym typeface="+mn-ea"/>
              </a:rPr>
              <a:t>6. `DjangoMigrations`: Keeps track of database schema migrations.</a:t>
            </a:r>
            <a:br>
              <a:rPr lang="en-US" sz="2300" dirty="0">
                <a:sym typeface="+mn-ea"/>
              </a:rPr>
            </a:br>
            <a:r>
              <a:rPr lang="en-US" sz="2300" dirty="0">
                <a:sym typeface="+mn-ea"/>
              </a:rPr>
              <a:t>7. `DjangoSession`: Stores session data for users.</a:t>
            </a:r>
            <a:br>
              <a:rPr lang="en-US" sz="2300" dirty="0">
                <a:sym typeface="+mn-ea"/>
              </a:rPr>
            </a:br>
            <a:r>
              <a:rPr lang="en-US" sz="2300" dirty="0">
                <a:sym typeface="+mn-ea"/>
              </a:rPr>
              <a:t>8. `SlmsappCustomuser`: Represents custom users in the application.</a:t>
            </a:r>
            <a:br>
              <a:rPr lang="en-US" sz="2300" dirty="0">
                <a:sym typeface="+mn-ea"/>
              </a:rPr>
            </a:br>
            <a:r>
              <a:rPr lang="en-US" sz="2300" dirty="0">
                <a:sym typeface="+mn-ea"/>
              </a:rPr>
              <a:t>9. `SlmsappCustomuserGroups`: Represents the relationship between custom users and groups.</a:t>
            </a:r>
            <a:br>
              <a:rPr lang="en-US" sz="2300" dirty="0">
                <a:sym typeface="+mn-ea"/>
              </a:rPr>
            </a:br>
            <a:r>
              <a:rPr lang="en-US" sz="2300" dirty="0">
                <a:sym typeface="+mn-ea"/>
              </a:rPr>
              <a:t>10. `SlmsappCustomuserUserPermissions`: Represents the relationship between custom users and permissions.</a:t>
            </a:r>
            <a:br>
              <a:rPr lang="en-US" sz="2300" dirty="0">
                <a:sym typeface="+mn-ea"/>
              </a:rPr>
            </a:br>
            <a:r>
              <a:rPr lang="en-US" sz="2300" dirty="0">
                <a:sym typeface="+mn-ea"/>
              </a:rPr>
              <a:t>11. `SlmsappStaff`: Represents staff members, possibly associated with custom users.</a:t>
            </a:r>
            <a:br>
              <a:rPr lang="en-US" sz="2300" dirty="0">
                <a:sym typeface="+mn-ea"/>
              </a:rPr>
            </a:br>
            <a:r>
              <a:rPr lang="en-US" sz="2300" dirty="0">
                <a:sym typeface="+mn-ea"/>
              </a:rPr>
              <a:t>12. `SlmsappStaffLeave`: Represents leave requests made by staff members.</a:t>
            </a:r>
            <a:endParaRPr lang="en-US"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886835"/>
            <a:ext cx="10515600" cy="2188210"/>
          </a:xfrm>
        </p:spPr>
        <p:txBody>
          <a:bodyPr>
            <a:normAutofit/>
          </a:bodyPr>
          <a:p>
            <a:pPr algn="ctr"/>
            <a:r>
              <a:rPr lang="en-IN" altLang="en-US" sz="2220" b="1"/>
              <a:t>TEAM MEMBERS:</a:t>
            </a:r>
            <a:br>
              <a:rPr lang="en-IN" altLang="en-US" sz="2220" b="1"/>
            </a:br>
            <a:br>
              <a:rPr lang="en-IN" altLang="en-US" sz="2220" b="1"/>
            </a:br>
            <a:r>
              <a:rPr lang="en-IN" altLang="en-US" sz="2220" b="1"/>
              <a:t>DHARSHINI M</a:t>
            </a:r>
            <a:br>
              <a:rPr lang="en-IN" altLang="en-US" sz="2220" b="1"/>
            </a:br>
            <a:r>
              <a:rPr lang="en-IN" altLang="en-US" sz="2220" b="1"/>
              <a:t>DHIVINKUMAR A J</a:t>
            </a:r>
            <a:br>
              <a:rPr lang="en-IN" altLang="en-US" sz="2220" b="1"/>
            </a:br>
            <a:r>
              <a:rPr lang="en-IN" altLang="en-US" sz="2220" b="1"/>
              <a:t>ARUNKUMAR K J</a:t>
            </a:r>
            <a:endParaRPr lang="en-IN" altLang="en-US" sz="2220" b="1"/>
          </a:p>
        </p:txBody>
      </p:sp>
      <p:sp>
        <p:nvSpPr>
          <p:cNvPr id="3" name="Content Placeholder 2"/>
          <p:cNvSpPr>
            <a:spLocks noGrp="1"/>
          </p:cNvSpPr>
          <p:nvPr>
            <p:ph idx="1"/>
          </p:nvPr>
        </p:nvSpPr>
        <p:spPr>
          <a:xfrm>
            <a:off x="1626235" y="2218690"/>
            <a:ext cx="9196070" cy="1668145"/>
          </a:xfrm>
        </p:spPr>
        <p:txBody>
          <a:bodyPr/>
          <a:p>
            <a:pPr marL="0" indent="0" algn="ctr">
              <a:buNone/>
            </a:pPr>
            <a:r>
              <a:rPr lang="en-IN" altLang="en-US" sz="4000"/>
              <a:t>THANK YOU FOR THE OPPORTUNITY</a:t>
            </a:r>
            <a:endParaRPr lang="en-I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OBJECTIVES</a:t>
            </a:r>
            <a:endParaRPr lang="en-IN" altLang="en-US" dirty="0">
              <a:solidFill>
                <a:schemeClr val="tx1"/>
              </a:solidFill>
            </a:endParaRPr>
          </a:p>
        </p:txBody>
      </p:sp>
      <p:sp>
        <p:nvSpPr>
          <p:cNvPr id="3" name="Subtitle 2"/>
          <p:cNvSpPr>
            <a:spLocks noGrp="1"/>
          </p:cNvSpPr>
          <p:nvPr>
            <p:ph type="subTitle" idx="1"/>
          </p:nvPr>
        </p:nvSpPr>
        <p:spPr>
          <a:xfrm>
            <a:off x="243205" y="2315845"/>
            <a:ext cx="11775440" cy="3209290"/>
          </a:xfrm>
        </p:spPr>
        <p:txBody>
          <a:bodyPr/>
          <a:lstStyle/>
          <a:p>
            <a:pPr marL="342900" indent="-342900" algn="just">
              <a:buFont typeface="Wingdings" panose="05000000000000000000" charset="0"/>
              <a:buChar char="Ø"/>
            </a:pPr>
            <a:r>
              <a:rPr lang="en-IN" altLang="en-US" sz="2000"/>
              <a:t>To improve security</a:t>
            </a:r>
            <a:endParaRPr lang="en-IN" altLang="en-US" sz="2000"/>
          </a:p>
          <a:p>
            <a:pPr marL="342900" indent="-342900" algn="just">
              <a:buFont typeface="Wingdings" panose="05000000000000000000" charset="0"/>
              <a:buChar char="Ø"/>
            </a:pPr>
            <a:endParaRPr lang="en-IN" altLang="en-US" sz="2000"/>
          </a:p>
          <a:p>
            <a:pPr marL="342900" indent="-342900" algn="just">
              <a:buFont typeface="Wingdings" panose="05000000000000000000" charset="0"/>
              <a:buChar char="Ø"/>
            </a:pPr>
            <a:r>
              <a:rPr lang="en-IN" altLang="en-US" sz="2000"/>
              <a:t>To properly coordinate between different users </a:t>
            </a:r>
            <a:endParaRPr lang="en-IN" altLang="en-US" sz="2000"/>
          </a:p>
          <a:p>
            <a:pPr marL="342900" indent="-342900" algn="just">
              <a:buFont typeface="Wingdings" panose="05000000000000000000" charset="0"/>
              <a:buChar char="Ø"/>
            </a:pPr>
            <a:endParaRPr lang="en-IN" altLang="en-US" sz="2000"/>
          </a:p>
          <a:p>
            <a:pPr marL="342900" indent="-342900" algn="just">
              <a:buFont typeface="Wingdings" panose="05000000000000000000" charset="0"/>
              <a:buChar char="Ø"/>
            </a:pPr>
            <a:r>
              <a:rPr lang="en-IN" altLang="en-US" sz="2000"/>
              <a:t>Reduce mismanagement</a:t>
            </a:r>
            <a:endParaRPr lang="en-IN" altLang="en-US" sz="2000"/>
          </a:p>
          <a:p>
            <a:pPr marL="342900" indent="-342900" algn="just">
              <a:buFont typeface="Wingdings" panose="05000000000000000000" charset="0"/>
              <a:buChar char="Ø"/>
            </a:pPr>
            <a:endParaRPr lang="en-IN" altLang="en-US" sz="2000"/>
          </a:p>
          <a:p>
            <a:pPr marL="342900" indent="-342900" algn="just">
              <a:buFont typeface="Wingdings" panose="05000000000000000000" charset="0"/>
              <a:buChar char="Ø"/>
            </a:pPr>
            <a:r>
              <a:rPr lang="en-IN" altLang="en-US" sz="2000"/>
              <a:t>To provide user-friendly interface</a:t>
            </a:r>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MODULES</a:t>
            </a:r>
            <a:endParaRPr lang="en-IN" altLang="en-US" dirty="0">
              <a:solidFill>
                <a:schemeClr val="tx1"/>
              </a:solidFill>
            </a:endParaRPr>
          </a:p>
        </p:txBody>
      </p:sp>
      <p:sp>
        <p:nvSpPr>
          <p:cNvPr id="3" name="Subtitle 2"/>
          <p:cNvSpPr>
            <a:spLocks noGrp="1"/>
          </p:cNvSpPr>
          <p:nvPr>
            <p:ph type="subTitle" idx="1"/>
          </p:nvPr>
        </p:nvSpPr>
        <p:spPr>
          <a:xfrm>
            <a:off x="243205" y="2315845"/>
            <a:ext cx="11775440" cy="3209290"/>
          </a:xfrm>
        </p:spPr>
        <p:txBody>
          <a:bodyPr/>
          <a:lstStyle/>
          <a:p>
            <a:pPr algn="just"/>
            <a:r>
              <a:rPr lang="en-IN" altLang="en-US" sz="3200"/>
              <a:t>The modules involved are: </a:t>
            </a:r>
            <a:endParaRPr lang="en-IN" altLang="en-US" sz="3200"/>
          </a:p>
          <a:p>
            <a:pPr algn="just"/>
            <a:r>
              <a:rPr lang="en-IN" altLang="en-US" sz="3200"/>
              <a:t>                        1] Administration( Main admin)</a:t>
            </a:r>
            <a:endParaRPr lang="en-IN" altLang="en-US" sz="3200"/>
          </a:p>
          <a:p>
            <a:pPr algn="just"/>
            <a:r>
              <a:rPr lang="en-IN" altLang="en-US" sz="3200"/>
              <a:t>                        2] Staff</a:t>
            </a:r>
            <a:endParaRPr lang="en-IN" altLang="en-US" sz="3200"/>
          </a:p>
          <a:p>
            <a:pPr algn="just"/>
            <a:endParaRPr lang="en-IN" altLang="en-US" sz="2000"/>
          </a:p>
          <a:p>
            <a:pPr algn="just"/>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MODULE 1</a:t>
            </a:r>
            <a:endParaRPr lang="en-IN" altLang="en-US" dirty="0">
              <a:solidFill>
                <a:schemeClr val="tx1"/>
              </a:solidFill>
            </a:endParaRPr>
          </a:p>
        </p:txBody>
      </p:sp>
      <p:sp>
        <p:nvSpPr>
          <p:cNvPr id="3" name="Subtitle 2"/>
          <p:cNvSpPr>
            <a:spLocks noGrp="1"/>
          </p:cNvSpPr>
          <p:nvPr>
            <p:ph type="subTitle" idx="1"/>
          </p:nvPr>
        </p:nvSpPr>
        <p:spPr>
          <a:xfrm>
            <a:off x="243205" y="2315845"/>
            <a:ext cx="11775440" cy="3397250"/>
          </a:xfrm>
        </p:spPr>
        <p:txBody>
          <a:bodyPr/>
          <a:lstStyle/>
          <a:p>
            <a:pPr marL="514350" indent="-514350" algn="just">
              <a:buFont typeface="Wingdings" panose="05000000000000000000" charset="0"/>
              <a:buChar char="q"/>
            </a:pPr>
            <a:r>
              <a:rPr lang="en-IN" altLang="en-US" sz="2000"/>
              <a:t>Admin can add a Staff and also update the Staff information.</a:t>
            </a:r>
            <a:endParaRPr lang="en-IN" altLang="en-US" sz="2000"/>
          </a:p>
          <a:p>
            <a:pPr marL="514350" indent="-514350" algn="just">
              <a:buFont typeface="Wingdings" panose="05000000000000000000" charset="0"/>
              <a:buChar char="q"/>
            </a:pPr>
            <a:endParaRPr lang="en-IN" altLang="en-US" sz="2000"/>
          </a:p>
          <a:p>
            <a:pPr marL="514350" indent="-514350" algn="just">
              <a:buFont typeface="Wingdings" panose="05000000000000000000" charset="0"/>
              <a:buChar char="q"/>
            </a:pPr>
            <a:r>
              <a:rPr lang="en-IN" altLang="en-US" sz="2000"/>
              <a:t>Admin can also manage the leave application (approve/not approve).</a:t>
            </a:r>
            <a:endParaRPr lang="en-IN" altLang="en-US" sz="2000"/>
          </a:p>
          <a:p>
            <a:pPr marL="514350" indent="-514350" algn="just">
              <a:buFont typeface="Wingdings" panose="05000000000000000000" charset="0"/>
              <a:buChar char="q"/>
            </a:pPr>
            <a:endParaRPr lang="en-IN" altLang="en-US" sz="2000"/>
          </a:p>
          <a:p>
            <a:pPr marL="514350" indent="-514350" algn="just">
              <a:buFont typeface="Wingdings" panose="05000000000000000000" charset="0"/>
              <a:buChar char="q"/>
            </a:pPr>
            <a:r>
              <a:rPr lang="en-IN" altLang="en-US" sz="2000"/>
              <a:t>Whenever a Staff applies for leave admin will get a notification.</a:t>
            </a:r>
            <a:endParaRPr lang="en-IN" altLang="en-US" sz="2000"/>
          </a:p>
          <a:p>
            <a:pPr marL="514350" indent="-514350" algn="just">
              <a:buFont typeface="Wingdings" panose="05000000000000000000" charset="0"/>
              <a:buChar char="q"/>
            </a:pPr>
            <a:endParaRPr lang="en-IN" altLang="en-US" sz="2000"/>
          </a:p>
          <a:p>
            <a:pPr marL="514350" indent="-514350" algn="just">
              <a:buFont typeface="Wingdings" panose="05000000000000000000" charset="0"/>
              <a:buChar char="q"/>
            </a:pPr>
            <a:r>
              <a:rPr lang="en-IN" altLang="en-US" sz="2000"/>
              <a:t>Admin can change own password after login.</a:t>
            </a:r>
            <a:endParaRPr lang="en-IN" altLang="en-US" sz="2000"/>
          </a:p>
          <a:p>
            <a:pPr marL="514350" indent="-514350" algn="just">
              <a:buFont typeface="Wingdings" panose="05000000000000000000" charset="0"/>
              <a:buChar char="q"/>
            </a:pPr>
            <a:endParaRPr lang="en-IN" altLang="en-US" sz="2000"/>
          </a:p>
          <a:p>
            <a:pPr marL="514350" indent="-514350" algn="just">
              <a:buFont typeface="Wingdings" panose="05000000000000000000" charset="0"/>
              <a:buChar char="q"/>
            </a:pPr>
            <a:r>
              <a:rPr lang="en-IN" altLang="en-US" sz="2000"/>
              <a:t>Admin can also view admin dashboard.</a:t>
            </a: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MODULE 2</a:t>
            </a:r>
            <a:endParaRPr lang="en-IN" altLang="en-US" dirty="0">
              <a:solidFill>
                <a:schemeClr val="tx1"/>
              </a:solidFill>
            </a:endParaRPr>
          </a:p>
        </p:txBody>
      </p:sp>
      <p:sp>
        <p:nvSpPr>
          <p:cNvPr id="3" name="Subtitle 2"/>
          <p:cNvSpPr>
            <a:spLocks noGrp="1"/>
          </p:cNvSpPr>
          <p:nvPr>
            <p:ph type="subTitle" idx="1"/>
          </p:nvPr>
        </p:nvSpPr>
        <p:spPr>
          <a:xfrm>
            <a:off x="243205" y="2315845"/>
            <a:ext cx="11775440" cy="3397250"/>
          </a:xfrm>
        </p:spPr>
        <p:txBody>
          <a:bodyPr/>
          <a:lstStyle/>
          <a:p>
            <a:pPr marL="457200" indent="-457200" algn="just">
              <a:buFont typeface="Wingdings" panose="05000000000000000000" charset="0"/>
              <a:buChar char="q"/>
            </a:pPr>
            <a:r>
              <a:rPr lang="en-IN" altLang="en-US" sz="2000"/>
              <a:t>The Staff can log in with entering valid login credentials - email and password.</a:t>
            </a:r>
            <a:endParaRPr lang="en-IN" altLang="en-US" sz="2000"/>
          </a:p>
          <a:p>
            <a:pPr marL="457200" indent="-457200" algn="just">
              <a:buFont typeface="Wingdings" panose="05000000000000000000" charset="0"/>
              <a:buChar char="q"/>
            </a:pPr>
            <a:endParaRPr lang="en-IN" altLang="en-US" sz="2000"/>
          </a:p>
          <a:p>
            <a:pPr marL="457200" indent="-457200" algn="just">
              <a:buFont typeface="Wingdings" panose="05000000000000000000" charset="0"/>
              <a:buChar char="q"/>
            </a:pPr>
            <a:r>
              <a:rPr lang="en-IN" altLang="en-US" sz="2000"/>
              <a:t>Update their profile</a:t>
            </a:r>
            <a:endParaRPr lang="en-IN" altLang="en-US" sz="2000"/>
          </a:p>
          <a:p>
            <a:pPr marL="457200" indent="-457200" algn="just">
              <a:buFont typeface="Wingdings" panose="05000000000000000000" charset="0"/>
              <a:buChar char="q"/>
            </a:pPr>
            <a:endParaRPr lang="en-IN" altLang="en-US" sz="2000"/>
          </a:p>
          <a:p>
            <a:pPr marL="457200" indent="-457200" algn="just">
              <a:buFont typeface="Wingdings" panose="05000000000000000000" charset="0"/>
              <a:buChar char="q"/>
            </a:pPr>
            <a:r>
              <a:rPr lang="en-IN" altLang="en-US" sz="2000"/>
              <a:t>Apply for leave</a:t>
            </a:r>
            <a:endParaRPr lang="en-IN" altLang="en-US" sz="2000"/>
          </a:p>
          <a:p>
            <a:pPr marL="457200" indent="-457200" algn="just">
              <a:buFont typeface="Wingdings" panose="05000000000000000000" charset="0"/>
              <a:buChar char="q"/>
            </a:pPr>
            <a:endParaRPr lang="en-IN" altLang="en-US" sz="2000"/>
          </a:p>
          <a:p>
            <a:pPr marL="457200" indent="-457200" algn="just">
              <a:buFont typeface="Wingdings" panose="05000000000000000000" charset="0"/>
              <a:buChar char="q"/>
            </a:pPr>
            <a:r>
              <a:rPr lang="en-IN" altLang="en-US" sz="2000"/>
              <a:t>View their leave history</a:t>
            </a:r>
            <a:endParaRPr lang="en-IN" altLang="en-US" sz="2000"/>
          </a:p>
          <a:p>
            <a:pPr marL="457200" indent="-457200" algn="just">
              <a:buFont typeface="Wingdings" panose="05000000000000000000" charset="0"/>
              <a:buChar char="q"/>
            </a:pPr>
            <a:endParaRPr lang="en-IN" altLang="en-US" sz="2000"/>
          </a:p>
          <a:p>
            <a:pPr marL="457200" indent="-457200" algn="just">
              <a:buFont typeface="Wingdings" panose="05000000000000000000" charset="0"/>
              <a:buChar char="q"/>
            </a:pPr>
            <a:r>
              <a:rPr lang="en-IN" altLang="en-US" sz="2000"/>
              <a:t>Change their old password</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220345"/>
            <a:ext cx="6501765" cy="1388745"/>
          </a:xfrm>
        </p:spPr>
        <p:txBody>
          <a:bodyPr/>
          <a:lstStyle/>
          <a:p>
            <a:r>
              <a:rPr lang="en-IN" altLang="en-US" dirty="0">
                <a:solidFill>
                  <a:schemeClr val="tx1"/>
                </a:solidFill>
              </a:rPr>
              <a:t>FLOWCHARTS </a:t>
            </a:r>
            <a:endParaRPr lang="en-IN" altLang="en-US" dirty="0">
              <a:solidFill>
                <a:schemeClr val="tx1"/>
              </a:solidFill>
            </a:endParaRPr>
          </a:p>
        </p:txBody>
      </p:sp>
      <p:sp>
        <p:nvSpPr>
          <p:cNvPr id="3" name="Subtitle 2"/>
          <p:cNvSpPr>
            <a:spLocks noGrp="1"/>
          </p:cNvSpPr>
          <p:nvPr>
            <p:ph type="subTitle" idx="1"/>
          </p:nvPr>
        </p:nvSpPr>
        <p:spPr>
          <a:xfrm>
            <a:off x="243205" y="1779905"/>
            <a:ext cx="11775440" cy="4763135"/>
          </a:xfrm>
        </p:spPr>
        <p:txBody>
          <a:bodyPr/>
          <a:lstStyle/>
          <a:p>
            <a:pPr algn="just">
              <a:buFont typeface="Wingdings" panose="05000000000000000000" charset="0"/>
            </a:pPr>
            <a:endParaRPr lang="en-IN" altLang="en-US" sz="2000"/>
          </a:p>
        </p:txBody>
      </p:sp>
      <p:pic>
        <p:nvPicPr>
          <p:cNvPr id="5" name="Picture 4"/>
          <p:cNvPicPr>
            <a:picLocks noChangeAspect="1"/>
          </p:cNvPicPr>
          <p:nvPr/>
        </p:nvPicPr>
        <p:blipFill>
          <a:blip r:embed="rId1"/>
          <a:srcRect t="2836"/>
          <a:stretch>
            <a:fillRect/>
          </a:stretch>
        </p:blipFill>
        <p:spPr>
          <a:xfrm>
            <a:off x="1198245" y="1867535"/>
            <a:ext cx="3193415" cy="4313555"/>
          </a:xfrm>
          <a:prstGeom prst="rect">
            <a:avLst/>
          </a:prstGeom>
          <a:ln>
            <a:solidFill>
              <a:schemeClr val="tx1"/>
            </a:solidFill>
          </a:ln>
        </p:spPr>
      </p:pic>
      <p:pic>
        <p:nvPicPr>
          <p:cNvPr id="6" name="Picture 5"/>
          <p:cNvPicPr>
            <a:picLocks noChangeAspect="1"/>
          </p:cNvPicPr>
          <p:nvPr/>
        </p:nvPicPr>
        <p:blipFill>
          <a:blip r:embed="rId2"/>
          <a:srcRect t="2830"/>
          <a:stretch>
            <a:fillRect/>
          </a:stretch>
        </p:blipFill>
        <p:spPr>
          <a:xfrm>
            <a:off x="6426835" y="1867535"/>
            <a:ext cx="3547110" cy="431228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rPr>
              <a:t>ADMIN - USE CASE DIAGRAM</a:t>
            </a:r>
            <a:endParaRPr lang="en-IN" altLang="en-US" dirty="0">
              <a:solidFill>
                <a:schemeClr val="tx1"/>
              </a:solidFill>
            </a:endParaRPr>
          </a:p>
        </p:txBody>
      </p:sp>
      <p:sp>
        <p:nvSpPr>
          <p:cNvPr id="3" name="Subtitle 2"/>
          <p:cNvSpPr>
            <a:spLocks noGrp="1"/>
          </p:cNvSpPr>
          <p:nvPr>
            <p:ph type="subTitle" idx="1"/>
          </p:nvPr>
        </p:nvSpPr>
        <p:spPr>
          <a:xfrm>
            <a:off x="243205" y="1779905"/>
            <a:ext cx="11775440" cy="4763135"/>
          </a:xfrm>
        </p:spPr>
        <p:txBody>
          <a:bodyPr/>
          <a:lstStyle/>
          <a:p>
            <a:pPr marL="457200" indent="-457200" algn="just">
              <a:buFont typeface="Wingdings" panose="05000000000000000000" charset="0"/>
              <a:buChar char="q"/>
            </a:pPr>
            <a:r>
              <a:rPr lang="en-IN" altLang="en-US" sz="2000"/>
              <a:t>Admin</a:t>
            </a:r>
            <a:endParaRPr lang="en-IN" altLang="en-US" sz="2000"/>
          </a:p>
        </p:txBody>
      </p:sp>
      <p:pic>
        <p:nvPicPr>
          <p:cNvPr id="4" name="Picture 3"/>
          <p:cNvPicPr>
            <a:picLocks noChangeAspect="1"/>
          </p:cNvPicPr>
          <p:nvPr/>
        </p:nvPicPr>
        <p:blipFill>
          <a:blip r:embed="rId1">
            <a:grayscl/>
          </a:blip>
          <a:stretch>
            <a:fillRect/>
          </a:stretch>
        </p:blipFill>
        <p:spPr>
          <a:xfrm>
            <a:off x="4249420" y="2032000"/>
            <a:ext cx="6660515" cy="406654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390525"/>
            <a:ext cx="6501765" cy="1388745"/>
          </a:xfrm>
        </p:spPr>
        <p:txBody>
          <a:bodyPr/>
          <a:lstStyle/>
          <a:p>
            <a:r>
              <a:rPr lang="en-IN" altLang="en-US" dirty="0">
                <a:solidFill>
                  <a:schemeClr val="tx1"/>
                </a:solidFill>
                <a:sym typeface="+mn-ea"/>
              </a:rPr>
              <a:t>STAFF - USE CASE DIAGRAM</a:t>
            </a:r>
            <a:endParaRPr lang="en-IN" altLang="en-US" dirty="0">
              <a:solidFill>
                <a:schemeClr val="tx1"/>
              </a:solidFill>
            </a:endParaRPr>
          </a:p>
        </p:txBody>
      </p:sp>
      <p:sp>
        <p:nvSpPr>
          <p:cNvPr id="3" name="Subtitle 2"/>
          <p:cNvSpPr>
            <a:spLocks noGrp="1"/>
          </p:cNvSpPr>
          <p:nvPr>
            <p:ph type="subTitle" idx="1"/>
          </p:nvPr>
        </p:nvSpPr>
        <p:spPr>
          <a:xfrm>
            <a:off x="243205" y="1779905"/>
            <a:ext cx="11775440" cy="4763135"/>
          </a:xfrm>
        </p:spPr>
        <p:txBody>
          <a:bodyPr/>
          <a:lstStyle/>
          <a:p>
            <a:pPr marL="457200" indent="-457200" algn="just">
              <a:buFont typeface="Wingdings" panose="05000000000000000000" charset="0"/>
              <a:buChar char="q"/>
            </a:pPr>
            <a:r>
              <a:rPr lang="en-IN" altLang="en-US" sz="2000"/>
              <a:t>Staff</a:t>
            </a:r>
            <a:endParaRPr lang="en-IN" altLang="en-US" sz="2000"/>
          </a:p>
        </p:txBody>
      </p:sp>
      <p:pic>
        <p:nvPicPr>
          <p:cNvPr id="5" name="Picture 4"/>
          <p:cNvPicPr>
            <a:picLocks noChangeAspect="1"/>
          </p:cNvPicPr>
          <p:nvPr/>
        </p:nvPicPr>
        <p:blipFill>
          <a:blip r:embed="rId1">
            <a:grayscl/>
          </a:blip>
          <a:stretch>
            <a:fillRect/>
          </a:stretch>
        </p:blipFill>
        <p:spPr>
          <a:xfrm>
            <a:off x="3973830" y="2205355"/>
            <a:ext cx="6644005" cy="3912235"/>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9754</Words>
  <Application>WPS Presentation</Application>
  <PresentationFormat>Widescreen</PresentationFormat>
  <Paragraphs>347</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Calibri Light</vt:lpstr>
      <vt:lpstr>Calibri</vt:lpstr>
      <vt:lpstr>Microsoft YaHei</vt:lpstr>
      <vt:lpstr>Arial Unicode MS</vt:lpstr>
      <vt:lpstr>Wingdings</vt:lpstr>
      <vt:lpstr>Office Theme</vt:lpstr>
      <vt:lpstr>LEAVE MANAGEMENT SYSTEM</vt:lpstr>
      <vt:lpstr>INTRODUCTION</vt:lpstr>
      <vt:lpstr>OBJECTIVES</vt:lpstr>
      <vt:lpstr>MODULES</vt:lpstr>
      <vt:lpstr>MODULE 1</vt:lpstr>
      <vt:lpstr>MODULE 2</vt:lpstr>
      <vt:lpstr>FLOWCHARTS </vt:lpstr>
      <vt:lpstr>ADMIN - USE CASE DIAGRAM</vt:lpstr>
      <vt:lpstr>STAFF - USE CASE DIAGRAM</vt:lpstr>
      <vt:lpstr>SOFTWARE REQUIREMENTS </vt:lpstr>
      <vt:lpstr>USAGE </vt:lpstr>
      <vt:lpstr>Designing user interfaces</vt:lpstr>
      <vt:lpstr>HTML and CSS</vt:lpstr>
      <vt:lpstr>Javascript , Jquery and AJAX</vt:lpstr>
      <vt:lpstr>Uses of the technologies </vt:lpstr>
      <vt:lpstr>Database: SQLite INTRODUCTION</vt:lpstr>
      <vt:lpstr>Database: SQLite</vt:lpstr>
      <vt:lpstr>Database: SQLite</vt:lpstr>
      <vt:lpstr>Database: SQLite</vt:lpstr>
      <vt:lpstr>Database: SQLite</vt:lpstr>
      <vt:lpstr>INTRODUCTION  TO PYTHON </vt:lpstr>
      <vt:lpstr>INTRODUCTION  TO DJANGO</vt:lpstr>
      <vt:lpstr>BASIC WORKING OF DJANGO</vt:lpstr>
      <vt:lpstr>IMPLEMENTATION OF DJANGO  </vt:lpstr>
      <vt:lpstr>DJANGO CLASSES USED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LEAVE MANAGEMENT SYSTEM </dc:title>
  <dc:creator/>
  <cp:lastModifiedBy>DHARSHINI M URK20AI1055</cp:lastModifiedBy>
  <cp:revision>1</cp:revision>
  <dcterms:created xsi:type="dcterms:W3CDTF">2024-05-08T08:16:47Z</dcterms:created>
  <dcterms:modified xsi:type="dcterms:W3CDTF">2024-05-08T08:16:48Z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E1EEB20ABC39466A8F7B0487AD4E31FA_11</vt:lpwstr>
  </property>
  <property fmtid="{D5CDD505-2E9C-101B-9397-08002B2CF9AE}" pid="3" name="KSOProductBuildVer">
    <vt:lpwstr>1033-12.2.0.16731</vt:lpwstr>
  </property>
</Properties>
</file>