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8" r:id="rId2"/>
    <p:sldId id="274" r:id="rId3"/>
    <p:sldId id="257" r:id="rId4"/>
    <p:sldId id="259" r:id="rId5"/>
    <p:sldId id="270" r:id="rId6"/>
    <p:sldId id="260" r:id="rId7"/>
    <p:sldId id="262" r:id="rId8"/>
    <p:sldId id="272" r:id="rId9"/>
    <p:sldId id="261" r:id="rId10"/>
    <p:sldId id="271" r:id="rId11"/>
    <p:sldId id="263" r:id="rId12"/>
    <p:sldId id="267" r:id="rId13"/>
    <p:sldId id="276" r:id="rId14"/>
    <p:sldId id="277" r:id="rId15"/>
    <p:sldId id="278" r:id="rId16"/>
    <p:sldId id="264" r:id="rId17"/>
    <p:sldId id="275" r:id="rId18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056" y="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E8649-442C-4911-9248-1F1C6DD1A1C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1F0DA-3DC8-4777-82B9-1629DE78A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75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1F0DA-3DC8-4777-82B9-1629DE78A9F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7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93494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3234669" cy="352425"/>
          </a:xfrm>
          <a:custGeom>
            <a:avLst/>
            <a:gdLst/>
            <a:ahLst/>
            <a:cxnLst/>
            <a:rect l="l" t="t" r="r" b="b"/>
            <a:pathLst>
              <a:path w="13234669" h="352425">
                <a:moveTo>
                  <a:pt x="0" y="352424"/>
                </a:moveTo>
                <a:lnTo>
                  <a:pt x="13234273" y="352424"/>
                </a:lnTo>
                <a:lnTo>
                  <a:pt x="13234273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9156"/>
            <a:ext cx="9144000" cy="74294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03" y="1835740"/>
            <a:ext cx="16728693" cy="74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4922" y="3922039"/>
            <a:ext cx="10650855" cy="2122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295"/>
                </a:lnTo>
                <a:lnTo>
                  <a:pt x="9147872" y="352295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8" descr="Improve Agriculture ...">
            <a:extLst>
              <a:ext uri="{FF2B5EF4-FFF2-40B4-BE49-F238E27FC236}">
                <a16:creationId xmlns:a16="http://schemas.microsoft.com/office/drawing/2014/main" id="{56A66119-214A-43E1-EC71-A2295DE6E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5671"/>
            <a:ext cx="7368402" cy="594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D81630-2D67-AEBC-7D17-324962F4C609}"/>
              </a:ext>
            </a:extLst>
          </p:cNvPr>
          <p:cNvSpPr txBox="1"/>
          <p:nvPr/>
        </p:nvSpPr>
        <p:spPr>
          <a:xfrm>
            <a:off x="8921750" y="2667183"/>
            <a:ext cx="9152626" cy="2482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919"/>
              </a:spcBef>
            </a:pPr>
            <a:r>
              <a:rPr lang="en-US" sz="3600" b="1" spc="-3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CROP</a:t>
            </a:r>
            <a:r>
              <a:rPr lang="en-US" sz="3600" b="1" spc="17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600" b="1" spc="17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YIELD </a:t>
            </a:r>
            <a:r>
              <a:rPr lang="en-US" sz="3600" b="1" spc="-112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600" b="1" spc="114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PREDICTION</a:t>
            </a:r>
            <a:r>
              <a:rPr lang="en-US" sz="3600" b="1" spc="19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600" b="1" spc="12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WITH</a:t>
            </a:r>
            <a:r>
              <a:rPr lang="en-US" sz="3600" b="1" spc="12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600" b="1" spc="18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MACHINE </a:t>
            </a:r>
            <a:r>
              <a:rPr lang="en-US" sz="3600" b="1" spc="15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LEARNING </a:t>
            </a:r>
            <a:r>
              <a:rPr lang="en-US" sz="3600" b="1" spc="16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600" b="1" spc="1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REGRESSION</a:t>
            </a:r>
            <a:r>
              <a:rPr lang="en-US" sz="3600" b="1" spc="19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600" b="1" spc="3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MODELS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object 7">
            <a:extLst>
              <a:ext uri="{FF2B5EF4-FFF2-40B4-BE49-F238E27FC236}">
                <a16:creationId xmlns:a16="http://schemas.microsoft.com/office/drawing/2014/main" id="{EF3CAF4A-E141-EB05-D0C5-0CBA367A53A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950" y="196850"/>
            <a:ext cx="5518803" cy="1858663"/>
          </a:xfrm>
          <a:prstGeom prst="rect">
            <a:avLst/>
          </a:prstGeom>
        </p:spPr>
      </p:pic>
      <p:pic>
        <p:nvPicPr>
          <p:cNvPr id="10" name="object 8">
            <a:extLst>
              <a:ext uri="{FF2B5EF4-FFF2-40B4-BE49-F238E27FC236}">
                <a16:creationId xmlns:a16="http://schemas.microsoft.com/office/drawing/2014/main" id="{57F04FA0-33B5-64F6-5FC0-383D6271437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70283" y="196850"/>
            <a:ext cx="4564259" cy="19315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2C4066-1196-2B79-B0F9-53F596BDB8FF}"/>
              </a:ext>
            </a:extLst>
          </p:cNvPr>
          <p:cNvSpPr txBox="1"/>
          <p:nvPr/>
        </p:nvSpPr>
        <p:spPr>
          <a:xfrm>
            <a:off x="9148445" y="6749751"/>
            <a:ext cx="9457426" cy="470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63">
              <a:spcBef>
                <a:spcPts val="1651"/>
              </a:spcBef>
            </a:pPr>
            <a:r>
              <a:rPr lang="en-US" sz="2800" b="1" spc="-8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TEAM</a:t>
            </a:r>
            <a:r>
              <a:rPr lang="en-US" sz="2800" b="1" spc="-75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8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MEMBERS: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19063">
              <a:spcBef>
                <a:spcPts val="1501"/>
              </a:spcBef>
            </a:pPr>
            <a:r>
              <a:rPr lang="en-US" sz="2800" spc="-8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DHARSHINI M S         [927622BAL008]</a:t>
            </a:r>
          </a:p>
          <a:p>
            <a:pPr marL="19063">
              <a:spcBef>
                <a:spcPts val="1501"/>
              </a:spcBef>
            </a:pPr>
            <a:r>
              <a:rPr lang="en-US" sz="2800" spc="-8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JAYARAJ V                  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[</a:t>
            </a:r>
            <a:r>
              <a:rPr lang="en-US" sz="2800" spc="-8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927622BAL017]</a:t>
            </a:r>
          </a:p>
          <a:p>
            <a:pPr marL="19063">
              <a:spcBef>
                <a:spcPts val="1501"/>
              </a:spcBef>
            </a:pPr>
            <a:r>
              <a:rPr lang="en-US" sz="2800" spc="-8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MOULI M E                  [927622BAL027]</a:t>
            </a:r>
          </a:p>
          <a:p>
            <a:pPr marL="19063">
              <a:spcBef>
                <a:spcPts val="1501"/>
              </a:spcBef>
            </a:pPr>
            <a:r>
              <a:rPr lang="en-US" sz="2800" spc="-8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RAGHAVARDHINI T   [927622BAL037]</a:t>
            </a:r>
          </a:p>
          <a:p>
            <a:pPr marL="19063">
              <a:spcBef>
                <a:spcPts val="1501"/>
              </a:spcBef>
            </a:pPr>
            <a:endParaRPr lang="en-US" sz="2400" spc="-8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19063">
              <a:spcBef>
                <a:spcPts val="1501"/>
              </a:spcBef>
            </a:pPr>
            <a:endParaRPr lang="en-US" sz="2400" spc="-8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19063">
              <a:spcBef>
                <a:spcPts val="1501"/>
              </a:spcBef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67685" y="2007393"/>
            <a:ext cx="5378450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spc="-35" dirty="0">
                <a:latin typeface="Arial"/>
                <a:cs typeface="Arial"/>
              </a:rPr>
              <a:t>PRE-PROCESSING</a:t>
            </a:r>
            <a:endParaRPr sz="4700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877E9-639E-3269-37D5-898B323009AD}"/>
              </a:ext>
            </a:extLst>
          </p:cNvPr>
          <p:cNvSpPr txBox="1"/>
          <p:nvPr/>
        </p:nvSpPr>
        <p:spPr>
          <a:xfrm>
            <a:off x="1225550" y="3438336"/>
            <a:ext cx="15087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/>
              <a:t>Handle Categorical Variables: Convert categorical variables like state and crop type into numerical representations.</a:t>
            </a:r>
          </a:p>
          <a:p>
            <a:pPr algn="just"/>
            <a:endParaRPr lang="en-IN" sz="3600" dirty="0"/>
          </a:p>
          <a:p>
            <a:pPr algn="just"/>
            <a:endParaRPr lang="en-IN" sz="360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/>
              <a:t>Split Dataset: Divide the dataset into training and testing sets for model evaluation.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C83335D-C7C8-029B-54FD-B17739F76FF5}"/>
              </a:ext>
            </a:extLst>
          </p:cNvPr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5DD4F77-0738-6651-B9F0-E949C6DC19E5}"/>
              </a:ext>
            </a:extLst>
          </p:cNvPr>
          <p:cNvSpPr/>
          <p:nvPr/>
        </p:nvSpPr>
        <p:spPr>
          <a:xfrm>
            <a:off x="41275" y="9947275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205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7345" y="1834617"/>
            <a:ext cx="16728693" cy="7486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187940">
              <a:lnSpc>
                <a:spcPct val="100000"/>
              </a:lnSpc>
              <a:spcBef>
                <a:spcPts val="90"/>
              </a:spcBef>
            </a:pPr>
            <a:r>
              <a:rPr spc="245" dirty="0"/>
              <a:t>MODEL</a:t>
            </a:r>
            <a:r>
              <a:rPr spc="60" dirty="0"/>
              <a:t> </a:t>
            </a:r>
            <a:r>
              <a:rPr spc="5" dirty="0"/>
              <a:t>EVALUATION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65" y="2583281"/>
            <a:ext cx="7915885" cy="53859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215A89-5281-A2F7-7BAD-A20827185485}"/>
              </a:ext>
            </a:extLst>
          </p:cNvPr>
          <p:cNvSpPr txBox="1"/>
          <p:nvPr/>
        </p:nvSpPr>
        <p:spPr>
          <a:xfrm>
            <a:off x="9683750" y="3568105"/>
            <a:ext cx="8458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5"/>
              </a:spcBef>
            </a:pP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Thorough </a:t>
            </a:r>
            <a:r>
              <a:rPr lang="en-US" sz="3600" spc="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evaluation </a:t>
            </a:r>
            <a:r>
              <a:rPr lang="en-US" sz="3600" spc="18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of </a:t>
            </a: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regression </a:t>
            </a:r>
            <a:r>
              <a:rPr lang="en-US" sz="3600" spc="9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3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models</a:t>
            </a:r>
            <a:r>
              <a:rPr lang="en-US" sz="3600" spc="-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7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using</a:t>
            </a:r>
            <a:r>
              <a:rPr lang="en-US" sz="3600" spc="-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metrics</a:t>
            </a:r>
            <a:r>
              <a:rPr lang="en-US" sz="3600" spc="-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5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like</a:t>
            </a:r>
            <a:r>
              <a:rPr lang="en-US" sz="3600" spc="-10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RMSE</a:t>
            </a:r>
            <a:r>
              <a:rPr lang="en-US" sz="3600" spc="-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(Root </a:t>
            </a:r>
            <a:r>
              <a:rPr lang="en-US" sz="3600" spc="-844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5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Mean</a:t>
            </a:r>
            <a:r>
              <a:rPr lang="en-US" sz="3600" spc="-11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1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Square</a:t>
            </a:r>
            <a:r>
              <a:rPr lang="en-US" sz="3600" spc="-11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7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Error)</a:t>
            </a:r>
            <a:r>
              <a:rPr lang="en-US" sz="3600" spc="-11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6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and</a:t>
            </a:r>
            <a:r>
              <a:rPr lang="en-US" sz="3600" spc="-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2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R-squared</a:t>
            </a:r>
            <a:r>
              <a:rPr lang="en-US" sz="3600" spc="-11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2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is </a:t>
            </a:r>
            <a:r>
              <a:rPr lang="en-US" sz="3600" spc="-844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critical </a:t>
            </a:r>
            <a:r>
              <a:rPr lang="en-US" sz="3600" spc="12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to </a:t>
            </a:r>
            <a:r>
              <a:rPr lang="en-US" sz="3600" spc="11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assess </a:t>
            </a:r>
            <a:r>
              <a:rPr lang="en-US" sz="3600" spc="6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their </a:t>
            </a: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predictive </a:t>
            </a:r>
            <a:r>
              <a:rPr lang="en-US" sz="3600" spc="9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1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performance. </a:t>
            </a:r>
            <a:r>
              <a:rPr lang="en-US" sz="3600" spc="4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This </a:t>
            </a:r>
            <a:r>
              <a:rPr lang="en-US" sz="3600" spc="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step </a:t>
            </a:r>
            <a:r>
              <a:rPr lang="en-US" sz="3600" spc="8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ensures the </a:t>
            </a:r>
            <a:r>
              <a:rPr lang="en-US" sz="3600" spc="8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7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reliability</a:t>
            </a:r>
            <a:r>
              <a:rPr lang="en-US" sz="3600" spc="-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6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and</a:t>
            </a:r>
            <a:r>
              <a:rPr lang="en-US" sz="3600" spc="-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9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validity</a:t>
            </a:r>
            <a:r>
              <a:rPr lang="en-US" sz="3600" spc="-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8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of</a:t>
            </a:r>
            <a:r>
              <a:rPr lang="en-US" sz="3600" spc="-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8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the</a:t>
            </a:r>
            <a:r>
              <a:rPr lang="en-US" sz="3600" spc="-10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7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models.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9999" y="7174992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190" y="1651"/>
                </a:lnTo>
                <a:lnTo>
                  <a:pt x="4762" y="6786"/>
                </a:lnTo>
                <a:lnTo>
                  <a:pt x="10715" y="15671"/>
                </a:lnTo>
                <a:lnTo>
                  <a:pt x="19050" y="28575"/>
                </a:lnTo>
                <a:lnTo>
                  <a:pt x="19050" y="25717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0" y="2592818"/>
                </a:moveTo>
                <a:lnTo>
                  <a:pt x="352424" y="2592818"/>
                </a:lnTo>
                <a:lnTo>
                  <a:pt x="352424" y="0"/>
                </a:lnTo>
                <a:lnTo>
                  <a:pt x="0" y="0"/>
                </a:lnTo>
                <a:lnTo>
                  <a:pt x="0" y="2592818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20063" y="9934999"/>
            <a:ext cx="4067175" cy="352425"/>
          </a:xfrm>
          <a:custGeom>
            <a:avLst/>
            <a:gdLst/>
            <a:ahLst/>
            <a:cxnLst/>
            <a:rect l="l" t="t" r="r" b="b"/>
            <a:pathLst>
              <a:path w="4067175" h="352425">
                <a:moveTo>
                  <a:pt x="4067175" y="0"/>
                </a:moveTo>
                <a:lnTo>
                  <a:pt x="0" y="0"/>
                </a:lnTo>
                <a:lnTo>
                  <a:pt x="0" y="352425"/>
                </a:lnTo>
                <a:lnTo>
                  <a:pt x="4067175" y="352425"/>
                </a:lnTo>
                <a:lnTo>
                  <a:pt x="406717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6BEF4-40B3-CCC0-5685-8F0478684B64}"/>
              </a:ext>
            </a:extLst>
          </p:cNvPr>
          <p:cNvSpPr txBox="1"/>
          <p:nvPr/>
        </p:nvSpPr>
        <p:spPr>
          <a:xfrm>
            <a:off x="2368550" y="2593340"/>
            <a:ext cx="91526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import pandas as pd</a:t>
            </a:r>
          </a:p>
          <a:p>
            <a:r>
              <a:rPr lang="en-IN" sz="3600" dirty="0"/>
              <a:t>data = </a:t>
            </a:r>
            <a:r>
              <a:rPr lang="en-IN" sz="3600" dirty="0" err="1"/>
              <a:t>pd.read_csv</a:t>
            </a:r>
            <a:r>
              <a:rPr lang="en-IN" sz="3600" dirty="0"/>
              <a:t>("/content/crop_yield.csv")</a:t>
            </a:r>
          </a:p>
          <a:p>
            <a:r>
              <a:rPr lang="en-IN" sz="3600" dirty="0" err="1"/>
              <a:t>data.head</a:t>
            </a:r>
            <a:r>
              <a:rPr lang="en-IN" sz="3600" dirty="0"/>
              <a:t>()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E7659C-06DC-0BC5-6886-3ECEDC56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black">
                <a:lumMod val="95000"/>
                <a:lumOff val="5000"/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8550" y="4768850"/>
            <a:ext cx="14765593" cy="41176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0327FA-714A-DE73-E22B-2431E2CA3A47}"/>
              </a:ext>
            </a:extLst>
          </p:cNvPr>
          <p:cNvSpPr txBox="1"/>
          <p:nvPr/>
        </p:nvSpPr>
        <p:spPr>
          <a:xfrm>
            <a:off x="4576313" y="4965304"/>
            <a:ext cx="915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import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726E4C-5D38-0827-96A7-130E68E35078}"/>
              </a:ext>
            </a:extLst>
          </p:cNvPr>
          <p:cNvSpPr txBox="1"/>
          <p:nvPr/>
        </p:nvSpPr>
        <p:spPr>
          <a:xfrm>
            <a:off x="2368550" y="1033058"/>
            <a:ext cx="109401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spc="245" dirty="0"/>
              <a:t>IMPLEMENTATION </a:t>
            </a:r>
            <a:endParaRPr lang="en-IN" sz="7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9999" y="7174992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190" y="1651"/>
                </a:lnTo>
                <a:lnTo>
                  <a:pt x="4762" y="6786"/>
                </a:lnTo>
                <a:lnTo>
                  <a:pt x="10715" y="15671"/>
                </a:lnTo>
                <a:lnTo>
                  <a:pt x="19050" y="28575"/>
                </a:lnTo>
                <a:lnTo>
                  <a:pt x="19050" y="25717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0" y="2592818"/>
                </a:moveTo>
                <a:lnTo>
                  <a:pt x="352424" y="2592818"/>
                </a:lnTo>
                <a:lnTo>
                  <a:pt x="352424" y="0"/>
                </a:lnTo>
                <a:lnTo>
                  <a:pt x="0" y="0"/>
                </a:lnTo>
                <a:lnTo>
                  <a:pt x="0" y="2592818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20063" y="9934999"/>
            <a:ext cx="4067175" cy="352425"/>
          </a:xfrm>
          <a:custGeom>
            <a:avLst/>
            <a:gdLst/>
            <a:ahLst/>
            <a:cxnLst/>
            <a:rect l="l" t="t" r="r" b="b"/>
            <a:pathLst>
              <a:path w="4067175" h="352425">
                <a:moveTo>
                  <a:pt x="4067175" y="0"/>
                </a:moveTo>
                <a:lnTo>
                  <a:pt x="0" y="0"/>
                </a:lnTo>
                <a:lnTo>
                  <a:pt x="0" y="352425"/>
                </a:lnTo>
                <a:lnTo>
                  <a:pt x="4067175" y="352425"/>
                </a:lnTo>
                <a:lnTo>
                  <a:pt x="406717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FA6B0-2022-6BA1-FE6D-B227264032C1}"/>
              </a:ext>
            </a:extLst>
          </p:cNvPr>
          <p:cNvSpPr txBox="1"/>
          <p:nvPr/>
        </p:nvSpPr>
        <p:spPr>
          <a:xfrm>
            <a:off x="2444750" y="1001942"/>
            <a:ext cx="12249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x=data[</a:t>
            </a:r>
            <a:r>
              <a:rPr lang="en-IN" sz="3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'Production'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].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values.reshape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sz="3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-1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en-IN" sz="3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y=data[</a:t>
            </a:r>
            <a:r>
              <a:rPr lang="en-IN" sz="3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'Yield'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].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values.reshape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sz="3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-1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en-IN" sz="3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A2109-F7D4-6755-0E9A-880B3C1C6942}"/>
              </a:ext>
            </a:extLst>
          </p:cNvPr>
          <p:cNvSpPr txBox="1"/>
          <p:nvPr/>
        </p:nvSpPr>
        <p:spPr>
          <a:xfrm>
            <a:off x="2444750" y="2364693"/>
            <a:ext cx="1090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SEED = </a:t>
            </a:r>
            <a:r>
              <a:rPr lang="en-IN" sz="3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40</a:t>
            </a:r>
            <a:endParaRPr lang="en-IN" sz="3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B793F2-4DDB-85E6-9DDC-30FF429AA095}"/>
              </a:ext>
            </a:extLst>
          </p:cNvPr>
          <p:cNvSpPr txBox="1"/>
          <p:nvPr/>
        </p:nvSpPr>
        <p:spPr>
          <a:xfrm>
            <a:off x="2449663" y="3243322"/>
            <a:ext cx="122491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sklearn.model_selection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sz="3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train_test_split</a:t>
            </a:r>
            <a:endParaRPr lang="en-IN" sz="3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x_train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x_test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y_train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y_test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train_test_split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(x, y, 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test_size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sz="3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0.2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random_state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sz="3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30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B228D-CA86-D5E4-8EDB-96E461B4E8AB}"/>
              </a:ext>
            </a:extLst>
          </p:cNvPr>
          <p:cNvSpPr txBox="1"/>
          <p:nvPr/>
        </p:nvSpPr>
        <p:spPr>
          <a:xfrm>
            <a:off x="2444750" y="6337942"/>
            <a:ext cx="128036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sklearn.linear_model</a:t>
            </a:r>
            <a:r>
              <a:rPr lang="en-US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3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LinearRegression</a:t>
            </a:r>
            <a:endParaRPr lang="en-US" sz="3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regressor = </a:t>
            </a:r>
            <a:r>
              <a:rPr lang="en-US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LinearRegression</a:t>
            </a:r>
            <a:r>
              <a:rPr lang="en-US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</a:t>
            </a:r>
          </a:p>
          <a:p>
            <a:r>
              <a:rPr lang="fr-FR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regressor.fit</a:t>
            </a:r>
            <a:r>
              <a:rPr lang="fr-FR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fr-FR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x_train</a:t>
            </a:r>
            <a:r>
              <a:rPr lang="fr-FR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fr-FR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y_train</a:t>
            </a:r>
            <a:r>
              <a:rPr lang="fr-FR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sz="3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9D8116-90C4-0841-00A9-98F9B619AB55}"/>
              </a:ext>
            </a:extLst>
          </p:cNvPr>
          <p:cNvSpPr txBox="1"/>
          <p:nvPr/>
        </p:nvSpPr>
        <p:spPr>
          <a:xfrm>
            <a:off x="2445349" y="8786231"/>
            <a:ext cx="11085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y_pred</a:t>
            </a:r>
            <a:r>
              <a:rPr lang="en-US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regressor.predict</a:t>
            </a:r>
            <a:r>
              <a:rPr lang="en-US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x_test</a:t>
            </a:r>
            <a:r>
              <a:rPr lang="en-US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05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9999" y="7174992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190" y="1651"/>
                </a:lnTo>
                <a:lnTo>
                  <a:pt x="4762" y="6786"/>
                </a:lnTo>
                <a:lnTo>
                  <a:pt x="10715" y="15671"/>
                </a:lnTo>
                <a:lnTo>
                  <a:pt x="19050" y="28575"/>
                </a:lnTo>
                <a:lnTo>
                  <a:pt x="19050" y="25717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0" y="2592818"/>
                </a:moveTo>
                <a:lnTo>
                  <a:pt x="352424" y="2592818"/>
                </a:lnTo>
                <a:lnTo>
                  <a:pt x="352424" y="0"/>
                </a:lnTo>
                <a:lnTo>
                  <a:pt x="0" y="0"/>
                </a:lnTo>
                <a:lnTo>
                  <a:pt x="0" y="2592818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20063" y="9934999"/>
            <a:ext cx="4067175" cy="352425"/>
          </a:xfrm>
          <a:custGeom>
            <a:avLst/>
            <a:gdLst/>
            <a:ahLst/>
            <a:cxnLst/>
            <a:rect l="l" t="t" r="r" b="b"/>
            <a:pathLst>
              <a:path w="4067175" h="352425">
                <a:moveTo>
                  <a:pt x="4067175" y="0"/>
                </a:moveTo>
                <a:lnTo>
                  <a:pt x="0" y="0"/>
                </a:lnTo>
                <a:lnTo>
                  <a:pt x="0" y="352425"/>
                </a:lnTo>
                <a:lnTo>
                  <a:pt x="4067175" y="352425"/>
                </a:lnTo>
                <a:lnTo>
                  <a:pt x="406717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B793F2-4DDB-85E6-9DDC-30FF429AA095}"/>
              </a:ext>
            </a:extLst>
          </p:cNvPr>
          <p:cNvSpPr txBox="1"/>
          <p:nvPr/>
        </p:nvSpPr>
        <p:spPr>
          <a:xfrm>
            <a:off x="2368550" y="858093"/>
            <a:ext cx="144779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numpy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sz="3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as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np</a:t>
            </a:r>
          </a:p>
          <a:p>
            <a:r>
              <a:rPr lang="en-IN" sz="3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sklearn.metrics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sz="3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mean_absolute_error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mean_squared_error</a:t>
            </a:r>
            <a:endParaRPr lang="en-IN" sz="3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mae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mean_absolute_error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y_test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y_pred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mse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mean_squared_error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y_test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y_pred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rmse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np.sqrt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mse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sz="36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sz="3600" b="0" dirty="0" err="1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</a:t>
            </a:r>
            <a:r>
              <a:rPr lang="en-IN" sz="36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'Mean</a:t>
            </a:r>
            <a:r>
              <a:rPr lang="en-IN" sz="3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absolute error: 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{mae</a:t>
            </a:r>
            <a:r>
              <a:rPr lang="en-IN" sz="3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:.2f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}</a:t>
            </a:r>
            <a:r>
              <a:rPr lang="en-IN" sz="3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sz="36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sz="3600" b="0" dirty="0" err="1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</a:t>
            </a:r>
            <a:r>
              <a:rPr lang="en-IN" sz="36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'Mean</a:t>
            </a:r>
            <a:r>
              <a:rPr lang="en-IN" sz="3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squared error: 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{mse</a:t>
            </a:r>
            <a:r>
              <a:rPr lang="en-IN" sz="3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:.2f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}</a:t>
            </a:r>
            <a:r>
              <a:rPr lang="en-IN" sz="3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sz="36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sz="3600" b="0" dirty="0" err="1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</a:t>
            </a:r>
            <a:r>
              <a:rPr lang="en-IN" sz="36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'Root</a:t>
            </a:r>
            <a:r>
              <a:rPr lang="en-IN" sz="3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mean squared error: 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{rmse</a:t>
            </a:r>
            <a:r>
              <a:rPr lang="en-IN" sz="3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:.2f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}</a:t>
            </a:r>
            <a:r>
              <a:rPr lang="en-IN" sz="3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2582D-6864-1EA6-1D33-F452D2B44CF6}"/>
              </a:ext>
            </a:extLst>
          </p:cNvPr>
          <p:cNvSpPr txBox="1"/>
          <p:nvPr/>
        </p:nvSpPr>
        <p:spPr>
          <a:xfrm>
            <a:off x="2368550" y="6673850"/>
            <a:ext cx="91526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Mean absolute error: 108.62</a:t>
            </a:r>
            <a:r>
              <a:rPr lang="en-US" sz="3600" dirty="0">
                <a:highlight>
                  <a:srgbClr val="000000"/>
                </a:highlight>
                <a:latin typeface="Courier New" panose="02070309020205020404" pitchFamily="49" charset="0"/>
              </a:rPr>
              <a:t>QQQQ</a:t>
            </a:r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Mean squared error: 925628.81 </a:t>
            </a:r>
            <a:r>
              <a:rPr lang="en-US" sz="3600" b="0" i="0" dirty="0"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Q</a:t>
            </a:r>
          </a:p>
          <a:p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Root mean squared error: 962.10</a:t>
            </a:r>
            <a:endParaRPr lang="en-IN" sz="3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9681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9999" y="7174992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190" y="1651"/>
                </a:lnTo>
                <a:lnTo>
                  <a:pt x="4762" y="6786"/>
                </a:lnTo>
                <a:lnTo>
                  <a:pt x="10715" y="15671"/>
                </a:lnTo>
                <a:lnTo>
                  <a:pt x="19050" y="28575"/>
                </a:lnTo>
                <a:lnTo>
                  <a:pt x="19050" y="25717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0" y="2592818"/>
                </a:moveTo>
                <a:lnTo>
                  <a:pt x="352424" y="2592818"/>
                </a:lnTo>
                <a:lnTo>
                  <a:pt x="352424" y="0"/>
                </a:lnTo>
                <a:lnTo>
                  <a:pt x="0" y="0"/>
                </a:lnTo>
                <a:lnTo>
                  <a:pt x="0" y="2592818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20063" y="9934999"/>
            <a:ext cx="4067175" cy="352425"/>
          </a:xfrm>
          <a:custGeom>
            <a:avLst/>
            <a:gdLst/>
            <a:ahLst/>
            <a:cxnLst/>
            <a:rect l="l" t="t" r="r" b="b"/>
            <a:pathLst>
              <a:path w="4067175" h="352425">
                <a:moveTo>
                  <a:pt x="4067175" y="0"/>
                </a:moveTo>
                <a:lnTo>
                  <a:pt x="0" y="0"/>
                </a:lnTo>
                <a:lnTo>
                  <a:pt x="0" y="352425"/>
                </a:lnTo>
                <a:lnTo>
                  <a:pt x="4067175" y="352425"/>
                </a:lnTo>
                <a:lnTo>
                  <a:pt x="406717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C6E21-1C04-F050-DBFC-9094BA664339}"/>
              </a:ext>
            </a:extLst>
          </p:cNvPr>
          <p:cNvSpPr txBox="1"/>
          <p:nvPr/>
        </p:nvSpPr>
        <p:spPr>
          <a:xfrm>
            <a:off x="2366274" y="331182"/>
            <a:ext cx="92072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matplotlib.pyplot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sz="3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as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</a:t>
            </a:r>
            <a:endParaRPr lang="en-IN" sz="3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plt.figure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figsize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=(</a:t>
            </a:r>
            <a:r>
              <a:rPr lang="en-IN" sz="3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12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sz="3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6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</a:t>
            </a:r>
          </a:p>
          <a:p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plt.plot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(x,y,</a:t>
            </a:r>
            <a:r>
              <a:rPr lang="en-IN" sz="3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sz="36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ro</a:t>
            </a:r>
            <a:r>
              <a:rPr lang="en-IN" sz="3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plt.plot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x_test,y_pred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plt.title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sz="3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'Actual vs Predicted'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plt.xlabel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sz="3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'X'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plt.ylabel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sz="3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'y'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sz="3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plt.show</a:t>
            </a:r>
            <a:r>
              <a:rPr lang="en-IN" sz="3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1B7378-BA29-1BAC-5618-D349A222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4855497"/>
            <a:ext cx="11353800" cy="564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47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635" cy="10287000"/>
            <a:chOff x="0" y="0"/>
            <a:chExt cx="1828863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635" cy="10287000"/>
            </a:xfrm>
            <a:custGeom>
              <a:avLst/>
              <a:gdLst/>
              <a:ahLst/>
              <a:cxnLst/>
              <a:rect l="l" t="t" r="r" b="b"/>
              <a:pathLst>
                <a:path w="18288635" h="10287000">
                  <a:moveTo>
                    <a:pt x="352425" y="0"/>
                  </a:moveTo>
                  <a:lnTo>
                    <a:pt x="0" y="0"/>
                  </a:lnTo>
                  <a:lnTo>
                    <a:pt x="0" y="2857500"/>
                  </a:lnTo>
                  <a:lnTo>
                    <a:pt x="352425" y="2857500"/>
                  </a:lnTo>
                  <a:lnTo>
                    <a:pt x="352425" y="0"/>
                  </a:lnTo>
                  <a:close/>
                </a:path>
                <a:path w="18288635" h="10287000">
                  <a:moveTo>
                    <a:pt x="18287988" y="9935007"/>
                  </a:moveTo>
                  <a:lnTo>
                    <a:pt x="0" y="9935007"/>
                  </a:lnTo>
                  <a:lnTo>
                    <a:pt x="0" y="10287000"/>
                  </a:lnTo>
                  <a:lnTo>
                    <a:pt x="18287988" y="10287000"/>
                  </a:lnTo>
                  <a:lnTo>
                    <a:pt x="18287988" y="9935007"/>
                  </a:lnTo>
                  <a:close/>
                </a:path>
                <a:path w="18288635" h="10287000">
                  <a:moveTo>
                    <a:pt x="18288038" y="12"/>
                  </a:moveTo>
                  <a:lnTo>
                    <a:pt x="17957546" y="12"/>
                  </a:lnTo>
                  <a:lnTo>
                    <a:pt x="17957546" y="1419225"/>
                  </a:lnTo>
                  <a:lnTo>
                    <a:pt x="18288038" y="1419225"/>
                  </a:lnTo>
                  <a:lnTo>
                    <a:pt x="18288038" y="12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2">
            <a:extLst>
              <a:ext uri="{FF2B5EF4-FFF2-40B4-BE49-F238E27FC236}">
                <a16:creationId xmlns:a16="http://schemas.microsoft.com/office/drawing/2014/main" id="{A0CABA29-15A9-A7CE-56A7-62C3C9C32A4D}"/>
              </a:ext>
            </a:extLst>
          </p:cNvPr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23E0C247-C199-8F83-2288-7CB84C1A9660}"/>
              </a:ext>
            </a:extLst>
          </p:cNvPr>
          <p:cNvSpPr/>
          <p:nvPr/>
        </p:nvSpPr>
        <p:spPr>
          <a:xfrm>
            <a:off x="0" y="8852507"/>
            <a:ext cx="352425" cy="1435100"/>
          </a:xfrm>
          <a:custGeom>
            <a:avLst/>
            <a:gdLst/>
            <a:ahLst/>
            <a:cxnLst/>
            <a:rect l="l" t="t" r="r" b="b"/>
            <a:pathLst>
              <a:path w="352425" h="1435100">
                <a:moveTo>
                  <a:pt x="352424" y="0"/>
                </a:moveTo>
                <a:lnTo>
                  <a:pt x="0" y="0"/>
                </a:lnTo>
                <a:lnTo>
                  <a:pt x="0" y="1434490"/>
                </a:lnTo>
                <a:lnTo>
                  <a:pt x="352424" y="1434490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BAE33CDF-9DB7-3F8C-B1BE-AE8B0AB59CF3}"/>
              </a:ext>
            </a:extLst>
          </p:cNvPr>
          <p:cNvSpPr/>
          <p:nvPr/>
        </p:nvSpPr>
        <p:spPr>
          <a:xfrm>
            <a:off x="17940021" y="8852507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0" y="0"/>
                </a:moveTo>
                <a:lnTo>
                  <a:pt x="0" y="1434490"/>
                </a:lnTo>
                <a:lnTo>
                  <a:pt x="347998" y="1434490"/>
                </a:lnTo>
                <a:lnTo>
                  <a:pt x="347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0307B4F-20F8-23DF-E9FD-3BC72531B2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3796" y="2546375"/>
            <a:ext cx="477202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140" dirty="0">
                <a:solidFill>
                  <a:schemeClr val="bg1"/>
                </a:solidFill>
              </a:rPr>
              <a:t>CONCLUSION</a:t>
            </a:r>
            <a:endParaRPr sz="5250" dirty="0">
              <a:solidFill>
                <a:schemeClr val="bg1"/>
              </a:solidFill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D21404AD-9330-0815-B5F0-F3997F596C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58950" y="4311650"/>
            <a:ext cx="15925800" cy="3917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2135" marR="5080" indent="-571500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sz="3600" spc="-125" dirty="0">
                <a:solidFill>
                  <a:schemeClr val="bg1"/>
                </a:solidFill>
              </a:rPr>
              <a:t>In</a:t>
            </a:r>
            <a:r>
              <a:rPr sz="3600" spc="-95" dirty="0">
                <a:solidFill>
                  <a:schemeClr val="bg1"/>
                </a:solidFill>
              </a:rPr>
              <a:t> </a:t>
            </a:r>
            <a:r>
              <a:rPr sz="3600" spc="65" dirty="0">
                <a:solidFill>
                  <a:schemeClr val="bg1"/>
                </a:solidFill>
              </a:rPr>
              <a:t>conclusion,</a:t>
            </a:r>
            <a:r>
              <a:rPr sz="3600" spc="-95" dirty="0">
                <a:solidFill>
                  <a:schemeClr val="bg1"/>
                </a:solidFill>
              </a:rPr>
              <a:t> </a:t>
            </a:r>
            <a:r>
              <a:rPr sz="3600" spc="110" dirty="0">
                <a:solidFill>
                  <a:schemeClr val="bg1"/>
                </a:solidFill>
              </a:rPr>
              <a:t>leveraging</a:t>
            </a:r>
            <a:r>
              <a:rPr sz="3600" spc="-95" dirty="0">
                <a:solidFill>
                  <a:schemeClr val="bg1"/>
                </a:solidFill>
              </a:rPr>
              <a:t> </a:t>
            </a:r>
            <a:r>
              <a:rPr sz="3600" spc="114" dirty="0">
                <a:solidFill>
                  <a:schemeClr val="bg1"/>
                </a:solidFill>
              </a:rPr>
              <a:t>machine</a:t>
            </a:r>
            <a:r>
              <a:rPr sz="3600" spc="-95" dirty="0">
                <a:solidFill>
                  <a:schemeClr val="bg1"/>
                </a:solidFill>
              </a:rPr>
              <a:t> </a:t>
            </a:r>
            <a:r>
              <a:rPr sz="3600" spc="100" dirty="0">
                <a:solidFill>
                  <a:schemeClr val="bg1"/>
                </a:solidFill>
              </a:rPr>
              <a:t>learning</a:t>
            </a:r>
            <a:r>
              <a:rPr sz="3600" spc="-95" dirty="0">
                <a:solidFill>
                  <a:schemeClr val="bg1"/>
                </a:solidFill>
              </a:rPr>
              <a:t> </a:t>
            </a:r>
            <a:r>
              <a:rPr sz="3600" spc="90" dirty="0">
                <a:solidFill>
                  <a:schemeClr val="bg1"/>
                </a:solidFill>
              </a:rPr>
              <a:t>regression</a:t>
            </a:r>
            <a:r>
              <a:rPr sz="3600" spc="-95" dirty="0">
                <a:solidFill>
                  <a:schemeClr val="bg1"/>
                </a:solidFill>
              </a:rPr>
              <a:t> </a:t>
            </a:r>
            <a:r>
              <a:rPr sz="3600" spc="130" dirty="0">
                <a:solidFill>
                  <a:schemeClr val="bg1"/>
                </a:solidFill>
              </a:rPr>
              <a:t>models</a:t>
            </a:r>
            <a:r>
              <a:rPr sz="3600" spc="-95" dirty="0">
                <a:solidFill>
                  <a:schemeClr val="bg1"/>
                </a:solidFill>
              </a:rPr>
              <a:t> </a:t>
            </a:r>
            <a:r>
              <a:rPr sz="3600" spc="125" dirty="0">
                <a:solidFill>
                  <a:schemeClr val="bg1"/>
                </a:solidFill>
              </a:rPr>
              <a:t>to </a:t>
            </a:r>
            <a:r>
              <a:rPr sz="3600" spc="130" dirty="0">
                <a:solidFill>
                  <a:schemeClr val="bg1"/>
                </a:solidFill>
              </a:rPr>
              <a:t> </a:t>
            </a:r>
            <a:r>
              <a:rPr sz="3600" spc="120" dirty="0">
                <a:solidFill>
                  <a:schemeClr val="bg1"/>
                </a:solidFill>
              </a:rPr>
              <a:t>enhance </a:t>
            </a:r>
            <a:r>
              <a:rPr sz="3600" spc="140" dirty="0">
                <a:solidFill>
                  <a:schemeClr val="bg1"/>
                </a:solidFill>
              </a:rPr>
              <a:t>crop </a:t>
            </a:r>
            <a:r>
              <a:rPr sz="3600" spc="95" dirty="0">
                <a:solidFill>
                  <a:schemeClr val="bg1"/>
                </a:solidFill>
              </a:rPr>
              <a:t>yield prediction holds </a:t>
            </a:r>
            <a:r>
              <a:rPr sz="3600" spc="110" dirty="0">
                <a:solidFill>
                  <a:schemeClr val="bg1"/>
                </a:solidFill>
              </a:rPr>
              <a:t>immense </a:t>
            </a:r>
            <a:r>
              <a:rPr sz="3600" spc="105" dirty="0">
                <a:solidFill>
                  <a:schemeClr val="bg1"/>
                </a:solidFill>
              </a:rPr>
              <a:t>potential </a:t>
            </a:r>
            <a:r>
              <a:rPr sz="3600" spc="125" dirty="0">
                <a:solidFill>
                  <a:schemeClr val="bg1"/>
                </a:solidFill>
              </a:rPr>
              <a:t>for </a:t>
            </a:r>
            <a:r>
              <a:rPr sz="3600" spc="130" dirty="0">
                <a:solidFill>
                  <a:schemeClr val="bg1"/>
                </a:solidFill>
              </a:rPr>
              <a:t> </a:t>
            </a:r>
            <a:r>
              <a:rPr sz="3600" spc="75" dirty="0">
                <a:solidFill>
                  <a:schemeClr val="bg1"/>
                </a:solidFill>
              </a:rPr>
              <a:t>revolutionizing </a:t>
            </a:r>
            <a:r>
              <a:rPr sz="3600" spc="65" dirty="0">
                <a:solidFill>
                  <a:schemeClr val="bg1"/>
                </a:solidFill>
              </a:rPr>
              <a:t>agriculture.</a:t>
            </a:r>
            <a:endParaRPr lang="en-US" sz="3600" spc="65" dirty="0">
              <a:solidFill>
                <a:schemeClr val="bg1"/>
              </a:solidFill>
            </a:endParaRPr>
          </a:p>
          <a:p>
            <a:pPr marL="572135" marR="5080" indent="-571500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endParaRPr lang="en-US" sz="3600" spc="65" dirty="0">
              <a:solidFill>
                <a:schemeClr val="bg1"/>
              </a:solidFill>
            </a:endParaRPr>
          </a:p>
          <a:p>
            <a:pPr marL="572135" marR="5080" indent="-571500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sz="3600" spc="65" dirty="0">
                <a:solidFill>
                  <a:schemeClr val="bg1"/>
                </a:solidFill>
              </a:rPr>
              <a:t> </a:t>
            </a:r>
            <a:r>
              <a:rPr sz="3600" spc="190" dirty="0">
                <a:solidFill>
                  <a:schemeClr val="bg1"/>
                </a:solidFill>
              </a:rPr>
              <a:t>By </a:t>
            </a:r>
            <a:r>
              <a:rPr sz="3600" spc="114" dirty="0">
                <a:solidFill>
                  <a:schemeClr val="bg1"/>
                </a:solidFill>
              </a:rPr>
              <a:t>addressing </a:t>
            </a:r>
            <a:r>
              <a:rPr sz="3600" spc="80" dirty="0">
                <a:solidFill>
                  <a:schemeClr val="bg1"/>
                </a:solidFill>
              </a:rPr>
              <a:t>the </a:t>
            </a:r>
            <a:r>
              <a:rPr sz="3600" spc="100" dirty="0">
                <a:solidFill>
                  <a:schemeClr val="bg1"/>
                </a:solidFill>
              </a:rPr>
              <a:t>challenges </a:t>
            </a:r>
            <a:r>
              <a:rPr sz="3600" spc="160" dirty="0">
                <a:solidFill>
                  <a:schemeClr val="bg1"/>
                </a:solidFill>
              </a:rPr>
              <a:t>and </a:t>
            </a:r>
            <a:r>
              <a:rPr sz="3600" spc="165" dirty="0">
                <a:solidFill>
                  <a:schemeClr val="bg1"/>
                </a:solidFill>
              </a:rPr>
              <a:t> </a:t>
            </a:r>
            <a:r>
              <a:rPr sz="3600" spc="100" dirty="0">
                <a:solidFill>
                  <a:schemeClr val="bg1"/>
                </a:solidFill>
              </a:rPr>
              <a:t>focusing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spc="130" dirty="0">
                <a:solidFill>
                  <a:schemeClr val="bg1"/>
                </a:solidFill>
              </a:rPr>
              <a:t>on</a:t>
            </a:r>
            <a:r>
              <a:rPr sz="3600" spc="-105" dirty="0">
                <a:solidFill>
                  <a:schemeClr val="bg1"/>
                </a:solidFill>
              </a:rPr>
              <a:t> </a:t>
            </a:r>
            <a:r>
              <a:rPr sz="3600" spc="85" dirty="0">
                <a:solidFill>
                  <a:schemeClr val="bg1"/>
                </a:solidFill>
              </a:rPr>
              <a:t>continuous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spc="85" dirty="0">
                <a:solidFill>
                  <a:schemeClr val="bg1"/>
                </a:solidFill>
              </a:rPr>
              <a:t>improvement,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spc="85" dirty="0">
                <a:solidFill>
                  <a:schemeClr val="bg1"/>
                </a:solidFill>
              </a:rPr>
              <a:t>we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spc="155" dirty="0">
                <a:solidFill>
                  <a:schemeClr val="bg1"/>
                </a:solidFill>
              </a:rPr>
              <a:t>can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spc="150" dirty="0">
                <a:solidFill>
                  <a:schemeClr val="bg1"/>
                </a:solidFill>
              </a:rPr>
              <a:t>pave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spc="80" dirty="0">
                <a:solidFill>
                  <a:schemeClr val="bg1"/>
                </a:solidFill>
              </a:rPr>
              <a:t>the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spc="170" dirty="0">
                <a:solidFill>
                  <a:schemeClr val="bg1"/>
                </a:solidFill>
              </a:rPr>
              <a:t>way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spc="125" dirty="0">
                <a:solidFill>
                  <a:schemeClr val="bg1"/>
                </a:solidFill>
              </a:rPr>
              <a:t>for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spc="245" dirty="0">
                <a:solidFill>
                  <a:schemeClr val="bg1"/>
                </a:solidFill>
              </a:rPr>
              <a:t>a </a:t>
            </a:r>
            <a:r>
              <a:rPr sz="3600" spc="-840" dirty="0">
                <a:solidFill>
                  <a:schemeClr val="bg1"/>
                </a:solidFill>
              </a:rPr>
              <a:t> </a:t>
            </a:r>
            <a:r>
              <a:rPr sz="3600" spc="140" dirty="0">
                <a:solidFill>
                  <a:schemeClr val="bg1"/>
                </a:solidFill>
              </a:rPr>
              <a:t>more</a:t>
            </a:r>
            <a:r>
              <a:rPr sz="3600" spc="-110" dirty="0">
                <a:solidFill>
                  <a:schemeClr val="bg1"/>
                </a:solidFill>
              </a:rPr>
              <a:t> </a:t>
            </a:r>
            <a:r>
              <a:rPr sz="3600" spc="100" dirty="0">
                <a:solidFill>
                  <a:schemeClr val="bg1"/>
                </a:solidFill>
              </a:rPr>
              <a:t>sustainable</a:t>
            </a:r>
            <a:r>
              <a:rPr sz="3600" spc="-105" dirty="0">
                <a:solidFill>
                  <a:schemeClr val="bg1"/>
                </a:solidFill>
              </a:rPr>
              <a:t> </a:t>
            </a:r>
            <a:r>
              <a:rPr sz="3600" spc="160" dirty="0">
                <a:solidFill>
                  <a:schemeClr val="bg1"/>
                </a:solidFill>
              </a:rPr>
              <a:t>and</a:t>
            </a:r>
            <a:r>
              <a:rPr sz="3600" spc="-105" dirty="0">
                <a:solidFill>
                  <a:schemeClr val="bg1"/>
                </a:solidFill>
              </a:rPr>
              <a:t> </a:t>
            </a:r>
            <a:r>
              <a:rPr sz="3600" spc="110" dirty="0">
                <a:solidFill>
                  <a:schemeClr val="bg1"/>
                </a:solidFill>
              </a:rPr>
              <a:t>productive</a:t>
            </a:r>
            <a:r>
              <a:rPr sz="3600" spc="-105" dirty="0">
                <a:solidFill>
                  <a:schemeClr val="bg1"/>
                </a:solidFill>
              </a:rPr>
              <a:t> </a:t>
            </a:r>
            <a:r>
              <a:rPr sz="3600" spc="85" dirty="0">
                <a:solidFill>
                  <a:schemeClr val="bg1"/>
                </a:solidFill>
              </a:rPr>
              <a:t>future</a:t>
            </a:r>
            <a:r>
              <a:rPr sz="3600" spc="-110" dirty="0">
                <a:solidFill>
                  <a:schemeClr val="bg1"/>
                </a:solidFill>
              </a:rPr>
              <a:t> </a:t>
            </a:r>
            <a:r>
              <a:rPr sz="3600" spc="25" dirty="0">
                <a:solidFill>
                  <a:schemeClr val="bg1"/>
                </a:solidFill>
              </a:rPr>
              <a:t>in</a:t>
            </a:r>
            <a:r>
              <a:rPr sz="3600" spc="-105" dirty="0">
                <a:solidFill>
                  <a:schemeClr val="bg1"/>
                </a:solidFill>
              </a:rPr>
              <a:t> </a:t>
            </a:r>
            <a:r>
              <a:rPr sz="3600" spc="90" dirty="0">
                <a:solidFill>
                  <a:schemeClr val="bg1"/>
                </a:solidFill>
              </a:rPr>
              <a:t>farming.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9999" y="7174992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190" y="1651"/>
                </a:lnTo>
                <a:lnTo>
                  <a:pt x="4762" y="6786"/>
                </a:lnTo>
                <a:lnTo>
                  <a:pt x="10715" y="15671"/>
                </a:lnTo>
                <a:lnTo>
                  <a:pt x="19050" y="28575"/>
                </a:lnTo>
                <a:lnTo>
                  <a:pt x="19050" y="25717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0" y="2592818"/>
                </a:moveTo>
                <a:lnTo>
                  <a:pt x="352424" y="2592818"/>
                </a:lnTo>
                <a:lnTo>
                  <a:pt x="352424" y="0"/>
                </a:lnTo>
                <a:lnTo>
                  <a:pt x="0" y="0"/>
                </a:lnTo>
                <a:lnTo>
                  <a:pt x="0" y="2592818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20063" y="9934999"/>
            <a:ext cx="4067175" cy="352425"/>
          </a:xfrm>
          <a:custGeom>
            <a:avLst/>
            <a:gdLst/>
            <a:ahLst/>
            <a:cxnLst/>
            <a:rect l="l" t="t" r="r" b="b"/>
            <a:pathLst>
              <a:path w="4067175" h="352425">
                <a:moveTo>
                  <a:pt x="4067175" y="0"/>
                </a:moveTo>
                <a:lnTo>
                  <a:pt x="0" y="0"/>
                </a:lnTo>
                <a:lnTo>
                  <a:pt x="0" y="352425"/>
                </a:lnTo>
                <a:lnTo>
                  <a:pt x="4067175" y="352425"/>
                </a:lnTo>
                <a:lnTo>
                  <a:pt x="406717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335266" y="2102332"/>
            <a:ext cx="3609340" cy="1225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850" spc="-405" dirty="0"/>
              <a:t>Thanks!</a:t>
            </a:r>
            <a:endParaRPr sz="7850"/>
          </a:p>
        </p:txBody>
      </p:sp>
      <p:sp>
        <p:nvSpPr>
          <p:cNvPr id="13" name="object 13"/>
          <p:cNvSpPr txBox="1"/>
          <p:nvPr/>
        </p:nvSpPr>
        <p:spPr>
          <a:xfrm>
            <a:off x="6482079" y="4020774"/>
            <a:ext cx="5317490" cy="506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599"/>
              </a:lnSpc>
              <a:spcBef>
                <a:spcPts val="100"/>
              </a:spcBef>
            </a:pPr>
            <a:r>
              <a:rPr sz="3150" spc="175" dirty="0">
                <a:solidFill>
                  <a:srgbClr val="B75442"/>
                </a:solidFill>
                <a:latin typeface="Tahoma"/>
                <a:cs typeface="Tahoma"/>
              </a:rPr>
              <a:t>Do</a:t>
            </a:r>
            <a:r>
              <a:rPr sz="3150" spc="-135" dirty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sz="3150" spc="160" dirty="0">
                <a:solidFill>
                  <a:srgbClr val="B75442"/>
                </a:solidFill>
                <a:latin typeface="Tahoma"/>
                <a:cs typeface="Tahoma"/>
              </a:rPr>
              <a:t>you</a:t>
            </a:r>
            <a:r>
              <a:rPr sz="3150" spc="-130" dirty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sz="3150" spc="135" dirty="0">
                <a:solidFill>
                  <a:srgbClr val="B75442"/>
                </a:solidFill>
                <a:latin typeface="Tahoma"/>
                <a:cs typeface="Tahoma"/>
              </a:rPr>
              <a:t>have</a:t>
            </a:r>
            <a:r>
              <a:rPr sz="3150" spc="-135" dirty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sz="3150" spc="190" dirty="0">
                <a:solidFill>
                  <a:srgbClr val="B75442"/>
                </a:solidFill>
                <a:latin typeface="Tahoma"/>
                <a:cs typeface="Tahoma"/>
              </a:rPr>
              <a:t>any</a:t>
            </a:r>
            <a:r>
              <a:rPr sz="3150" spc="-130" dirty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sz="3150" spc="95" dirty="0">
                <a:solidFill>
                  <a:srgbClr val="B75442"/>
                </a:solidFill>
                <a:latin typeface="Tahoma"/>
                <a:cs typeface="Tahoma"/>
              </a:rPr>
              <a:t>questions? </a:t>
            </a:r>
            <a:r>
              <a:rPr sz="3150" spc="-969" dirty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endParaRPr sz="31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1848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295"/>
                </a:lnTo>
                <a:lnTo>
                  <a:pt x="9147872" y="352295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16543" y="2007393"/>
            <a:ext cx="6880225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spc="45" dirty="0">
                <a:latin typeface="Arial"/>
                <a:cs typeface="Arial"/>
              </a:rPr>
              <a:t>PROBLEM</a:t>
            </a:r>
            <a:r>
              <a:rPr sz="4700" spc="155" dirty="0">
                <a:latin typeface="Arial"/>
                <a:cs typeface="Arial"/>
              </a:rPr>
              <a:t> </a:t>
            </a:r>
            <a:r>
              <a:rPr sz="4700" spc="-20" dirty="0">
                <a:latin typeface="Arial"/>
                <a:cs typeface="Arial"/>
              </a:rPr>
              <a:t>STATEMENT</a:t>
            </a:r>
            <a:endParaRPr sz="47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9497" y="1426984"/>
            <a:ext cx="6610349" cy="7439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A27800-1C6F-A1FE-C116-78B600B24E95}"/>
              </a:ext>
            </a:extLst>
          </p:cNvPr>
          <p:cNvSpPr txBox="1"/>
          <p:nvPr/>
        </p:nvSpPr>
        <p:spPr>
          <a:xfrm>
            <a:off x="1073150" y="3930650"/>
            <a:ext cx="982525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/>
              <a:t>Farmers are facing some difficulties in choosing their crop to cultivate , if the farmers chooses one crop instead of another crop, It leads to minimize in farming and maximize in Loss.</a:t>
            </a:r>
          </a:p>
          <a:p>
            <a:pPr algn="just"/>
            <a:endParaRPr lang="en-IN" sz="360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/>
              <a:t>So to, Overcome this problem, proposed machine learning technique for yield prediction process.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9B69A4D-2933-2EF9-8BDC-429C1D908EC3}"/>
              </a:ext>
            </a:extLst>
          </p:cNvPr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539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295"/>
                </a:lnTo>
                <a:lnTo>
                  <a:pt x="9147872" y="352295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0950" y="1054239"/>
            <a:ext cx="4907280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spc="19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INTRODUCTION</a:t>
            </a:r>
            <a:endParaRPr sz="47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1550" y="1426984"/>
            <a:ext cx="6310096" cy="74566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5CED37-6D44-36F8-D92E-F029D183F28B}"/>
              </a:ext>
            </a:extLst>
          </p:cNvPr>
          <p:cNvSpPr txBox="1"/>
          <p:nvPr/>
        </p:nvSpPr>
        <p:spPr>
          <a:xfrm>
            <a:off x="1606550" y="2863850"/>
            <a:ext cx="91537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/>
              <a:t>Predicting crop yields is crucial for farmers to plan ahead. Machine learning </a:t>
            </a:r>
            <a:r>
              <a:rPr lang="en-IN" sz="3600" dirty="0" err="1"/>
              <a:t>analyzes</a:t>
            </a:r>
            <a:r>
              <a:rPr lang="en-IN" sz="3600" dirty="0"/>
              <a:t> past crop yields and weather data to make educated guesses about future growth. </a:t>
            </a:r>
          </a:p>
          <a:p>
            <a:pPr algn="just"/>
            <a:endParaRPr lang="en-IN" sz="360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/>
              <a:t>This helps farmers make smart decisions on planting and caring for crops, ultimately increasing food production and resilience to challenges.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9F1ED4B-A5B1-EA64-B246-B0B95712EA55}"/>
              </a:ext>
            </a:extLst>
          </p:cNvPr>
          <p:cNvSpPr/>
          <p:nvPr/>
        </p:nvSpPr>
        <p:spPr>
          <a:xfrm rot="10800000">
            <a:off x="9148445" y="4192"/>
            <a:ext cx="9144228" cy="268857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5390" y="859156"/>
            <a:ext cx="6116320" cy="10458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700" spc="-80" dirty="0">
                <a:latin typeface="Arial"/>
                <a:cs typeface="Arial"/>
              </a:rPr>
              <a:t>ABSTRACTION</a:t>
            </a:r>
            <a:endParaRPr sz="67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121" y="2368550"/>
            <a:ext cx="7501230" cy="5562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E1C96D-EBF9-747A-30A6-56403A1C331C}"/>
              </a:ext>
            </a:extLst>
          </p:cNvPr>
          <p:cNvSpPr txBox="1"/>
          <p:nvPr/>
        </p:nvSpPr>
        <p:spPr>
          <a:xfrm>
            <a:off x="9404780" y="2368550"/>
            <a:ext cx="800796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/>
              <a:t>Agriculture plays a major role in economic growth and development.</a:t>
            </a:r>
          </a:p>
          <a:p>
            <a:pPr algn="just"/>
            <a:endParaRPr lang="en-IN" sz="360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/>
              <a:t>This proposed system can change the situation of farmers and decisions making in agricultural field in a better way.</a:t>
            </a:r>
          </a:p>
          <a:p>
            <a:pPr algn="just"/>
            <a:endParaRPr lang="en-IN" sz="360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/>
              <a:t>The parameter includes in the dataset are State Name, Crop Name, Size of the Area(</a:t>
            </a:r>
            <a:r>
              <a:rPr lang="en-IN" sz="3600" dirty="0" err="1"/>
              <a:t>Sqft</a:t>
            </a:r>
            <a:r>
              <a:rPr lang="en-IN" sz="3600" dirty="0"/>
              <a:t>), Season and Rainfall(mm).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1854D97D-EBE9-19AB-7CB7-88D6612913B0}"/>
              </a:ext>
            </a:extLst>
          </p:cNvPr>
          <p:cNvSpPr/>
          <p:nvPr/>
        </p:nvSpPr>
        <p:spPr>
          <a:xfrm>
            <a:off x="17953355" y="648970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07350" y="1187450"/>
            <a:ext cx="11508301" cy="104579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700" dirty="0">
                <a:latin typeface="Arial"/>
                <a:cs typeface="Arial"/>
              </a:rPr>
              <a:t>PROPOSED</a:t>
            </a:r>
            <a:r>
              <a:rPr sz="6700" spc="145" dirty="0">
                <a:latin typeface="Arial"/>
                <a:cs typeface="Arial"/>
              </a:rPr>
              <a:t> </a:t>
            </a:r>
            <a:r>
              <a:rPr sz="6700" spc="170" dirty="0">
                <a:latin typeface="Arial"/>
                <a:cs typeface="Arial"/>
              </a:rPr>
              <a:t>SOLUTION</a:t>
            </a:r>
            <a:endParaRPr sz="67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350" y="2559640"/>
            <a:ext cx="6858000" cy="53063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59A5DD-07D1-3F35-FD74-B7DCDEE88AC3}"/>
              </a:ext>
            </a:extLst>
          </p:cNvPr>
          <p:cNvSpPr txBox="1"/>
          <p:nvPr/>
        </p:nvSpPr>
        <p:spPr>
          <a:xfrm>
            <a:off x="8845550" y="2950633"/>
            <a:ext cx="94551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/>
              <a:t>Our solution involves developing a regression model using data parameters such as state, crop type, land size, season, and rainfall.</a:t>
            </a:r>
          </a:p>
          <a:p>
            <a:pPr algn="just"/>
            <a:r>
              <a:rPr lang="en-IN" sz="3600" dirty="0"/>
              <a:t> 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/>
              <a:t>By </a:t>
            </a:r>
            <a:r>
              <a:rPr lang="en-US" sz="3600" dirty="0"/>
              <a:t>analyzing</a:t>
            </a:r>
            <a:r>
              <a:rPr lang="en-IN" sz="3600" dirty="0"/>
              <a:t> these factors, the model will predict crop yields accurately. 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31BCA1B-2874-4D2F-07D6-88814D769A3B}"/>
              </a:ext>
            </a:extLst>
          </p:cNvPr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752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77403" y="1187450"/>
            <a:ext cx="10242848" cy="104579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700" dirty="0">
                <a:latin typeface="Arial"/>
                <a:cs typeface="Arial"/>
              </a:rPr>
              <a:t>PROPOSED</a:t>
            </a:r>
            <a:r>
              <a:rPr sz="6700" spc="145" dirty="0">
                <a:latin typeface="Arial"/>
                <a:cs typeface="Arial"/>
              </a:rPr>
              <a:t> </a:t>
            </a:r>
            <a:r>
              <a:rPr sz="6700" spc="170" dirty="0">
                <a:latin typeface="Arial"/>
                <a:cs typeface="Arial"/>
              </a:rPr>
              <a:t>SOLUTION</a:t>
            </a:r>
            <a:endParaRPr sz="67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53354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9A5DD-07D1-3F35-FD74-B7DCDEE88AC3}"/>
              </a:ext>
            </a:extLst>
          </p:cNvPr>
          <p:cNvSpPr txBox="1"/>
          <p:nvPr/>
        </p:nvSpPr>
        <p:spPr>
          <a:xfrm>
            <a:off x="8237803" y="2950631"/>
            <a:ext cx="94551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/>
              <a:t>This tool will empower farmers with valuable insights, enabling them to plan their agricultural activities more effectively and optimize their resources. </a:t>
            </a:r>
          </a:p>
          <a:p>
            <a:pPr algn="just"/>
            <a:endParaRPr lang="en-IN" sz="360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/>
              <a:t>Through this solution, we aim to improve agricultural decision-making and ultimately enhance the livelihoods of farmers.</a:t>
            </a:r>
          </a:p>
        </p:txBody>
      </p:sp>
      <p:pic>
        <p:nvPicPr>
          <p:cNvPr id="1026" name="Picture 2" descr="AI in Agriculture and Farming ...">
            <a:extLst>
              <a:ext uri="{FF2B5EF4-FFF2-40B4-BE49-F238E27FC236}">
                <a16:creationId xmlns:a16="http://schemas.microsoft.com/office/drawing/2014/main" id="{8BCEBD7E-F64F-1090-534F-F4396FB6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53" y="2605145"/>
            <a:ext cx="6762750" cy="52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7">
            <a:extLst>
              <a:ext uri="{FF2B5EF4-FFF2-40B4-BE49-F238E27FC236}">
                <a16:creationId xmlns:a16="http://schemas.microsoft.com/office/drawing/2014/main" id="{E9B6DAF0-1B35-6426-C2DF-21ACB09E7FB1}"/>
              </a:ext>
            </a:extLst>
          </p:cNvPr>
          <p:cNvSpPr/>
          <p:nvPr/>
        </p:nvSpPr>
        <p:spPr>
          <a:xfrm>
            <a:off x="-839" y="648970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7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0" y="352424"/>
                </a:moveTo>
                <a:lnTo>
                  <a:pt x="4567998" y="352424"/>
                </a:lnTo>
                <a:lnTo>
                  <a:pt x="4567998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9937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0" y="352424"/>
                </a:moveTo>
                <a:lnTo>
                  <a:pt x="4567998" y="352424"/>
                </a:lnTo>
                <a:lnTo>
                  <a:pt x="4567998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" y="1368755"/>
            <a:ext cx="8096249" cy="7400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25405" y="2051170"/>
            <a:ext cx="5859145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spc="-175" dirty="0"/>
              <a:t>DATA</a:t>
            </a:r>
            <a:r>
              <a:rPr lang="en-US" sz="4700" spc="85" dirty="0"/>
              <a:t>SET DETAILS</a:t>
            </a:r>
            <a:endParaRPr sz="4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599F14-5E2E-AD84-BE60-D75F58C919BE}"/>
              </a:ext>
            </a:extLst>
          </p:cNvPr>
          <p:cNvSpPr txBox="1"/>
          <p:nvPr/>
        </p:nvSpPr>
        <p:spPr>
          <a:xfrm>
            <a:off x="8997950" y="393065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We have collected the dataset for the crop prediction from real world sensor data available in Kaggle.com . This dataset contain attributes such as Rainfall, Soil moisture, Fertilizer, Season, Yield.</a:t>
            </a:r>
            <a:endParaRPr lang="en-IN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852507"/>
            <a:ext cx="352425" cy="1435100"/>
          </a:xfrm>
          <a:custGeom>
            <a:avLst/>
            <a:gdLst/>
            <a:ahLst/>
            <a:cxnLst/>
            <a:rect l="l" t="t" r="r" b="b"/>
            <a:pathLst>
              <a:path w="352425" h="1435100">
                <a:moveTo>
                  <a:pt x="352424" y="0"/>
                </a:moveTo>
                <a:lnTo>
                  <a:pt x="0" y="0"/>
                </a:lnTo>
                <a:lnTo>
                  <a:pt x="0" y="1434490"/>
                </a:lnTo>
                <a:lnTo>
                  <a:pt x="352424" y="1434490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40021" y="8852507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0" y="0"/>
                </a:moveTo>
                <a:lnTo>
                  <a:pt x="0" y="1434490"/>
                </a:lnTo>
                <a:lnTo>
                  <a:pt x="347998" y="1434490"/>
                </a:lnTo>
                <a:lnTo>
                  <a:pt x="347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225550" y="1187450"/>
            <a:ext cx="16714471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Dependent Variable (Y)</a:t>
            </a:r>
            <a:r>
              <a:rPr lang="en-US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Crop Yield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is the variable you're trying to predict. It represents the amount of crops harvested, typically measured in terms of quantity (e.g., kilograms/hectare, bushels/acre).</a:t>
            </a:r>
          </a:p>
          <a:p>
            <a:pPr algn="just"/>
            <a:br>
              <a:rPr lang="en-US" sz="4400" dirty="0"/>
            </a:br>
            <a:endParaRPr sz="4400" spc="9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C5625-4711-B969-0941-4A0BB5099C2D}"/>
              </a:ext>
            </a:extLst>
          </p:cNvPr>
          <p:cNvSpPr txBox="1"/>
          <p:nvPr/>
        </p:nvSpPr>
        <p:spPr>
          <a:xfrm>
            <a:off x="1220398" y="4205081"/>
            <a:ext cx="16992600" cy="6839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2.Independent Variables (X)</a:t>
            </a:r>
            <a:r>
              <a:rPr lang="en-US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State Name: </a:t>
            </a: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geographical location where crops are cultivated.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Crop Name: </a:t>
            </a: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specific type of crop being grown.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Size of the Area (</a:t>
            </a:r>
            <a:r>
              <a:rPr lang="en-US" sz="36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Sqft</a:t>
            </a:r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): </a:t>
            </a: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area of land dedicated to crop cultivation.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Season: </a:t>
            </a: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specific season during which crops are grown (e.g., spring, summer, fall).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Rainfall (mm </a:t>
            </a:r>
            <a:r>
              <a:rPr lang="en-US" sz="36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):</a:t>
            </a: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amount of precipitation received during the growing season.</a:t>
            </a:r>
          </a:p>
          <a:p>
            <a:pPr algn="just">
              <a:lnSpc>
                <a:spcPct val="150000"/>
              </a:lnSpc>
            </a:pPr>
            <a:br>
              <a:rPr lang="en-US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4098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295"/>
                </a:lnTo>
                <a:lnTo>
                  <a:pt x="9147872" y="352295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67685" y="2007393"/>
            <a:ext cx="5378450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spc="-35" dirty="0">
                <a:latin typeface="Arial"/>
                <a:cs typeface="Arial"/>
              </a:rPr>
              <a:t>PRE-PROCESSING</a:t>
            </a:r>
            <a:endParaRPr sz="47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9497" y="1426984"/>
            <a:ext cx="6610349" cy="7439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3877E9-639E-3269-37D5-898B323009AD}"/>
              </a:ext>
            </a:extLst>
          </p:cNvPr>
          <p:cNvSpPr txBox="1"/>
          <p:nvPr/>
        </p:nvSpPr>
        <p:spPr>
          <a:xfrm>
            <a:off x="1301750" y="3497325"/>
            <a:ext cx="99776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b="1" dirty="0"/>
              <a:t>Clean Data: </a:t>
            </a:r>
            <a:r>
              <a:rPr lang="en-IN" sz="3600" dirty="0"/>
              <a:t>Remove errors and missing values from our dataset.</a:t>
            </a:r>
          </a:p>
          <a:p>
            <a:pPr algn="just"/>
            <a:endParaRPr lang="en-IN" sz="360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b="1" dirty="0"/>
              <a:t>Feature Selection: </a:t>
            </a:r>
            <a:r>
              <a:rPr lang="en-IN" sz="3600" dirty="0"/>
              <a:t>Identify and select relevant features (</a:t>
            </a:r>
            <a:r>
              <a:rPr lang="en-IN" sz="3600" dirty="0">
                <a:solidFill>
                  <a:schemeClr val="bg2">
                    <a:lumMod val="25000"/>
                  </a:schemeClr>
                </a:solidFill>
              </a:rPr>
              <a:t>parameters</a:t>
            </a:r>
            <a:r>
              <a:rPr lang="en-IN" sz="3600" dirty="0"/>
              <a:t>) such as state, crop type, land size, season, and rainfall.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IN" sz="360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b="1" dirty="0"/>
              <a:t>Data Transformation: </a:t>
            </a:r>
            <a:r>
              <a:rPr lang="en-IN" sz="3600" dirty="0"/>
              <a:t>Scale or transform the data to ensure uniformity and meet regression model assumptions.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544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937</Words>
  <Application>Microsoft Office PowerPoint</Application>
  <PresentationFormat>Custom</PresentationFormat>
  <Paragraphs>94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Calibri</vt:lpstr>
      <vt:lpstr>Courier New</vt:lpstr>
      <vt:lpstr>Söhne</vt:lpstr>
      <vt:lpstr>Tahoma</vt:lpstr>
      <vt:lpstr>Times New Roman</vt:lpstr>
      <vt:lpstr>Wingdings</vt:lpstr>
      <vt:lpstr>Office Theme</vt:lpstr>
      <vt:lpstr>PowerPoint Presentation</vt:lpstr>
      <vt:lpstr>PROBLEM STATEMENT</vt:lpstr>
      <vt:lpstr>INTRODUCTION</vt:lpstr>
      <vt:lpstr>ABSTRACTION</vt:lpstr>
      <vt:lpstr>PROPOSED SOLUTION</vt:lpstr>
      <vt:lpstr>PROPOSED SOLUTION</vt:lpstr>
      <vt:lpstr>DATASET DETAILS</vt:lpstr>
      <vt:lpstr>PowerPoint Presentation</vt:lpstr>
      <vt:lpstr>PRE-PROCESSING</vt:lpstr>
      <vt:lpstr>PRE-PROCESSING</vt:lpstr>
      <vt:lpstr>MODEL EVALUATION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Jay v</cp:lastModifiedBy>
  <cp:revision>5</cp:revision>
  <dcterms:created xsi:type="dcterms:W3CDTF">2024-04-24T15:04:47Z</dcterms:created>
  <dcterms:modified xsi:type="dcterms:W3CDTF">2024-04-25T16:40:53Z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2024-04-24T00:00:00Z</vt:filetime>
  </property>
</Properties>
</file>