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1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6784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EEFFF-D9FF-459B-A89C-5534A983D3A7}" v="94" dt="2025-08-11T16:40:59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9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2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3992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8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514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43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10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8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7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5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2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0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4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91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7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93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037" y="531660"/>
            <a:ext cx="6347713" cy="1320800"/>
          </a:xfrm>
          <a:noFill/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⚛️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React Testing Tools – From Basics to Brilliance </a:t>
            </a:r>
            <a:r>
              <a:rPr lang="en-US" b="1" dirty="0">
                <a:latin typeface="Times New Roman" panose="02020603050405020304" pitchFamily="18" charset="0"/>
                <a:ea typeface="Sans Serif Collection" panose="020B0502040504020204" pitchFamily="34" charset="0"/>
                <a:cs typeface="Times New Roman" panose="02020603050405020304" pitchFamily="18" charset="0"/>
              </a:rPr>
              <a:t>🚀</a:t>
            </a:r>
            <a:br>
              <a:rPr lang="en-US" dirty="0"/>
            </a:br>
            <a:endParaRPr sz="2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4959" y="5943601"/>
            <a:ext cx="6347714" cy="60959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🛠 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with confidence. Ship with pride.</a:t>
            </a:r>
            <a:endParaRPr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972D8E2-B456-547C-2C0A-F253CF357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2D5A5F-811A-C912-0663-2C5E7E8BD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285797"/>
            <a:ext cx="6580591" cy="34548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0E6A09-5E12-26D0-0A29-9123B4A4F18F}"/>
              </a:ext>
            </a:extLst>
          </p:cNvPr>
          <p:cNvSpPr txBox="1"/>
          <p:nvPr/>
        </p:nvSpPr>
        <p:spPr>
          <a:xfrm>
            <a:off x="825908" y="1537969"/>
            <a:ext cx="5915093" cy="646331"/>
          </a:xfrm>
          <a:prstGeom prst="rect">
            <a:avLst/>
          </a:prstGeom>
          <a:gradFill>
            <a:gsLst>
              <a:gs pos="94000">
                <a:srgbClr val="6784FD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💡 </a:t>
            </a:r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"Turning Bugs into Brilliance – Testing Your React Apps the Smart Way"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141" y="3596100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💡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ensures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&amp; reliability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release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tools based on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needs &amp; scope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unit, integration, and E2E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full coverage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for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keep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 manual checks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C8F74-9CEA-884B-CA2D-685008A76BC7}"/>
              </a:ext>
            </a:extLst>
          </p:cNvPr>
          <p:cNvSpPr txBox="1"/>
          <p:nvPr/>
        </p:nvSpPr>
        <p:spPr>
          <a:xfrm>
            <a:off x="226141" y="389649"/>
            <a:ext cx="5417574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clear, maintainable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Pyramid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balanced coverage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tests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&amp; repeatable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mocking/stubbing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external dependencies</a:t>
            </a: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tests in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CI/CD pipelines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Regularly 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 &amp; refactor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suites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478BF-2C6E-A208-C301-7FBB931C0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44" y="304800"/>
            <a:ext cx="8767512" cy="6002594"/>
          </a:xfrm>
        </p:spPr>
      </p:pic>
    </p:spTree>
    <p:extLst>
      <p:ext uri="{BB962C8B-B14F-4D97-AF65-F5344CB8AC3E}">
        <p14:creationId xmlns:p14="http://schemas.microsoft.com/office/powerpoint/2010/main" val="124981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39" y="29718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🛠 </a:t>
            </a:r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Testing is the Secret Ingredient to Stable React Apps</a:t>
            </a:r>
            <a:b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B9A897-3F00-14D6-3F90-F8D01116A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5855" y="2510496"/>
            <a:ext cx="3502819" cy="233521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91B2E0-7FA0-E0E7-8838-91315D7675A5}"/>
              </a:ext>
            </a:extLst>
          </p:cNvPr>
          <p:cNvSpPr txBox="1"/>
          <p:nvPr/>
        </p:nvSpPr>
        <p:spPr>
          <a:xfrm>
            <a:off x="212655" y="1807399"/>
            <a:ext cx="4306529" cy="3741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Bug Detection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🐛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→ Faster, cheaper fixes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Prevention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→ Preserve existing functionality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Developer Confidence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💪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→ Safer code changes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UX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😊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Smooth, reliable user journeys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Alignment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🤝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→ Clear expectations, less rework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Types of Testing in React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E60C569-86F6-F535-3666-CD10E1AA0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78" y="1221383"/>
            <a:ext cx="6957312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🧩 </a:t>
            </a:r>
            <a:r>
              <a:rPr lang="en-US" altLang="en-US" b="1" dirty="0">
                <a:solidFill>
                  <a:srgbClr val="00B0F0"/>
                </a:solidFill>
                <a:latin typeface="Arial" panose="020B0604020202020204" pitchFamily="34" charset="0"/>
              </a:rPr>
              <a:t>Unit Testing</a:t>
            </a:r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Test </a:t>
            </a:r>
            <a:r>
              <a:rPr lang="en-US" altLang="en-US" b="1" dirty="0">
                <a:latin typeface="Arial" panose="020B0604020202020204" pitchFamily="34" charset="0"/>
              </a:rPr>
              <a:t>individual</a:t>
            </a:r>
            <a:r>
              <a:rPr lang="en-US" altLang="en-US" dirty="0">
                <a:latin typeface="Arial" panose="020B0604020202020204" pitchFamily="34" charset="0"/>
              </a:rPr>
              <a:t> components/functions in isolation.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i="1" dirty="0">
                <a:latin typeface="Arial" panose="020B0604020202020204" pitchFamily="34" charset="0"/>
              </a:rPr>
              <a:t>(e.g., &lt;Button&gt;shows correct label)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🔗 </a:t>
            </a:r>
            <a:r>
              <a:rPr lang="en-US" altLang="en-US" b="1" dirty="0">
                <a:solidFill>
                  <a:srgbClr val="00B0F0"/>
                </a:solidFill>
                <a:latin typeface="Arial" panose="020B0604020202020204" pitchFamily="34" charset="0"/>
              </a:rPr>
              <a:t>Integration Testing</a:t>
            </a:r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Test how </a:t>
            </a:r>
            <a:r>
              <a:rPr lang="en-US" altLang="en-US" b="1" dirty="0">
                <a:latin typeface="Arial" panose="020B0604020202020204" pitchFamily="34" charset="0"/>
              </a:rPr>
              <a:t>components work together.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latin typeface="Arial" panose="020B0604020202020204" pitchFamily="34" charset="0"/>
              </a:rPr>
              <a:t>(e.g., Button click updates parent state)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🌐 </a:t>
            </a:r>
            <a:r>
              <a:rPr lang="en-US" altLang="en-US" b="1" dirty="0">
                <a:solidFill>
                  <a:srgbClr val="00B0F0"/>
                </a:solidFill>
                <a:latin typeface="Arial" panose="020B0604020202020204" pitchFamily="34" charset="0"/>
              </a:rPr>
              <a:t>E2E Testing</a:t>
            </a:r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Simulate </a:t>
            </a:r>
            <a:r>
              <a:rPr lang="en-US" altLang="en-US" b="1" dirty="0">
                <a:latin typeface="Arial" panose="020B0604020202020204" pitchFamily="34" charset="0"/>
              </a:rPr>
              <a:t>full user flows</a:t>
            </a:r>
            <a:r>
              <a:rPr lang="en-US" altLang="en-US" dirty="0">
                <a:latin typeface="Arial" panose="020B0604020202020204" pitchFamily="34" charset="0"/>
              </a:rPr>
              <a:t> in browser.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i="1" dirty="0">
                <a:latin typeface="Arial" panose="020B0604020202020204" pitchFamily="34" charset="0"/>
              </a:rPr>
              <a:t>(e.g., Login → Add to cart → Checkout)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📸 </a:t>
            </a:r>
            <a:r>
              <a:rPr lang="en-US" altLang="en-US" b="1" dirty="0">
                <a:solidFill>
                  <a:srgbClr val="00B0F0"/>
                </a:solidFill>
                <a:latin typeface="Arial" panose="020B0604020202020204" pitchFamily="34" charset="0"/>
              </a:rPr>
              <a:t>Snapshot Testing</a:t>
            </a:r>
            <a:r>
              <a:rPr lang="en-US" altLang="en-US" dirty="0">
                <a:solidFill>
                  <a:srgbClr val="00B0F0"/>
                </a:solidFill>
                <a:latin typeface="Arial" panose="020B0604020202020204" pitchFamily="34" charset="0"/>
              </a:rPr>
              <a:t> 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Compare </a:t>
            </a:r>
            <a:r>
              <a:rPr lang="en-US" altLang="en-US" b="1" dirty="0">
                <a:latin typeface="Arial" panose="020B0604020202020204" pitchFamily="34" charset="0"/>
              </a:rPr>
              <a:t>current UI</a:t>
            </a:r>
            <a:r>
              <a:rPr lang="en-US" altLang="en-US" dirty="0">
                <a:latin typeface="Arial" panose="020B0604020202020204" pitchFamily="34" charset="0"/>
              </a:rPr>
              <a:t> to stored snapshot to detect unwanted changes.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7B6D44-7AFC-3D1D-DA8D-ED48BE8F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01136"/>
            <a:ext cx="2986662" cy="24643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E6BFB3-C53A-1913-2EA5-F4BBA7E44767}"/>
              </a:ext>
            </a:extLst>
          </p:cNvPr>
          <p:cNvSpPr txBox="1"/>
          <p:nvPr/>
        </p:nvSpPr>
        <p:spPr>
          <a:xfrm>
            <a:off x="5102295" y="4707935"/>
            <a:ext cx="174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pyramid </a:t>
            </a:r>
            <a:endParaRPr lang="en-IN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803924" cy="32446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⚙️ </a:t>
            </a:r>
            <a:r>
              <a:rPr lang="en-IN" b="1" dirty="0">
                <a:solidFill>
                  <a:srgbClr val="002060"/>
                </a:solidFill>
              </a:rPr>
              <a:t>Popular React Testing Tools (Extended)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813078"/>
            <a:ext cx="6347714" cy="3880773"/>
          </a:xfrm>
        </p:spPr>
        <p:txBody>
          <a:bodyPr>
            <a:noAutofit/>
          </a:bodyPr>
          <a:lstStyle/>
          <a:p>
            <a:r>
              <a:rPr lang="en-IN" b="1" dirty="0"/>
              <a:t> Jest</a:t>
            </a:r>
            <a:r>
              <a:rPr lang="en-IN" dirty="0"/>
              <a:t> – Fast, zero-config framework for unit/integration tests.</a:t>
            </a:r>
            <a:br>
              <a:rPr lang="en-IN" dirty="0"/>
            </a:br>
            <a:r>
              <a:rPr lang="en-IN" i="1" dirty="0"/>
              <a:t>✨ Snapshot testing, mocks, parallel runs.</a:t>
            </a:r>
            <a:endParaRPr lang="en-IN" dirty="0"/>
          </a:p>
          <a:p>
            <a:r>
              <a:rPr lang="en-IN" b="1" dirty="0"/>
              <a:t> Mocha</a:t>
            </a:r>
            <a:r>
              <a:rPr lang="en-IN" dirty="0"/>
              <a:t> – Flexible framework for async &amp; modular testing.</a:t>
            </a:r>
            <a:br>
              <a:rPr lang="en-IN" dirty="0"/>
            </a:br>
            <a:r>
              <a:rPr lang="en-IN" i="1" dirty="0"/>
              <a:t>🔌 Works with Chai/Sinon, customizable hooks.</a:t>
            </a:r>
            <a:endParaRPr lang="en-IN" dirty="0"/>
          </a:p>
          <a:p>
            <a:r>
              <a:rPr lang="en-IN" b="1" dirty="0"/>
              <a:t>Enzyme</a:t>
            </a:r>
            <a:r>
              <a:rPr lang="en-IN" dirty="0"/>
              <a:t> – React component testing utility.</a:t>
            </a:r>
            <a:br>
              <a:rPr lang="en-IN" dirty="0"/>
            </a:br>
            <a:r>
              <a:rPr lang="en-IN" i="1" dirty="0"/>
              <a:t>🔍 Shallow/full rendering, state &amp; lifecycle testing.</a:t>
            </a:r>
            <a:endParaRPr lang="en-IN" dirty="0"/>
          </a:p>
          <a:p>
            <a:r>
              <a:rPr lang="en-IN" b="1" dirty="0"/>
              <a:t> </a:t>
            </a:r>
            <a:r>
              <a:rPr lang="en-IN" b="1" dirty="0" err="1"/>
              <a:t>TestCafe</a:t>
            </a:r>
            <a:r>
              <a:rPr lang="en-IN" dirty="0"/>
              <a:t> – E2E &amp; cross-browser testing made simple.</a:t>
            </a:r>
            <a:br>
              <a:rPr lang="en-IN" dirty="0"/>
            </a:br>
            <a:r>
              <a:rPr lang="en-IN" i="1" dirty="0"/>
              <a:t>🌐 No plugins, parallel runs, CI/CD friendly.</a:t>
            </a:r>
            <a:endParaRPr lang="en-IN" dirty="0"/>
          </a:p>
          <a:p>
            <a:r>
              <a:rPr lang="en-IN" b="1" dirty="0"/>
              <a:t> Jasmine</a:t>
            </a:r>
            <a:r>
              <a:rPr lang="en-IN" dirty="0"/>
              <a:t> – BDD-style all-in-one test framework.</a:t>
            </a:r>
            <a:br>
              <a:rPr lang="en-IN" dirty="0"/>
            </a:br>
            <a:r>
              <a:rPr lang="en-IN" i="1" dirty="0"/>
              <a:t>📝 Built-in spies/mocks, runs anywhere.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302" y="609600"/>
            <a:ext cx="6347713" cy="132080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Glance At The Best React Testing Libraries</a:t>
            </a:r>
            <a:b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42349-5C64-7087-DC77-1A114EB36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9" y="1531096"/>
            <a:ext cx="6843251" cy="43639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en-US" altLang="en-US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Jest: The All-in-One Test Runner</a:t>
            </a:r>
            <a:endParaRPr lang="en-US" alt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ED2B2C-8E5C-9C68-49A3-84BD4414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27" y="1268850"/>
            <a:ext cx="375592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testing framework for unit, integration, and snapshot tests.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 Config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out-of-the-box with most React setups.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Snapshot Testing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Captures UI output to ensure it doesn’t change unexpectedly.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Built-in Mocks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mocking for functions, modules, and timers.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Execution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Runs tests in parallel for speed.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Watch Mode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Re-runs relevant tests on file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Rich Assertions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Built on top of expect() for expressive tests.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C5A3D-AD27-1450-A3C7-5A57BD1EE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333" y="1571192"/>
            <a:ext cx="3440940" cy="42834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55CD92-B14A-5542-0299-7499AC46CC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338" y="2750586"/>
            <a:ext cx="6348413" cy="369446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93BB128-9163-340B-87B5-C34E23234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8154" y="278028"/>
            <a:ext cx="708078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🎯 React Testing Library –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Like a User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5BA04C-24AA-09A1-7A45-A7742232AEFB}"/>
              </a:ext>
            </a:extLst>
          </p:cNvPr>
          <p:cNvSpPr txBox="1"/>
          <p:nvPr/>
        </p:nvSpPr>
        <p:spPr>
          <a:xfrm>
            <a:off x="580881" y="924232"/>
            <a:ext cx="61353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Purpose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: </a:t>
            </a:r>
            <a:r>
              <a:rPr lang="en-US" altLang="en-US" dirty="0">
                <a:latin typeface="Arial" panose="020B0604020202020204" pitchFamily="34" charset="0"/>
              </a:rPr>
              <a:t>Test React components from the end-user’s perspective.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User-Focused Queries</a:t>
            </a:r>
            <a:r>
              <a:rPr lang="en-US" altLang="en-US" dirty="0">
                <a:solidFill>
                  <a:srgbClr val="0070C0"/>
                </a:solidFill>
                <a:latin typeface="Arial" panose="020B0604020202020204" pitchFamily="34" charset="0"/>
              </a:rPr>
              <a:t>: </a:t>
            </a:r>
            <a:r>
              <a:rPr lang="en-US" altLang="en-US" dirty="0">
                <a:latin typeface="Arial" panose="020B0604020202020204" pitchFamily="34" charset="0"/>
              </a:rPr>
              <a:t>Use </a:t>
            </a:r>
            <a:r>
              <a:rPr lang="en-US" altLang="en-US" dirty="0" err="1">
                <a:latin typeface="Arial Unicode MS"/>
              </a:rPr>
              <a:t>getByText</a:t>
            </a:r>
            <a:r>
              <a:rPr lang="en-US" altLang="en-US" dirty="0"/>
              <a:t>, </a:t>
            </a:r>
            <a:r>
              <a:rPr lang="en-US" altLang="en-US" dirty="0" err="1">
                <a:latin typeface="Arial Unicode MS"/>
              </a:rPr>
              <a:t>getByRole</a:t>
            </a:r>
            <a:r>
              <a:rPr lang="en-US" altLang="en-US" dirty="0"/>
              <a:t>, </a:t>
            </a:r>
            <a:r>
              <a:rPr lang="en-US" altLang="en-US" dirty="0" err="1">
                <a:latin typeface="Arial Unicode MS"/>
              </a:rPr>
              <a:t>getByLabelText</a:t>
            </a:r>
            <a:r>
              <a:rPr lang="en-US" altLang="en-US" dirty="0"/>
              <a:t> for real-world interactions.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Supports Async Testing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  <a:r>
              <a:rPr lang="en-US" altLang="en-US" dirty="0" err="1">
                <a:latin typeface="Arial Unicode MS"/>
              </a:rPr>
              <a:t>findBy</a:t>
            </a:r>
            <a:r>
              <a:rPr lang="en-US" altLang="en-US" dirty="0"/>
              <a:t> and </a:t>
            </a:r>
            <a:r>
              <a:rPr lang="en-US" altLang="en-US" dirty="0" err="1">
                <a:latin typeface="Arial Unicode MS"/>
              </a:rPr>
              <a:t>waitFor</a:t>
            </a:r>
            <a:r>
              <a:rPr lang="en-US" altLang="en-US" dirty="0"/>
              <a:t> handle asynchronous UI updates.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A1777A-3593-ECE1-414B-8BCE7ECD5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3110"/>
            <a:ext cx="2295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12" y="609600"/>
            <a:ext cx="6347713" cy="1320800"/>
          </a:xfrm>
        </p:spPr>
        <p:txBody>
          <a:bodyPr>
            <a:normAutofit/>
          </a:bodyPr>
          <a:lstStyle/>
          <a:p>
            <a:r>
              <a:rPr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E2E Testing with Cypress </a:t>
            </a:r>
            <a:r>
              <a:rPr lang="en-I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Playwright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C3F551-53C8-44C6-D70B-3FB985C79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374" y="3854384"/>
            <a:ext cx="5456903" cy="29244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1804AE-95C2-D1E5-22FA-28A21019B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180" y="1270000"/>
            <a:ext cx="4090220" cy="24492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🧩 Advanced Testing Concepts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08306"/>
            <a:ext cx="6347714" cy="3880773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Test Pyramid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– Unit → Integration → E2E (balanced approach)</a:t>
            </a:r>
          </a:p>
          <a:p>
            <a:r>
              <a:rPr lang="en-IN" b="1" dirty="0">
                <a:solidFill>
                  <a:srgbClr val="0070C0"/>
                </a:solidFill>
              </a:rPr>
              <a:t>Mocking &amp; Stubbing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– Simulate APIs &amp; dependencies for isolated tests</a:t>
            </a:r>
          </a:p>
          <a:p>
            <a:r>
              <a:rPr lang="en-IN" b="1" dirty="0">
                <a:solidFill>
                  <a:srgbClr val="0070C0"/>
                </a:solidFill>
              </a:rPr>
              <a:t>Data-Driven Testing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– Run same test with multiple data sets</a:t>
            </a:r>
          </a:p>
          <a:p>
            <a:r>
              <a:rPr lang="en-IN" b="1" dirty="0">
                <a:solidFill>
                  <a:srgbClr val="0070C0"/>
                </a:solidFill>
              </a:rPr>
              <a:t>Cross-Browser Testing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– Validate UI in different browsers/devices</a:t>
            </a:r>
          </a:p>
          <a:p>
            <a:r>
              <a:rPr lang="en-IN" b="1" dirty="0">
                <a:solidFill>
                  <a:srgbClr val="0070C0"/>
                </a:solidFill>
              </a:rPr>
              <a:t>Visual Regression Testing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– Detect unintended UI changes via snapshots</a:t>
            </a:r>
          </a:p>
          <a:p>
            <a:r>
              <a:rPr lang="en-IN" b="1" dirty="0">
                <a:solidFill>
                  <a:srgbClr val="0070C0"/>
                </a:solidFill>
              </a:rPr>
              <a:t>Parallel Testing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– Speed up execution by running tests concurrently</a:t>
            </a:r>
          </a:p>
          <a:p>
            <a:r>
              <a:rPr lang="en-IN" b="1" dirty="0">
                <a:solidFill>
                  <a:srgbClr val="0070C0"/>
                </a:solidFill>
              </a:rPr>
              <a:t>Continuous Testing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– Integrate with CI/CD for automated builds</a:t>
            </a:r>
          </a:p>
          <a:p>
            <a:r>
              <a:rPr lang="en-IN" b="1" dirty="0">
                <a:solidFill>
                  <a:srgbClr val="0070C0"/>
                </a:solidFill>
              </a:rPr>
              <a:t>Performance Testing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– Measure speed, load handling, and responsiveness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223</TotalTime>
  <Words>613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Sans Serif Collection</vt:lpstr>
      <vt:lpstr>Times New Roman</vt:lpstr>
      <vt:lpstr>Trebuchet MS</vt:lpstr>
      <vt:lpstr>Wingdings</vt:lpstr>
      <vt:lpstr>Wingdings 3</vt:lpstr>
      <vt:lpstr>Facet</vt:lpstr>
      <vt:lpstr>⚛️ React Testing Tools – From Basics to Brilliance 🚀 </vt:lpstr>
      <vt:lpstr>🛠 Why Testing is the Secret Ingredient to Stable React Apps </vt:lpstr>
      <vt:lpstr>Types of Testing in React</vt:lpstr>
      <vt:lpstr>⚙️ Popular React Testing Tools (Extended)</vt:lpstr>
      <vt:lpstr>A Glance At The Best React Testing Libraries </vt:lpstr>
      <vt:lpstr>Jest: The All-in-One Test Runner</vt:lpstr>
      <vt:lpstr>🎯 React Testing Library – Testing Like a User </vt:lpstr>
      <vt:lpstr>E2E Testing with Cypress &amp; Playwright</vt:lpstr>
      <vt:lpstr>🧩 Advanced Testing Concepts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dharshini</dc:creator>
  <cp:keywords/>
  <dc:description>generated using python-pptx</dc:description>
  <cp:lastModifiedBy>DHARSHINI REDROUTHU</cp:lastModifiedBy>
  <cp:revision>3</cp:revision>
  <dcterms:created xsi:type="dcterms:W3CDTF">2013-01-27T09:14:16Z</dcterms:created>
  <dcterms:modified xsi:type="dcterms:W3CDTF">2025-08-11T16:50:07Z</dcterms:modified>
  <cp:category/>
</cp:coreProperties>
</file>