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76" r:id="rId5"/>
    <p:sldId id="277" r:id="rId6"/>
    <p:sldId id="296" r:id="rId7"/>
    <p:sldId id="281" r:id="rId9"/>
    <p:sldId id="285" r:id="rId10"/>
    <p:sldId id="286" r:id="rId11"/>
    <p:sldId id="282" r:id="rId12"/>
    <p:sldId id="287" r:id="rId13"/>
    <p:sldId id="288" r:id="rId14"/>
    <p:sldId id="289" r:id="rId15"/>
    <p:sldId id="283" r:id="rId16"/>
    <p:sldId id="290" r:id="rId17"/>
    <p:sldId id="284" r:id="rId18"/>
    <p:sldId id="291" r:id="rId19"/>
    <p:sldId id="292" r:id="rId20"/>
    <p:sldId id="293" r:id="rId21"/>
    <p:sldId id="294" r:id="rId22"/>
    <p:sldId id="280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36" y="-68"/>
      </p:cViewPr>
      <p:guideLst>
        <p:guide orient="horz" pos="2182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F093E-A57B-40B7-B105-B8DDA3BA518B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DE9B-367A-44A3-A085-DFF3768722A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6969F-7A80-45D4-B05B-C145C60C308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B355-30BE-4D7C-8C44-536DDECC662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05" y="457200"/>
            <a:ext cx="7772400" cy="1864360"/>
          </a:xfrm>
        </p:spPr>
        <p:txBody>
          <a:bodyPr>
            <a:normAutofit fontScale="90000"/>
          </a:bodyPr>
          <a:lstStyle/>
          <a:p>
            <a:r>
              <a:rPr lang="en-US" altLang="en-IN" dirty="0" smtClean="0">
                <a:latin typeface="Arial Black" panose="020B0A04020102020204" pitchFamily="34" charset="0"/>
              </a:rPr>
              <a:t>HEART DISEASE PREDICTION USING PYSPARK</a:t>
            </a:r>
            <a:r>
              <a:rPr lang="en-IN" dirty="0" smtClean="0">
                <a:latin typeface="Arial Black" panose="020B0A04020102020204" pitchFamily="34" charset="0"/>
              </a:rPr>
              <a:t>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222" y="5804882"/>
            <a:ext cx="36724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b="1" dirty="0" smtClean="0"/>
              <a:t>TECHZEE TEAM </a:t>
            </a:r>
            <a:endParaRPr lang="en-US" altLang="en-IN" b="1" dirty="0" smtClean="0"/>
          </a:p>
          <a:p>
            <a:pPr algn="ctr"/>
            <a:r>
              <a:rPr lang="en-US" altLang="en-IN" b="1" dirty="0" smtClean="0"/>
              <a:t>BIG DATA PROJECT </a:t>
            </a:r>
            <a:endParaRPr lang="en-US" altLang="en-IN" b="1" dirty="0" smtClean="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2492375"/>
            <a:ext cx="7059295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5949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Exploratory Data Analysis (EDA)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1283970"/>
            <a:ext cx="7466965" cy="4281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5949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Exploratory Data Analysis (EDA)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289050"/>
            <a:ext cx="9006205" cy="1683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068955"/>
            <a:ext cx="8976360" cy="1610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65" y="4796790"/>
            <a:ext cx="2217420" cy="1264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5949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Exploratory Data Analysis (EDA)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979295" y="1364615"/>
            <a:ext cx="5548630" cy="47491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360743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Feature Engineering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relevant features for model input (based on correlation and domain knowledge).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Transformation: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VectorAssembler to combine features.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StandardScaler to normalize numerical features.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5949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Feature Engineering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196340"/>
            <a:ext cx="6553200" cy="4777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6236970"/>
            <a:ext cx="8857615" cy="282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" y="620395"/>
            <a:ext cx="9065260" cy="6163945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Model Training and Evaluation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following classification models: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pipelines for each model using PySpark’s MLlib.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models using: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ROC Curve (AUC)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model performance based on evaluation metrics.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best model.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" y="764540"/>
            <a:ext cx="9065260" cy="60204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Model Training and Evaluation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196340"/>
            <a:ext cx="7174865" cy="2997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85" y="4364990"/>
            <a:ext cx="4691380" cy="2113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" y="764540"/>
            <a:ext cx="9065260" cy="60204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Model Training and Evaluation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340485"/>
            <a:ext cx="4274185" cy="24364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1124585"/>
            <a:ext cx="3980815" cy="2934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4318000"/>
            <a:ext cx="4991100" cy="2277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" y="764540"/>
            <a:ext cx="9065260" cy="60204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Phase 5: Results Interpretation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763395"/>
            <a:ext cx="8797925" cy="275526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/>
          <p:nvPr/>
        </p:nvGraphicFramePr>
        <p:xfrm>
          <a:off x="755650" y="5300980"/>
          <a:ext cx="7863840" cy="670560"/>
        </p:xfrm>
        <a:graphic>
          <a:graphicData uri="http://schemas.openxmlformats.org/drawingml/2006/table">
            <a:tbl>
              <a:tblPr/>
              <a:tblGrid>
                <a:gridCol w="1310640"/>
                <a:gridCol w="1310640"/>
                <a:gridCol w="1310640"/>
                <a:gridCol w="1310640"/>
                <a:gridCol w="1310640"/>
                <a:gridCol w="1310640"/>
              </a:tblGrid>
              <a:tr h="167640">
                <a:tc>
                  <a:txBody>
                    <a:bodyPr/>
                    <a:p>
                      <a:pPr algn="ctr"/>
                      <a:r>
                        <a:rPr sz="11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sz="11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1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1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1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sz="11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sz="11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0.912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86.27%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86.16%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86.27%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86.18%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0.885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84.31%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  <a:endParaRPr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3249930" y="4796790"/>
            <a:ext cx="287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Table</a:t>
            </a:r>
            <a:endParaRPr lang="en-US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" y="764540"/>
            <a:ext cx="9065260" cy="60204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Phase 5: Results Interpretation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822960" y="1916430"/>
          <a:ext cx="7863840" cy="670560"/>
        </p:xfrm>
        <a:graphic>
          <a:graphicData uri="http://schemas.openxmlformats.org/drawingml/2006/table">
            <a:tbl>
              <a:tblPr/>
              <a:tblGrid>
                <a:gridCol w="1310640"/>
                <a:gridCol w="1310640"/>
                <a:gridCol w="1310640"/>
                <a:gridCol w="1310640"/>
                <a:gridCol w="1310640"/>
                <a:gridCol w="1310640"/>
              </a:tblGrid>
              <a:tr h="167640">
                <a:tc>
                  <a:txBody>
                    <a:bodyPr/>
                    <a:p>
                      <a:pPr algn="ctr"/>
                      <a:r>
                        <a:rPr sz="12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sz="12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2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2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sz="12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sz="12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sz="12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p>
                      <a:pPr algn="ctr"/>
                      <a:r>
                        <a:rPr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86.27%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86.16%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86.27%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86.18%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0.885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2411730" y="1556385"/>
            <a:ext cx="5167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Best Model Identified: Random Forest Classifier</a:t>
            </a:r>
            <a:endParaRPr lang="en-US" sz="16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47495" y="2565400"/>
            <a:ext cx="6248400" cy="3731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Box 7"/>
          <p:cNvSpPr txBox="1"/>
          <p:nvPr/>
        </p:nvSpPr>
        <p:spPr>
          <a:xfrm>
            <a:off x="2267585" y="119634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en-US" b="1" u="sng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 Statement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25" y="980440"/>
            <a:ext cx="5563870" cy="574675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machine learning models to classify the presence or absence of heart disease from clinical features such as age, cholesterol levels, blood pressure, and maximum heart rate.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and compare three classification models: Logistic Regression, Random Forest, Support Vector Machine (SVM)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dataset from the UCI Machine Learning Repository with 14 clinical attributes, along with a target attribute signifying whether a patient is suffering from heart disease.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model performance based on measures such as accuracy, precision, recall, F1-score, and Auc. Choose the top-performing model for making predictions.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predictions on new patient data where the user selects a trained model and enters the clinical features and gets a prediction of the presence of heart disease.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868670" y="1052195"/>
            <a:ext cx="2949575" cy="20237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68670" y="3716655"/>
            <a:ext cx="2830195" cy="1899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25"/>
            <a:ext cx="8229600" cy="882015"/>
          </a:xfrm>
        </p:spPr>
        <p:txBody>
          <a:bodyPr>
            <a:normAutofit fontScale="90000"/>
          </a:bodyPr>
          <a:lstStyle/>
          <a:p>
            <a:b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each Member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764540"/>
            <a:ext cx="6027420" cy="59499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687070" y="1402080"/>
          <a:ext cx="7852410" cy="4054475"/>
        </p:xfrm>
        <a:graphic>
          <a:graphicData uri="http://schemas.openxmlformats.org/drawingml/2006/table">
            <a:tbl>
              <a:tblPr/>
              <a:tblGrid>
                <a:gridCol w="3926205"/>
                <a:gridCol w="3926205"/>
              </a:tblGrid>
              <a:tr h="427355">
                <a:tc>
                  <a:txBody>
                    <a:bodyPr/>
                    <a:p>
                      <a:pPr algn="ctr"/>
                      <a:r>
                        <a:rPr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r>
                        <a:rPr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1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&amp; Cleaning (UCI Heart Disease Dataset)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Preprocessing (Handling missing values, encoding categorical features, scaling)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Exploratory Data Analysis (EDA) including descriptive statistics,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r>
                        <a:rPr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2</a:t>
                      </a:r>
                      <a:endParaRPr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Evaluation 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Interpretation (Comparing models, deciding on the best-performing model)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Preparation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05" y="457200"/>
            <a:ext cx="7772400" cy="1864360"/>
          </a:xfrm>
        </p:spPr>
        <p:txBody>
          <a:bodyPr>
            <a:normAutofit/>
          </a:bodyPr>
          <a:lstStyle/>
          <a:p>
            <a:r>
              <a:rPr lang="en-US" altLang="en-IN" dirty="0" smtClean="0">
                <a:latin typeface="Arial Black" panose="020B0A04020102020204" pitchFamily="34" charset="0"/>
              </a:rPr>
              <a:t>THANK YOU!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222" y="5804882"/>
            <a:ext cx="36724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 </a:t>
            </a:r>
            <a:r>
              <a:rPr lang="en-US" altLang="en-IN" b="1" dirty="0" smtClean="0"/>
              <a:t>PRESENTATION</a:t>
            </a:r>
            <a:r>
              <a:rPr lang="en-IN" b="1" dirty="0" smtClean="0"/>
              <a:t> BY</a:t>
            </a:r>
            <a:endParaRPr lang="en-IN" b="1" dirty="0" smtClean="0"/>
          </a:p>
          <a:p>
            <a:pPr algn="ctr"/>
            <a:r>
              <a:rPr lang="en-IN" b="1" dirty="0" smtClean="0"/>
              <a:t>DHARSHINI M  24MSP3070</a:t>
            </a:r>
            <a:endParaRPr lang="en-US" altLang="en-IN" b="1" dirty="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2492375"/>
            <a:ext cx="7059295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88670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23825" y="620395"/>
          <a:ext cx="8896350" cy="6167755"/>
        </p:xfrm>
        <a:graphic>
          <a:graphicData uri="http://schemas.openxmlformats.org/drawingml/2006/table">
            <a:tbl>
              <a:tblPr/>
              <a:tblGrid>
                <a:gridCol w="1482725"/>
                <a:gridCol w="1482725"/>
                <a:gridCol w="1482725"/>
                <a:gridCol w="1482725"/>
                <a:gridCol w="1482725"/>
                <a:gridCol w="1482725"/>
              </a:tblGrid>
              <a:tr h="733425">
                <a:tc>
                  <a:txBody>
                    <a:bodyPr/>
                    <a:p>
                      <a:pPr algn="ctr"/>
                      <a:r>
                        <a:rPr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Title</a:t>
                      </a:r>
                      <a:endParaRPr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Accuracy (%)</a:t>
                      </a:r>
                      <a:endParaRPr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Inspiration for Our Work</a:t>
                      </a:r>
                      <a:endParaRPr sz="14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7120"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 Disease Prediction using Machine Learning Algorithms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Anbarasi et al.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Tree, Naïve Bayes, SVM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UCI Heart Disease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selection approach and performance benchmarking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6485"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Study of Classification Algorithms for Heart Disease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D. Kaur &amp; M. Kaur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KNN, Logistic Regression, Random Forest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81.5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UCI Repository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Inclusion of multiple ML algorithms for comparison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6485"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 Disease Prediction using Hybrid Ensemble Learning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Sharma et al.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Forest, XGBoost (Ensemble)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85.0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Cleveland Heart Dataset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 ensemble techniques for better accuracy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7755"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Heart Disease using Deep Learning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Gupta et al.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ANN, CNN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78.6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UCI Heart Dataset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Inclusion of ANN in model experimentation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6485"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Analysis on Heart Disease using Data Mining Techniques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Srinivas et al.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Bayes, Decision Tree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75.2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Health Records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simplicity and interpretability of models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 Plan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5" y="3716655"/>
            <a:ext cx="4038600" cy="2977515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Data Collection &amp; Cleaning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Exploratory Data Analysis (EDA)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Feature Engineering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Model Training &amp; Evaluation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5: Results Interpretation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6075" y="909320"/>
            <a:ext cx="8669020" cy="237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9600" cy="875665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- 14 clinical attributes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" y="549275"/>
            <a:ext cx="8984615" cy="61214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in years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sex (1 = male; 0 = female)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chest pain type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1: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typical angina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2: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atypical angina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3: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non-anginal pain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4: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asymptomatic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trestbps: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resting blood pressure (in mm Hg on admission to the hospital)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serum cholestoral in mg/dl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fbs: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(fasting blood sugar &gt; 120 mg/dl)  (1 = true; 0 = false)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AutoNum type="arabicPeriod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restecg: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resting electrocardiographic results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0: normal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Value 1: having ST-T wave abnormality (T wave inversions and/or ST elevation or depression of &gt; 0.05 mV)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Value 2: showing probable or definite left ventricular hypertrophy by Estes' criteria 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thalach: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heart rate achieved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exang: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exercise induced angina (1 = yes; 0 = no)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depression induced by exercise relative to rest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slope of the peak exercise ST segment</a:t>
            </a:r>
            <a:r>
              <a:rPr lang="en-IN" alt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1: upsloping</a:t>
            </a:r>
            <a:r>
              <a:rPr lang="en-I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2: flat</a:t>
            </a:r>
            <a:r>
              <a:rPr lang="en-I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3: downsloping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major vessels (0-3) colored by flourosopy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= normal; 6 = fixed defect; 7 = reversable defect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diagnosis of heart disease (angiographic disease status)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Value 0: &lt; 50% diameter narrowing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Value 1: &gt; 50% diameter narrowing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550037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Data Collection &amp; Cleaning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UCI Heart Disease dataset using ucimlrepo.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records.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nulls and schema consistency.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train-test split (80% training, 20% testing).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5949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Data Collection &amp; Cleaning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12875"/>
            <a:ext cx="7976235" cy="1666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45" y="3357245"/>
            <a:ext cx="4730115" cy="3042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59499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Data Collection &amp; Cleaning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196340"/>
            <a:ext cx="5844540" cy="1996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3288030"/>
            <a:ext cx="2085975" cy="2026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10" y="3284855"/>
            <a:ext cx="5358765" cy="3007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" y="5588635"/>
            <a:ext cx="2096770" cy="749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>
            <a:normAutofit fontScale="90000"/>
          </a:bodyPr>
          <a:lstStyle/>
          <a:p>
            <a:r>
              <a:rPr lang="en-US" alt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and Implementation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95" y="764540"/>
            <a:ext cx="6027420" cy="383540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Exploratory Data Analysis (EDA)</a:t>
            </a:r>
            <a:endParaRPr lang="en-US" alt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summary statistics: mean, std, min, max, etc.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Analysis: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distribution of heart disease (target = 0 or 1).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orrelation and statistical overview</a:t>
            </a:r>
            <a:r>
              <a:rPr lang="en-I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00*485"/>
  <p:tag name="TABLE_ENDDRAG_RECT" val="14*49*700*485"/>
</p:tagLst>
</file>

<file path=ppt/tags/tag2.xml><?xml version="1.0" encoding="utf-8"?>
<p:tagLst xmlns:p="http://schemas.openxmlformats.org/presentationml/2006/main">
  <p:tag name="TABLE_ENDDRAG_ORIGIN_RECT" val="618*360"/>
  <p:tag name="TABLE_ENDDRAG_RECT" val="54*110*618*36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5940</Words>
  <Application>WPS Slides</Application>
  <PresentationFormat>On-screen Show (4:3)</PresentationFormat>
  <Paragraphs>417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 Black</vt:lpstr>
      <vt:lpstr>Times New Roman</vt:lpstr>
      <vt:lpstr>Calibri</vt:lpstr>
      <vt:lpstr>Microsoft YaHei</vt:lpstr>
      <vt:lpstr>Arial Unicode MS</vt:lpstr>
      <vt:lpstr>Office Theme</vt:lpstr>
      <vt:lpstr>HEART DISEASE PREDICTION USING PYSPARK </vt:lpstr>
      <vt:lpstr>Problem Statement </vt:lpstr>
      <vt:lpstr>Literature Review </vt:lpstr>
      <vt:lpstr>Project Plan </vt:lpstr>
      <vt:lpstr>Project Plan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Coding and Implementation </vt:lpstr>
      <vt:lpstr> Contribution of each Member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Dharshini M</cp:lastModifiedBy>
  <cp:revision>24</cp:revision>
  <dcterms:created xsi:type="dcterms:W3CDTF">2025-04-10T12:04:00Z</dcterms:created>
  <dcterms:modified xsi:type="dcterms:W3CDTF">2025-05-21T06:53:33Z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FDAA46AC58574AE08F4FAFA29C4613C2_13</vt:lpwstr>
  </property>
  <property fmtid="{D5CDD505-2E9C-101B-9397-08002B2CF9AE}" pid="3" name="KSOProductBuildVer">
    <vt:lpwstr>1033-12.2.0.20795</vt:lpwstr>
  </property>
</Properties>
</file>