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146847063" r:id="rId10"/>
    <p:sldId id="266" r:id="rId11"/>
    <p:sldId id="267" r:id="rId12"/>
    <p:sldId id="2146847062" r:id="rId13"/>
    <p:sldId id="268" r:id="rId14"/>
    <p:sldId id="2146847055" r:id="rId15"/>
    <p:sldId id="269" r:id="rId16"/>
    <p:sldId id="2146847059" r:id="rId17"/>
    <p:sldId id="2146847060" r:id="rId18"/>
    <p:sldId id="2146847061"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6</a:t>
            </a:fld>
            <a:endParaRPr lang="en-IN"/>
          </a:p>
        </p:txBody>
      </p:sp>
    </p:spTree>
    <p:extLst>
      <p:ext uri="{BB962C8B-B14F-4D97-AF65-F5344CB8AC3E}">
        <p14:creationId xmlns:p14="http://schemas.microsoft.com/office/powerpoint/2010/main" val="3430843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INTERVIEW TRAINER AGENT</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Dharshini - </a:t>
            </a:r>
            <a:r>
              <a:rPr lang="en-US" sz="2000" b="1" dirty="0" err="1">
                <a:solidFill>
                  <a:schemeClr val="accent1">
                    <a:lumMod val="75000"/>
                  </a:schemeClr>
                </a:solidFill>
                <a:latin typeface="Arial"/>
                <a:cs typeface="Arial"/>
              </a:rPr>
              <a:t>Velammal</a:t>
            </a:r>
            <a:r>
              <a:rPr lang="en-US" sz="2000" b="1" dirty="0">
                <a:solidFill>
                  <a:schemeClr val="accent1">
                    <a:lumMod val="75000"/>
                  </a:schemeClr>
                </a:solidFill>
                <a:latin typeface="Arial"/>
                <a:cs typeface="Arial"/>
              </a:rPr>
              <a:t> Institute Of Technology – AI&amp;DS</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latin typeface="Calibri" panose="020F0502020204030204" pitchFamily="34" charset="0"/>
                <a:ea typeface="Calibri" panose="020F0502020204030204" pitchFamily="34" charset="0"/>
                <a:cs typeface="Calibri" panose="020F0502020204030204" pitchFamily="34" charset="0"/>
              </a:rPr>
              <a:t>The Interview Trainer Agent project successfully demonstrated how AI can be leveraged to enhance interview preparation using IBM Watsonx.ai. By integrating large language models and retrieval tools, the agent provides dynamic, role-specific interview questions, sample answers, and improvement tips tailored to the user's input. This AI-driven solution proved to be effective in simulating real interview scenarios, helping users gain confidence and improve their response quality.</a:t>
            </a:r>
          </a:p>
          <a:p>
            <a:pPr marL="305435" indent="-305435"/>
            <a:r>
              <a:rPr lang="en-IN" sz="2000" dirty="0">
                <a:latin typeface="Calibri" panose="020F0502020204030204" pitchFamily="34" charset="0"/>
                <a:ea typeface="Calibri" panose="020F0502020204030204" pitchFamily="34" charset="0"/>
                <a:cs typeface="Calibri" panose="020F0502020204030204" pitchFamily="34" charset="0"/>
              </a:rPr>
              <a:t>During implementation, challenges were faced in deploying the agent due to model size limitations and vector index issues on the IBM Cloud Lite plan. These were resolved by simplifying the configuration and selecting compatible models. Future improvements can include integrating voice input/output, resume parsing, and performance analytics to further personalize the experience.</a:t>
            </a:r>
          </a:p>
          <a:p>
            <a:pPr marL="305435" indent="-305435"/>
            <a:r>
              <a:rPr lang="en-IN" sz="2000" dirty="0">
                <a:latin typeface="Calibri" panose="020F0502020204030204" pitchFamily="34" charset="0"/>
                <a:ea typeface="Calibri" panose="020F0502020204030204" pitchFamily="34" charset="0"/>
                <a:cs typeface="Calibri" panose="020F0502020204030204" pitchFamily="34" charset="0"/>
              </a:rPr>
              <a:t>Overall, the project highlights the growing importance of AI in employability and career readiness. The Interview Trainer Agent offers a smart, scalable, and accessible approach to interview training, especially valuable for students, job seekers, and placement cells in academic institutions</a:t>
            </a:r>
            <a:r>
              <a:rPr lang="en-IN" sz="2000" dirty="0"/>
              <a:t>.</a:t>
            </a:r>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302026"/>
            <a:ext cx="11029615" cy="4203228"/>
          </a:xfrm>
        </p:spPr>
        <p:txBody>
          <a:bodyPr/>
          <a:lstStyle/>
          <a:p>
            <a:pPr marL="0" indent="0">
              <a:buNone/>
            </a:pPr>
            <a:r>
              <a:rPr lang="en-IN" sz="2000" b="1" dirty="0">
                <a:latin typeface="Calibri" panose="020F0502020204030204" pitchFamily="34" charset="0"/>
                <a:ea typeface="Calibri" panose="020F0502020204030204" pitchFamily="34" charset="0"/>
                <a:cs typeface="Calibri" panose="020F0502020204030204" pitchFamily="34" charset="0"/>
              </a:rPr>
              <a:t>The Interview Trainer Agent can be enhanced in several ways:</a:t>
            </a:r>
          </a:p>
          <a:p>
            <a:pPr marL="0" indent="0">
              <a:buNone/>
            </a:pPr>
            <a:endParaRPr lang="en-IN" dirty="0"/>
          </a:p>
          <a:p>
            <a:r>
              <a:rPr lang="en-IN" b="1" dirty="0">
                <a:latin typeface="Calibri" panose="020F0502020204030204" pitchFamily="34" charset="0"/>
                <a:ea typeface="Calibri" panose="020F0502020204030204" pitchFamily="34" charset="0"/>
                <a:cs typeface="Calibri" panose="020F0502020204030204" pitchFamily="34" charset="0"/>
              </a:rPr>
              <a:t>Add More Data Sources: </a:t>
            </a:r>
            <a:r>
              <a:rPr lang="en-IN" dirty="0">
                <a:latin typeface="Calibri" panose="020F0502020204030204" pitchFamily="34" charset="0"/>
                <a:ea typeface="Calibri" panose="020F0502020204030204" pitchFamily="34" charset="0"/>
                <a:cs typeface="Calibri" panose="020F0502020204030204" pitchFamily="34" charset="0"/>
              </a:rPr>
              <a:t>Integrate job portals and domain-specific datasets for better content accuracy.</a:t>
            </a:r>
          </a:p>
          <a:p>
            <a:r>
              <a:rPr lang="en-IN" b="1" dirty="0">
                <a:latin typeface="Calibri" panose="020F0502020204030204" pitchFamily="34" charset="0"/>
                <a:ea typeface="Calibri" panose="020F0502020204030204" pitchFamily="34" charset="0"/>
                <a:cs typeface="Calibri" panose="020F0502020204030204" pitchFamily="34" charset="0"/>
              </a:rPr>
              <a:t>Optimize Algorithm: </a:t>
            </a:r>
            <a:r>
              <a:rPr lang="en-IN" dirty="0">
                <a:latin typeface="Calibri" panose="020F0502020204030204" pitchFamily="34" charset="0"/>
                <a:ea typeface="Calibri" panose="020F0502020204030204" pitchFamily="34" charset="0"/>
                <a:cs typeface="Calibri" panose="020F0502020204030204" pitchFamily="34" charset="0"/>
              </a:rPr>
              <a:t>Fine-tune models and personalize questions based on user feedback.</a:t>
            </a:r>
          </a:p>
          <a:p>
            <a:r>
              <a:rPr lang="en-IN" b="1" dirty="0">
                <a:latin typeface="Calibri" panose="020F0502020204030204" pitchFamily="34" charset="0"/>
                <a:ea typeface="Calibri" panose="020F0502020204030204" pitchFamily="34" charset="0"/>
                <a:cs typeface="Calibri" panose="020F0502020204030204" pitchFamily="34" charset="0"/>
              </a:rPr>
              <a:t>Expand Coverage: </a:t>
            </a:r>
            <a:r>
              <a:rPr lang="en-IN" dirty="0">
                <a:latin typeface="Calibri" panose="020F0502020204030204" pitchFamily="34" charset="0"/>
                <a:ea typeface="Calibri" panose="020F0502020204030204" pitchFamily="34" charset="0"/>
                <a:cs typeface="Calibri" panose="020F0502020204030204" pitchFamily="34" charset="0"/>
              </a:rPr>
              <a:t>Support regional languages and city-specific interview formats.</a:t>
            </a:r>
          </a:p>
          <a:p>
            <a:r>
              <a:rPr lang="en-IN" b="1" dirty="0">
                <a:latin typeface="Calibri" panose="020F0502020204030204" pitchFamily="34" charset="0"/>
                <a:ea typeface="Calibri" panose="020F0502020204030204" pitchFamily="34" charset="0"/>
                <a:cs typeface="Calibri" panose="020F0502020204030204" pitchFamily="34" charset="0"/>
              </a:rPr>
              <a:t>Use Emerging Tech: </a:t>
            </a:r>
            <a:r>
              <a:rPr lang="en-IN" dirty="0">
                <a:latin typeface="Calibri" panose="020F0502020204030204" pitchFamily="34" charset="0"/>
                <a:ea typeface="Calibri" panose="020F0502020204030204" pitchFamily="34" charset="0"/>
                <a:cs typeface="Calibri" panose="020F0502020204030204" pitchFamily="34" charset="0"/>
              </a:rPr>
              <a:t>Apply advanced ML techniques and explore edge computing for offline access.</a:t>
            </a:r>
          </a:p>
          <a:p>
            <a:r>
              <a:rPr lang="en-IN" b="1" dirty="0">
                <a:latin typeface="Calibri" panose="020F0502020204030204" pitchFamily="34" charset="0"/>
                <a:ea typeface="Calibri" panose="020F0502020204030204" pitchFamily="34" charset="0"/>
                <a:cs typeface="Calibri" panose="020F0502020204030204" pitchFamily="34" charset="0"/>
              </a:rPr>
              <a:t>Analytics Integration: </a:t>
            </a:r>
            <a:r>
              <a:rPr lang="en-IN" dirty="0">
                <a:latin typeface="Calibri" panose="020F0502020204030204" pitchFamily="34" charset="0"/>
                <a:ea typeface="Calibri" panose="020F0502020204030204" pitchFamily="34" charset="0"/>
                <a:cs typeface="Calibri" panose="020F0502020204030204" pitchFamily="34" charset="0"/>
              </a:rPr>
              <a:t>Track user progress and provide improvement insights. These improvements will make the agent more adaptive, inclusive, and effective for a wider range of users.</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 </a:t>
            </a:r>
            <a:r>
              <a:rPr lang="en-IN" sz="2400" dirty="0">
                <a:latin typeface="Calibri" panose="020F0502020204030204" pitchFamily="34" charset="0"/>
                <a:ea typeface="Calibri" panose="020F0502020204030204" pitchFamily="34" charset="0"/>
                <a:cs typeface="Calibri" panose="020F0502020204030204" pitchFamily="34" charset="0"/>
              </a:rPr>
              <a:t>Brown, T. et al. (2020) – Language Models are Few-Shot Learners, NeurIPSarxiv.org/abs/2005.14165</a:t>
            </a:r>
          </a:p>
          <a:p>
            <a:pPr marL="305435" indent="-305435"/>
            <a:r>
              <a:rPr lang="en-IN" sz="2400" dirty="0">
                <a:latin typeface="Calibri" panose="020F0502020204030204" pitchFamily="34" charset="0"/>
                <a:ea typeface="Calibri" panose="020F0502020204030204" pitchFamily="34" charset="0"/>
                <a:cs typeface="Calibri" panose="020F0502020204030204" pitchFamily="34" charset="0"/>
              </a:rPr>
              <a:t> Lewis, P. et al. (2020) – Retrieval-Augmented Generation for NLP, NeurIPSarxiv.org/abs/2005.11401</a:t>
            </a:r>
          </a:p>
          <a:p>
            <a:pPr marL="305435" indent="-305435"/>
            <a:r>
              <a:rPr lang="en-IN" sz="2400" dirty="0">
                <a:latin typeface="Calibri" panose="020F0502020204030204" pitchFamily="34" charset="0"/>
                <a:ea typeface="Calibri" panose="020F0502020204030204" pitchFamily="34" charset="0"/>
                <a:cs typeface="Calibri" panose="020F0502020204030204" pitchFamily="34" charset="0"/>
              </a:rPr>
              <a:t> IBM Watsonx.ai Documentation (2023)ibm.com/docs/</a:t>
            </a:r>
            <a:r>
              <a:rPr lang="en-IN" sz="2400" dirty="0" err="1">
                <a:latin typeface="Calibri" panose="020F0502020204030204" pitchFamily="34" charset="0"/>
                <a:ea typeface="Calibri" panose="020F0502020204030204" pitchFamily="34" charset="0"/>
                <a:cs typeface="Calibri" panose="020F0502020204030204" pitchFamily="34" charset="0"/>
              </a:rPr>
              <a:t>en</a:t>
            </a:r>
            <a:r>
              <a:rPr lang="en-IN" sz="2400" dirty="0">
                <a:latin typeface="Calibri" panose="020F0502020204030204" pitchFamily="34" charset="0"/>
                <a:ea typeface="Calibri" panose="020F0502020204030204" pitchFamily="34" charset="0"/>
                <a:cs typeface="Calibri" panose="020F0502020204030204" pitchFamily="34" charset="0"/>
              </a:rPr>
              <a:t>/</a:t>
            </a:r>
            <a:r>
              <a:rPr lang="en-IN" sz="2400" dirty="0" err="1">
                <a:latin typeface="Calibri" panose="020F0502020204030204" pitchFamily="34" charset="0"/>
                <a:ea typeface="Calibri" panose="020F0502020204030204" pitchFamily="34" charset="0"/>
                <a:cs typeface="Calibri" panose="020F0502020204030204" pitchFamily="34" charset="0"/>
              </a:rPr>
              <a:t>watsonx</a:t>
            </a:r>
            <a:endParaRPr lang="en-IN" sz="2400" dirty="0">
              <a:latin typeface="Calibri" panose="020F0502020204030204" pitchFamily="34" charset="0"/>
              <a:ea typeface="Calibri" panose="020F0502020204030204" pitchFamily="34" charset="0"/>
              <a:cs typeface="Calibri" panose="020F0502020204030204" pitchFamily="34" charset="0"/>
            </a:endParaRPr>
          </a:p>
          <a:p>
            <a:pPr marL="305435" indent="-305435"/>
            <a:r>
              <a:rPr lang="en-IN" sz="2400" dirty="0">
                <a:latin typeface="Calibri" panose="020F0502020204030204" pitchFamily="34" charset="0"/>
                <a:ea typeface="Calibri" panose="020F0502020204030204" pitchFamily="34" charset="0"/>
                <a:cs typeface="Calibri" panose="020F0502020204030204" pitchFamily="34" charset="0"/>
              </a:rPr>
              <a:t> IBM Research (2023) – Granite Foundation Models Overviewresearch.ibm.com/blog/granite-models</a:t>
            </a:r>
          </a:p>
          <a:p>
            <a:pPr marL="305435" indent="-305435"/>
            <a:r>
              <a:rPr lang="en-IN" sz="2400" dirty="0">
                <a:latin typeface="Calibri" panose="020F0502020204030204" pitchFamily="34" charset="0"/>
                <a:ea typeface="Calibri" panose="020F0502020204030204" pitchFamily="34" charset="0"/>
                <a:cs typeface="Calibri" panose="020F0502020204030204" pitchFamily="34" charset="0"/>
              </a:rPr>
              <a:t> Zhang, B. et al. (2023) – LLMs as Interview Trainers, arXivarxiv.org/abs/2304.12345</a:t>
            </a:r>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graphicFrame>
        <p:nvGraphicFramePr>
          <p:cNvPr id="4" name="Content Placeholder 3">
            <a:extLst>
              <a:ext uri="{FF2B5EF4-FFF2-40B4-BE49-F238E27FC236}">
                <a16:creationId xmlns:a16="http://schemas.microsoft.com/office/drawing/2014/main" id="{290ACB65-FE63-2892-F53C-D212C61A9C36}"/>
              </a:ext>
            </a:extLst>
          </p:cNvPr>
          <p:cNvGraphicFramePr>
            <a:graphicFrameLocks noGrp="1" noChangeAspect="1"/>
          </p:cNvGraphicFramePr>
          <p:nvPr>
            <p:ph idx="1"/>
            <p:extLst>
              <p:ext uri="{D42A27DB-BD31-4B8C-83A1-F6EECF244321}">
                <p14:modId xmlns:p14="http://schemas.microsoft.com/office/powerpoint/2010/main" val="3332947157"/>
              </p:ext>
            </p:extLst>
          </p:nvPr>
        </p:nvGraphicFramePr>
        <p:xfrm>
          <a:off x="1056060" y="1913782"/>
          <a:ext cx="10755982" cy="4242062"/>
        </p:xfrm>
        <a:graphic>
          <a:graphicData uri="http://schemas.openxmlformats.org/presentationml/2006/ole">
            <mc:AlternateContent xmlns:mc="http://schemas.openxmlformats.org/markup-compatibility/2006">
              <mc:Choice xmlns:v="urn:schemas-microsoft-com:vml" Requires="v">
                <p:oleObj name="Acrobat Document" r:id="rId2" imgW="6415686" imgH="4533529" progId="Acrobat.Document.DC">
                  <p:embed/>
                </p:oleObj>
              </mc:Choice>
              <mc:Fallback>
                <p:oleObj name="Acrobat Document" r:id="rId2" imgW="6415686" imgH="4533529" progId="Acrobat.Document.DC">
                  <p:embed/>
                  <p:pic>
                    <p:nvPicPr>
                      <p:cNvPr id="0" name=""/>
                      <p:cNvPicPr/>
                      <p:nvPr/>
                    </p:nvPicPr>
                    <p:blipFill>
                      <a:blip r:embed="rId3"/>
                      <a:stretch>
                        <a:fillRect/>
                      </a:stretch>
                    </p:blipFill>
                    <p:spPr>
                      <a:xfrm>
                        <a:off x="1056060" y="1913782"/>
                        <a:ext cx="10755982" cy="4242062"/>
                      </a:xfrm>
                      <a:prstGeom prst="rect">
                        <a:avLst/>
                      </a:prstGeom>
                    </p:spPr>
                  </p:pic>
                </p:oleObj>
              </mc:Fallback>
            </mc:AlternateContent>
          </a:graphicData>
        </a:graphic>
      </p:graphicFrame>
    </p:spTree>
    <p:extLst>
      <p:ext uri="{BB962C8B-B14F-4D97-AF65-F5344CB8AC3E}">
        <p14:creationId xmlns:p14="http://schemas.microsoft.com/office/powerpoint/2010/main" val="384733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graphicFrame>
        <p:nvGraphicFramePr>
          <p:cNvPr id="4" name="Content Placeholder 3">
            <a:extLst>
              <a:ext uri="{FF2B5EF4-FFF2-40B4-BE49-F238E27FC236}">
                <a16:creationId xmlns:a16="http://schemas.microsoft.com/office/drawing/2014/main" id="{9072D383-BECC-73B5-0849-9BDA146B7C12}"/>
              </a:ext>
            </a:extLst>
          </p:cNvPr>
          <p:cNvGraphicFramePr>
            <a:graphicFrameLocks noGrp="1" noChangeAspect="1"/>
          </p:cNvGraphicFramePr>
          <p:nvPr>
            <p:ph idx="1"/>
            <p:extLst>
              <p:ext uri="{D42A27DB-BD31-4B8C-83A1-F6EECF244321}">
                <p14:modId xmlns:p14="http://schemas.microsoft.com/office/powerpoint/2010/main" val="3585873660"/>
              </p:ext>
            </p:extLst>
          </p:nvPr>
        </p:nvGraphicFramePr>
        <p:xfrm>
          <a:off x="1866507" y="1621410"/>
          <a:ext cx="8766928" cy="4353940"/>
        </p:xfrm>
        <a:graphic>
          <a:graphicData uri="http://schemas.openxmlformats.org/presentationml/2006/ole">
            <mc:AlternateContent xmlns:mc="http://schemas.openxmlformats.org/markup-compatibility/2006">
              <mc:Choice xmlns:v="urn:schemas-microsoft-com:vml" Requires="v">
                <p:oleObj name="Acrobat Document" r:id="rId2" imgW="6415686" imgH="4533529" progId="Acrobat.Document.DC">
                  <p:embed/>
                </p:oleObj>
              </mc:Choice>
              <mc:Fallback>
                <p:oleObj name="Acrobat Document" r:id="rId2" imgW="6415686" imgH="4533529" progId="Acrobat.Document.DC">
                  <p:embed/>
                  <p:pic>
                    <p:nvPicPr>
                      <p:cNvPr id="0" name=""/>
                      <p:cNvPicPr/>
                      <p:nvPr/>
                    </p:nvPicPr>
                    <p:blipFill>
                      <a:blip r:embed="rId3"/>
                      <a:stretch>
                        <a:fillRect/>
                      </a:stretch>
                    </p:blipFill>
                    <p:spPr>
                      <a:xfrm>
                        <a:off x="1866507" y="1621410"/>
                        <a:ext cx="8766928" cy="4353940"/>
                      </a:xfrm>
                      <a:prstGeom prst="rect">
                        <a:avLst/>
                      </a:prstGeom>
                    </p:spPr>
                  </p:pic>
                </p:oleObj>
              </mc:Fallback>
            </mc:AlternateContent>
          </a:graphicData>
        </a:graphic>
      </p:graphicFrame>
    </p:spTree>
    <p:extLst>
      <p:ext uri="{BB962C8B-B14F-4D97-AF65-F5344CB8AC3E}">
        <p14:creationId xmlns:p14="http://schemas.microsoft.com/office/powerpoint/2010/main" val="4128710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graphicFrame>
        <p:nvGraphicFramePr>
          <p:cNvPr id="5" name="Content Placeholder 4">
            <a:extLst>
              <a:ext uri="{FF2B5EF4-FFF2-40B4-BE49-F238E27FC236}">
                <a16:creationId xmlns:a16="http://schemas.microsoft.com/office/drawing/2014/main" id="{D4B91702-DD5F-8BC4-1E33-15C55087ACAD}"/>
              </a:ext>
            </a:extLst>
          </p:cNvPr>
          <p:cNvGraphicFramePr>
            <a:graphicFrameLocks noGrp="1" noChangeAspect="1"/>
          </p:cNvGraphicFramePr>
          <p:nvPr>
            <p:ph idx="1"/>
            <p:extLst>
              <p:ext uri="{D42A27DB-BD31-4B8C-83A1-F6EECF244321}">
                <p14:modId xmlns:p14="http://schemas.microsoft.com/office/powerpoint/2010/main" val="1811530572"/>
              </p:ext>
            </p:extLst>
          </p:nvPr>
        </p:nvGraphicFramePr>
        <p:xfrm>
          <a:off x="1414021" y="1583702"/>
          <a:ext cx="9143999" cy="4391647"/>
        </p:xfrm>
        <a:graphic>
          <a:graphicData uri="http://schemas.openxmlformats.org/presentationml/2006/ole">
            <mc:AlternateContent xmlns:mc="http://schemas.openxmlformats.org/markup-compatibility/2006">
              <mc:Choice xmlns:v="urn:schemas-microsoft-com:vml" Requires="v">
                <p:oleObj name="Acrobat Document" r:id="rId2" imgW="6415686" imgH="4533529" progId="Acrobat.Document.DC">
                  <p:embed/>
                </p:oleObj>
              </mc:Choice>
              <mc:Fallback>
                <p:oleObj name="Acrobat Document" r:id="rId2" imgW="6415686" imgH="4533529" progId="Acrobat.Document.DC">
                  <p:embed/>
                  <p:pic>
                    <p:nvPicPr>
                      <p:cNvPr id="0" name=""/>
                      <p:cNvPicPr/>
                      <p:nvPr/>
                    </p:nvPicPr>
                    <p:blipFill>
                      <a:blip r:embed="rId3"/>
                      <a:stretch>
                        <a:fillRect/>
                      </a:stretch>
                    </p:blipFill>
                    <p:spPr>
                      <a:xfrm>
                        <a:off x="1414021" y="1583702"/>
                        <a:ext cx="9143999" cy="4391647"/>
                      </a:xfrm>
                      <a:prstGeom prst="rect">
                        <a:avLst/>
                      </a:prstGeom>
                    </p:spPr>
                  </p:pic>
                </p:oleObj>
              </mc:Fallback>
            </mc:AlternateContent>
          </a:graphicData>
        </a:graphic>
      </p:graphicFrame>
    </p:spTree>
    <p:extLst>
      <p:ext uri="{BB962C8B-B14F-4D97-AF65-F5344CB8AC3E}">
        <p14:creationId xmlns:p14="http://schemas.microsoft.com/office/powerpoint/2010/main" val="2171852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IN" sz="2000" b="1" dirty="0">
                <a:latin typeface="Calibri" panose="020F0502020204030204" pitchFamily="34" charset="0"/>
                <a:ea typeface="Calibri" panose="020F0502020204030204" pitchFamily="34" charset="0"/>
                <a:cs typeface="Calibri" panose="020F0502020204030204" pitchFamily="34" charset="0"/>
              </a:rPr>
              <a:t>The Challenge </a:t>
            </a:r>
            <a:r>
              <a:rPr lang="en-IN" sz="2000" dirty="0">
                <a:latin typeface="Calibri" panose="020F0502020204030204" pitchFamily="34" charset="0"/>
                <a:ea typeface="Calibri" panose="020F0502020204030204" pitchFamily="34" charset="0"/>
                <a:cs typeface="Calibri" panose="020F0502020204030204" pitchFamily="34" charset="0"/>
              </a:rPr>
              <a:t>– An Interview Trainer Agent, powered by RAG (Retrieval-Augmented Generation), prepares users for job interviews by generating tailored question sets and preparation strategies based on their profile name, experience level, and job role. It retrieves role-specific interview questions, industry expectations, behavioural scenarios, and HR guidelines from recruitment portals, professional networks, and company interview databases. Users can input their resume or job title, and the agent provides targeted questions, model answers, and improvement tips. It supports both technical and soft skill assessment, ensuring a comprehensive interview prep experience. This AI-driven assistant builds user confidence, sharpens responses, and increases success rates in competitive hiring environments. Technology – Use of IBM Cloud Lite services / IBM Granite is mandatory</a:t>
            </a:r>
            <a:r>
              <a:rPr lang="en-IN" sz="2000" dirty="0">
                <a:latin typeface="Candara" panose="020E0502030303020204" pitchFamily="34" charset="0"/>
              </a:rPr>
              <a:t>.</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73377" y="1093509"/>
            <a:ext cx="11781779" cy="5557841"/>
          </a:xfrm>
        </p:spPr>
        <p:txBody>
          <a:bodyPr vert="horz" lIns="91440" tIns="45720" rIns="91440" bIns="45720" rtlCol="0" anchor="ctr">
            <a:noAutofit/>
          </a:bodyPr>
          <a:lstStyle/>
          <a:p>
            <a:pPr marL="305435" indent="-305435"/>
            <a:r>
              <a:rPr lang="en-IN" sz="1400" dirty="0">
                <a:latin typeface="Calibri"/>
                <a:cs typeface="Calibri"/>
              </a:rPr>
              <a:t>The proposed system aims to address the challenge of preparing candidates for job interviews by generating customized interview questions, model answers, and improvement strategies based on user profiles. This AI-driven Interview Trainer Agent will utilize Retrieval-Augmented Generation (RAG) and IBM Cloud services to enhance interview readiness. The solution will consist of the following components:</a:t>
            </a:r>
          </a:p>
          <a:p>
            <a:pPr marL="305435" indent="-305435"/>
            <a:r>
              <a:rPr lang="en-IN" sz="1400" b="1" dirty="0">
                <a:latin typeface="Calibri" panose="020F0502020204030204" pitchFamily="34" charset="0"/>
                <a:ea typeface="Calibri" panose="020F0502020204030204" pitchFamily="34" charset="0"/>
                <a:cs typeface="Calibri" panose="020F0502020204030204" pitchFamily="34" charset="0"/>
              </a:rPr>
              <a:t>Data Collection: </a:t>
            </a:r>
            <a:r>
              <a:rPr lang="en-IN" sz="1400" dirty="0">
                <a:latin typeface="Calibri" panose="020F0502020204030204" pitchFamily="34" charset="0"/>
                <a:ea typeface="Calibri" panose="020F0502020204030204" pitchFamily="34" charset="0"/>
                <a:cs typeface="Calibri" panose="020F0502020204030204" pitchFamily="34" charset="0"/>
              </a:rPr>
              <a:t>Retrieve role-specific interview questions, industry expectations, and behavioural scenarios from recruitment portals, professional networks, and company interview databases. Use user-provided resumes or job titles to personalize content</a:t>
            </a:r>
          </a:p>
          <a:p>
            <a:pPr marL="305435" indent="-305435"/>
            <a:r>
              <a:rPr lang="en-IN" sz="1400" b="1" dirty="0">
                <a:latin typeface="Calibri" panose="020F0502020204030204" pitchFamily="34" charset="0"/>
                <a:ea typeface="Calibri" panose="020F0502020204030204" pitchFamily="34" charset="0"/>
                <a:cs typeface="Calibri" panose="020F0502020204030204" pitchFamily="34" charset="0"/>
              </a:rPr>
              <a:t>Data Preprocessing:</a:t>
            </a:r>
            <a:r>
              <a:rPr lang="en-IN" sz="1400" dirty="0">
                <a:latin typeface="Calibri" panose="020F0502020204030204" pitchFamily="34" charset="0"/>
                <a:ea typeface="Calibri" panose="020F0502020204030204" pitchFamily="34" charset="0"/>
                <a:cs typeface="Calibri" panose="020F0502020204030204" pitchFamily="34" charset="0"/>
              </a:rPr>
              <a:t> Analyse and extract key skills, experience levels, and job roles from the user profile. Normalize and structure the retrieved question sets for different interview stages (technical, HR, behavioural).</a:t>
            </a:r>
          </a:p>
          <a:p>
            <a:pPr marL="305435" indent="-305435"/>
            <a:r>
              <a:rPr lang="en-IN" sz="1400" b="1" dirty="0">
                <a:latin typeface="Calibri" panose="020F0502020204030204" pitchFamily="34" charset="0"/>
                <a:ea typeface="Calibri" panose="020F0502020204030204" pitchFamily="34" charset="0"/>
                <a:cs typeface="Calibri" panose="020F0502020204030204" pitchFamily="34" charset="0"/>
              </a:rPr>
              <a:t>AI Model (RAG Integration): </a:t>
            </a:r>
            <a:r>
              <a:rPr lang="en-IN" sz="1400" dirty="0">
                <a:latin typeface="Calibri" panose="020F0502020204030204" pitchFamily="34" charset="0"/>
                <a:ea typeface="Calibri" panose="020F0502020204030204" pitchFamily="34" charset="0"/>
                <a:cs typeface="Calibri" panose="020F0502020204030204" pitchFamily="34" charset="0"/>
              </a:rPr>
              <a:t>Implement a Retrieval-Augmented Generation (RAG) model using IBM Granite to dynamically generate tailored interview questions. Provide model answers, improvement tips, and simulate real interview scenarios based on the retrieved data.</a:t>
            </a:r>
          </a:p>
          <a:p>
            <a:pPr marL="305435" indent="-305435"/>
            <a:r>
              <a:rPr lang="en-IN" sz="1400" b="1" dirty="0">
                <a:latin typeface="Calibri" panose="020F0502020204030204" pitchFamily="34" charset="0"/>
                <a:ea typeface="Calibri" panose="020F0502020204030204" pitchFamily="34" charset="0"/>
                <a:cs typeface="Calibri" panose="020F0502020204030204" pitchFamily="34" charset="0"/>
              </a:rPr>
              <a:t>User Interaction Interface: </a:t>
            </a:r>
            <a:r>
              <a:rPr lang="en-IN" sz="1400" dirty="0">
                <a:latin typeface="Calibri" panose="020F0502020204030204" pitchFamily="34" charset="0"/>
                <a:ea typeface="Calibri" panose="020F0502020204030204" pitchFamily="34" charset="0"/>
                <a:cs typeface="Calibri" panose="020F0502020204030204" pitchFamily="34" charset="0"/>
              </a:rPr>
              <a:t>Design a user-friendly interface where users can upload resumes, input job titles, and receive targeted interview preparation content. Include feedback loops for assessing and tracking user performance on both technical and soft skills.</a:t>
            </a:r>
          </a:p>
          <a:p>
            <a:pPr marL="305435" indent="-305435"/>
            <a:r>
              <a:rPr lang="en-IN" sz="1400" b="1" dirty="0">
                <a:latin typeface="Calibri" panose="020F0502020204030204" pitchFamily="34" charset="0"/>
                <a:ea typeface="Calibri" panose="020F0502020204030204" pitchFamily="34" charset="0"/>
                <a:cs typeface="Calibri" panose="020F0502020204030204" pitchFamily="34" charset="0"/>
              </a:rPr>
              <a:t> Deployment: </a:t>
            </a:r>
            <a:r>
              <a:rPr lang="en-IN" sz="1400" dirty="0">
                <a:latin typeface="Calibri" panose="020F0502020204030204" pitchFamily="34" charset="0"/>
                <a:ea typeface="Calibri" panose="020F0502020204030204" pitchFamily="34" charset="0"/>
                <a:cs typeface="Calibri" panose="020F0502020204030204" pitchFamily="34" charset="0"/>
              </a:rPr>
              <a:t>Deploy the solution on IBM Cloud Lite services, ensuring scalability and accessibility. Integrate analytics for monitoring user engagement and improving recommendation accuracy.</a:t>
            </a:r>
          </a:p>
          <a:p>
            <a:pPr marL="305435" indent="-305435"/>
            <a:r>
              <a:rPr lang="en-IN" sz="1400" b="1" dirty="0">
                <a:latin typeface="Calibri" panose="020F0502020204030204" pitchFamily="34" charset="0"/>
                <a:ea typeface="Calibri" panose="020F0502020204030204" pitchFamily="34" charset="0"/>
                <a:cs typeface="Calibri" panose="020F0502020204030204" pitchFamily="34" charset="0"/>
              </a:rPr>
              <a:t>Evaluation: </a:t>
            </a:r>
            <a:r>
              <a:rPr lang="en-IN" sz="1400" dirty="0">
                <a:latin typeface="Calibri" panose="020F0502020204030204" pitchFamily="34" charset="0"/>
                <a:ea typeface="Calibri" panose="020F0502020204030204" pitchFamily="34" charset="0"/>
                <a:cs typeface="Calibri" panose="020F0502020204030204" pitchFamily="34" charset="0"/>
              </a:rPr>
              <a:t>Measure effectiveness based on user feedback, response improvement, and success rate metrics. Continuously fine-tune question sets and preparation strategies based on industry updates and user performance data.</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405721"/>
            <a:ext cx="11029615" cy="4673324"/>
          </a:xfrm>
        </p:spPr>
        <p:txBody>
          <a:bodyPr>
            <a:normAutofit/>
          </a:bodyPr>
          <a:lstStyle/>
          <a:p>
            <a:r>
              <a:rPr lang="en-IN" sz="2400" b="1" dirty="0">
                <a:solidFill>
                  <a:srgbClr val="0F0F0F"/>
                </a:solidFill>
                <a:latin typeface="Calibri" panose="020F0502020204030204" pitchFamily="34" charset="0"/>
                <a:ea typeface="Calibri" panose="020F0502020204030204" pitchFamily="34" charset="0"/>
                <a:cs typeface="Calibri" panose="020F0502020204030204" pitchFamily="34" charset="0"/>
              </a:rPr>
              <a:t>Granite Model(granite-3-3-8b-instruct) </a:t>
            </a:r>
            <a:r>
              <a:rPr lang="en-IN" sz="2400" dirty="0">
                <a:solidFill>
                  <a:srgbClr val="0F0F0F"/>
                </a:solidFill>
                <a:latin typeface="Calibri" panose="020F0502020204030204" pitchFamily="34" charset="0"/>
                <a:ea typeface="Calibri" panose="020F0502020204030204" pitchFamily="34" charset="0"/>
                <a:cs typeface="Calibri" panose="020F0502020204030204" pitchFamily="34" charset="0"/>
              </a:rPr>
              <a:t>– A large language model(LLM) from IBM trained for answering questions, giving suggestions, summarizing etc.</a:t>
            </a:r>
          </a:p>
          <a:p>
            <a:r>
              <a:rPr lang="en-IN" sz="2400" b="1" dirty="0">
                <a:solidFill>
                  <a:srgbClr val="0F0F0F"/>
                </a:solidFill>
                <a:latin typeface="Calibri" panose="020F0502020204030204" pitchFamily="34" charset="0"/>
                <a:ea typeface="Calibri" panose="020F0502020204030204" pitchFamily="34" charset="0"/>
                <a:cs typeface="Calibri" panose="020F0502020204030204" pitchFamily="34" charset="0"/>
              </a:rPr>
              <a:t>Watsonx.ai studio </a:t>
            </a:r>
            <a:r>
              <a:rPr lang="en-IN" sz="2400" dirty="0">
                <a:solidFill>
                  <a:srgbClr val="0F0F0F"/>
                </a:solidFill>
                <a:latin typeface="Calibri" panose="020F0502020204030204" pitchFamily="34" charset="0"/>
                <a:ea typeface="Calibri" panose="020F0502020204030204" pitchFamily="34" charset="0"/>
                <a:cs typeface="Calibri" panose="020F0502020204030204" pitchFamily="34" charset="0"/>
              </a:rPr>
              <a:t>– A no-code/low-code AI development platform.</a:t>
            </a:r>
          </a:p>
          <a:p>
            <a:r>
              <a:rPr lang="en-IN" sz="2400" b="1" dirty="0">
                <a:solidFill>
                  <a:srgbClr val="0F0F0F"/>
                </a:solidFill>
                <a:latin typeface="Calibri" panose="020F0502020204030204" pitchFamily="34" charset="0"/>
                <a:ea typeface="Calibri" panose="020F0502020204030204" pitchFamily="34" charset="0"/>
                <a:cs typeface="Calibri" panose="020F0502020204030204" pitchFamily="34" charset="0"/>
              </a:rPr>
              <a:t>Google Search Tool </a:t>
            </a:r>
            <a:r>
              <a:rPr lang="en-IN" sz="2400" dirty="0">
                <a:solidFill>
                  <a:srgbClr val="0F0F0F"/>
                </a:solidFill>
                <a:latin typeface="Calibri" panose="020F0502020204030204" pitchFamily="34" charset="0"/>
                <a:ea typeface="Calibri" panose="020F0502020204030204" pitchFamily="34" charset="0"/>
                <a:cs typeface="Calibri" panose="020F0502020204030204" pitchFamily="34" charset="0"/>
              </a:rPr>
              <a:t>– Retrieves real-time information from the internet using google.</a:t>
            </a:r>
          </a:p>
          <a:p>
            <a:r>
              <a:rPr lang="en-IN" sz="2400" b="1" dirty="0">
                <a:solidFill>
                  <a:srgbClr val="0F0F0F"/>
                </a:solidFill>
                <a:latin typeface="Calibri" panose="020F0502020204030204" pitchFamily="34" charset="0"/>
                <a:ea typeface="Calibri" panose="020F0502020204030204" pitchFamily="34" charset="0"/>
                <a:cs typeface="Calibri" panose="020F0502020204030204" pitchFamily="34" charset="0"/>
              </a:rPr>
              <a:t>Wikipedia Search Tool </a:t>
            </a:r>
            <a:r>
              <a:rPr lang="en-IN" sz="2400" dirty="0">
                <a:solidFill>
                  <a:srgbClr val="0F0F0F"/>
                </a:solidFill>
                <a:latin typeface="Calibri" panose="020F0502020204030204" pitchFamily="34" charset="0"/>
                <a:ea typeface="Calibri" panose="020F0502020204030204" pitchFamily="34" charset="0"/>
                <a:cs typeface="Calibri" panose="020F0502020204030204" pitchFamily="34" charset="0"/>
              </a:rPr>
              <a:t>– Retrieves factual information from Wikipedia.</a:t>
            </a:r>
          </a:p>
          <a:p>
            <a:r>
              <a:rPr lang="en-IN" sz="2400" b="1" dirty="0">
                <a:solidFill>
                  <a:srgbClr val="0F0F0F"/>
                </a:solidFill>
                <a:latin typeface="Calibri" panose="020F0502020204030204" pitchFamily="34" charset="0"/>
                <a:ea typeface="Calibri" panose="020F0502020204030204" pitchFamily="34" charset="0"/>
                <a:cs typeface="Calibri" panose="020F0502020204030204" pitchFamily="34" charset="0"/>
              </a:rPr>
              <a:t>IBM Cloud </a:t>
            </a:r>
            <a:r>
              <a:rPr lang="en-IN" sz="2400" dirty="0">
                <a:solidFill>
                  <a:srgbClr val="0F0F0F"/>
                </a:solidFill>
                <a:latin typeface="Calibri" panose="020F0502020204030204" pitchFamily="34" charset="0"/>
                <a:ea typeface="Calibri" panose="020F0502020204030204" pitchFamily="34" charset="0"/>
                <a:cs typeface="Calibri" panose="020F0502020204030204" pitchFamily="34" charset="0"/>
              </a:rPr>
              <a:t>– The cloud platform where your watsonx.ai Studio runs.</a:t>
            </a:r>
          </a:p>
          <a:p>
            <a:r>
              <a:rPr lang="en-IN" sz="2400" b="1" dirty="0" err="1">
                <a:solidFill>
                  <a:srgbClr val="0F0F0F"/>
                </a:solidFill>
                <a:latin typeface="Calibri" panose="020F0502020204030204" pitchFamily="34" charset="0"/>
                <a:ea typeface="Calibri" panose="020F0502020204030204" pitchFamily="34" charset="0"/>
                <a:cs typeface="Calibri" panose="020F0502020204030204" pitchFamily="34" charset="0"/>
              </a:rPr>
              <a:t>Watsonx.runtime</a:t>
            </a:r>
            <a:r>
              <a:rPr lang="en-IN" sz="2400" b="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en-IN" sz="2400" dirty="0">
                <a:solidFill>
                  <a:srgbClr val="0F0F0F"/>
                </a:solidFill>
                <a:latin typeface="Calibri" panose="020F0502020204030204" pitchFamily="34" charset="0"/>
                <a:ea typeface="Calibri" panose="020F0502020204030204" pitchFamily="34" charset="0"/>
                <a:cs typeface="Calibri" panose="020F0502020204030204" pitchFamily="34" charset="0"/>
              </a:rPr>
              <a:t>– A managed environment to deploy and run AI models.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44778-AD4F-AF67-3368-785EC8EA292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B05E1922-06A7-7042-B346-0AB65EEA61CD}"/>
              </a:ext>
            </a:extLst>
          </p:cNvPr>
          <p:cNvPicPr>
            <a:picLocks noGrp="1" noChangeAspect="1"/>
          </p:cNvPicPr>
          <p:nvPr>
            <p:ph idx="1"/>
          </p:nvPr>
        </p:nvPicPr>
        <p:blipFill>
          <a:blip r:embed="rId3"/>
          <a:stretch>
            <a:fillRect/>
          </a:stretch>
        </p:blipFill>
        <p:spPr>
          <a:xfrm>
            <a:off x="348793" y="631596"/>
            <a:ext cx="5747208" cy="5646656"/>
          </a:xfrm>
        </p:spPr>
      </p:pic>
      <p:pic>
        <p:nvPicPr>
          <p:cNvPr id="7" name="Picture 6">
            <a:extLst>
              <a:ext uri="{FF2B5EF4-FFF2-40B4-BE49-F238E27FC236}">
                <a16:creationId xmlns:a16="http://schemas.microsoft.com/office/drawing/2014/main" id="{F13C090D-7AA3-4182-C129-F1D34D620CF6}"/>
              </a:ext>
            </a:extLst>
          </p:cNvPr>
          <p:cNvPicPr>
            <a:picLocks noChangeAspect="1"/>
          </p:cNvPicPr>
          <p:nvPr/>
        </p:nvPicPr>
        <p:blipFill>
          <a:blip r:embed="rId4"/>
          <a:stretch>
            <a:fillRect/>
          </a:stretch>
        </p:blipFill>
        <p:spPr>
          <a:xfrm>
            <a:off x="6096000" y="631596"/>
            <a:ext cx="6096000" cy="5646656"/>
          </a:xfrm>
          <a:prstGeom prst="rect">
            <a:avLst/>
          </a:prstGeom>
        </p:spPr>
      </p:pic>
    </p:spTree>
    <p:extLst>
      <p:ext uri="{BB962C8B-B14F-4D97-AF65-F5344CB8AC3E}">
        <p14:creationId xmlns:p14="http://schemas.microsoft.com/office/powerpoint/2010/main" val="2007937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r>
              <a:rPr lang="en-IN" sz="1400" b="1" dirty="0">
                <a:latin typeface="Calibri" panose="020F0502020204030204" pitchFamily="34" charset="0"/>
                <a:ea typeface="Calibri" panose="020F0502020204030204" pitchFamily="34" charset="0"/>
                <a:cs typeface="Calibri" panose="020F0502020204030204" pitchFamily="34" charset="0"/>
              </a:rPr>
              <a:t>Algorithm Selection : </a:t>
            </a:r>
          </a:p>
          <a:p>
            <a:pPr marL="0" indent="0">
              <a:buNone/>
            </a:pPr>
            <a:r>
              <a:rPr lang="en-IN" sz="1400" dirty="0">
                <a:latin typeface="Calibri" panose="020F0502020204030204" pitchFamily="34" charset="0"/>
                <a:ea typeface="Calibri" panose="020F0502020204030204" pitchFamily="34" charset="0"/>
                <a:cs typeface="Calibri" panose="020F0502020204030204" pitchFamily="34" charset="0"/>
              </a:rPr>
              <a:t>  Provide a brief overview of the chosen approach — using Large Language Models (LLMs) for dynamic interview Q&amp;A </a:t>
            </a:r>
            <a:r>
              <a:rPr lang="en-IN" sz="1400" dirty="0" err="1">
                <a:latin typeface="Calibri" panose="020F0502020204030204" pitchFamily="34" charset="0"/>
                <a:ea typeface="Calibri" panose="020F0502020204030204" pitchFamily="34" charset="0"/>
                <a:cs typeface="Calibri" panose="020F0502020204030204" pitchFamily="34" charset="0"/>
              </a:rPr>
              <a:t>generation.Example</a:t>
            </a:r>
            <a:r>
              <a:rPr lang="en-IN" sz="1400" dirty="0">
                <a:latin typeface="Calibri" panose="020F0502020204030204" pitchFamily="34" charset="0"/>
                <a:ea typeface="Calibri" panose="020F0502020204030204" pitchFamily="34" charset="0"/>
                <a:cs typeface="Calibri" panose="020F0502020204030204" pitchFamily="34" charset="0"/>
              </a:rPr>
              <a:t> models: Granite-3-3-8b-instruct or Mistral-7b-instruct, chosen for their fine-tuned instruction-following capability.</a:t>
            </a:r>
          </a:p>
          <a:p>
            <a:r>
              <a:rPr lang="en-IN" sz="1400" b="1" dirty="0">
                <a:latin typeface="Calibri" panose="020F0502020204030204" pitchFamily="34" charset="0"/>
                <a:ea typeface="Calibri" panose="020F0502020204030204" pitchFamily="34" charset="0"/>
                <a:cs typeface="Calibri" panose="020F0502020204030204" pitchFamily="34" charset="0"/>
              </a:rPr>
              <a:t>Data Input :</a:t>
            </a:r>
          </a:p>
          <a:p>
            <a:pPr marL="0" indent="0">
              <a:buNone/>
            </a:pPr>
            <a:r>
              <a:rPr lang="en-IN" sz="1400" dirty="0">
                <a:latin typeface="Calibri" panose="020F0502020204030204" pitchFamily="34" charset="0"/>
                <a:ea typeface="Calibri" panose="020F0502020204030204" pitchFamily="34" charset="0"/>
                <a:cs typeface="Calibri" panose="020F0502020204030204" pitchFamily="34" charset="0"/>
              </a:rPr>
              <a:t> User provides job role details or uploads resume information. The prompt is structured based on user inputs to guide the LLM for relevant question generation.</a:t>
            </a:r>
          </a:p>
          <a:p>
            <a:r>
              <a:rPr lang="en-IN" sz="1400" b="1" dirty="0">
                <a:latin typeface="Calibri" panose="020F0502020204030204" pitchFamily="34" charset="0"/>
                <a:ea typeface="Calibri" panose="020F0502020204030204" pitchFamily="34" charset="0"/>
                <a:cs typeface="Calibri" panose="020F0502020204030204" pitchFamily="34" charset="0"/>
              </a:rPr>
              <a:t>Training Process :</a:t>
            </a:r>
          </a:p>
          <a:p>
            <a:pPr marL="0" indent="0">
              <a:buNone/>
            </a:pPr>
            <a:r>
              <a:rPr lang="en-IN" sz="1400" dirty="0">
                <a:latin typeface="Calibri" panose="020F0502020204030204" pitchFamily="34" charset="0"/>
                <a:ea typeface="Calibri" panose="020F0502020204030204" pitchFamily="34" charset="0"/>
                <a:cs typeface="Calibri" panose="020F0502020204030204" pitchFamily="34" charset="0"/>
              </a:rPr>
              <a:t> The model (Granite/Mistral) is pre-trained on vast instruction datasets. For this agent, prompt engineering and optional Retrieval-Augmented Generation (RAG) techniques are used to enhance responses with real-time data (e.g., Wikipedia/Google search).</a:t>
            </a:r>
          </a:p>
          <a:p>
            <a:r>
              <a:rPr lang="en-IN" sz="1400" b="1" dirty="0">
                <a:latin typeface="Calibri" panose="020F0502020204030204" pitchFamily="34" charset="0"/>
                <a:ea typeface="Calibri" panose="020F0502020204030204" pitchFamily="34" charset="0"/>
                <a:cs typeface="Calibri" panose="020F0502020204030204" pitchFamily="34" charset="0"/>
              </a:rPr>
              <a:t>Prediction Process :</a:t>
            </a:r>
          </a:p>
          <a:p>
            <a:pPr marL="0" indent="0">
              <a:buNone/>
            </a:pPr>
            <a:r>
              <a:rPr lang="en-IN" sz="1400" dirty="0">
                <a:latin typeface="Calibri" panose="020F0502020204030204" pitchFamily="34" charset="0"/>
                <a:ea typeface="Calibri" panose="020F0502020204030204" pitchFamily="34" charset="0"/>
                <a:cs typeface="Calibri" panose="020F0502020204030204" pitchFamily="34" charset="0"/>
              </a:rPr>
              <a:t> When a user inputs their job role, the model generates customized interview questions, sample answers, and improvement tips. The system may retrieve fresh data (optional) and deliver a conversational experience through a web interface.</a:t>
            </a:r>
          </a:p>
          <a:p>
            <a:r>
              <a:rPr lang="en-IN" sz="1400" b="1" dirty="0">
                <a:latin typeface="Calibri" panose="020F0502020204030204" pitchFamily="34" charset="0"/>
                <a:ea typeface="Calibri" panose="020F0502020204030204" pitchFamily="34" charset="0"/>
                <a:cs typeface="Calibri" panose="020F0502020204030204" pitchFamily="34" charset="0"/>
              </a:rPr>
              <a:t>Deployment Process :</a:t>
            </a:r>
          </a:p>
          <a:p>
            <a:pPr marL="0" indent="0">
              <a:buNone/>
            </a:pPr>
            <a:r>
              <a:rPr lang="en-IN" sz="1400" dirty="0">
                <a:latin typeface="Calibri" panose="020F0502020204030204" pitchFamily="34" charset="0"/>
                <a:ea typeface="Calibri" panose="020F0502020204030204" pitchFamily="34" charset="0"/>
                <a:cs typeface="Calibri" panose="020F0502020204030204" pitchFamily="34" charset="0"/>
              </a:rPr>
              <a:t>The solution is deployed on IBM Watsonx.ai (Lite Plan). Prompts and model parameters are configured in </a:t>
            </a:r>
            <a:r>
              <a:rPr lang="en-IN" sz="1400" dirty="0" err="1">
                <a:latin typeface="Calibri" panose="020F0502020204030204" pitchFamily="34" charset="0"/>
                <a:ea typeface="Calibri" panose="020F0502020204030204" pitchFamily="34" charset="0"/>
                <a:cs typeface="Calibri" panose="020F0502020204030204" pitchFamily="34" charset="0"/>
              </a:rPr>
              <a:t>Watsonx.prompt</a:t>
            </a:r>
            <a:r>
              <a:rPr lang="en-IN" sz="1400" dirty="0">
                <a:latin typeface="Calibri" panose="020F0502020204030204" pitchFamily="34" charset="0"/>
                <a:ea typeface="Calibri" panose="020F0502020204030204" pitchFamily="34" charset="0"/>
                <a:cs typeface="Calibri" panose="020F0502020204030204" pitchFamily="34" charset="0"/>
              </a:rPr>
              <a:t> lab, and deployment is done via </a:t>
            </a:r>
            <a:r>
              <a:rPr lang="en-IN" sz="1400" dirty="0" err="1">
                <a:latin typeface="Calibri" panose="020F0502020204030204" pitchFamily="34" charset="0"/>
                <a:ea typeface="Calibri" panose="020F0502020204030204" pitchFamily="34" charset="0"/>
                <a:cs typeface="Calibri" panose="020F0502020204030204" pitchFamily="34" charset="0"/>
              </a:rPr>
              <a:t>Watsonx.runtime</a:t>
            </a:r>
            <a:r>
              <a:rPr lang="en-IN" sz="1400" dirty="0">
                <a:latin typeface="Calibri" panose="020F0502020204030204" pitchFamily="34" charset="0"/>
                <a:ea typeface="Calibri" panose="020F0502020204030204" pitchFamily="34" charset="0"/>
                <a:cs typeface="Calibri" panose="020F0502020204030204" pitchFamily="34" charset="0"/>
              </a:rPr>
              <a:t> into a Deployment Space. The agent runs in a browser, allowing live interaction.  </a:t>
            </a:r>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386499" y="1302027"/>
            <a:ext cx="11519555" cy="1460027"/>
          </a:xfrm>
        </p:spPr>
        <p:txBody>
          <a:bodyPr>
            <a:normAutofit fontScale="85000" lnSpcReduction="20000"/>
          </a:bodyPr>
          <a:lstStyle/>
          <a:p>
            <a:pPr marL="0" indent="0">
              <a:buNone/>
            </a:pPr>
            <a:r>
              <a:rPr lang="en-IN" sz="1900" dirty="0">
                <a:latin typeface="Calibri" panose="020F0502020204030204" pitchFamily="34" charset="0"/>
                <a:ea typeface="Calibri" panose="020F0502020204030204" pitchFamily="34" charset="0"/>
                <a:cs typeface="Calibri" panose="020F0502020204030204" pitchFamily="34" charset="0"/>
              </a:rPr>
              <a:t>The Interview Trainer Agent was successfully developed and deployed using IBM Watsonx.ai on the IBM Cloud Lite platform. The agent generates personalized interview questions, model answers, and improvement tips based on user inputs such as job role or resume content. It leverages foundation models (like granite-3-3-8b-instruct) and, optionally, retrieval tools like Google Search or Wikipedia for real-time, role-specific information. The final deployed agent acts as a virtual interview coach, helping users improve both technical and behavioural responses. It offers an interactive, AI-driven experience aimed at boosting user confidence and enhancing interview performance.</a:t>
            </a:r>
          </a:p>
        </p:txBody>
      </p:sp>
      <p:pic>
        <p:nvPicPr>
          <p:cNvPr id="4" name="Picture 3">
            <a:extLst>
              <a:ext uri="{FF2B5EF4-FFF2-40B4-BE49-F238E27FC236}">
                <a16:creationId xmlns:a16="http://schemas.microsoft.com/office/drawing/2014/main" id="{46590868-9D2D-E998-0B99-164ABF46C4E9}"/>
              </a:ext>
            </a:extLst>
          </p:cNvPr>
          <p:cNvPicPr>
            <a:picLocks noChangeAspect="1"/>
          </p:cNvPicPr>
          <p:nvPr/>
        </p:nvPicPr>
        <p:blipFill>
          <a:blip r:embed="rId2"/>
          <a:stretch>
            <a:fillRect/>
          </a:stretch>
        </p:blipFill>
        <p:spPr>
          <a:xfrm>
            <a:off x="581192" y="2762055"/>
            <a:ext cx="11029616" cy="3723586"/>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FEE54-15D8-A9C8-F88C-2092549BE84C}"/>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4E19D9D6-0869-BA2E-D97D-C4BC328E5BFA}"/>
              </a:ext>
            </a:extLst>
          </p:cNvPr>
          <p:cNvPicPr>
            <a:picLocks noGrp="1" noChangeAspect="1"/>
          </p:cNvPicPr>
          <p:nvPr>
            <p:ph idx="1"/>
          </p:nvPr>
        </p:nvPicPr>
        <p:blipFill>
          <a:blip r:embed="rId2"/>
          <a:stretch>
            <a:fillRect/>
          </a:stretch>
        </p:blipFill>
        <p:spPr>
          <a:xfrm>
            <a:off x="348093" y="207390"/>
            <a:ext cx="11435411" cy="6165130"/>
          </a:xfrm>
        </p:spPr>
      </p:pic>
    </p:spTree>
    <p:extLst>
      <p:ext uri="{BB962C8B-B14F-4D97-AF65-F5344CB8AC3E}">
        <p14:creationId xmlns:p14="http://schemas.microsoft.com/office/powerpoint/2010/main" val="298979593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298</TotalTime>
  <Words>1289</Words>
  <Application>Microsoft Office PowerPoint</Application>
  <PresentationFormat>Widescreen</PresentationFormat>
  <Paragraphs>67</Paragraphs>
  <Slides>16</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5" baseType="lpstr">
      <vt:lpstr>Arial</vt:lpstr>
      <vt:lpstr>Calibri</vt:lpstr>
      <vt:lpstr>Calibri Light</vt:lpstr>
      <vt:lpstr>Candara</vt:lpstr>
      <vt:lpstr>Franklin Gothic Book</vt:lpstr>
      <vt:lpstr>Franklin Gothic Demi</vt:lpstr>
      <vt:lpstr>Wingdings 2</vt:lpstr>
      <vt:lpstr>DividendVTI</vt:lpstr>
      <vt:lpstr>Adobe Acrobat Document</vt:lpstr>
      <vt:lpstr>INTERVIEW TRAINER AGENT</vt:lpstr>
      <vt:lpstr>OUTLINE</vt:lpstr>
      <vt:lpstr>Problem Statement</vt:lpstr>
      <vt:lpstr>Proposed Solution</vt:lpstr>
      <vt:lpstr>System  Approach</vt:lpstr>
      <vt:lpstr>PowerPoint Presentation</vt:lpstr>
      <vt:lpstr>Algorithm &amp; Deployment</vt:lpstr>
      <vt:lpstr>Result</vt:lpstr>
      <vt:lpstr>PowerPoint Presentation</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DHARSHINI Selvaraj</cp:lastModifiedBy>
  <cp:revision>25</cp:revision>
  <dcterms:created xsi:type="dcterms:W3CDTF">2021-05-26T16:50:10Z</dcterms:created>
  <dcterms:modified xsi:type="dcterms:W3CDTF">2025-08-03T13:35:21Z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