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Barlow" panose="020B0604020202020204" charset="0"/>
      <p:bold r:id="rId9"/>
      <p:boldItalic r:id="rId10"/>
    </p:embeddedFont>
    <p:embeddedFont>
      <p:font typeface="Barlow Medium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7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50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838984">
            <a:off x="-3769805" y="3668101"/>
            <a:ext cx="13321226" cy="68895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657600" y="796676"/>
            <a:ext cx="13601700" cy="161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rgbClr val="141414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The Book Buddy</a:t>
            </a:r>
            <a:endParaRPr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251324" y="125448"/>
            <a:ext cx="1806504" cy="1806504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1414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8585" y="294126"/>
            <a:ext cx="1571982" cy="1469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>
            <a:off x="10235149" y="8753588"/>
            <a:ext cx="7024152" cy="504712"/>
            <a:chOff x="-859569" y="-160999"/>
            <a:chExt cx="9365535" cy="672950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-859569" y="-47616"/>
              <a:ext cx="7808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EDUTHON-EDUCATION THEMED  HACKATHON</a:t>
              </a:r>
              <a:endParaRPr dirty="0"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7307557" y="-160999"/>
              <a:ext cx="1198409" cy="67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 i="0" u="none" strike="noStrike" cap="none" dirty="0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01</a:t>
              </a:r>
              <a:endParaRPr dirty="0"/>
            </a:p>
          </p:txBody>
        </p:sp>
      </p:grpSp>
      <p:sp>
        <p:nvSpPr>
          <p:cNvPr id="91" name="Google Shape;91;p13"/>
          <p:cNvSpPr txBox="1"/>
          <p:nvPr/>
        </p:nvSpPr>
        <p:spPr>
          <a:xfrm>
            <a:off x="2786744" y="2184114"/>
            <a:ext cx="14298386" cy="55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rich catalogue of textbooks for you to browse through</a:t>
            </a:r>
            <a:r>
              <a:rPr lang="en-US" sz="4000" dirty="0">
                <a:solidFill>
                  <a:srgbClr val="333333"/>
                </a:solidFill>
                <a:latin typeface="Roboto"/>
                <a:cs typeface="Times New Roman" panose="02020603050405020304" pitchFamily="18" charset="0"/>
              </a:rPr>
              <a:t>!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6527586" y="3681748"/>
            <a:ext cx="10731714" cy="108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Ethereal </a:t>
            </a:r>
            <a:r>
              <a:rPr lang="en-US" sz="8000" b="1" dirty="0" err="1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CodeHers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527586" y="5280040"/>
            <a:ext cx="10731714" cy="412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dirty="0" err="1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Dharshini</a:t>
            </a:r>
            <a:r>
              <a:rPr lang="en-US" sz="4200" b="1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 T 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b="1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Harini 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Swetha </a:t>
            </a:r>
            <a:r>
              <a:rPr lang="en-US" sz="4200" b="1" dirty="0" err="1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Lakshme</a:t>
            </a:r>
            <a:r>
              <a:rPr lang="en-US" sz="4200" b="1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 S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 err="1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Thoshinny</a:t>
            </a:r>
            <a:r>
              <a:rPr lang="en-US" sz="4200" b="1" dirty="0">
                <a:solidFill>
                  <a:srgbClr val="14141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"/>
              </a:rPr>
              <a:t> B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DA7D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1028700" y="334644"/>
            <a:ext cx="8550818" cy="228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dirty="0">
                <a:solidFill>
                  <a:srgbClr val="222222"/>
                </a:solidFill>
                <a:effectLst/>
                <a:latin typeface="Barlow Medium" panose="020B0604020202020204" charset="0"/>
              </a:rPr>
              <a:t>Mobile-first education:</a:t>
            </a:r>
            <a:endParaRPr dirty="0">
              <a:latin typeface="Barlow Medium" panose="020B0604020202020204" charset="0"/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794595" y="2489636"/>
            <a:ext cx="9405363" cy="7462720"/>
            <a:chOff x="0" y="-47625"/>
            <a:chExt cx="12540484" cy="9950293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0" y="-47625"/>
              <a:ext cx="12540484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0" y="786029"/>
              <a:ext cx="12540484" cy="9116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260589">
            <a:off x="8359303" y="1902902"/>
            <a:ext cx="2819335" cy="8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93708" y="286262"/>
            <a:ext cx="1571982" cy="146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3AC254-D65E-4E9E-88EE-59FB2A76A206}"/>
              </a:ext>
            </a:extLst>
          </p:cNvPr>
          <p:cNvSpPr txBox="1"/>
          <p:nvPr/>
        </p:nvSpPr>
        <p:spPr>
          <a:xfrm>
            <a:off x="522515" y="3604020"/>
            <a:ext cx="991172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3096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222222"/>
                </a:solidFill>
                <a:effectLst/>
                <a:latin typeface="Barlow Medium" panose="020B0604020202020204" charset="0"/>
              </a:rPr>
              <a:t>In light of the current pandemic, the main challenge students and parents </a:t>
            </a:r>
            <a:r>
              <a:rPr lang="en-US" sz="2800" dirty="0">
                <a:latin typeface="Barlow Medium" panose="020B0604020202020204" charset="0"/>
              </a:rPr>
              <a:t> </a:t>
            </a:r>
            <a:r>
              <a:rPr lang="en-US" sz="2800" b="0" i="0" u="none" strike="noStrike" dirty="0">
                <a:solidFill>
                  <a:srgbClr val="222222"/>
                </a:solidFill>
                <a:effectLst/>
                <a:latin typeface="Barlow Medium" panose="020B0604020202020204" charset="0"/>
              </a:rPr>
              <a:t>are facing is being able to effectively access educational material on the internet. This is an issue due to expensive internet subscription costs paired with a loss of jobs and/or pay cuts. Laptops are still a luxury which one can not afford for many house holds. Most parents are more concerned about feeding their families as a priority - meaning amenities like internet access is dropped. With the mobile getting into the hands of households can we use that leverage so that more children can continue their education remotely? </a:t>
            </a:r>
            <a:endParaRPr lang="en-US" sz="2800" b="0" dirty="0">
              <a:effectLst/>
              <a:latin typeface="Barlow Medium" panose="020B0604020202020204" charset="0"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D12D5-EB51-4736-9AC6-8EDBB5D83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3143" y="1"/>
            <a:ext cx="7474857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264431" y="437992"/>
            <a:ext cx="10912607" cy="117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 dirty="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PROPOSED SOLUTION</a:t>
            </a:r>
            <a:endParaRPr dirty="0"/>
          </a:p>
        </p:txBody>
      </p:sp>
      <p:sp>
        <p:nvSpPr>
          <p:cNvPr id="111" name="Google Shape;111;p15"/>
          <p:cNvSpPr txBox="1"/>
          <p:nvPr/>
        </p:nvSpPr>
        <p:spPr>
          <a:xfrm>
            <a:off x="264431" y="1763275"/>
            <a:ext cx="11268706" cy="852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Barlow Medium" panose="020B0604020202020204" charset="0"/>
                <a:cs typeface="Times New Roman" panose="02020603050405020304" pitchFamily="18" charset="0"/>
              </a:rPr>
              <a:t>Now is the time to step ahead to the world of technology. Technology Revolution has taken us by storm. After 20 years, we may have a ‘website’ for everything which may open up a new arena. </a:t>
            </a:r>
            <a:r>
              <a:rPr lang="en-US" sz="2400" b="0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Due to this COVID-19 pandemic situation, Students </a:t>
            </a:r>
            <a:r>
              <a:rPr lang="en-US" sz="2400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a</a:t>
            </a:r>
            <a:r>
              <a:rPr lang="en-US" sz="2400" b="0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re unable to get proper and efficient materials. “</a:t>
            </a:r>
            <a:r>
              <a:rPr lang="en-US" sz="2400" b="1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The Book Buddy</a:t>
            </a:r>
            <a:r>
              <a:rPr lang="en-US" sz="2400" b="0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” is a collaborative and competent website for students pursuing their high school. The Book Buddy is an effective book management website that gives you access to your school textbooks anywhere. </a:t>
            </a:r>
            <a:r>
              <a:rPr lang="en-US" sz="2400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In “</a:t>
            </a:r>
            <a:r>
              <a:rPr lang="en-US" sz="2400" b="1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The Book Buddy</a:t>
            </a:r>
            <a:r>
              <a:rPr lang="en-US" sz="2400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” website, the system of education is flexible. </a:t>
            </a:r>
            <a:r>
              <a:rPr lang="en-US" sz="2400" b="0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Using “</a:t>
            </a:r>
            <a:r>
              <a:rPr lang="en-US" sz="2400" b="1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The Book Buddy</a:t>
            </a:r>
            <a:r>
              <a:rPr lang="en-US" sz="2400" b="0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” is fun and easy, allowing you to quickly find any book using our </a:t>
            </a:r>
            <a:r>
              <a:rPr lang="en-US" sz="2400" b="1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virtual assistant </a:t>
            </a:r>
            <a:r>
              <a:rPr lang="en-US" sz="2400" b="0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“</a:t>
            </a:r>
            <a:r>
              <a:rPr lang="en-US" sz="2400" b="1" i="0" u="none" strike="noStrike" cap="none" dirty="0" err="1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BookBuddy</a:t>
            </a:r>
            <a:r>
              <a:rPr lang="en-US" sz="2400" b="0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". </a:t>
            </a:r>
            <a:r>
              <a:rPr lang="en-US" sz="2400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We provide efficient materials for </a:t>
            </a:r>
            <a:r>
              <a:rPr lang="en-US" sz="2400" b="1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Classes 8-12 </a:t>
            </a:r>
            <a:r>
              <a:rPr lang="en-US" sz="2400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that are easily accessible. “</a:t>
            </a:r>
            <a:r>
              <a:rPr lang="en-US" sz="2400" b="1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The Book Buddy</a:t>
            </a:r>
            <a:r>
              <a:rPr lang="en-US" sz="2400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” is designed in a way that it makes the study time very informative and fun at the same time. Students can download the materials from our website and can easily learn the concepts.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rgbClr val="141414"/>
              </a:solidFill>
              <a:latin typeface="Barlow Medium" panose="020B0604020202020204" charset="0"/>
              <a:ea typeface="Barlow Medium"/>
              <a:cs typeface="Times New Roman" panose="02020603050405020304" pitchFamily="18" charset="0"/>
              <a:sym typeface="Barlow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141414"/>
              </a:solidFill>
              <a:latin typeface="Barlow Medium" panose="020B0604020202020204" charset="0"/>
              <a:ea typeface="Barlow Medium"/>
              <a:cs typeface="Times New Roman" panose="02020603050405020304" pitchFamily="18" charset="0"/>
              <a:sym typeface="Barlow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    Bye-Bye Textbooks!!  Digital devices are reshaping education.  Enjoy learning!!!!</a:t>
            </a:r>
            <a:endParaRPr sz="2400" b="0" i="0" u="none" strike="noStrike" cap="none" dirty="0">
              <a:solidFill>
                <a:srgbClr val="141414"/>
              </a:solidFill>
              <a:latin typeface="Barlow Medium" panose="020B0604020202020204" charset="0"/>
              <a:ea typeface="Barlow Medium"/>
              <a:cs typeface="Times New Roman" panose="02020603050405020304" pitchFamily="18" charset="0"/>
              <a:sym typeface="Barlow Medium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236183">
            <a:off x="7192382" y="2912189"/>
            <a:ext cx="15371928" cy="590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73309" y="294126"/>
            <a:ext cx="1571982" cy="14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218575" y="1696969"/>
            <a:ext cx="8165283" cy="63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UNIQUE SELLING POINTS</a:t>
            </a:r>
            <a:endParaRPr dirty="0"/>
          </a:p>
        </p:txBody>
      </p:sp>
      <p:sp>
        <p:nvSpPr>
          <p:cNvPr id="119" name="Google Shape;119;p16"/>
          <p:cNvSpPr txBox="1"/>
          <p:nvPr/>
        </p:nvSpPr>
        <p:spPr>
          <a:xfrm>
            <a:off x="218575" y="5580357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Flexible and convenient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.</a:t>
            </a:r>
            <a:endParaRPr sz="2400" dirty="0">
              <a:latin typeface="Barlow Medium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18575" y="4742237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575" y="203440"/>
            <a:ext cx="1386081" cy="129540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218575" y="7836865"/>
            <a:ext cx="8548415" cy="106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Barlow Medium"/>
                <a:sym typeface="Barlow Medium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Barlow Medium" panose="020B0604020202020204" charset="0"/>
                <a:cs typeface="Times New Roman" panose="02020603050405020304" pitchFamily="18" charset="0"/>
                <a:sym typeface="Barlow Medium"/>
              </a:rPr>
              <a:t>Our user friendly chatbot helps the user get the requested book within  a fraction of a second.</a:t>
            </a:r>
            <a:endParaRPr sz="2400" dirty="0">
              <a:latin typeface="Barlow Medium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18575" y="7091525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24" name="Google Shape;124;p16"/>
          <p:cNvSpPr txBox="1"/>
          <p:nvPr/>
        </p:nvSpPr>
        <p:spPr>
          <a:xfrm>
            <a:off x="9842999" y="2108389"/>
            <a:ext cx="6937329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arlow Medium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Barlow Medium" panose="020B0604020202020204" charset="0"/>
                <a:cs typeface="Times New Roman" panose="02020603050405020304" pitchFamily="18" charset="0"/>
                <a:sym typeface="Barlow Medium"/>
              </a:rPr>
              <a:t>Ease of content update</a:t>
            </a:r>
            <a:r>
              <a:rPr lang="en-US" sz="2400" dirty="0">
                <a:solidFill>
                  <a:srgbClr val="FFFFFF"/>
                </a:solidFill>
                <a:latin typeface="Barlow Medium" panose="020B0604020202020204" charset="0"/>
                <a:sym typeface="Barlow Medium"/>
              </a:rPr>
              <a:t>.</a:t>
            </a:r>
            <a:endParaRPr sz="2400" dirty="0">
              <a:latin typeface="Barlow Medium" panose="020B0604020202020204" charset="0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9843000" y="1228424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26" name="Google Shape;126;p16"/>
          <p:cNvSpPr txBox="1"/>
          <p:nvPr/>
        </p:nvSpPr>
        <p:spPr>
          <a:xfrm>
            <a:off x="9843000" y="4150492"/>
            <a:ext cx="7416300" cy="106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 Since we have added all the required books and materials, Students can forget about their library cards.</a:t>
            </a:r>
            <a:endParaRPr sz="2400" dirty="0"/>
          </a:p>
        </p:txBody>
      </p:sp>
      <p:sp>
        <p:nvSpPr>
          <p:cNvPr id="127" name="Google Shape;127;p16"/>
          <p:cNvSpPr txBox="1"/>
          <p:nvPr/>
        </p:nvSpPr>
        <p:spPr>
          <a:xfrm>
            <a:off x="9843000" y="3312371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28" name="Google Shape;128;p16"/>
          <p:cNvSpPr txBox="1"/>
          <p:nvPr/>
        </p:nvSpPr>
        <p:spPr>
          <a:xfrm>
            <a:off x="9813971" y="6250216"/>
            <a:ext cx="7205841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Barlow Medium" panose="020B0604020202020204" charset="0"/>
                <a:cs typeface="Times New Roman" panose="02020603050405020304" pitchFamily="18" charset="0"/>
                <a:sym typeface="Barlow Medium"/>
              </a:rPr>
              <a:t>Keeps you up-to-date with the latest </a:t>
            </a:r>
            <a:r>
              <a:rPr lang="en-US" sz="2400" dirty="0" err="1">
                <a:solidFill>
                  <a:srgbClr val="FFFFFF"/>
                </a:solidFill>
                <a:latin typeface="Barlow Medium" panose="020B0604020202020204" charset="0"/>
                <a:cs typeface="Times New Roman" panose="02020603050405020304" pitchFamily="18" charset="0"/>
                <a:sym typeface="Barlow Medium"/>
              </a:rPr>
              <a:t>eductional</a:t>
            </a:r>
            <a:r>
              <a:rPr lang="en-US" sz="2400" dirty="0">
                <a:solidFill>
                  <a:srgbClr val="FFFFFF"/>
                </a:solidFill>
                <a:latin typeface="Barlow Medium" panose="020B0604020202020204" charset="0"/>
                <a:cs typeface="Times New Roman" panose="02020603050405020304" pitchFamily="18" charset="0"/>
                <a:sym typeface="Barlow Medium"/>
              </a:rPr>
              <a:t> news.</a:t>
            </a:r>
            <a:endParaRPr dirty="0"/>
          </a:p>
        </p:txBody>
      </p:sp>
      <p:sp>
        <p:nvSpPr>
          <p:cNvPr id="129" name="Google Shape;129;p16"/>
          <p:cNvSpPr txBox="1"/>
          <p:nvPr/>
        </p:nvSpPr>
        <p:spPr>
          <a:xfrm>
            <a:off x="9843000" y="5427873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30" name="Google Shape;130;p16"/>
          <p:cNvSpPr txBox="1"/>
          <p:nvPr/>
        </p:nvSpPr>
        <p:spPr>
          <a:xfrm>
            <a:off x="9813972" y="8349941"/>
            <a:ext cx="7416300" cy="106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FFFFFF"/>
                </a:solidFill>
                <a:latin typeface="Barlow Medium" panose="020B0604020202020204" charset="0"/>
                <a:ea typeface="Barlow Medium"/>
                <a:cs typeface="Times New Roman" panose="02020603050405020304" pitchFamily="18" charset="0"/>
                <a:sym typeface="Barlow Medium"/>
              </a:rPr>
              <a:t>Our website gives a authentic feel for the user in terms of searching and reading purposes.</a:t>
            </a:r>
            <a:endParaRPr sz="2400" dirty="0">
              <a:latin typeface="Barlow Medium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9843000" y="7511820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32" name="Google Shape;132;p16"/>
          <p:cNvSpPr txBox="1"/>
          <p:nvPr/>
        </p:nvSpPr>
        <p:spPr>
          <a:xfrm>
            <a:off x="218575" y="3464855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Barlow Medium" panose="020B0604020202020204" charset="0"/>
                <a:cs typeface="Times New Roman" panose="02020603050405020304" pitchFamily="18" charset="0"/>
              </a:rPr>
              <a:t>All books under one roof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218575" y="2626734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 dirty="0"/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47388">
            <a:off x="13731121" y="-613501"/>
            <a:ext cx="7056358" cy="275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28385" y="2173460"/>
            <a:ext cx="12045623" cy="100519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7"/>
          <p:cNvGrpSpPr/>
          <p:nvPr/>
        </p:nvGrpSpPr>
        <p:grpSpPr>
          <a:xfrm>
            <a:off x="2417477" y="3785573"/>
            <a:ext cx="7640923" cy="1356484"/>
            <a:chOff x="0" y="-47625"/>
            <a:chExt cx="10187898" cy="1808645"/>
          </a:xfrm>
        </p:grpSpPr>
        <p:sp>
          <p:nvSpPr>
            <p:cNvPr id="141" name="Google Shape;141;p17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rgbClr val="141414"/>
                  </a:solidFill>
                  <a:latin typeface="Barlow Medium"/>
                  <a:sym typeface="Barlow Medium"/>
                </a:rPr>
                <a:t>Flask</a:t>
              </a:r>
              <a:endParaRPr dirty="0"/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Flask </a:t>
              </a:r>
              <a:r>
                <a:rPr lang="en-US" sz="2000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is the micro web framework written in Python which is used in our website for the backend implementation.</a:t>
              </a:r>
              <a:endParaRPr dirty="0"/>
            </a:p>
          </p:txBody>
        </p:sp>
      </p:grpSp>
      <p:grpSp>
        <p:nvGrpSpPr>
          <p:cNvPr id="143" name="Google Shape;143;p17"/>
          <p:cNvGrpSpPr/>
          <p:nvPr/>
        </p:nvGrpSpPr>
        <p:grpSpPr>
          <a:xfrm>
            <a:off x="2417477" y="5842973"/>
            <a:ext cx="7640923" cy="1356484"/>
            <a:chOff x="0" y="-47625"/>
            <a:chExt cx="10187898" cy="1808645"/>
          </a:xfrm>
        </p:grpSpPr>
        <p:sp>
          <p:nvSpPr>
            <p:cNvPr id="144" name="Google Shape;144;p17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rgbClr val="141414"/>
                  </a:solidFill>
                  <a:latin typeface="Barlow Medium"/>
                  <a:sym typeface="Barlow Medium"/>
                </a:rPr>
                <a:t>HTML/CSS/JavaScript</a:t>
              </a:r>
              <a:endParaRPr dirty="0"/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2417477" y="7900373"/>
            <a:ext cx="7640923" cy="1356484"/>
            <a:chOff x="0" y="-47625"/>
            <a:chExt cx="10187898" cy="1808645"/>
          </a:xfrm>
        </p:grpSpPr>
        <p:sp>
          <p:nvSpPr>
            <p:cNvPr id="147" name="Google Shape;147;p17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rgbClr val="141414"/>
                  </a:solidFill>
                  <a:latin typeface="Barlow Medium"/>
                  <a:sym typeface="Barlow Medium"/>
                </a:rPr>
                <a:t>IBM Watson Assistant</a:t>
              </a:r>
              <a:endParaRPr dirty="0"/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IBM Watson Assistant is used in our website </a:t>
              </a:r>
              <a:r>
                <a:rPr lang="en-US" sz="2000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to build a </a:t>
              </a:r>
              <a:r>
                <a:rPr lang="en-US" sz="2000" b="0" i="0" u="none" strike="noStrike" cap="none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user friendly chatbot.</a:t>
              </a:r>
              <a:endParaRPr dirty="0"/>
            </a:p>
          </p:txBody>
        </p:sp>
      </p:grpSp>
      <p:sp>
        <p:nvSpPr>
          <p:cNvPr id="149" name="Google Shape;149;p17"/>
          <p:cNvSpPr txBox="1"/>
          <p:nvPr/>
        </p:nvSpPr>
        <p:spPr>
          <a:xfrm>
            <a:off x="1028700" y="3772592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1028700" y="58501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2.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1028700" y="79075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3.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1028700" y="1080743"/>
            <a:ext cx="9029700" cy="108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OUR TECH STACK</a:t>
            </a:r>
            <a:endParaRPr dirty="0"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97200" y="41022"/>
            <a:ext cx="2430224" cy="227124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CADCEE-51B8-40C3-82E6-59A71AB940AA}"/>
              </a:ext>
            </a:extLst>
          </p:cNvPr>
          <p:cNvSpPr txBox="1"/>
          <p:nvPr/>
        </p:nvSpPr>
        <p:spPr>
          <a:xfrm>
            <a:off x="2417476" y="6401614"/>
            <a:ext cx="76409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Barlow Medium" panose="020B0604020202020204" charset="0"/>
              </a:rPr>
              <a:t>HTML provides the basic structure of sites which is enhanced and modified by CSS and JS. CSS is used to control presentation , formatting and layout. JS is used to control the behaviour of different elements.</a:t>
            </a:r>
            <a:endParaRPr lang="en-IN" dirty="0">
              <a:latin typeface="Barlow Medium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8"/>
          <p:cNvGrpSpPr/>
          <p:nvPr/>
        </p:nvGrpSpPr>
        <p:grpSpPr>
          <a:xfrm>
            <a:off x="917181" y="4361527"/>
            <a:ext cx="8564296" cy="2316893"/>
            <a:chOff x="0" y="209550"/>
            <a:chExt cx="11419061" cy="3089191"/>
          </a:xfrm>
        </p:grpSpPr>
        <p:sp>
          <p:nvSpPr>
            <p:cNvPr id="159" name="Google Shape;159;p18"/>
            <p:cNvSpPr txBox="1"/>
            <p:nvPr/>
          </p:nvSpPr>
          <p:spPr>
            <a:xfrm>
              <a:off x="0" y="209550"/>
              <a:ext cx="11419061" cy="2228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0" b="1" i="0" u="none" strike="noStrike" cap="none" dirty="0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THANK YOU</a:t>
              </a:r>
              <a:endParaRPr dirty="0"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0" y="2725468"/>
              <a:ext cx="935495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447388">
            <a:off x="6003271" y="-257263"/>
            <a:ext cx="14210931" cy="553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708" y="416409"/>
            <a:ext cx="1890891" cy="176719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1198885" y="5867677"/>
            <a:ext cx="6721127" cy="67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537</Words>
  <Application>Microsoft Office PowerPoint</Application>
  <PresentationFormat>Custom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Barlow Medium</vt:lpstr>
      <vt:lpstr>Roboto</vt:lpstr>
      <vt:lpstr>Barlow</vt:lpstr>
      <vt:lpstr>Times New Roman</vt:lpstr>
      <vt:lpstr>Arial</vt:lpstr>
      <vt:lpstr>Montserrat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harinimurali.jv@outlook.com</cp:lastModifiedBy>
  <cp:revision>15</cp:revision>
  <dcterms:modified xsi:type="dcterms:W3CDTF">2020-09-05T23:18:31Z</dcterms:modified>
</cp:coreProperties>
</file>