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8" r:id="rId3"/>
    <p:sldId id="257" r:id="rId4"/>
    <p:sldId id="286" r:id="rId5"/>
    <p:sldId id="293" r:id="rId6"/>
    <p:sldId id="294" r:id="rId7"/>
    <p:sldId id="299" r:id="rId8"/>
    <p:sldId id="300" r:id="rId9"/>
    <p:sldId id="301" r:id="rId10"/>
    <p:sldId id="273" r:id="rId11"/>
    <p:sldId id="302" r:id="rId12"/>
    <p:sldId id="280" r:id="rId13"/>
    <p:sldId id="276" r:id="rId14"/>
    <p:sldId id="297" r:id="rId15"/>
    <p:sldId id="305" r:id="rId16"/>
    <p:sldId id="283" r:id="rId17"/>
    <p:sldId id="303" r:id="rId18"/>
    <p:sldId id="290" r:id="rId19"/>
    <p:sldId id="306" r:id="rId20"/>
    <p:sldId id="295"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11/11/2024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11/11/2024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11/11/2024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EF7E-D619-955C-EE35-25AC31D2986F}"/>
              </a:ext>
            </a:extLst>
          </p:cNvPr>
          <p:cNvSpPr>
            <a:spLocks noGrp="1"/>
          </p:cNvSpPr>
          <p:nvPr>
            <p:ph type="ctrTitle"/>
          </p:nvPr>
        </p:nvSpPr>
        <p:spPr>
          <a:xfrm>
            <a:off x="1915127" y="2533248"/>
            <a:ext cx="8361229" cy="895752"/>
          </a:xfrm>
        </p:spPr>
        <p:txBody>
          <a:bodyPr/>
          <a:lstStyle/>
          <a:p>
            <a:r>
              <a:rPr lang="en-US" sz="5400" dirty="0"/>
              <a:t>INTERACTIVE CHILDREN’S STORYBOOK APPLICATION</a:t>
            </a:r>
            <a:endParaRPr lang="en-IN" sz="5400" dirty="0"/>
          </a:p>
        </p:txBody>
      </p:sp>
      <p:sp>
        <p:nvSpPr>
          <p:cNvPr id="3" name="Subtitle 2">
            <a:extLst>
              <a:ext uri="{FF2B5EF4-FFF2-40B4-BE49-F238E27FC236}">
                <a16:creationId xmlns:a16="http://schemas.microsoft.com/office/drawing/2014/main" id="{ECE66DF3-E8A9-D0BA-A878-1F8D8EA84F5C}"/>
              </a:ext>
            </a:extLst>
          </p:cNvPr>
          <p:cNvSpPr>
            <a:spLocks noGrp="1"/>
          </p:cNvSpPr>
          <p:nvPr>
            <p:ph type="subTitle" idx="1"/>
          </p:nvPr>
        </p:nvSpPr>
        <p:spPr>
          <a:xfrm>
            <a:off x="2679906" y="3956278"/>
            <a:ext cx="6831673" cy="1549786"/>
          </a:xfrm>
        </p:spPr>
        <p:txBody>
          <a:bodyPr>
            <a:normAutofit fontScale="70000" lnSpcReduction="20000"/>
          </a:bodyPr>
          <a:lstStyle/>
          <a:p>
            <a:r>
              <a:rPr lang="en-US" dirty="0"/>
              <a:t>        	TEAM :8</a:t>
            </a:r>
          </a:p>
          <a:p>
            <a:r>
              <a:rPr lang="en-US" dirty="0"/>
              <a:t>			Dharshini N-727822TUCS032</a:t>
            </a:r>
          </a:p>
          <a:p>
            <a:r>
              <a:rPr lang="en-US" dirty="0"/>
              <a:t>			         Deva Dharshini S-727822TUCS029</a:t>
            </a:r>
          </a:p>
          <a:p>
            <a:r>
              <a:rPr lang="en-US" dirty="0"/>
              <a:t>			Kanishka M-727822TUCS054</a:t>
            </a:r>
          </a:p>
          <a:p>
            <a:r>
              <a:rPr lang="en-US" dirty="0"/>
              <a:t>			        Andrey Flintoff G-727822TUCS010</a:t>
            </a:r>
            <a:endParaRPr lang="en-IN" dirty="0"/>
          </a:p>
        </p:txBody>
      </p:sp>
    </p:spTree>
    <p:extLst>
      <p:ext uri="{BB962C8B-B14F-4D97-AF65-F5344CB8AC3E}">
        <p14:creationId xmlns:p14="http://schemas.microsoft.com/office/powerpoint/2010/main" val="222967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E6B7-DA41-3254-DA0E-2F77F9226BA9}"/>
              </a:ext>
            </a:extLst>
          </p:cNvPr>
          <p:cNvSpPr>
            <a:spLocks noGrp="1"/>
          </p:cNvSpPr>
          <p:nvPr>
            <p:ph type="title"/>
          </p:nvPr>
        </p:nvSpPr>
        <p:spPr/>
        <p:txBody>
          <a:bodyPr/>
          <a:lstStyle/>
          <a:p>
            <a:r>
              <a:rPr lang="en-US" dirty="0"/>
              <a:t>HOME PAGE</a:t>
            </a:r>
            <a:endParaRPr lang="en-IN" dirty="0"/>
          </a:p>
        </p:txBody>
      </p:sp>
      <p:pic>
        <p:nvPicPr>
          <p:cNvPr id="5" name="Picture 4">
            <a:extLst>
              <a:ext uri="{FF2B5EF4-FFF2-40B4-BE49-F238E27FC236}">
                <a16:creationId xmlns:a16="http://schemas.microsoft.com/office/drawing/2014/main" id="{17A20DB7-0F01-5BB4-2AFF-0571CA3667FE}"/>
              </a:ext>
            </a:extLst>
          </p:cNvPr>
          <p:cNvPicPr>
            <a:picLocks noChangeAspect="1"/>
          </p:cNvPicPr>
          <p:nvPr/>
        </p:nvPicPr>
        <p:blipFill>
          <a:blip r:embed="rId2"/>
          <a:stretch>
            <a:fillRect/>
          </a:stretch>
        </p:blipFill>
        <p:spPr>
          <a:xfrm>
            <a:off x="1371600" y="1336430"/>
            <a:ext cx="9448800" cy="5331655"/>
          </a:xfrm>
          <a:prstGeom prst="rect">
            <a:avLst/>
          </a:prstGeom>
        </p:spPr>
      </p:pic>
    </p:spTree>
    <p:extLst>
      <p:ext uri="{BB962C8B-B14F-4D97-AF65-F5344CB8AC3E}">
        <p14:creationId xmlns:p14="http://schemas.microsoft.com/office/powerpoint/2010/main" val="87701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1C11-1F9F-BA51-6FE8-0130900349C8}"/>
              </a:ext>
            </a:extLst>
          </p:cNvPr>
          <p:cNvSpPr>
            <a:spLocks noGrp="1"/>
          </p:cNvSpPr>
          <p:nvPr>
            <p:ph type="title"/>
          </p:nvPr>
        </p:nvSpPr>
        <p:spPr/>
        <p:txBody>
          <a:bodyPr/>
          <a:lstStyle/>
          <a:p>
            <a:r>
              <a:rPr lang="en-US" dirty="0"/>
              <a:t>LOGIN AND REGISTER PAGE </a:t>
            </a:r>
            <a:endParaRPr lang="en-IN" dirty="0"/>
          </a:p>
        </p:txBody>
      </p:sp>
      <p:pic>
        <p:nvPicPr>
          <p:cNvPr id="6" name="Content Placeholder 5">
            <a:extLst>
              <a:ext uri="{FF2B5EF4-FFF2-40B4-BE49-F238E27FC236}">
                <a16:creationId xmlns:a16="http://schemas.microsoft.com/office/drawing/2014/main" id="{0E3ACE90-F0F7-6ABA-BCC5-81FD00601951}"/>
              </a:ext>
            </a:extLst>
          </p:cNvPr>
          <p:cNvPicPr>
            <a:picLocks noGrp="1" noChangeAspect="1"/>
          </p:cNvPicPr>
          <p:nvPr>
            <p:ph sz="half" idx="1"/>
          </p:nvPr>
        </p:nvPicPr>
        <p:blipFill>
          <a:blip r:embed="rId2"/>
          <a:stretch>
            <a:fillRect/>
          </a:stretch>
        </p:blipFill>
        <p:spPr>
          <a:xfrm>
            <a:off x="1678088" y="2286000"/>
            <a:ext cx="3835199" cy="3581400"/>
          </a:xfrm>
        </p:spPr>
      </p:pic>
      <p:pic>
        <p:nvPicPr>
          <p:cNvPr id="7" name="Content Placeholder 6">
            <a:extLst>
              <a:ext uri="{FF2B5EF4-FFF2-40B4-BE49-F238E27FC236}">
                <a16:creationId xmlns:a16="http://schemas.microsoft.com/office/drawing/2014/main" id="{DC8B1824-3AB3-A8B7-8D09-236372F6998B}"/>
              </a:ext>
            </a:extLst>
          </p:cNvPr>
          <p:cNvPicPr>
            <a:picLocks noGrp="1" noChangeAspect="1"/>
          </p:cNvPicPr>
          <p:nvPr>
            <p:ph sz="half" idx="2"/>
          </p:nvPr>
        </p:nvPicPr>
        <p:blipFill>
          <a:blip r:embed="rId3"/>
          <a:stretch>
            <a:fillRect/>
          </a:stretch>
        </p:blipFill>
        <p:spPr>
          <a:xfrm>
            <a:off x="6781801" y="2286000"/>
            <a:ext cx="3526554" cy="3581400"/>
          </a:xfrm>
          <a:prstGeom prst="rect">
            <a:avLst/>
          </a:prstGeom>
        </p:spPr>
      </p:pic>
    </p:spTree>
    <p:extLst>
      <p:ext uri="{BB962C8B-B14F-4D97-AF65-F5344CB8AC3E}">
        <p14:creationId xmlns:p14="http://schemas.microsoft.com/office/powerpoint/2010/main" val="400006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6800-9D6F-F185-21AD-361F7C391B54}"/>
              </a:ext>
            </a:extLst>
          </p:cNvPr>
          <p:cNvSpPr>
            <a:spLocks noGrp="1"/>
          </p:cNvSpPr>
          <p:nvPr>
            <p:ph type="title"/>
          </p:nvPr>
        </p:nvSpPr>
        <p:spPr/>
        <p:txBody>
          <a:bodyPr/>
          <a:lstStyle/>
          <a:p>
            <a:r>
              <a:rPr lang="en-US" dirty="0"/>
              <a:t>USER DASHBOARD</a:t>
            </a:r>
            <a:endParaRPr lang="en-IN" dirty="0"/>
          </a:p>
        </p:txBody>
      </p:sp>
      <p:pic>
        <p:nvPicPr>
          <p:cNvPr id="6" name="Picture 5">
            <a:extLst>
              <a:ext uri="{FF2B5EF4-FFF2-40B4-BE49-F238E27FC236}">
                <a16:creationId xmlns:a16="http://schemas.microsoft.com/office/drawing/2014/main" id="{10FA6C84-5B9F-BB6D-5CFC-BA6D6156BCD8}"/>
              </a:ext>
            </a:extLst>
          </p:cNvPr>
          <p:cNvPicPr>
            <a:picLocks noChangeAspect="1"/>
          </p:cNvPicPr>
          <p:nvPr/>
        </p:nvPicPr>
        <p:blipFill>
          <a:blip r:embed="rId2"/>
          <a:stretch>
            <a:fillRect/>
          </a:stretch>
        </p:blipFill>
        <p:spPr>
          <a:xfrm>
            <a:off x="1856935" y="1392702"/>
            <a:ext cx="9298746" cy="5013276"/>
          </a:xfrm>
          <a:prstGeom prst="rect">
            <a:avLst/>
          </a:prstGeom>
        </p:spPr>
      </p:pic>
    </p:spTree>
    <p:extLst>
      <p:ext uri="{BB962C8B-B14F-4D97-AF65-F5344CB8AC3E}">
        <p14:creationId xmlns:p14="http://schemas.microsoft.com/office/powerpoint/2010/main" val="2359042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E274-5905-5A2A-E8AA-8B3C72708E3F}"/>
              </a:ext>
            </a:extLst>
          </p:cNvPr>
          <p:cNvSpPr>
            <a:spLocks noGrp="1"/>
          </p:cNvSpPr>
          <p:nvPr>
            <p:ph type="title"/>
          </p:nvPr>
        </p:nvSpPr>
        <p:spPr/>
        <p:txBody>
          <a:bodyPr/>
          <a:lstStyle/>
          <a:p>
            <a:r>
              <a:rPr lang="en-IN" dirty="0"/>
              <a:t>BOOKS</a:t>
            </a:r>
            <a:r>
              <a:rPr lang="en-IN" sz="4400" dirty="0"/>
              <a:t> CATALOG</a:t>
            </a:r>
            <a:br>
              <a:rPr lang="en-IN" sz="4400" dirty="0"/>
            </a:br>
            <a:endParaRPr lang="en-IN" dirty="0"/>
          </a:p>
        </p:txBody>
      </p:sp>
      <p:pic>
        <p:nvPicPr>
          <p:cNvPr id="4" name="Picture 3">
            <a:extLst>
              <a:ext uri="{FF2B5EF4-FFF2-40B4-BE49-F238E27FC236}">
                <a16:creationId xmlns:a16="http://schemas.microsoft.com/office/drawing/2014/main" id="{9FBF8356-CBB1-9403-515B-B6CB78DA4543}"/>
              </a:ext>
            </a:extLst>
          </p:cNvPr>
          <p:cNvPicPr>
            <a:picLocks noChangeAspect="1"/>
          </p:cNvPicPr>
          <p:nvPr/>
        </p:nvPicPr>
        <p:blipFill>
          <a:blip r:embed="rId2"/>
          <a:stretch>
            <a:fillRect/>
          </a:stretch>
        </p:blipFill>
        <p:spPr>
          <a:xfrm>
            <a:off x="1219200" y="1448971"/>
            <a:ext cx="10063089" cy="4871269"/>
          </a:xfrm>
          <a:prstGeom prst="rect">
            <a:avLst/>
          </a:prstGeom>
        </p:spPr>
      </p:pic>
    </p:spTree>
    <p:extLst>
      <p:ext uri="{BB962C8B-B14F-4D97-AF65-F5344CB8AC3E}">
        <p14:creationId xmlns:p14="http://schemas.microsoft.com/office/powerpoint/2010/main" val="387333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E274-5905-5A2A-E8AA-8B3C72708E3F}"/>
              </a:ext>
            </a:extLst>
          </p:cNvPr>
          <p:cNvSpPr>
            <a:spLocks noGrp="1"/>
          </p:cNvSpPr>
          <p:nvPr>
            <p:ph type="title"/>
          </p:nvPr>
        </p:nvSpPr>
        <p:spPr/>
        <p:txBody>
          <a:bodyPr/>
          <a:lstStyle/>
          <a:p>
            <a:r>
              <a:rPr lang="en-IN" dirty="0"/>
              <a:t>BOOKS</a:t>
            </a:r>
            <a:r>
              <a:rPr lang="en-IN" sz="4400" dirty="0"/>
              <a:t> </a:t>
            </a:r>
            <a:r>
              <a:rPr lang="en-IN" dirty="0"/>
              <a:t>DETAILS</a:t>
            </a:r>
            <a:br>
              <a:rPr lang="en-IN" sz="4400" dirty="0"/>
            </a:br>
            <a:endParaRPr lang="en-IN" dirty="0"/>
          </a:p>
        </p:txBody>
      </p:sp>
      <p:pic>
        <p:nvPicPr>
          <p:cNvPr id="5" name="Picture 4">
            <a:extLst>
              <a:ext uri="{FF2B5EF4-FFF2-40B4-BE49-F238E27FC236}">
                <a16:creationId xmlns:a16="http://schemas.microsoft.com/office/drawing/2014/main" id="{197D73DB-514D-C3CF-4B9D-DA2EC962041F}"/>
              </a:ext>
            </a:extLst>
          </p:cNvPr>
          <p:cNvPicPr>
            <a:picLocks noChangeAspect="1"/>
          </p:cNvPicPr>
          <p:nvPr/>
        </p:nvPicPr>
        <p:blipFill>
          <a:blip r:embed="rId2"/>
          <a:stretch>
            <a:fillRect/>
          </a:stretch>
        </p:blipFill>
        <p:spPr>
          <a:xfrm>
            <a:off x="1062111" y="1434905"/>
            <a:ext cx="10820400" cy="4877546"/>
          </a:xfrm>
          <a:prstGeom prst="rect">
            <a:avLst/>
          </a:prstGeom>
        </p:spPr>
      </p:pic>
    </p:spTree>
    <p:extLst>
      <p:ext uri="{BB962C8B-B14F-4D97-AF65-F5344CB8AC3E}">
        <p14:creationId xmlns:p14="http://schemas.microsoft.com/office/powerpoint/2010/main" val="368589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F7E1-716B-B3C9-940B-36A222345212}"/>
              </a:ext>
            </a:extLst>
          </p:cNvPr>
          <p:cNvSpPr>
            <a:spLocks noGrp="1"/>
          </p:cNvSpPr>
          <p:nvPr>
            <p:ph type="title"/>
          </p:nvPr>
        </p:nvSpPr>
        <p:spPr/>
        <p:txBody>
          <a:bodyPr/>
          <a:lstStyle/>
          <a:p>
            <a:r>
              <a:rPr lang="en-IN" dirty="0"/>
              <a:t>PAYMENT PAGE</a:t>
            </a:r>
          </a:p>
        </p:txBody>
      </p:sp>
      <p:pic>
        <p:nvPicPr>
          <p:cNvPr id="6" name="Content Placeholder 5">
            <a:extLst>
              <a:ext uri="{FF2B5EF4-FFF2-40B4-BE49-F238E27FC236}">
                <a16:creationId xmlns:a16="http://schemas.microsoft.com/office/drawing/2014/main" id="{8FA0A35A-B322-31C1-B942-6250552D3F1E}"/>
              </a:ext>
            </a:extLst>
          </p:cNvPr>
          <p:cNvPicPr>
            <a:picLocks noGrp="1" noChangeAspect="1"/>
          </p:cNvPicPr>
          <p:nvPr>
            <p:ph sz="half" idx="1"/>
          </p:nvPr>
        </p:nvPicPr>
        <p:blipFill>
          <a:blip r:embed="rId2"/>
          <a:stretch>
            <a:fillRect/>
          </a:stretch>
        </p:blipFill>
        <p:spPr>
          <a:xfrm>
            <a:off x="1371600" y="1839685"/>
            <a:ext cx="4448175" cy="3773812"/>
          </a:xfrm>
        </p:spPr>
      </p:pic>
      <p:pic>
        <p:nvPicPr>
          <p:cNvPr id="8" name="Content Placeholder 7">
            <a:extLst>
              <a:ext uri="{FF2B5EF4-FFF2-40B4-BE49-F238E27FC236}">
                <a16:creationId xmlns:a16="http://schemas.microsoft.com/office/drawing/2014/main" id="{597978C9-6FB9-F463-42E0-0198EEA9E77E}"/>
              </a:ext>
            </a:extLst>
          </p:cNvPr>
          <p:cNvPicPr>
            <a:picLocks noGrp="1" noChangeAspect="1"/>
          </p:cNvPicPr>
          <p:nvPr>
            <p:ph sz="half" idx="2"/>
          </p:nvPr>
        </p:nvPicPr>
        <p:blipFill>
          <a:blip r:embed="rId3"/>
          <a:stretch>
            <a:fillRect/>
          </a:stretch>
        </p:blipFill>
        <p:spPr>
          <a:xfrm>
            <a:off x="6524625" y="1839686"/>
            <a:ext cx="4448175" cy="3773812"/>
          </a:xfrm>
        </p:spPr>
      </p:pic>
    </p:spTree>
    <p:extLst>
      <p:ext uri="{BB962C8B-B14F-4D97-AF65-F5344CB8AC3E}">
        <p14:creationId xmlns:p14="http://schemas.microsoft.com/office/powerpoint/2010/main" val="182671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6800-9D6F-F185-21AD-361F7C391B54}"/>
              </a:ext>
            </a:extLst>
          </p:cNvPr>
          <p:cNvSpPr>
            <a:spLocks noGrp="1"/>
          </p:cNvSpPr>
          <p:nvPr>
            <p:ph type="title"/>
          </p:nvPr>
        </p:nvSpPr>
        <p:spPr/>
        <p:txBody>
          <a:bodyPr/>
          <a:lstStyle/>
          <a:p>
            <a:r>
              <a:rPr lang="en-US" dirty="0"/>
              <a:t>ADMIN DASHBOARD</a:t>
            </a:r>
            <a:endParaRPr lang="en-IN" dirty="0"/>
          </a:p>
        </p:txBody>
      </p:sp>
      <p:pic>
        <p:nvPicPr>
          <p:cNvPr id="4" name="Picture 3">
            <a:extLst>
              <a:ext uri="{FF2B5EF4-FFF2-40B4-BE49-F238E27FC236}">
                <a16:creationId xmlns:a16="http://schemas.microsoft.com/office/drawing/2014/main" id="{06F18908-CB9B-E73C-3A88-0019DBB350E6}"/>
              </a:ext>
            </a:extLst>
          </p:cNvPr>
          <p:cNvPicPr>
            <a:picLocks noChangeAspect="1"/>
          </p:cNvPicPr>
          <p:nvPr/>
        </p:nvPicPr>
        <p:blipFill>
          <a:blip r:embed="rId2"/>
          <a:stretch>
            <a:fillRect/>
          </a:stretch>
        </p:blipFill>
        <p:spPr>
          <a:xfrm>
            <a:off x="1786595" y="1428750"/>
            <a:ext cx="9870831" cy="4904828"/>
          </a:xfrm>
          <a:prstGeom prst="rect">
            <a:avLst/>
          </a:prstGeom>
        </p:spPr>
      </p:pic>
    </p:spTree>
    <p:extLst>
      <p:ext uri="{BB962C8B-B14F-4D97-AF65-F5344CB8AC3E}">
        <p14:creationId xmlns:p14="http://schemas.microsoft.com/office/powerpoint/2010/main" val="174770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744E-BC9C-6C0F-4EC2-83AD831990A7}"/>
              </a:ext>
            </a:extLst>
          </p:cNvPr>
          <p:cNvSpPr>
            <a:spLocks noGrp="1"/>
          </p:cNvSpPr>
          <p:nvPr>
            <p:ph type="title"/>
          </p:nvPr>
        </p:nvSpPr>
        <p:spPr/>
        <p:txBody>
          <a:bodyPr>
            <a:normAutofit/>
          </a:bodyPr>
          <a:lstStyle/>
          <a:p>
            <a:r>
              <a:rPr lang="en-IN" i="0" u="none" strike="noStrike" dirty="0">
                <a:solidFill>
                  <a:schemeClr val="tx1"/>
                </a:solidFill>
                <a:effectLst/>
              </a:rPr>
              <a:t>BACKEND</a:t>
            </a:r>
            <a:endParaRPr lang="en-IN" dirty="0">
              <a:solidFill>
                <a:schemeClr val="tx1"/>
              </a:solidFill>
            </a:endParaRPr>
          </a:p>
        </p:txBody>
      </p:sp>
      <p:sp>
        <p:nvSpPr>
          <p:cNvPr id="3" name="Content Placeholder 2">
            <a:extLst>
              <a:ext uri="{FF2B5EF4-FFF2-40B4-BE49-F238E27FC236}">
                <a16:creationId xmlns:a16="http://schemas.microsoft.com/office/drawing/2014/main" id="{E72EAE90-02BB-EFE5-AB5C-3C633282F90E}"/>
              </a:ext>
            </a:extLst>
          </p:cNvPr>
          <p:cNvSpPr>
            <a:spLocks noGrp="1"/>
          </p:cNvSpPr>
          <p:nvPr>
            <p:ph idx="1"/>
          </p:nvPr>
        </p:nvSpPr>
        <p:spPr/>
        <p:txBody>
          <a:bodyPr/>
          <a:lstStyle/>
          <a:p>
            <a:r>
              <a:rPr lang="en-US" dirty="0"/>
              <a:t>The backend of the Interactive Children’s Storybook application is built using </a:t>
            </a:r>
            <a:r>
              <a:rPr lang="en-US" b="1" dirty="0"/>
              <a:t>Spring Boot (3.3.2)</a:t>
            </a:r>
            <a:r>
              <a:rPr lang="en-US" dirty="0"/>
              <a:t>, a powerful Java framework that simplifies the development of robust and scalable backend services. Spring Boot handles the application’s core functionality, such as managing APIs, user authentication, and data processing, ensuring a secure and efficient experience.</a:t>
            </a:r>
          </a:p>
          <a:p>
            <a:r>
              <a:rPr lang="en-US" dirty="0"/>
              <a:t>For data storage, the application uses </a:t>
            </a:r>
            <a:r>
              <a:rPr lang="en-US" b="1" dirty="0"/>
              <a:t>MySQL</a:t>
            </a:r>
            <a:r>
              <a:rPr lang="en-US" dirty="0"/>
              <a:t>, a reliable and widely-used relational database. MySQL manages the storage of user data, book content, quiz results, and other essential information, enabling quick retrieval and updates as users interact with the application. Together, Spring Boot and MySQL provide a stable, secure, and scalable backend foundation that supports the frontend’s interactive features.</a:t>
            </a:r>
          </a:p>
          <a:p>
            <a:endParaRPr lang="en-IN" dirty="0"/>
          </a:p>
        </p:txBody>
      </p:sp>
    </p:spTree>
    <p:extLst>
      <p:ext uri="{BB962C8B-B14F-4D97-AF65-F5344CB8AC3E}">
        <p14:creationId xmlns:p14="http://schemas.microsoft.com/office/powerpoint/2010/main" val="341291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4118-178C-F3BB-E18A-A092F32E44C2}"/>
              </a:ext>
            </a:extLst>
          </p:cNvPr>
          <p:cNvSpPr>
            <a:spLocks noGrp="1"/>
          </p:cNvSpPr>
          <p:nvPr>
            <p:ph type="title"/>
          </p:nvPr>
        </p:nvSpPr>
        <p:spPr/>
        <p:txBody>
          <a:bodyPr/>
          <a:lstStyle/>
          <a:p>
            <a:r>
              <a:rPr lang="en-IN" i="0" u="none" strike="noStrike" dirty="0">
                <a:solidFill>
                  <a:schemeClr val="tx1"/>
                </a:solidFill>
                <a:effectLst/>
              </a:rPr>
              <a:t>BACKEND LAYOUT</a:t>
            </a:r>
            <a:endParaRPr lang="en-IN" dirty="0"/>
          </a:p>
        </p:txBody>
      </p:sp>
      <p:pic>
        <p:nvPicPr>
          <p:cNvPr id="4" name="Content Placeholder 3">
            <a:extLst>
              <a:ext uri="{FF2B5EF4-FFF2-40B4-BE49-F238E27FC236}">
                <a16:creationId xmlns:a16="http://schemas.microsoft.com/office/drawing/2014/main" id="{95BF11CF-3A98-CC29-C156-58337E813628}"/>
              </a:ext>
            </a:extLst>
          </p:cNvPr>
          <p:cNvPicPr>
            <a:picLocks noGrp="1" noChangeAspect="1"/>
          </p:cNvPicPr>
          <p:nvPr>
            <p:ph sz="half" idx="1"/>
          </p:nvPr>
        </p:nvPicPr>
        <p:blipFill>
          <a:blip r:embed="rId2"/>
          <a:stretch>
            <a:fillRect/>
          </a:stretch>
        </p:blipFill>
        <p:spPr>
          <a:xfrm>
            <a:off x="1988458" y="1510392"/>
            <a:ext cx="3976914" cy="4818743"/>
          </a:xfrm>
          <a:prstGeom prst="rect">
            <a:avLst/>
          </a:prstGeom>
        </p:spPr>
      </p:pic>
      <p:sp>
        <p:nvSpPr>
          <p:cNvPr id="5" name="Content Placeholder 4">
            <a:extLst>
              <a:ext uri="{FF2B5EF4-FFF2-40B4-BE49-F238E27FC236}">
                <a16:creationId xmlns:a16="http://schemas.microsoft.com/office/drawing/2014/main" id="{3D4E5A97-1EA6-E8E4-D916-76D4A75F8284}"/>
              </a:ext>
            </a:extLst>
          </p:cNvPr>
          <p:cNvSpPr>
            <a:spLocks noGrp="1"/>
          </p:cNvSpPr>
          <p:nvPr>
            <p:ph sz="half" idx="2"/>
          </p:nvPr>
        </p:nvSpPr>
        <p:spPr/>
        <p:txBody>
          <a:bodyPr>
            <a:normAutofit fontScale="92500" lnSpcReduction="10000"/>
          </a:bodyPr>
          <a:lstStyle/>
          <a:p>
            <a:r>
              <a:rPr lang="en-US" b="1" dirty="0"/>
              <a:t>CLASSES USED</a:t>
            </a:r>
            <a:r>
              <a:rPr lang="en-US" dirty="0"/>
              <a:t>:</a:t>
            </a:r>
          </a:p>
          <a:p>
            <a:pPr marL="285750" indent="-285750">
              <a:buFont typeface="Wingdings" panose="05000000000000000000" pitchFamily="2" charset="2"/>
              <a:buChar char="§"/>
            </a:pPr>
            <a:r>
              <a:rPr lang="en-US" dirty="0"/>
              <a:t>USER</a:t>
            </a:r>
          </a:p>
          <a:p>
            <a:pPr marL="285750" indent="-285750">
              <a:buFont typeface="Wingdings" panose="05000000000000000000" pitchFamily="2" charset="2"/>
              <a:buChar char="§"/>
            </a:pPr>
            <a:r>
              <a:rPr lang="en-US" dirty="0"/>
              <a:t>BOOK</a:t>
            </a:r>
          </a:p>
          <a:p>
            <a:pPr marL="285750" indent="-285750">
              <a:buFont typeface="Wingdings" panose="05000000000000000000" pitchFamily="2" charset="2"/>
              <a:buChar char="§"/>
            </a:pPr>
            <a:r>
              <a:rPr lang="en-US" dirty="0"/>
              <a:t>STORY</a:t>
            </a:r>
          </a:p>
          <a:p>
            <a:pPr marL="285750" indent="-285750">
              <a:buFont typeface="Wingdings" panose="05000000000000000000" pitchFamily="2" charset="2"/>
              <a:buChar char="§"/>
            </a:pPr>
            <a:r>
              <a:rPr lang="en-US" dirty="0"/>
              <a:t>QUIZ</a:t>
            </a:r>
          </a:p>
          <a:p>
            <a:pPr marL="285750" indent="-285750">
              <a:buFont typeface="Wingdings" panose="05000000000000000000" pitchFamily="2" charset="2"/>
              <a:buChar char="§"/>
            </a:pPr>
            <a:r>
              <a:rPr lang="en-US" dirty="0"/>
              <a:t>FEEDBACK</a:t>
            </a:r>
          </a:p>
          <a:p>
            <a:pPr marL="285750" indent="-285750">
              <a:buFont typeface="Wingdings" panose="05000000000000000000" pitchFamily="2" charset="2"/>
              <a:buChar char="§"/>
            </a:pPr>
            <a:r>
              <a:rPr lang="en-US" dirty="0"/>
              <a:t>ORDER</a:t>
            </a:r>
          </a:p>
          <a:p>
            <a:pPr marL="285750" indent="-285750">
              <a:buFont typeface="Wingdings" panose="05000000000000000000" pitchFamily="2" charset="2"/>
              <a:buChar char="§"/>
            </a:pPr>
            <a:r>
              <a:rPr lang="en-US" dirty="0"/>
              <a:t>PURCHASE</a:t>
            </a:r>
            <a:br>
              <a:rPr lang="en-US" dirty="0"/>
            </a:br>
            <a:endParaRPr lang="en-US" dirty="0"/>
          </a:p>
        </p:txBody>
      </p:sp>
    </p:spTree>
    <p:extLst>
      <p:ext uri="{BB962C8B-B14F-4D97-AF65-F5344CB8AC3E}">
        <p14:creationId xmlns:p14="http://schemas.microsoft.com/office/powerpoint/2010/main" val="3959597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5644-C6D3-7EAB-E526-02AA15E6FF6D}"/>
              </a:ext>
            </a:extLst>
          </p:cNvPr>
          <p:cNvSpPr>
            <a:spLocks noGrp="1"/>
          </p:cNvSpPr>
          <p:nvPr>
            <p:ph type="title"/>
          </p:nvPr>
        </p:nvSpPr>
        <p:spPr/>
        <p:txBody>
          <a:bodyPr>
            <a:normAutofit/>
          </a:bodyPr>
          <a:lstStyle/>
          <a:p>
            <a:r>
              <a:rPr lang="en-IN" i="0" u="none" strike="noStrike" dirty="0">
                <a:solidFill>
                  <a:srgbClr val="000000"/>
                </a:solidFill>
                <a:effectLst/>
              </a:rPr>
              <a:t>SAMPLE OUTPUT</a:t>
            </a:r>
            <a:endParaRPr lang="en-IN" dirty="0"/>
          </a:p>
        </p:txBody>
      </p:sp>
      <p:pic>
        <p:nvPicPr>
          <p:cNvPr id="5" name="Content Placeholder 4">
            <a:extLst>
              <a:ext uri="{FF2B5EF4-FFF2-40B4-BE49-F238E27FC236}">
                <a16:creationId xmlns:a16="http://schemas.microsoft.com/office/drawing/2014/main" id="{28DB20BA-0A9E-778D-7A55-B8241BD76546}"/>
              </a:ext>
            </a:extLst>
          </p:cNvPr>
          <p:cNvPicPr>
            <a:picLocks noGrp="1" noChangeAspect="1"/>
          </p:cNvPicPr>
          <p:nvPr>
            <p:ph idx="1"/>
          </p:nvPr>
        </p:nvPicPr>
        <p:blipFill>
          <a:blip r:embed="rId2"/>
          <a:stretch>
            <a:fillRect/>
          </a:stretch>
        </p:blipFill>
        <p:spPr>
          <a:xfrm>
            <a:off x="1872344" y="1959429"/>
            <a:ext cx="8719456" cy="2111827"/>
          </a:xfrm>
        </p:spPr>
      </p:pic>
    </p:spTree>
    <p:extLst>
      <p:ext uri="{BB962C8B-B14F-4D97-AF65-F5344CB8AC3E}">
        <p14:creationId xmlns:p14="http://schemas.microsoft.com/office/powerpoint/2010/main" val="382138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553-FCAA-866B-2207-D47949B791D3}"/>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5335A976-E504-EA9D-5EC4-E5CD608EF5A2}"/>
              </a:ext>
            </a:extLst>
          </p:cNvPr>
          <p:cNvSpPr>
            <a:spLocks noGrp="1"/>
          </p:cNvSpPr>
          <p:nvPr>
            <p:ph idx="1"/>
          </p:nvPr>
        </p:nvSpPr>
        <p:spPr/>
        <p:txBody>
          <a:bodyPr>
            <a:normAutofit/>
          </a:bodyPr>
          <a:lstStyle/>
          <a:p>
            <a:r>
              <a:rPr lang="en-US" dirty="0"/>
              <a:t>The objective of the Interactive Children’s Storybook application is to develop a comprehensive digital platform that fosters a love for reading and enhances learning among young users. </a:t>
            </a:r>
          </a:p>
          <a:p>
            <a:r>
              <a:rPr lang="en-US" dirty="0"/>
              <a:t>By utilizing React, this application will incorporate essential features, including a user-friendly book browsing experience, efficient search functionality, secure user authentication, a read-aloud option for accessibility, and interactive quiz activities. </a:t>
            </a:r>
          </a:p>
          <a:p>
            <a:r>
              <a:rPr lang="en-US" dirty="0"/>
              <a:t>The ultimate goal is to create a scalable, robust, and engaging platform that offers an intuitive and safe environment for children to explore stories, learn, and interact with educational content in a dynamic way.</a:t>
            </a:r>
            <a:endParaRPr lang="en-IN" dirty="0"/>
          </a:p>
        </p:txBody>
      </p:sp>
    </p:spTree>
    <p:extLst>
      <p:ext uri="{BB962C8B-B14F-4D97-AF65-F5344CB8AC3E}">
        <p14:creationId xmlns:p14="http://schemas.microsoft.com/office/powerpoint/2010/main" val="2590883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D0A0-21C6-D14E-38E6-AF30B511125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CD9B609-FAD6-7B05-71DD-242B1BD0B2D9}"/>
              </a:ext>
            </a:extLst>
          </p:cNvPr>
          <p:cNvSpPr>
            <a:spLocks noGrp="1"/>
          </p:cNvSpPr>
          <p:nvPr>
            <p:ph idx="1"/>
          </p:nvPr>
        </p:nvSpPr>
        <p:spPr>
          <a:xfrm>
            <a:off x="1371600" y="1786596"/>
            <a:ext cx="9601200" cy="4385603"/>
          </a:xfrm>
        </p:spPr>
        <p:txBody>
          <a:bodyPr>
            <a:normAutofit/>
          </a:bodyPr>
          <a:lstStyle/>
          <a:p>
            <a:r>
              <a:rPr lang="en-US" dirty="0"/>
              <a:t>Our interactive children’s storybook app blends storytelling with learning, making education fun for kids.</a:t>
            </a:r>
          </a:p>
          <a:p>
            <a:r>
              <a:rPr lang="en-IN" b="1" dirty="0"/>
              <a:t>Future Scope</a:t>
            </a:r>
            <a:r>
              <a:rPr lang="en-IN" dirty="0"/>
              <a:t>:</a:t>
            </a:r>
          </a:p>
          <a:p>
            <a:pPr lvl="1"/>
            <a:r>
              <a:rPr lang="en-US" dirty="0"/>
              <a:t>Expand story and quiz content.</a:t>
            </a:r>
            <a:endParaRPr lang="en-IN" dirty="0"/>
          </a:p>
          <a:p>
            <a:pPr lvl="1"/>
            <a:r>
              <a:rPr lang="en-IN" dirty="0"/>
              <a:t>Add personalization features.</a:t>
            </a:r>
          </a:p>
          <a:p>
            <a:pPr lvl="1"/>
            <a:r>
              <a:rPr lang="en-IN" dirty="0"/>
              <a:t>Improve accessibility.</a:t>
            </a:r>
          </a:p>
          <a:p>
            <a:pPr marL="530352" lvl="1" indent="0">
              <a:buNone/>
            </a:pPr>
            <a:endParaRPr lang="en-IN" dirty="0"/>
          </a:p>
          <a:p>
            <a:pPr marL="530352" lvl="1" indent="0">
              <a:buNone/>
            </a:pPr>
            <a:r>
              <a:rPr lang="en-US" dirty="0"/>
              <a:t>This project not only aims to entertain but also to foster a love for reading and learning, helping children grow both intellectually and creatively.</a:t>
            </a:r>
            <a:endParaRPr lang="en-IN" dirty="0"/>
          </a:p>
          <a:p>
            <a:pPr lvl="1"/>
            <a:endParaRPr lang="en-IN" dirty="0"/>
          </a:p>
          <a:p>
            <a:pPr marL="530352" lvl="1" indent="0">
              <a:buNone/>
            </a:pPr>
            <a:endParaRPr lang="en-IN" dirty="0"/>
          </a:p>
        </p:txBody>
      </p:sp>
    </p:spTree>
    <p:extLst>
      <p:ext uri="{BB962C8B-B14F-4D97-AF65-F5344CB8AC3E}">
        <p14:creationId xmlns:p14="http://schemas.microsoft.com/office/powerpoint/2010/main" val="4113491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9025-3C79-20F6-26FE-49BCB3C5844C}"/>
              </a:ext>
            </a:extLst>
          </p:cNvPr>
          <p:cNvSpPr>
            <a:spLocks noGrp="1"/>
          </p:cNvSpPr>
          <p:nvPr>
            <p:ph type="title"/>
          </p:nvPr>
        </p:nvSpPr>
        <p:spPr>
          <a:xfrm>
            <a:off x="1948375" y="2514600"/>
            <a:ext cx="9601200" cy="1485900"/>
          </a:xfrm>
        </p:spPr>
        <p:txBody>
          <a:bodyPr/>
          <a:lstStyle/>
          <a:p>
            <a:r>
              <a:rPr lang="en-US" dirty="0">
                <a:sym typeface="Wingdings" panose="05000000000000000000" pitchFamily="2" charset="2"/>
              </a:rPr>
              <a:t>                 </a:t>
            </a:r>
            <a:r>
              <a:rPr lang="en-US" dirty="0"/>
              <a:t>THANK YOU </a:t>
            </a:r>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182023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A03C-638C-344E-9ACF-B50B512C706D}"/>
              </a:ext>
            </a:extLst>
          </p:cNvPr>
          <p:cNvSpPr>
            <a:spLocks noGrp="1"/>
          </p:cNvSpPr>
          <p:nvPr>
            <p:ph type="title"/>
          </p:nvPr>
        </p:nvSpPr>
        <p:spPr/>
        <p:txBody>
          <a:bodyPr>
            <a:normAutofit/>
          </a:bodyPr>
          <a:lstStyle/>
          <a:p>
            <a:r>
              <a:rPr lang="en-IN" i="0" u="none" strike="noStrike" dirty="0">
                <a:solidFill>
                  <a:srgbClr val="000000"/>
                </a:solidFill>
                <a:effectLst/>
              </a:rPr>
              <a:t>FUNCTIONALITIES</a:t>
            </a:r>
            <a:endParaRPr lang="en-IN" dirty="0"/>
          </a:p>
        </p:txBody>
      </p:sp>
      <p:sp>
        <p:nvSpPr>
          <p:cNvPr id="3" name="Content Placeholder 2">
            <a:extLst>
              <a:ext uri="{FF2B5EF4-FFF2-40B4-BE49-F238E27FC236}">
                <a16:creationId xmlns:a16="http://schemas.microsoft.com/office/drawing/2014/main" id="{F36A4E3C-7A7F-B35E-5840-A12C39F3B58A}"/>
              </a:ext>
            </a:extLst>
          </p:cNvPr>
          <p:cNvSpPr>
            <a:spLocks noGrp="1"/>
          </p:cNvSpPr>
          <p:nvPr>
            <p:ph idx="1"/>
          </p:nvPr>
        </p:nvSpPr>
        <p:spPr/>
        <p:txBody>
          <a:bodyPr>
            <a:normAutofit/>
          </a:bodyPr>
          <a:lstStyle/>
          <a:p>
            <a:pPr>
              <a:lnSpc>
                <a:spcPct val="100000"/>
              </a:lnSpc>
            </a:pPr>
            <a:r>
              <a:rPr lang="en-US" dirty="0"/>
              <a:t>Develop a comprehensive INTERACTIVE CHILDREN’S STORYBOOK application using React, integrating essential features to provide an intuitive, secure, and efficient learning experience for learners.</a:t>
            </a:r>
          </a:p>
          <a:p>
            <a:pPr>
              <a:lnSpc>
                <a:spcPct val="100000"/>
              </a:lnSpc>
            </a:pPr>
            <a:r>
              <a:rPr lang="en-US" sz="2400" dirty="0"/>
              <a:t> </a:t>
            </a:r>
            <a:r>
              <a:rPr lang="en-US" dirty="0"/>
              <a:t>This includes functionalities such as books browsing, search, user authentication, read aloud option and quiz activities.</a:t>
            </a:r>
            <a:endParaRPr lang="en-US" sz="2400" dirty="0"/>
          </a:p>
        </p:txBody>
      </p:sp>
      <p:sp>
        <p:nvSpPr>
          <p:cNvPr id="4" name="Rectangle 1">
            <a:extLst>
              <a:ext uri="{FF2B5EF4-FFF2-40B4-BE49-F238E27FC236}">
                <a16:creationId xmlns:a16="http://schemas.microsoft.com/office/drawing/2014/main" id="{5AA35092-CA53-6088-FC78-6EAC369408CC}"/>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91571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283A-51AC-A7C9-6342-60C0F14A70A5}"/>
              </a:ext>
            </a:extLst>
          </p:cNvPr>
          <p:cNvSpPr>
            <a:spLocks noGrp="1"/>
          </p:cNvSpPr>
          <p:nvPr>
            <p:ph type="title"/>
          </p:nvPr>
        </p:nvSpPr>
        <p:spPr/>
        <p:txBody>
          <a:bodyPr>
            <a:normAutofit/>
          </a:bodyPr>
          <a:lstStyle/>
          <a:p>
            <a:r>
              <a:rPr lang="en-IN" sz="6000" dirty="0"/>
              <a:t>Tools and Technologies :</a:t>
            </a:r>
          </a:p>
        </p:txBody>
      </p:sp>
      <p:sp>
        <p:nvSpPr>
          <p:cNvPr id="3" name="Content Placeholder 2">
            <a:extLst>
              <a:ext uri="{FF2B5EF4-FFF2-40B4-BE49-F238E27FC236}">
                <a16:creationId xmlns:a16="http://schemas.microsoft.com/office/drawing/2014/main" id="{665F8363-058C-83DE-6E26-092FFEB5D4FF}"/>
              </a:ext>
            </a:extLst>
          </p:cNvPr>
          <p:cNvSpPr>
            <a:spLocks noGrp="1"/>
          </p:cNvSpPr>
          <p:nvPr>
            <p:ph idx="1"/>
          </p:nvPr>
        </p:nvSpPr>
        <p:spPr/>
        <p:txBody>
          <a:bodyPr>
            <a:normAutofit/>
          </a:bodyPr>
          <a:lstStyle/>
          <a:p>
            <a:r>
              <a:rPr lang="en-US" sz="2400" b="1" dirty="0"/>
              <a:t>FRONTEND</a:t>
            </a:r>
          </a:p>
          <a:p>
            <a:pPr lvl="1">
              <a:buFont typeface="Wingdings" panose="05000000000000000000" pitchFamily="2" charset="2"/>
              <a:buChar char="Ø"/>
            </a:pPr>
            <a:r>
              <a:rPr lang="en-US" dirty="0"/>
              <a:t>React  : 18.3.1</a:t>
            </a:r>
          </a:p>
          <a:p>
            <a:pPr lvl="1">
              <a:buFont typeface="Wingdings" panose="05000000000000000000" pitchFamily="2" charset="2"/>
              <a:buChar char="Ø"/>
            </a:pPr>
            <a:r>
              <a:rPr lang="en-US" dirty="0"/>
              <a:t>MUI for styling </a:t>
            </a:r>
            <a:r>
              <a:rPr lang="en-US" b="1" dirty="0"/>
              <a:t>: </a:t>
            </a:r>
            <a:r>
              <a:rPr lang="en-US" dirty="0"/>
              <a:t>5.16.5</a:t>
            </a:r>
            <a:endParaRPr lang="en-US" sz="2400" dirty="0"/>
          </a:p>
          <a:p>
            <a:pPr marL="530352" lvl="1" indent="0">
              <a:buNone/>
            </a:pPr>
            <a:endParaRPr lang="en-US" b="1" dirty="0"/>
          </a:p>
          <a:p>
            <a:r>
              <a:rPr lang="en-US" sz="2400" b="1" dirty="0"/>
              <a:t>BACKEND</a:t>
            </a:r>
          </a:p>
          <a:p>
            <a:pPr lvl="1">
              <a:buFont typeface="Wingdings" panose="05000000000000000000" pitchFamily="2" charset="2"/>
              <a:buChar char="Ø"/>
            </a:pPr>
            <a:r>
              <a:rPr lang="en-US" dirty="0"/>
              <a:t>Spring Boot : 3.3.2</a:t>
            </a:r>
          </a:p>
          <a:p>
            <a:pPr lvl="1">
              <a:buFont typeface="Wingdings" panose="05000000000000000000" pitchFamily="2" charset="2"/>
              <a:buChar char="Ø"/>
            </a:pPr>
            <a:r>
              <a:rPr lang="en-US" dirty="0"/>
              <a:t>MySQL </a:t>
            </a:r>
          </a:p>
          <a:p>
            <a:pPr lvl="1">
              <a:buFont typeface="Wingdings" panose="05000000000000000000" pitchFamily="2" charset="2"/>
              <a:buChar char="Ø"/>
            </a:pPr>
            <a:r>
              <a:rPr lang="en-US" dirty="0"/>
              <a:t> Postman</a:t>
            </a:r>
            <a:endParaRPr lang="en-IN" dirty="0"/>
          </a:p>
          <a:p>
            <a:pPr lvl="1"/>
            <a:endParaRPr lang="en-US" dirty="0"/>
          </a:p>
        </p:txBody>
      </p:sp>
    </p:spTree>
    <p:extLst>
      <p:ext uri="{BB962C8B-B14F-4D97-AF65-F5344CB8AC3E}">
        <p14:creationId xmlns:p14="http://schemas.microsoft.com/office/powerpoint/2010/main" val="245490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283A-51AC-A7C9-6342-60C0F14A70A5}"/>
              </a:ext>
            </a:extLst>
          </p:cNvPr>
          <p:cNvSpPr>
            <a:spLocks noGrp="1"/>
          </p:cNvSpPr>
          <p:nvPr>
            <p:ph type="title"/>
          </p:nvPr>
        </p:nvSpPr>
        <p:spPr/>
        <p:txBody>
          <a:bodyPr>
            <a:normAutofit/>
          </a:bodyPr>
          <a:lstStyle/>
          <a:p>
            <a:r>
              <a:rPr lang="en-IN" sz="6000" dirty="0"/>
              <a:t>FEATURES</a:t>
            </a:r>
          </a:p>
        </p:txBody>
      </p:sp>
      <p:sp>
        <p:nvSpPr>
          <p:cNvPr id="3" name="Content Placeholder 2">
            <a:extLst>
              <a:ext uri="{FF2B5EF4-FFF2-40B4-BE49-F238E27FC236}">
                <a16:creationId xmlns:a16="http://schemas.microsoft.com/office/drawing/2014/main" id="{665F8363-058C-83DE-6E26-092FFEB5D4FF}"/>
              </a:ext>
            </a:extLst>
          </p:cNvPr>
          <p:cNvSpPr>
            <a:spLocks noGrp="1"/>
          </p:cNvSpPr>
          <p:nvPr>
            <p:ph idx="1"/>
          </p:nvPr>
        </p:nvSpPr>
        <p:spPr>
          <a:xfrm>
            <a:off x="1371600" y="1758462"/>
            <a:ext cx="9601200" cy="4108938"/>
          </a:xfrm>
        </p:spPr>
        <p:txBody>
          <a:bodyPr>
            <a:normAutofit fontScale="92500" lnSpcReduction="10000"/>
          </a:bodyPr>
          <a:lstStyle/>
          <a:p>
            <a:r>
              <a:rPr lang="en-US" b="1" dirty="0"/>
              <a:t>Key Features</a:t>
            </a:r>
          </a:p>
          <a:p>
            <a:pPr lvl="1">
              <a:buFont typeface="Arial" panose="020B0604020202020204" pitchFamily="34" charset="0"/>
              <a:buChar char="•"/>
            </a:pPr>
            <a:r>
              <a:rPr lang="en-US" dirty="0"/>
              <a:t>Interactive stories with read-aloud options.</a:t>
            </a:r>
          </a:p>
          <a:p>
            <a:pPr lvl="1">
              <a:buFont typeface="Arial" panose="020B0604020202020204" pitchFamily="34" charset="0"/>
              <a:buChar char="•"/>
            </a:pPr>
            <a:r>
              <a:rPr lang="en-US" dirty="0"/>
              <a:t>Educational quizzes to reinforce learning.</a:t>
            </a:r>
          </a:p>
          <a:p>
            <a:pPr lvl="1">
              <a:buFont typeface="Arial" panose="020B0604020202020204" pitchFamily="34" charset="0"/>
              <a:buChar char="•"/>
            </a:pPr>
            <a:r>
              <a:rPr lang="en-US" dirty="0"/>
              <a:t>Easy content management for admins.</a:t>
            </a:r>
            <a:endParaRPr lang="en-US" sz="2400" b="1" dirty="0"/>
          </a:p>
          <a:p>
            <a:r>
              <a:rPr lang="en-US" sz="2400" b="1" dirty="0"/>
              <a:t>Integration with Axios:</a:t>
            </a:r>
          </a:p>
          <a:p>
            <a:pPr lvl="1"/>
            <a:r>
              <a:rPr lang="en-US" sz="2000" dirty="0"/>
              <a:t>Used to fetch data from the backend and interact with APIs in the project.</a:t>
            </a:r>
            <a:endParaRPr lang="en-US" b="1" dirty="0"/>
          </a:p>
          <a:p>
            <a:r>
              <a:rPr lang="en-US" sz="2400" b="1" dirty="0"/>
              <a:t>Payment with Razor pay:</a:t>
            </a:r>
          </a:p>
          <a:p>
            <a:pPr lvl="1"/>
            <a:r>
              <a:rPr lang="en-US" sz="2000" dirty="0"/>
              <a:t>Integrated to handle payment processing within the application</a:t>
            </a:r>
            <a:endParaRPr lang="en-US" sz="2400" b="1" dirty="0"/>
          </a:p>
          <a:p>
            <a:r>
              <a:rPr lang="en-US" sz="2400" b="1" dirty="0"/>
              <a:t>Security with Spring Security</a:t>
            </a:r>
          </a:p>
          <a:p>
            <a:pPr lvl="1"/>
            <a:r>
              <a:rPr lang="en-US" sz="2000" dirty="0"/>
              <a:t>Used to secure API endpoints, manage user authentication, and enforce role-based access control in the project.</a:t>
            </a:r>
          </a:p>
          <a:p>
            <a:pPr lvl="1"/>
            <a:endParaRPr lang="en-US" sz="2000" b="1" dirty="0"/>
          </a:p>
        </p:txBody>
      </p:sp>
    </p:spTree>
    <p:extLst>
      <p:ext uri="{BB962C8B-B14F-4D97-AF65-F5344CB8AC3E}">
        <p14:creationId xmlns:p14="http://schemas.microsoft.com/office/powerpoint/2010/main" val="56661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283A-51AC-A7C9-6342-60C0F14A70A5}"/>
              </a:ext>
            </a:extLst>
          </p:cNvPr>
          <p:cNvSpPr>
            <a:spLocks noGrp="1"/>
          </p:cNvSpPr>
          <p:nvPr>
            <p:ph type="title"/>
          </p:nvPr>
        </p:nvSpPr>
        <p:spPr/>
        <p:txBody>
          <a:bodyPr>
            <a:normAutofit/>
          </a:bodyPr>
          <a:lstStyle/>
          <a:p>
            <a:r>
              <a:rPr lang="en-US" sz="6000" dirty="0"/>
              <a:t>A</a:t>
            </a:r>
            <a:r>
              <a:rPr lang="en-IN" sz="6000" dirty="0"/>
              <a:t>PPLICATION FLOW:</a:t>
            </a:r>
          </a:p>
        </p:txBody>
      </p:sp>
      <p:pic>
        <p:nvPicPr>
          <p:cNvPr id="4" name="Content Placeholder 3">
            <a:extLst>
              <a:ext uri="{FF2B5EF4-FFF2-40B4-BE49-F238E27FC236}">
                <a16:creationId xmlns:a16="http://schemas.microsoft.com/office/drawing/2014/main" id="{1704CF27-AAD6-7A57-B09F-7B753C34CA41}"/>
              </a:ext>
            </a:extLst>
          </p:cNvPr>
          <p:cNvPicPr>
            <a:picLocks noGrp="1" noChangeAspect="1"/>
          </p:cNvPicPr>
          <p:nvPr>
            <p:ph idx="1"/>
          </p:nvPr>
        </p:nvPicPr>
        <p:blipFill>
          <a:blip r:embed="rId2"/>
          <a:stretch>
            <a:fillRect/>
          </a:stretch>
        </p:blipFill>
        <p:spPr>
          <a:xfrm>
            <a:off x="2514600" y="1727543"/>
            <a:ext cx="7363326" cy="4949984"/>
          </a:xfrm>
          <a:prstGeom prst="rect">
            <a:avLst/>
          </a:prstGeom>
        </p:spPr>
      </p:pic>
    </p:spTree>
    <p:extLst>
      <p:ext uri="{BB962C8B-B14F-4D97-AF65-F5344CB8AC3E}">
        <p14:creationId xmlns:p14="http://schemas.microsoft.com/office/powerpoint/2010/main" val="172888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2EB0-A900-D6A6-083B-C3F8EA12BB6B}"/>
              </a:ext>
            </a:extLst>
          </p:cNvPr>
          <p:cNvSpPr>
            <a:spLocks noGrp="1"/>
          </p:cNvSpPr>
          <p:nvPr>
            <p:ph type="title"/>
          </p:nvPr>
        </p:nvSpPr>
        <p:spPr>
          <a:xfrm>
            <a:off x="1371600" y="108857"/>
            <a:ext cx="9601200" cy="1517604"/>
          </a:xfrm>
        </p:spPr>
        <p:txBody>
          <a:bodyPr>
            <a:normAutofit fontScale="90000"/>
          </a:bodyPr>
          <a:lstStyle/>
          <a:p>
            <a:pPr rtl="0"/>
            <a:r>
              <a:rPr lang="en-IN" sz="4900" i="0" u="none" strike="noStrike" dirty="0">
                <a:solidFill>
                  <a:srgbClr val="000000"/>
                </a:solidFill>
                <a:effectLst/>
              </a:rPr>
              <a:t>USE CASE DIAGRAM</a:t>
            </a:r>
            <a:br>
              <a:rPr lang="en-IN" b="0" dirty="0">
                <a:effectLst/>
              </a:rPr>
            </a:br>
            <a:br>
              <a:rPr lang="en-IN" dirty="0"/>
            </a:br>
            <a:endParaRPr lang="en-IN" dirty="0"/>
          </a:p>
        </p:txBody>
      </p:sp>
      <p:pic>
        <p:nvPicPr>
          <p:cNvPr id="9" name="Content Placeholder 8">
            <a:extLst>
              <a:ext uri="{FF2B5EF4-FFF2-40B4-BE49-F238E27FC236}">
                <a16:creationId xmlns:a16="http://schemas.microsoft.com/office/drawing/2014/main" id="{BFC1A831-0FBB-D731-05F8-0A75E36ACB29}"/>
              </a:ext>
            </a:extLst>
          </p:cNvPr>
          <p:cNvPicPr>
            <a:picLocks noGrp="1" noChangeAspect="1"/>
          </p:cNvPicPr>
          <p:nvPr>
            <p:ph idx="1"/>
          </p:nvPr>
        </p:nvPicPr>
        <p:blipFill>
          <a:blip r:embed="rId2"/>
          <a:stretch>
            <a:fillRect/>
          </a:stretch>
        </p:blipFill>
        <p:spPr>
          <a:xfrm>
            <a:off x="2209801" y="904437"/>
            <a:ext cx="6988628" cy="5595033"/>
          </a:xfrm>
        </p:spPr>
      </p:pic>
    </p:spTree>
    <p:extLst>
      <p:ext uri="{BB962C8B-B14F-4D97-AF65-F5344CB8AC3E}">
        <p14:creationId xmlns:p14="http://schemas.microsoft.com/office/powerpoint/2010/main" val="215235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D387-7936-9779-1BDB-4E9FB4A64E7E}"/>
              </a:ext>
            </a:extLst>
          </p:cNvPr>
          <p:cNvSpPr>
            <a:spLocks noGrp="1"/>
          </p:cNvSpPr>
          <p:nvPr>
            <p:ph type="title"/>
          </p:nvPr>
        </p:nvSpPr>
        <p:spPr/>
        <p:txBody>
          <a:bodyPr>
            <a:normAutofit/>
          </a:bodyPr>
          <a:lstStyle/>
          <a:p>
            <a:r>
              <a:rPr lang="en-IN" i="0" u="none" strike="noStrike" dirty="0">
                <a:solidFill>
                  <a:srgbClr val="000000"/>
                </a:solidFill>
                <a:effectLst/>
              </a:rPr>
              <a:t>CLASS DIAGRAM</a:t>
            </a:r>
            <a:endParaRPr lang="en-IN" dirty="0"/>
          </a:p>
        </p:txBody>
      </p:sp>
      <p:pic>
        <p:nvPicPr>
          <p:cNvPr id="9" name="Content Placeholder 8">
            <a:extLst>
              <a:ext uri="{FF2B5EF4-FFF2-40B4-BE49-F238E27FC236}">
                <a16:creationId xmlns:a16="http://schemas.microsoft.com/office/drawing/2014/main" id="{4F6EFA57-956A-A0B1-25B9-24D9C7480D94}"/>
              </a:ext>
            </a:extLst>
          </p:cNvPr>
          <p:cNvPicPr>
            <a:picLocks noGrp="1" noChangeAspect="1"/>
          </p:cNvPicPr>
          <p:nvPr>
            <p:ph idx="1"/>
          </p:nvPr>
        </p:nvPicPr>
        <p:blipFill>
          <a:blip r:embed="rId2"/>
          <a:stretch>
            <a:fillRect/>
          </a:stretch>
        </p:blipFill>
        <p:spPr>
          <a:xfrm>
            <a:off x="3183081" y="1447800"/>
            <a:ext cx="6995061" cy="5171320"/>
          </a:xfrm>
        </p:spPr>
      </p:pic>
    </p:spTree>
    <p:extLst>
      <p:ext uri="{BB962C8B-B14F-4D97-AF65-F5344CB8AC3E}">
        <p14:creationId xmlns:p14="http://schemas.microsoft.com/office/powerpoint/2010/main" val="19149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6841-3AF7-4981-2E93-99393EB01DA3}"/>
              </a:ext>
            </a:extLst>
          </p:cNvPr>
          <p:cNvSpPr>
            <a:spLocks noGrp="1"/>
          </p:cNvSpPr>
          <p:nvPr>
            <p:ph type="title"/>
          </p:nvPr>
        </p:nvSpPr>
        <p:spPr/>
        <p:txBody>
          <a:bodyPr>
            <a:normAutofit/>
          </a:bodyPr>
          <a:lstStyle/>
          <a:p>
            <a:r>
              <a:rPr lang="en-IN" i="0" u="none" strike="noStrike" dirty="0">
                <a:solidFill>
                  <a:srgbClr val="000000"/>
                </a:solidFill>
                <a:effectLst/>
              </a:rPr>
              <a:t>FRONTEND</a:t>
            </a:r>
            <a:endParaRPr lang="en-IN" dirty="0"/>
          </a:p>
        </p:txBody>
      </p:sp>
      <p:sp>
        <p:nvSpPr>
          <p:cNvPr id="3" name="Content Placeholder 2">
            <a:extLst>
              <a:ext uri="{FF2B5EF4-FFF2-40B4-BE49-F238E27FC236}">
                <a16:creationId xmlns:a16="http://schemas.microsoft.com/office/drawing/2014/main" id="{AF00161D-B0BA-A81D-395F-1A705672A612}"/>
              </a:ext>
            </a:extLst>
          </p:cNvPr>
          <p:cNvSpPr>
            <a:spLocks noGrp="1"/>
          </p:cNvSpPr>
          <p:nvPr>
            <p:ph idx="1"/>
          </p:nvPr>
        </p:nvSpPr>
        <p:spPr/>
        <p:txBody>
          <a:bodyPr/>
          <a:lstStyle/>
          <a:p>
            <a:pPr>
              <a:lnSpc>
                <a:spcPct val="100000"/>
              </a:lnSpc>
            </a:pPr>
            <a:r>
              <a:rPr lang="en-US" dirty="0"/>
              <a:t>The frontend of the Interactive Children’s Storybook application is built with React (18.3.1) for efficient, component-based development, allowing smooth, interactive user experiences. </a:t>
            </a:r>
          </a:p>
          <a:p>
            <a:pPr>
              <a:lnSpc>
                <a:spcPct val="100000"/>
              </a:lnSpc>
            </a:pPr>
            <a:r>
              <a:rPr lang="en-US" dirty="0"/>
              <a:t>Styling is handled by Material-UI (MUI 5.16.5), providing a modern, consistent design that is easy to navigate and visually appealing for young users. Together, React and MUI create a user-friendly, engaging interface that enhances the reading and learning experience.</a:t>
            </a:r>
            <a:endParaRPr lang="en-IN" dirty="0"/>
          </a:p>
        </p:txBody>
      </p:sp>
    </p:spTree>
    <p:extLst>
      <p:ext uri="{BB962C8B-B14F-4D97-AF65-F5344CB8AC3E}">
        <p14:creationId xmlns:p14="http://schemas.microsoft.com/office/powerpoint/2010/main" val="23593456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{E1E7D3C3-62CE-484E-A29E-D85CABA13D77}tf10001105</Template>
  <TotalTime>1135</TotalTime>
  <Words>597</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Franklin Gothic Book</vt:lpstr>
      <vt:lpstr>Wingdings</vt:lpstr>
      <vt:lpstr>Crop</vt:lpstr>
      <vt:lpstr>INTERACTIVE CHILDREN’S STORYBOOK APPLICATION</vt:lpstr>
      <vt:lpstr>OBJECTIVE</vt:lpstr>
      <vt:lpstr>FUNCTIONALITIES</vt:lpstr>
      <vt:lpstr>Tools and Technologies :</vt:lpstr>
      <vt:lpstr>FEATURES</vt:lpstr>
      <vt:lpstr>APPLICATION FLOW:</vt:lpstr>
      <vt:lpstr>USE CASE DIAGRAM  </vt:lpstr>
      <vt:lpstr>CLASS DIAGRAM</vt:lpstr>
      <vt:lpstr>FRONTEND</vt:lpstr>
      <vt:lpstr>HOME PAGE</vt:lpstr>
      <vt:lpstr>LOGIN AND REGISTER PAGE </vt:lpstr>
      <vt:lpstr>USER DASHBOARD</vt:lpstr>
      <vt:lpstr>BOOKS CATALOG </vt:lpstr>
      <vt:lpstr>BOOKS DETAILS </vt:lpstr>
      <vt:lpstr>PAYMENT PAGE</vt:lpstr>
      <vt:lpstr>ADMIN DASHBOARD</vt:lpstr>
      <vt:lpstr>BACKEND</vt:lpstr>
      <vt:lpstr>BACKEND LAYOUT</vt:lpstr>
      <vt:lpstr>SAMPLE OUTPUT</vt:lpstr>
      <vt:lpstr>CONCLUSION</vt:lpstr>
      <vt:lpstr>                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GARDENING STORE</dc:title>
  <dc:creator>ramya j</dc:creator>
  <cp:lastModifiedBy>kanishkasree2004@outlook.com</cp:lastModifiedBy>
  <cp:revision>12</cp:revision>
  <dcterms:created xsi:type="dcterms:W3CDTF">2024-04-12T08:36:36Z</dcterms:created>
  <dcterms:modified xsi:type="dcterms:W3CDTF">2024-11-11T17:38:02Z</dcterms:modified>
</cp:coreProperties>
</file>