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Students Marksheet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'[EXCEL PROJECT -NAAN MUDHALVAAN.xlsx]Sheet1'!$C$1:$C$4</c:f>
              <c:strCache>
                <c:ptCount val="4"/>
                <c:pt idx="0">
                  <c:v>KV EDUCATION MARK SHEET-2024 </c:v>
                </c:pt>
                <c:pt idx="3">
                  <c:v>SUBJECTS</c:v>
                </c:pt>
              </c:strCache>
            </c:strRef>
          </c:tx>
          <c:spPr>
            <a:solidFill>
              <a:schemeClr val="accent1"/>
            </a:solidFill>
            <a:ln>
              <a:noFill/>
            </a:ln>
            <a:effectLst/>
          </c:spPr>
          <c:invertIfNegative val="0"/>
          <c:cat>
            <c:multiLvlStrRef>
              <c:f>'[EXCEL PROJECT -NAAN MUDHALVAAN.xlsx]Sheet1'!$A$5:$B$15</c:f>
              <c:multiLvlStrCache>
                <c:ptCount val="11"/>
                <c:lvl>
                  <c:pt idx="1">
                    <c:v> AARTHI                     S</c:v>
                  </c:pt>
                  <c:pt idx="2">
                    <c:v>SHREE                        B</c:v>
                  </c:pt>
                  <c:pt idx="3">
                    <c:v>Lavanya.                    K</c:v>
                  </c:pt>
                  <c:pt idx="4">
                    <c:v>ABI.                              C</c:v>
                  </c:pt>
                  <c:pt idx="5">
                    <c:v>ABINAYA                     V</c:v>
                  </c:pt>
                  <c:pt idx="6">
                    <c:v>AJITHA PRIYA             D</c:v>
                  </c:pt>
                  <c:pt idx="7">
                    <c:v>AMIRTHA.                  V</c:v>
                  </c:pt>
                  <c:pt idx="8">
                    <c:v>SHALANI                    G</c:v>
                  </c:pt>
                  <c:pt idx="9">
                    <c:v>DEVA                         S</c:v>
                  </c:pt>
                  <c:pt idx="10">
                    <c:v>DHARSHINI                G</c:v>
                  </c:pt>
                </c:lvl>
                <c:lvl>
                  <c:pt idx="1">
                    <c:v>1</c:v>
                  </c:pt>
                  <c:pt idx="2">
                    <c:v>2</c:v>
                  </c:pt>
                  <c:pt idx="3">
                    <c:v>3</c:v>
                  </c:pt>
                  <c:pt idx="4">
                    <c:v>4</c:v>
                  </c:pt>
                  <c:pt idx="5">
                    <c:v>5</c:v>
                  </c:pt>
                  <c:pt idx="6">
                    <c:v>6</c:v>
                  </c:pt>
                  <c:pt idx="7">
                    <c:v>7</c:v>
                  </c:pt>
                  <c:pt idx="8">
                    <c:v>8</c:v>
                  </c:pt>
                  <c:pt idx="9">
                    <c:v>9</c:v>
                  </c:pt>
                  <c:pt idx="10">
                    <c:v>10</c:v>
                  </c:pt>
                </c:lvl>
              </c:multiLvlStrCache>
            </c:multiLvlStrRef>
          </c:cat>
          <c:val>
            <c:numRef>
              <c:f>'[EXCEL PROJECT -NAAN MUDHALVAAN.xlsx]Sheet1'!$C$5:$C$15</c:f>
              <c:numCache>
                <c:formatCode>General</c:formatCode>
                <c:ptCount val="11"/>
                <c:pt idx="0">
                  <c:v>0</c:v>
                </c:pt>
                <c:pt idx="1">
                  <c:v>65</c:v>
                </c:pt>
                <c:pt idx="2">
                  <c:v>85</c:v>
                </c:pt>
                <c:pt idx="3">
                  <c:v>59</c:v>
                </c:pt>
                <c:pt idx="4">
                  <c:v>85</c:v>
                </c:pt>
                <c:pt idx="5">
                  <c:v>45</c:v>
                </c:pt>
                <c:pt idx="6">
                  <c:v>85</c:v>
                </c:pt>
                <c:pt idx="7">
                  <c:v>56</c:v>
                </c:pt>
                <c:pt idx="8">
                  <c:v>75</c:v>
                </c:pt>
                <c:pt idx="9">
                  <c:v>65</c:v>
                </c:pt>
                <c:pt idx="10">
                  <c:v>86</c:v>
                </c:pt>
              </c:numCache>
            </c:numRef>
          </c:val>
          <c:extLst>
            <c:ext xmlns:c16="http://schemas.microsoft.com/office/drawing/2014/chart" uri="{C3380CC4-5D6E-409C-BE32-E72D297353CC}">
              <c16:uniqueId val="{00000000-65F4-9042-A014-866A312DA4E7}"/>
            </c:ext>
          </c:extLst>
        </c:ser>
        <c:ser>
          <c:idx val="1"/>
          <c:order val="1"/>
          <c:tx>
            <c:strRef>
              <c:f>'[EXCEL PROJECT -NAAN MUDHALVAAN.xlsx]Sheet1'!$D$1:$D$4</c:f>
              <c:strCache>
                <c:ptCount val="4"/>
                <c:pt idx="0">
                  <c:v>KV EDUCATION MARK SHEET-2024 </c:v>
                </c:pt>
                <c:pt idx="3">
                  <c:v>SUBJECTS</c:v>
                </c:pt>
              </c:strCache>
            </c:strRef>
          </c:tx>
          <c:spPr>
            <a:solidFill>
              <a:schemeClr val="accent2"/>
            </a:solidFill>
            <a:ln>
              <a:noFill/>
            </a:ln>
            <a:effectLst/>
          </c:spPr>
          <c:invertIfNegative val="0"/>
          <c:cat>
            <c:multiLvlStrRef>
              <c:f>'[EXCEL PROJECT -NAAN MUDHALVAAN.xlsx]Sheet1'!$A$5:$B$15</c:f>
              <c:multiLvlStrCache>
                <c:ptCount val="11"/>
                <c:lvl>
                  <c:pt idx="1">
                    <c:v> AARTHI                     S</c:v>
                  </c:pt>
                  <c:pt idx="2">
                    <c:v>SHREE                        B</c:v>
                  </c:pt>
                  <c:pt idx="3">
                    <c:v>Lavanya.                    K</c:v>
                  </c:pt>
                  <c:pt idx="4">
                    <c:v>ABI.                              C</c:v>
                  </c:pt>
                  <c:pt idx="5">
                    <c:v>ABINAYA                     V</c:v>
                  </c:pt>
                  <c:pt idx="6">
                    <c:v>AJITHA PRIYA             D</c:v>
                  </c:pt>
                  <c:pt idx="7">
                    <c:v>AMIRTHA.                  V</c:v>
                  </c:pt>
                  <c:pt idx="8">
                    <c:v>SHALANI                    G</c:v>
                  </c:pt>
                  <c:pt idx="9">
                    <c:v>DEVA                         S</c:v>
                  </c:pt>
                  <c:pt idx="10">
                    <c:v>DHARSHINI                G</c:v>
                  </c:pt>
                </c:lvl>
                <c:lvl>
                  <c:pt idx="1">
                    <c:v>1</c:v>
                  </c:pt>
                  <c:pt idx="2">
                    <c:v>2</c:v>
                  </c:pt>
                  <c:pt idx="3">
                    <c:v>3</c:v>
                  </c:pt>
                  <c:pt idx="4">
                    <c:v>4</c:v>
                  </c:pt>
                  <c:pt idx="5">
                    <c:v>5</c:v>
                  </c:pt>
                  <c:pt idx="6">
                    <c:v>6</c:v>
                  </c:pt>
                  <c:pt idx="7">
                    <c:v>7</c:v>
                  </c:pt>
                  <c:pt idx="8">
                    <c:v>8</c:v>
                  </c:pt>
                  <c:pt idx="9">
                    <c:v>9</c:v>
                  </c:pt>
                  <c:pt idx="10">
                    <c:v>10</c:v>
                  </c:pt>
                </c:lvl>
              </c:multiLvlStrCache>
            </c:multiLvlStrRef>
          </c:cat>
          <c:val>
            <c:numRef>
              <c:f>'[EXCEL PROJECT -NAAN MUDHALVAAN.xlsx]Sheet1'!$D$5:$D$15</c:f>
              <c:numCache>
                <c:formatCode>General</c:formatCode>
                <c:ptCount val="11"/>
                <c:pt idx="0">
                  <c:v>0</c:v>
                </c:pt>
                <c:pt idx="1">
                  <c:v>75</c:v>
                </c:pt>
                <c:pt idx="2">
                  <c:v>45</c:v>
                </c:pt>
                <c:pt idx="3">
                  <c:v>75</c:v>
                </c:pt>
                <c:pt idx="4">
                  <c:v>58</c:v>
                </c:pt>
                <c:pt idx="5">
                  <c:v>65</c:v>
                </c:pt>
                <c:pt idx="6">
                  <c:v>61</c:v>
                </c:pt>
                <c:pt idx="7">
                  <c:v>78</c:v>
                </c:pt>
                <c:pt idx="8">
                  <c:v>56</c:v>
                </c:pt>
                <c:pt idx="9">
                  <c:v>74</c:v>
                </c:pt>
                <c:pt idx="10">
                  <c:v>85</c:v>
                </c:pt>
              </c:numCache>
            </c:numRef>
          </c:val>
          <c:extLst>
            <c:ext xmlns:c16="http://schemas.microsoft.com/office/drawing/2014/chart" uri="{C3380CC4-5D6E-409C-BE32-E72D297353CC}">
              <c16:uniqueId val="{00000001-65F4-9042-A014-866A312DA4E7}"/>
            </c:ext>
          </c:extLst>
        </c:ser>
        <c:ser>
          <c:idx val="2"/>
          <c:order val="2"/>
          <c:tx>
            <c:strRef>
              <c:f>'[EXCEL PROJECT -NAAN MUDHALVAAN.xlsx]Sheet1'!$E$1:$E$4</c:f>
              <c:strCache>
                <c:ptCount val="4"/>
                <c:pt idx="0">
                  <c:v>KV EDUCATION MARK SHEET-2024 </c:v>
                </c:pt>
                <c:pt idx="3">
                  <c:v>SUBJECTS</c:v>
                </c:pt>
              </c:strCache>
            </c:strRef>
          </c:tx>
          <c:spPr>
            <a:solidFill>
              <a:schemeClr val="accent3"/>
            </a:solidFill>
            <a:ln>
              <a:noFill/>
            </a:ln>
            <a:effectLst/>
          </c:spPr>
          <c:invertIfNegative val="0"/>
          <c:cat>
            <c:multiLvlStrRef>
              <c:f>'[EXCEL PROJECT -NAAN MUDHALVAAN.xlsx]Sheet1'!$A$5:$B$15</c:f>
              <c:multiLvlStrCache>
                <c:ptCount val="11"/>
                <c:lvl>
                  <c:pt idx="1">
                    <c:v> AARTHI                     S</c:v>
                  </c:pt>
                  <c:pt idx="2">
                    <c:v>SHREE                        B</c:v>
                  </c:pt>
                  <c:pt idx="3">
                    <c:v>Lavanya.                    K</c:v>
                  </c:pt>
                  <c:pt idx="4">
                    <c:v>ABI.                              C</c:v>
                  </c:pt>
                  <c:pt idx="5">
                    <c:v>ABINAYA                     V</c:v>
                  </c:pt>
                  <c:pt idx="6">
                    <c:v>AJITHA PRIYA             D</c:v>
                  </c:pt>
                  <c:pt idx="7">
                    <c:v>AMIRTHA.                  V</c:v>
                  </c:pt>
                  <c:pt idx="8">
                    <c:v>SHALANI                    G</c:v>
                  </c:pt>
                  <c:pt idx="9">
                    <c:v>DEVA                         S</c:v>
                  </c:pt>
                  <c:pt idx="10">
                    <c:v>DHARSHINI                G</c:v>
                  </c:pt>
                </c:lvl>
                <c:lvl>
                  <c:pt idx="1">
                    <c:v>1</c:v>
                  </c:pt>
                  <c:pt idx="2">
                    <c:v>2</c:v>
                  </c:pt>
                  <c:pt idx="3">
                    <c:v>3</c:v>
                  </c:pt>
                  <c:pt idx="4">
                    <c:v>4</c:v>
                  </c:pt>
                  <c:pt idx="5">
                    <c:v>5</c:v>
                  </c:pt>
                  <c:pt idx="6">
                    <c:v>6</c:v>
                  </c:pt>
                  <c:pt idx="7">
                    <c:v>7</c:v>
                  </c:pt>
                  <c:pt idx="8">
                    <c:v>8</c:v>
                  </c:pt>
                  <c:pt idx="9">
                    <c:v>9</c:v>
                  </c:pt>
                  <c:pt idx="10">
                    <c:v>10</c:v>
                  </c:pt>
                </c:lvl>
              </c:multiLvlStrCache>
            </c:multiLvlStrRef>
          </c:cat>
          <c:val>
            <c:numRef>
              <c:f>'[EXCEL PROJECT -NAAN MUDHALVAAN.xlsx]Sheet1'!$E$5:$E$15</c:f>
              <c:numCache>
                <c:formatCode>General</c:formatCode>
                <c:ptCount val="11"/>
                <c:pt idx="0">
                  <c:v>0</c:v>
                </c:pt>
                <c:pt idx="1">
                  <c:v>59</c:v>
                </c:pt>
                <c:pt idx="2">
                  <c:v>75</c:v>
                </c:pt>
                <c:pt idx="3">
                  <c:v>62</c:v>
                </c:pt>
                <c:pt idx="4">
                  <c:v>54</c:v>
                </c:pt>
                <c:pt idx="5">
                  <c:v>61</c:v>
                </c:pt>
                <c:pt idx="6">
                  <c:v>60</c:v>
                </c:pt>
                <c:pt idx="7">
                  <c:v>50</c:v>
                </c:pt>
                <c:pt idx="8">
                  <c:v>66</c:v>
                </c:pt>
                <c:pt idx="9">
                  <c:v>59</c:v>
                </c:pt>
                <c:pt idx="10">
                  <c:v>69</c:v>
                </c:pt>
              </c:numCache>
            </c:numRef>
          </c:val>
          <c:extLst>
            <c:ext xmlns:c16="http://schemas.microsoft.com/office/drawing/2014/chart" uri="{C3380CC4-5D6E-409C-BE32-E72D297353CC}">
              <c16:uniqueId val="{00000002-65F4-9042-A014-866A312DA4E7}"/>
            </c:ext>
          </c:extLst>
        </c:ser>
        <c:ser>
          <c:idx val="3"/>
          <c:order val="3"/>
          <c:tx>
            <c:strRef>
              <c:f>'[EXCEL PROJECT -NAAN MUDHALVAAN.xlsx]Sheet1'!$F$1:$F$4</c:f>
              <c:strCache>
                <c:ptCount val="4"/>
                <c:pt idx="0">
                  <c:v>KV EDUCATION MARK SHEET-2024 </c:v>
                </c:pt>
                <c:pt idx="3">
                  <c:v>SUBJECTS</c:v>
                </c:pt>
              </c:strCache>
            </c:strRef>
          </c:tx>
          <c:spPr>
            <a:solidFill>
              <a:schemeClr val="accent4"/>
            </a:solidFill>
            <a:ln>
              <a:noFill/>
            </a:ln>
            <a:effectLst/>
          </c:spPr>
          <c:invertIfNegative val="0"/>
          <c:cat>
            <c:multiLvlStrRef>
              <c:f>'[EXCEL PROJECT -NAAN MUDHALVAAN.xlsx]Sheet1'!$A$5:$B$15</c:f>
              <c:multiLvlStrCache>
                <c:ptCount val="11"/>
                <c:lvl>
                  <c:pt idx="1">
                    <c:v> AARTHI                     S</c:v>
                  </c:pt>
                  <c:pt idx="2">
                    <c:v>SHREE                        B</c:v>
                  </c:pt>
                  <c:pt idx="3">
                    <c:v>Lavanya.                    K</c:v>
                  </c:pt>
                  <c:pt idx="4">
                    <c:v>ABI.                              C</c:v>
                  </c:pt>
                  <c:pt idx="5">
                    <c:v>ABINAYA                     V</c:v>
                  </c:pt>
                  <c:pt idx="6">
                    <c:v>AJITHA PRIYA             D</c:v>
                  </c:pt>
                  <c:pt idx="7">
                    <c:v>AMIRTHA.                  V</c:v>
                  </c:pt>
                  <c:pt idx="8">
                    <c:v>SHALANI                    G</c:v>
                  </c:pt>
                  <c:pt idx="9">
                    <c:v>DEVA                         S</c:v>
                  </c:pt>
                  <c:pt idx="10">
                    <c:v>DHARSHINI                G</c:v>
                  </c:pt>
                </c:lvl>
                <c:lvl>
                  <c:pt idx="1">
                    <c:v>1</c:v>
                  </c:pt>
                  <c:pt idx="2">
                    <c:v>2</c:v>
                  </c:pt>
                  <c:pt idx="3">
                    <c:v>3</c:v>
                  </c:pt>
                  <c:pt idx="4">
                    <c:v>4</c:v>
                  </c:pt>
                  <c:pt idx="5">
                    <c:v>5</c:v>
                  </c:pt>
                  <c:pt idx="6">
                    <c:v>6</c:v>
                  </c:pt>
                  <c:pt idx="7">
                    <c:v>7</c:v>
                  </c:pt>
                  <c:pt idx="8">
                    <c:v>8</c:v>
                  </c:pt>
                  <c:pt idx="9">
                    <c:v>9</c:v>
                  </c:pt>
                  <c:pt idx="10">
                    <c:v>10</c:v>
                  </c:pt>
                </c:lvl>
              </c:multiLvlStrCache>
            </c:multiLvlStrRef>
          </c:cat>
          <c:val>
            <c:numRef>
              <c:f>'[EXCEL PROJECT -NAAN MUDHALVAAN.xlsx]Sheet1'!$F$5:$F$15</c:f>
              <c:numCache>
                <c:formatCode>General</c:formatCode>
                <c:ptCount val="11"/>
                <c:pt idx="0">
                  <c:v>0</c:v>
                </c:pt>
                <c:pt idx="1">
                  <c:v>74</c:v>
                </c:pt>
                <c:pt idx="2">
                  <c:v>74</c:v>
                </c:pt>
                <c:pt idx="3">
                  <c:v>69</c:v>
                </c:pt>
                <c:pt idx="4">
                  <c:v>53</c:v>
                </c:pt>
                <c:pt idx="5">
                  <c:v>59</c:v>
                </c:pt>
                <c:pt idx="6">
                  <c:v>60</c:v>
                </c:pt>
                <c:pt idx="7">
                  <c:v>56</c:v>
                </c:pt>
                <c:pt idx="8">
                  <c:v>54</c:v>
                </c:pt>
                <c:pt idx="9">
                  <c:v>60</c:v>
                </c:pt>
                <c:pt idx="10">
                  <c:v>75</c:v>
                </c:pt>
              </c:numCache>
            </c:numRef>
          </c:val>
          <c:extLst>
            <c:ext xmlns:c16="http://schemas.microsoft.com/office/drawing/2014/chart" uri="{C3380CC4-5D6E-409C-BE32-E72D297353CC}">
              <c16:uniqueId val="{00000003-65F4-9042-A014-866A312DA4E7}"/>
            </c:ext>
          </c:extLst>
        </c:ser>
        <c:ser>
          <c:idx val="4"/>
          <c:order val="4"/>
          <c:tx>
            <c:strRef>
              <c:f>'[EXCEL PROJECT -NAAN MUDHALVAAN.xlsx]Sheet1'!$G$1:$G$4</c:f>
              <c:strCache>
                <c:ptCount val="4"/>
                <c:pt idx="0">
                  <c:v>KV EDUCATION MARK SHEET-2024 </c:v>
                </c:pt>
                <c:pt idx="3">
                  <c:v>SUBJECTS</c:v>
                </c:pt>
              </c:strCache>
            </c:strRef>
          </c:tx>
          <c:spPr>
            <a:solidFill>
              <a:schemeClr val="accent5"/>
            </a:solidFill>
            <a:ln>
              <a:noFill/>
            </a:ln>
            <a:effectLst/>
          </c:spPr>
          <c:invertIfNegative val="0"/>
          <c:cat>
            <c:multiLvlStrRef>
              <c:f>'[EXCEL PROJECT -NAAN MUDHALVAAN.xlsx]Sheet1'!$A$5:$B$15</c:f>
              <c:multiLvlStrCache>
                <c:ptCount val="11"/>
                <c:lvl>
                  <c:pt idx="1">
                    <c:v> AARTHI                     S</c:v>
                  </c:pt>
                  <c:pt idx="2">
                    <c:v>SHREE                        B</c:v>
                  </c:pt>
                  <c:pt idx="3">
                    <c:v>Lavanya.                    K</c:v>
                  </c:pt>
                  <c:pt idx="4">
                    <c:v>ABI.                              C</c:v>
                  </c:pt>
                  <c:pt idx="5">
                    <c:v>ABINAYA                     V</c:v>
                  </c:pt>
                  <c:pt idx="6">
                    <c:v>AJITHA PRIYA             D</c:v>
                  </c:pt>
                  <c:pt idx="7">
                    <c:v>AMIRTHA.                  V</c:v>
                  </c:pt>
                  <c:pt idx="8">
                    <c:v>SHALANI                    G</c:v>
                  </c:pt>
                  <c:pt idx="9">
                    <c:v>DEVA                         S</c:v>
                  </c:pt>
                  <c:pt idx="10">
                    <c:v>DHARSHINI                G</c:v>
                  </c:pt>
                </c:lvl>
                <c:lvl>
                  <c:pt idx="1">
                    <c:v>1</c:v>
                  </c:pt>
                  <c:pt idx="2">
                    <c:v>2</c:v>
                  </c:pt>
                  <c:pt idx="3">
                    <c:v>3</c:v>
                  </c:pt>
                  <c:pt idx="4">
                    <c:v>4</c:v>
                  </c:pt>
                  <c:pt idx="5">
                    <c:v>5</c:v>
                  </c:pt>
                  <c:pt idx="6">
                    <c:v>6</c:v>
                  </c:pt>
                  <c:pt idx="7">
                    <c:v>7</c:v>
                  </c:pt>
                  <c:pt idx="8">
                    <c:v>8</c:v>
                  </c:pt>
                  <c:pt idx="9">
                    <c:v>9</c:v>
                  </c:pt>
                  <c:pt idx="10">
                    <c:v>10</c:v>
                  </c:pt>
                </c:lvl>
              </c:multiLvlStrCache>
            </c:multiLvlStrRef>
          </c:cat>
          <c:val>
            <c:numRef>
              <c:f>'[EXCEL PROJECT -NAAN MUDHALVAAN.xlsx]Sheet1'!$G$5:$G$15</c:f>
              <c:numCache>
                <c:formatCode>General</c:formatCode>
                <c:ptCount val="11"/>
                <c:pt idx="0">
                  <c:v>0</c:v>
                </c:pt>
                <c:pt idx="1">
                  <c:v>40</c:v>
                </c:pt>
                <c:pt idx="2">
                  <c:v>52</c:v>
                </c:pt>
                <c:pt idx="3">
                  <c:v>65</c:v>
                </c:pt>
                <c:pt idx="4">
                  <c:v>61</c:v>
                </c:pt>
                <c:pt idx="5">
                  <c:v>60</c:v>
                </c:pt>
                <c:pt idx="6">
                  <c:v>73</c:v>
                </c:pt>
                <c:pt idx="7">
                  <c:v>56</c:v>
                </c:pt>
                <c:pt idx="8">
                  <c:v>71</c:v>
                </c:pt>
                <c:pt idx="9">
                  <c:v>65</c:v>
                </c:pt>
                <c:pt idx="10">
                  <c:v>79</c:v>
                </c:pt>
              </c:numCache>
            </c:numRef>
          </c:val>
          <c:extLst>
            <c:ext xmlns:c16="http://schemas.microsoft.com/office/drawing/2014/chart" uri="{C3380CC4-5D6E-409C-BE32-E72D297353CC}">
              <c16:uniqueId val="{00000004-65F4-9042-A014-866A312DA4E7}"/>
            </c:ext>
          </c:extLst>
        </c:ser>
        <c:ser>
          <c:idx val="5"/>
          <c:order val="5"/>
          <c:tx>
            <c:strRef>
              <c:f>'[EXCEL PROJECT -NAAN MUDHALVAAN.xlsx]Sheet1'!$H$1:$H$4</c:f>
              <c:strCache>
                <c:ptCount val="4"/>
                <c:pt idx="0">
                  <c:v>KV EDUCATION MARK SHEET-2024 </c:v>
                </c:pt>
                <c:pt idx="3">
                  <c:v>TOTAL</c:v>
                </c:pt>
              </c:strCache>
            </c:strRef>
          </c:tx>
          <c:spPr>
            <a:solidFill>
              <a:schemeClr val="accent6"/>
            </a:solidFill>
            <a:ln>
              <a:noFill/>
            </a:ln>
            <a:effectLst/>
          </c:spPr>
          <c:invertIfNegative val="0"/>
          <c:cat>
            <c:multiLvlStrRef>
              <c:f>'[EXCEL PROJECT -NAAN MUDHALVAAN.xlsx]Sheet1'!$A$5:$B$15</c:f>
              <c:multiLvlStrCache>
                <c:ptCount val="11"/>
                <c:lvl>
                  <c:pt idx="1">
                    <c:v> AARTHI                     S</c:v>
                  </c:pt>
                  <c:pt idx="2">
                    <c:v>SHREE                        B</c:v>
                  </c:pt>
                  <c:pt idx="3">
                    <c:v>Lavanya.                    K</c:v>
                  </c:pt>
                  <c:pt idx="4">
                    <c:v>ABI.                              C</c:v>
                  </c:pt>
                  <c:pt idx="5">
                    <c:v>ABINAYA                     V</c:v>
                  </c:pt>
                  <c:pt idx="6">
                    <c:v>AJITHA PRIYA             D</c:v>
                  </c:pt>
                  <c:pt idx="7">
                    <c:v>AMIRTHA.                  V</c:v>
                  </c:pt>
                  <c:pt idx="8">
                    <c:v>SHALANI                    G</c:v>
                  </c:pt>
                  <c:pt idx="9">
                    <c:v>DEVA                         S</c:v>
                  </c:pt>
                  <c:pt idx="10">
                    <c:v>DHARSHINI                G</c:v>
                  </c:pt>
                </c:lvl>
                <c:lvl>
                  <c:pt idx="1">
                    <c:v>1</c:v>
                  </c:pt>
                  <c:pt idx="2">
                    <c:v>2</c:v>
                  </c:pt>
                  <c:pt idx="3">
                    <c:v>3</c:v>
                  </c:pt>
                  <c:pt idx="4">
                    <c:v>4</c:v>
                  </c:pt>
                  <c:pt idx="5">
                    <c:v>5</c:v>
                  </c:pt>
                  <c:pt idx="6">
                    <c:v>6</c:v>
                  </c:pt>
                  <c:pt idx="7">
                    <c:v>7</c:v>
                  </c:pt>
                  <c:pt idx="8">
                    <c:v>8</c:v>
                  </c:pt>
                  <c:pt idx="9">
                    <c:v>9</c:v>
                  </c:pt>
                  <c:pt idx="10">
                    <c:v>10</c:v>
                  </c:pt>
                </c:lvl>
              </c:multiLvlStrCache>
            </c:multiLvlStrRef>
          </c:cat>
          <c:val>
            <c:numRef>
              <c:f>'[EXCEL PROJECT -NAAN MUDHALVAAN.xlsx]Sheet1'!$H$5:$H$15</c:f>
              <c:numCache>
                <c:formatCode>General</c:formatCode>
                <c:ptCount val="11"/>
                <c:pt idx="1">
                  <c:v>313</c:v>
                </c:pt>
                <c:pt idx="2">
                  <c:v>331</c:v>
                </c:pt>
                <c:pt idx="3">
                  <c:v>330</c:v>
                </c:pt>
                <c:pt idx="4">
                  <c:v>311</c:v>
                </c:pt>
                <c:pt idx="5">
                  <c:v>290</c:v>
                </c:pt>
                <c:pt idx="6">
                  <c:v>339</c:v>
                </c:pt>
                <c:pt idx="7">
                  <c:v>296</c:v>
                </c:pt>
                <c:pt idx="8">
                  <c:v>322</c:v>
                </c:pt>
                <c:pt idx="9">
                  <c:v>323</c:v>
                </c:pt>
                <c:pt idx="10">
                  <c:v>394</c:v>
                </c:pt>
              </c:numCache>
            </c:numRef>
          </c:val>
          <c:extLst>
            <c:ext xmlns:c16="http://schemas.microsoft.com/office/drawing/2014/chart" uri="{C3380CC4-5D6E-409C-BE32-E72D297353CC}">
              <c16:uniqueId val="{00000005-65F4-9042-A014-866A312DA4E7}"/>
            </c:ext>
          </c:extLst>
        </c:ser>
        <c:ser>
          <c:idx val="6"/>
          <c:order val="6"/>
          <c:tx>
            <c:strRef>
              <c:f>'[EXCEL PROJECT -NAAN MUDHALVAAN.xlsx]Sheet1'!$I$1:$I$4</c:f>
              <c:strCache>
                <c:ptCount val="4"/>
                <c:pt idx="0">
                  <c:v>KV EDUCATION MARK SHEET-2024 </c:v>
                </c:pt>
                <c:pt idx="3">
                  <c:v>AVERAGE</c:v>
                </c:pt>
              </c:strCache>
            </c:strRef>
          </c:tx>
          <c:spPr>
            <a:solidFill>
              <a:schemeClr val="accent1">
                <a:lumMod val="60000"/>
              </a:schemeClr>
            </a:solidFill>
            <a:ln>
              <a:noFill/>
            </a:ln>
            <a:effectLst/>
          </c:spPr>
          <c:invertIfNegative val="0"/>
          <c:cat>
            <c:multiLvlStrRef>
              <c:f>'[EXCEL PROJECT -NAAN MUDHALVAAN.xlsx]Sheet1'!$A$5:$B$15</c:f>
              <c:multiLvlStrCache>
                <c:ptCount val="11"/>
                <c:lvl>
                  <c:pt idx="1">
                    <c:v> AARTHI                     S</c:v>
                  </c:pt>
                  <c:pt idx="2">
                    <c:v>SHREE                        B</c:v>
                  </c:pt>
                  <c:pt idx="3">
                    <c:v>Lavanya.                    K</c:v>
                  </c:pt>
                  <c:pt idx="4">
                    <c:v>ABI.                              C</c:v>
                  </c:pt>
                  <c:pt idx="5">
                    <c:v>ABINAYA                     V</c:v>
                  </c:pt>
                  <c:pt idx="6">
                    <c:v>AJITHA PRIYA             D</c:v>
                  </c:pt>
                  <c:pt idx="7">
                    <c:v>AMIRTHA.                  V</c:v>
                  </c:pt>
                  <c:pt idx="8">
                    <c:v>SHALANI                    G</c:v>
                  </c:pt>
                  <c:pt idx="9">
                    <c:v>DEVA                         S</c:v>
                  </c:pt>
                  <c:pt idx="10">
                    <c:v>DHARSHINI                G</c:v>
                  </c:pt>
                </c:lvl>
                <c:lvl>
                  <c:pt idx="1">
                    <c:v>1</c:v>
                  </c:pt>
                  <c:pt idx="2">
                    <c:v>2</c:v>
                  </c:pt>
                  <c:pt idx="3">
                    <c:v>3</c:v>
                  </c:pt>
                  <c:pt idx="4">
                    <c:v>4</c:v>
                  </c:pt>
                  <c:pt idx="5">
                    <c:v>5</c:v>
                  </c:pt>
                  <c:pt idx="6">
                    <c:v>6</c:v>
                  </c:pt>
                  <c:pt idx="7">
                    <c:v>7</c:v>
                  </c:pt>
                  <c:pt idx="8">
                    <c:v>8</c:v>
                  </c:pt>
                  <c:pt idx="9">
                    <c:v>9</c:v>
                  </c:pt>
                  <c:pt idx="10">
                    <c:v>10</c:v>
                  </c:pt>
                </c:lvl>
              </c:multiLvlStrCache>
            </c:multiLvlStrRef>
          </c:cat>
          <c:val>
            <c:numRef>
              <c:f>'[EXCEL PROJECT -NAAN MUDHALVAAN.xlsx]Sheet1'!$I$5:$I$15</c:f>
              <c:numCache>
                <c:formatCode>General</c:formatCode>
                <c:ptCount val="11"/>
                <c:pt idx="1">
                  <c:v>62.6</c:v>
                </c:pt>
                <c:pt idx="2">
                  <c:v>66.2</c:v>
                </c:pt>
                <c:pt idx="3">
                  <c:v>66</c:v>
                </c:pt>
                <c:pt idx="4">
                  <c:v>62.2</c:v>
                </c:pt>
                <c:pt idx="5">
                  <c:v>58</c:v>
                </c:pt>
                <c:pt idx="6">
                  <c:v>67.8</c:v>
                </c:pt>
                <c:pt idx="7">
                  <c:v>59.2</c:v>
                </c:pt>
                <c:pt idx="8">
                  <c:v>64.400000000000006</c:v>
                </c:pt>
                <c:pt idx="9">
                  <c:v>64.599999999999994</c:v>
                </c:pt>
                <c:pt idx="10">
                  <c:v>78.8</c:v>
                </c:pt>
              </c:numCache>
            </c:numRef>
          </c:val>
          <c:extLst>
            <c:ext xmlns:c16="http://schemas.microsoft.com/office/drawing/2014/chart" uri="{C3380CC4-5D6E-409C-BE32-E72D297353CC}">
              <c16:uniqueId val="{00000006-65F4-9042-A014-866A312DA4E7}"/>
            </c:ext>
          </c:extLst>
        </c:ser>
        <c:dLbls>
          <c:showLegendKey val="0"/>
          <c:showVal val="0"/>
          <c:showCatName val="0"/>
          <c:showSerName val="0"/>
          <c:showPercent val="0"/>
          <c:showBubbleSize val="0"/>
        </c:dLbls>
        <c:gapWidth val="219"/>
        <c:overlap val="-27"/>
        <c:axId val="1550499200"/>
        <c:axId val="1550499520"/>
      </c:barChart>
      <c:catAx>
        <c:axId val="1550499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0499520"/>
        <c:crosses val="autoZero"/>
        <c:auto val="1"/>
        <c:lblAlgn val="ctr"/>
        <c:lblOffset val="100"/>
        <c:noMultiLvlLbl val="0"/>
      </c:catAx>
      <c:valAx>
        <c:axId val="1550499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0499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lstStyle/>
          <a:p>
            <a:endParaRPr lang="en-IN" dirty="0"/>
          </a:p>
        </p:txBody>
      </p:sp>
      <p:sp>
        <p:nvSpPr>
          <p:cNvPr id="1048629"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1"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2"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3"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4"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6" name="object 9"/>
          <p:cNvPicPr>
            <a:picLocks/>
          </p:cNvPicPr>
          <p:nvPr/>
        </p:nvPicPr>
        <p:blipFill>
          <a:blip r:embed="rId3" cstate="print"/>
          <a:stretch>
            <a:fillRect/>
          </a:stretch>
        </p:blipFill>
        <p:spPr>
          <a:xfrm>
            <a:off x="676275" y="6467475"/>
            <a:ext cx="2143125" cy="200025"/>
          </a:xfrm>
          <a:prstGeom prst="rect">
            <a:avLst/>
          </a:prstGeom>
        </p:spPr>
      </p:pic>
      <p:sp>
        <p:nvSpPr>
          <p:cNvPr id="1048625"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6" name="TextBox 13"/>
          <p:cNvSpPr txBox="1"/>
          <p:nvPr/>
        </p:nvSpPr>
        <p:spPr>
          <a:xfrm>
            <a:off x="1237360" y="3314150"/>
            <a:ext cx="10481963" cy="1938992"/>
          </a:xfrm>
          <a:prstGeom prst="rect">
            <a:avLst/>
          </a:prstGeom>
          <a:noFill/>
        </p:spPr>
        <p:txBody>
          <a:bodyPr wrap="square" rtlCol="0">
            <a:spAutoFit/>
          </a:bodyPr>
          <a:lstStyle/>
          <a:p>
            <a:r>
              <a:rPr lang="en-US" sz="2400"/>
              <a:t>STUDENT NAME</a:t>
            </a:r>
            <a:r>
              <a:rPr lang="en-US" altLang="en-IN" sz="2400"/>
              <a:t>  : Dharshini. G</a:t>
            </a:r>
            <a:endParaRPr lang="en-US" sz="2400" dirty="0"/>
          </a:p>
          <a:p>
            <a:r>
              <a:rPr lang="en-US" sz="2400" dirty="0"/>
              <a:t>REGISTER N</a:t>
            </a:r>
            <a:r>
              <a:rPr lang="en-US" altLang="en-IN" sz="2400" dirty="0"/>
              <a:t>O       : 312204081 (71C6FC5DDE735FDB5BD4858849CDEF6A)</a:t>
            </a:r>
            <a:endParaRPr lang="zh-CN" altLang="en-US"/>
          </a:p>
          <a:p>
            <a:r>
              <a:rPr lang="en-US" sz="2400" dirty="0"/>
              <a:t>DEPARTMEN</a:t>
            </a:r>
            <a:r>
              <a:rPr lang="en-US" altLang="en-IN" sz="2400" dirty="0"/>
              <a:t>T      : B.Com (COMMERCE )</a:t>
            </a:r>
            <a:endParaRPr lang="zh-CN" altLang="en-US"/>
          </a:p>
          <a:p>
            <a:r>
              <a:rPr lang="en-US" sz="2400" dirty="0"/>
              <a:t>COLLEGE</a:t>
            </a:r>
            <a:r>
              <a:rPr lang="en-US" altLang="en-IN" sz="2400" dirty="0"/>
              <a:t>              : SRIRAM COLLEGE OF ARTS &amp; SCIENCE </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61BA4B1-E891-30AA-108D-946BF99E74CD}"/>
              </a:ext>
            </a:extLst>
          </p:cNvPr>
          <p:cNvSpPr txBox="1"/>
          <p:nvPr/>
        </p:nvSpPr>
        <p:spPr>
          <a:xfrm>
            <a:off x="1082655" y="1893886"/>
            <a:ext cx="7054416" cy="1477328"/>
          </a:xfrm>
          <a:prstGeom prst="rect">
            <a:avLst/>
          </a:prstGeom>
          <a:noFill/>
        </p:spPr>
        <p:txBody>
          <a:bodyPr wrap="square">
            <a:spAutoFit/>
          </a:bodyPr>
          <a:lstStyle/>
          <a:p>
            <a:r>
              <a:rPr lang="en-US" b="1"/>
              <a:t>Student</a:t>
            </a:r>
            <a:endParaRPr lang="en-US"/>
          </a:p>
          <a:p>
            <a:pPr>
              <a:buFont typeface="Arial" panose="020B0604020202020204" pitchFamily="34" charset="0"/>
              <a:buChar char="•"/>
            </a:pPr>
            <a:r>
              <a:rPr lang="en-US" b="1"/>
              <a:t>StudentID</a:t>
            </a:r>
            <a:r>
              <a:rPr lang="en-US"/>
              <a:t> (Primary Key): Unique identifier for each student.</a:t>
            </a:r>
          </a:p>
          <a:p>
            <a:pPr>
              <a:buFont typeface="Arial" panose="020B0604020202020204" pitchFamily="34" charset="0"/>
              <a:buChar char="•"/>
            </a:pPr>
            <a:r>
              <a:rPr lang="en-US" b="1"/>
              <a:t>Name:</a:t>
            </a:r>
            <a:r>
              <a:rPr lang="en-US"/>
              <a:t> Full name of the student.</a:t>
            </a:r>
          </a:p>
          <a:p>
            <a:pPr>
              <a:buFont typeface="Arial" panose="020B0604020202020204" pitchFamily="34" charset="0"/>
              <a:buChar char="•"/>
            </a:pPr>
            <a:r>
              <a:rPr lang="en-US" b="1"/>
              <a:t>DateOfBirth:</a:t>
            </a:r>
            <a:r>
              <a:rPr lang="en-US"/>
              <a:t> Birthdate of the student.</a:t>
            </a:r>
          </a:p>
          <a:p>
            <a:pPr>
              <a:buFont typeface="Arial" panose="020B0604020202020204" pitchFamily="34" charset="0"/>
              <a:buChar char="•"/>
            </a:pPr>
            <a:r>
              <a:rPr lang="en-US" b="1"/>
              <a:t>Class:</a:t>
            </a:r>
            <a:r>
              <a:rPr lang="en-US"/>
              <a:t> Current academic class or grade of the student.</a:t>
            </a:r>
          </a:p>
        </p:txBody>
      </p:sp>
      <p:sp>
        <p:nvSpPr>
          <p:cNvPr id="5" name="TextBox 4">
            <a:extLst>
              <a:ext uri="{FF2B5EF4-FFF2-40B4-BE49-F238E27FC236}">
                <a16:creationId xmlns:a16="http://schemas.microsoft.com/office/drawing/2014/main" id="{2BE96E68-F48C-310D-71E5-F7EDC5FC1C56}"/>
              </a:ext>
            </a:extLst>
          </p:cNvPr>
          <p:cNvSpPr txBox="1"/>
          <p:nvPr/>
        </p:nvSpPr>
        <p:spPr>
          <a:xfrm>
            <a:off x="1082655" y="3648214"/>
            <a:ext cx="6105466" cy="1200329"/>
          </a:xfrm>
          <a:prstGeom prst="rect">
            <a:avLst/>
          </a:prstGeom>
          <a:noFill/>
        </p:spPr>
        <p:txBody>
          <a:bodyPr wrap="square">
            <a:spAutoFit/>
          </a:bodyPr>
          <a:lstStyle/>
          <a:p>
            <a:r>
              <a:rPr lang="en-US" b="1"/>
              <a:t>Subject</a:t>
            </a:r>
            <a:endParaRPr lang="en-US"/>
          </a:p>
          <a:p>
            <a:pPr>
              <a:buFont typeface="Arial" panose="020B0604020202020204" pitchFamily="34" charset="0"/>
              <a:buChar char="•"/>
            </a:pPr>
            <a:r>
              <a:rPr lang="en-US" b="1"/>
              <a:t>SubjectCode</a:t>
            </a:r>
            <a:r>
              <a:rPr lang="en-US"/>
              <a:t> (Primary Key): Unique identifier for each subject.</a:t>
            </a:r>
          </a:p>
          <a:p>
            <a:pPr>
              <a:buFont typeface="Arial" panose="020B0604020202020204" pitchFamily="34" charset="0"/>
              <a:buChar char="•"/>
            </a:pPr>
            <a:r>
              <a:rPr lang="en-US" b="1"/>
              <a:t>SubjectName:</a:t>
            </a:r>
            <a:r>
              <a:rPr lang="en-US"/>
              <a:t> Name of the subject.</a:t>
            </a:r>
          </a:p>
          <a:p>
            <a:pPr>
              <a:buFont typeface="Arial" panose="020B0604020202020204" pitchFamily="34" charset="0"/>
              <a:buChar char="•"/>
            </a:pPr>
            <a:r>
              <a:rPr lang="en-US" b="1"/>
              <a:t>MaxMarks:</a:t>
            </a:r>
            <a:r>
              <a:rPr lang="en-US"/>
              <a:t> Maximum possible marks for the subject.</a:t>
            </a:r>
          </a:p>
        </p:txBody>
      </p:sp>
      <p:sp>
        <p:nvSpPr>
          <p:cNvPr id="7" name="TextBox 6">
            <a:extLst>
              <a:ext uri="{FF2B5EF4-FFF2-40B4-BE49-F238E27FC236}">
                <a16:creationId xmlns:a16="http://schemas.microsoft.com/office/drawing/2014/main" id="{2435CD2D-6D61-279C-8DF2-B1937A98AA12}"/>
              </a:ext>
            </a:extLst>
          </p:cNvPr>
          <p:cNvSpPr txBox="1"/>
          <p:nvPr/>
        </p:nvSpPr>
        <p:spPr>
          <a:xfrm>
            <a:off x="990946" y="5249644"/>
            <a:ext cx="6105466" cy="646331"/>
          </a:xfrm>
          <a:prstGeom prst="rect">
            <a:avLst/>
          </a:prstGeom>
          <a:noFill/>
        </p:spPr>
        <p:txBody>
          <a:bodyPr wrap="square">
            <a:spAutoFit/>
          </a:bodyPr>
          <a:lstStyle/>
          <a:p>
            <a:r>
              <a:rPr lang="en-US" b="1"/>
              <a:t>MarksObtained:</a:t>
            </a:r>
            <a:r>
              <a:rPr lang="en-US"/>
              <a:t> Marks scored by the student.</a:t>
            </a:r>
          </a:p>
          <a:p>
            <a:r>
              <a:rPr lang="en-US" b="1"/>
              <a:t>ExamDate:</a:t>
            </a:r>
            <a:r>
              <a:rPr lang="en-US"/>
              <a:t> Date of the examination.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0"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 name="Chart 3">
            <a:extLst>
              <a:ext uri="{FF2B5EF4-FFF2-40B4-BE49-F238E27FC236}">
                <a16:creationId xmlns:a16="http://schemas.microsoft.com/office/drawing/2014/main" id="{513758DB-872E-D9B9-31B9-139A75FF2B6C}"/>
              </a:ext>
            </a:extLst>
          </p:cNvPr>
          <p:cNvGraphicFramePr>
            <a:graphicFrameLocks/>
          </p:cNvGraphicFramePr>
          <p:nvPr>
            <p:extLst>
              <p:ext uri="{D42A27DB-BD31-4B8C-83A1-F6EECF244321}">
                <p14:modId xmlns:p14="http://schemas.microsoft.com/office/powerpoint/2010/main" val="4158202842"/>
              </p:ext>
            </p:extLst>
          </p:nvPr>
        </p:nvGraphicFramePr>
        <p:xfrm>
          <a:off x="1666875" y="1292087"/>
          <a:ext cx="7764946" cy="460388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8F1EE6A-46C1-DE7A-707E-55DD040F6891}"/>
              </a:ext>
            </a:extLst>
          </p:cNvPr>
          <p:cNvSpPr txBox="1"/>
          <p:nvPr/>
        </p:nvSpPr>
        <p:spPr>
          <a:xfrm>
            <a:off x="1428158" y="2072629"/>
            <a:ext cx="6105466" cy="2031325"/>
          </a:xfrm>
          <a:prstGeom prst="rect">
            <a:avLst/>
          </a:prstGeom>
          <a:noFill/>
        </p:spPr>
        <p:txBody>
          <a:bodyPr wrap="square">
            <a:spAutoFit/>
          </a:bodyPr>
          <a:lstStyle/>
          <a:p>
            <a:r>
              <a:rPr lang="en-US" b="1"/>
              <a:t>The Student Marksheet System is designed to streamline the management of academic records, offering a comprehensive and efficient solution for educational institutions. By integrating key functionalities such as data entry, automated calculations, and report generation, the system addresses common challenges in handling student marks and performance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r:embed="rId2" cstate="print"/>
            <a:stretch>
              <a:fillRect/>
            </a:stretch>
          </p:blipFill>
          <p:spPr>
            <a:xfrm>
              <a:off x="676275" y="6467475"/>
              <a:ext cx="2143125" cy="200025"/>
            </a:xfrm>
            <a:prstGeom prst="rect">
              <a:avLst/>
            </a:prstGeom>
          </p:spPr>
        </p:pic>
        <p:pic>
          <p:nvPicPr>
            <p:cNvPr id="2097158"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6" name="TextBox 22"/>
          <p:cNvSpPr txBox="1"/>
          <p:nvPr/>
        </p:nvSpPr>
        <p:spPr>
          <a:xfrm>
            <a:off x="505202" y="2666196"/>
            <a:ext cx="10610159" cy="1446550"/>
          </a:xfrm>
          <a:prstGeom prst="rect">
            <a:avLst/>
          </a:prstGeom>
          <a:noFill/>
        </p:spPr>
        <p:txBody>
          <a:bodyPr wrap="square" rtlCol="0">
            <a:spAutoFit/>
          </a:bodyPr>
          <a:lstStyle/>
          <a:p>
            <a:r>
              <a:rPr lang="en-US" altLang="en-IN" sz="4400" b="1" dirty="0">
                <a:solidFill>
                  <a:srgbClr val="0F0F0F"/>
                </a:solidFill>
                <a:latin typeface="Times New Roman" panose="02020603050405020304" pitchFamily="18" charset="0"/>
                <a:cs typeface="Times New Roman" panose="02020603050405020304" pitchFamily="18" charset="0"/>
              </a:rPr>
              <a:t>Students Marksheet Analysis  Excel Data</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9"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r:embed="rId3" cstate="print"/>
            <a:stretch>
              <a:fillRect/>
            </a:stretch>
          </p:blipFill>
          <p:spPr>
            <a:xfrm>
              <a:off x="466725" y="6410325"/>
              <a:ext cx="3705225" cy="295275"/>
            </a:xfrm>
            <a:prstGeom prst="rect">
              <a:avLst/>
            </a:prstGeom>
          </p:spPr>
        </p:pic>
        <p:pic>
          <p:nvPicPr>
            <p:cNvPr id="2097161"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3" name="object 8"/>
          <p:cNvPicPr>
            <a:picLocks/>
          </p:cNvPicPr>
          <p:nvPr/>
        </p:nvPicPr>
        <p:blipFill>
          <a:blip r:embed="rId3" cstate="print"/>
          <a:stretch>
            <a:fillRect/>
          </a:stretch>
        </p:blipFill>
        <p:spPr>
          <a:xfrm>
            <a:off x="676275" y="6467475"/>
            <a:ext cx="2143125" cy="200025"/>
          </a:xfrm>
          <a:prstGeom prst="rect">
            <a:avLst/>
          </a:prstGeom>
        </p:spPr>
      </p:pic>
      <p:sp>
        <p:nvSpPr>
          <p:cNvPr id="104866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9" name="TextBox 1048668"/>
          <p:cNvSpPr txBox="1"/>
          <p:nvPr/>
        </p:nvSpPr>
        <p:spPr>
          <a:xfrm>
            <a:off x="538594" y="1857375"/>
            <a:ext cx="8814955" cy="5120639"/>
          </a:xfrm>
          <a:prstGeom prst="rect">
            <a:avLst/>
          </a:prstGeom>
        </p:spPr>
        <p:txBody>
          <a:bodyPr wrap="square" rtlCol="0">
            <a:spAutoFit/>
          </a:bodyPr>
          <a:lstStyle/>
          <a:p>
            <a:r>
              <a:rPr lang="en-US" sz="2800">
                <a:solidFill>
                  <a:srgbClr val="000000"/>
                </a:solidFill>
              </a:rPr>
              <a:t>
</a:t>
            </a:r>
          </a:p>
        </p:txBody>
      </p:sp>
      <p:sp>
        <p:nvSpPr>
          <p:cNvPr id="3" name="TextBox 2">
            <a:extLst>
              <a:ext uri="{FF2B5EF4-FFF2-40B4-BE49-F238E27FC236}">
                <a16:creationId xmlns:a16="http://schemas.microsoft.com/office/drawing/2014/main" id="{3020AF6C-F03B-2F50-F0BD-8622EBE5AC73}"/>
              </a:ext>
            </a:extLst>
          </p:cNvPr>
          <p:cNvSpPr txBox="1"/>
          <p:nvPr/>
        </p:nvSpPr>
        <p:spPr>
          <a:xfrm>
            <a:off x="613564" y="2023176"/>
            <a:ext cx="7685078" cy="923330"/>
          </a:xfrm>
          <a:prstGeom prst="rect">
            <a:avLst/>
          </a:prstGeom>
          <a:noFill/>
        </p:spPr>
        <p:txBody>
          <a:bodyPr wrap="square">
            <a:spAutoFit/>
          </a:bodyPr>
          <a:lstStyle/>
          <a:p>
            <a:r>
              <a:rPr lang="en-US" b="1"/>
              <a:t>Objective</a:t>
            </a:r>
            <a:r>
              <a:rPr lang="en-US"/>
              <a:t>: </a:t>
            </a:r>
          </a:p>
          <a:p>
            <a:r>
              <a:rPr lang="en-US"/>
              <a:t>     Design and implement a system to manage student marksheets, allowing for the input, storage, retrieval, and display of student academic records.</a:t>
            </a:r>
          </a:p>
        </p:txBody>
      </p:sp>
      <p:sp>
        <p:nvSpPr>
          <p:cNvPr id="7" name="TextBox 6">
            <a:extLst>
              <a:ext uri="{FF2B5EF4-FFF2-40B4-BE49-F238E27FC236}">
                <a16:creationId xmlns:a16="http://schemas.microsoft.com/office/drawing/2014/main" id="{17274C9F-A1B2-6E68-152C-BBD0A48EFBF0}"/>
              </a:ext>
            </a:extLst>
          </p:cNvPr>
          <p:cNvSpPr txBox="1"/>
          <p:nvPr/>
        </p:nvSpPr>
        <p:spPr>
          <a:xfrm>
            <a:off x="590609" y="3218471"/>
            <a:ext cx="6105466" cy="2031325"/>
          </a:xfrm>
          <a:prstGeom prst="rect">
            <a:avLst/>
          </a:prstGeom>
          <a:noFill/>
        </p:spPr>
        <p:txBody>
          <a:bodyPr wrap="square">
            <a:spAutoFit/>
          </a:bodyPr>
          <a:lstStyle/>
          <a:p>
            <a:r>
              <a:rPr lang="en-US" b="1"/>
              <a:t>Student Information:</a:t>
            </a:r>
            <a:endParaRPr lang="en-US"/>
          </a:p>
          <a:p>
            <a:pPr>
              <a:buFont typeface="Arial" panose="020B0604020202020204" pitchFamily="34" charset="0"/>
              <a:buChar char="•"/>
            </a:pPr>
            <a:r>
              <a:rPr lang="en-US"/>
              <a:t>Each student must have a unique ID.</a:t>
            </a:r>
          </a:p>
          <a:p>
            <a:pPr>
              <a:buFont typeface="Arial" panose="020B0604020202020204" pitchFamily="34" charset="0"/>
              <a:buChar char="•"/>
            </a:pPr>
            <a:r>
              <a:rPr lang="en-US"/>
              <a:t>Store basic student information such as Name, Date of Birth, and Class.</a:t>
            </a:r>
          </a:p>
          <a:p>
            <a:r>
              <a:rPr lang="en-US" b="1"/>
              <a:t>Marks Entry:</a:t>
            </a:r>
            <a:endParaRPr lang="en-US"/>
          </a:p>
          <a:p>
            <a:pPr>
              <a:buFont typeface="Arial" panose="020B0604020202020204" pitchFamily="34" charset="0"/>
              <a:buChar char="•"/>
            </a:pPr>
            <a:r>
              <a:rPr lang="en-US"/>
              <a:t>Allow entry of marks for multiple subjects.</a:t>
            </a:r>
          </a:p>
          <a:p>
            <a:pPr>
              <a:buFont typeface="Arial" panose="020B0604020202020204" pitchFamily="34" charset="0"/>
              <a:buChar char="•"/>
            </a:pPr>
            <a:r>
              <a:rPr lang="en-US"/>
              <a:t>Each subject should have a name and a maximum mark.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5" name="object 8"/>
          <p:cNvPicPr>
            <a:picLocks/>
          </p:cNvPicPr>
          <p:nvPr/>
        </p:nvPicPr>
        <p:blipFill>
          <a:blip r:embed="rId3" cstate="print"/>
          <a:stretch>
            <a:fillRect/>
          </a:stretch>
        </p:blipFill>
        <p:spPr>
          <a:xfrm>
            <a:off x="676275" y="6467475"/>
            <a:ext cx="2143125" cy="200025"/>
          </a:xfrm>
          <a:prstGeom prst="rect">
            <a:avLst/>
          </a:prstGeom>
        </p:spPr>
      </p:pic>
      <p:sp>
        <p:nvSpPr>
          <p:cNvPr id="104867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5" name="TextBox 10"/>
          <p:cNvSpPr txBox="1"/>
          <p:nvPr/>
        </p:nvSpPr>
        <p:spPr>
          <a:xfrm>
            <a:off x="990600" y="2133600"/>
            <a:ext cx="7924800" cy="461665"/>
          </a:xfrm>
          <a:prstGeom prst="rect">
            <a:avLst/>
          </a:prstGeom>
          <a:noFill/>
        </p:spPr>
        <p:txBody>
          <a:bodyPr wrap="square" rtlCol="0">
            <a:spAutoFit/>
          </a:bodyPr>
          <a:lstStyle/>
          <a:p>
            <a:pPr algn="l">
              <a:buFont typeface="Arial" panose="020B0604020202020204" pitchFamily="34" charset="0"/>
              <a:buChar char="•"/>
            </a:pPr>
            <a:r>
              <a:rPr lang="en-US" sz="2400" b="1"/>
              <a:t>Project Title:</a:t>
            </a:r>
            <a:r>
              <a:rPr lang="en-US" sz="2400"/>
              <a:t> Student Marksheet Management System</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D7A551-4501-D413-4BB4-DD74813FD272}"/>
              </a:ext>
            </a:extLst>
          </p:cNvPr>
          <p:cNvSpPr txBox="1"/>
          <p:nvPr/>
        </p:nvSpPr>
        <p:spPr>
          <a:xfrm>
            <a:off x="1179681" y="2921066"/>
            <a:ext cx="6105466" cy="1477328"/>
          </a:xfrm>
          <a:prstGeom prst="rect">
            <a:avLst/>
          </a:prstGeom>
          <a:noFill/>
        </p:spPr>
        <p:txBody>
          <a:bodyPr wrap="square">
            <a:spAutoFit/>
          </a:bodyPr>
          <a:lstStyle/>
          <a:p>
            <a:r>
              <a:rPr lang="en-US" b="1"/>
              <a:t>Student Data Management:</a:t>
            </a:r>
            <a:endParaRPr lang="en-US"/>
          </a:p>
          <a:p>
            <a:pPr>
              <a:buFont typeface="Arial" panose="020B0604020202020204" pitchFamily="34" charset="0"/>
              <a:buChar char="•"/>
            </a:pPr>
            <a:r>
              <a:rPr lang="en-US" b="1"/>
              <a:t>Input:</a:t>
            </a:r>
            <a:r>
              <a:rPr lang="en-US"/>
              <a:t> Capture and store essential student information, including unique student ID, name, date of birth, and class.</a:t>
            </a:r>
          </a:p>
          <a:p>
            <a:pPr>
              <a:buFont typeface="Arial" panose="020B0604020202020204" pitchFamily="34" charset="0"/>
              <a:buChar char="•"/>
            </a:pPr>
            <a:r>
              <a:rPr lang="en-US" b="1"/>
              <a:t>Update/Delete:</a:t>
            </a:r>
            <a:r>
              <a:rPr lang="en-US"/>
              <a:t> Allow updates to student information and the deletion of student records if necessary.</a:t>
            </a:r>
          </a:p>
        </p:txBody>
      </p:sp>
      <p:sp>
        <p:nvSpPr>
          <p:cNvPr id="5" name="TextBox 4">
            <a:extLst>
              <a:ext uri="{FF2B5EF4-FFF2-40B4-BE49-F238E27FC236}">
                <a16:creationId xmlns:a16="http://schemas.microsoft.com/office/drawing/2014/main" id="{B3271AE8-1422-680B-4C51-F485D31BAD19}"/>
              </a:ext>
            </a:extLst>
          </p:cNvPr>
          <p:cNvSpPr txBox="1"/>
          <p:nvPr/>
        </p:nvSpPr>
        <p:spPr>
          <a:xfrm>
            <a:off x="990600" y="4724195"/>
            <a:ext cx="6105466" cy="1477328"/>
          </a:xfrm>
          <a:prstGeom prst="rect">
            <a:avLst/>
          </a:prstGeom>
          <a:noFill/>
        </p:spPr>
        <p:txBody>
          <a:bodyPr wrap="square">
            <a:spAutoFit/>
          </a:bodyPr>
          <a:lstStyle/>
          <a:p>
            <a:r>
              <a:rPr lang="en-US" b="1"/>
              <a:t>Marks Management:</a:t>
            </a:r>
            <a:endParaRPr lang="en-US"/>
          </a:p>
          <a:p>
            <a:pPr>
              <a:buFont typeface="Arial" panose="020B0604020202020204" pitchFamily="34" charset="0"/>
              <a:buChar char="•"/>
            </a:pPr>
            <a:r>
              <a:rPr lang="en-US" b="1"/>
              <a:t>Input:</a:t>
            </a:r>
            <a:r>
              <a:rPr lang="en-US"/>
              <a:t> Enable entry of marks for various subjects, including subject names and maximum marks.</a:t>
            </a:r>
          </a:p>
          <a:p>
            <a:pPr>
              <a:buFont typeface="Arial" panose="020B0604020202020204" pitchFamily="34" charset="0"/>
              <a:buChar char="•"/>
            </a:pPr>
            <a:r>
              <a:rPr lang="en-US" b="1"/>
              <a:t>Calculation:</a:t>
            </a:r>
            <a:r>
              <a:rPr lang="en-US"/>
              <a:t> Automatically calculate the total marks obtained, percentage, and grade based on predefined criteria.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6" name="object 6"/>
          <p:cNvPicPr>
            <a:picLocks/>
          </p:cNvPicPr>
          <p:nvPr/>
        </p:nvPicPr>
        <p:blipFill>
          <a:blip r:embed="rId2" cstate="print"/>
          <a:stretch>
            <a:fillRect/>
          </a:stretch>
        </p:blipFill>
        <p:spPr>
          <a:xfrm>
            <a:off x="723900" y="6172200"/>
            <a:ext cx="2181225" cy="485775"/>
          </a:xfrm>
          <a:prstGeom prst="rect">
            <a:avLst/>
          </a:prstGeom>
        </p:spPr>
      </p:pic>
      <p:sp>
        <p:nvSpPr>
          <p:cNvPr id="104868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5" name="TextBox 4">
            <a:extLst>
              <a:ext uri="{FF2B5EF4-FFF2-40B4-BE49-F238E27FC236}">
                <a16:creationId xmlns:a16="http://schemas.microsoft.com/office/drawing/2014/main" id="{10C3464D-3974-9E5D-B6A0-169AF8A890D6}"/>
              </a:ext>
            </a:extLst>
          </p:cNvPr>
          <p:cNvSpPr txBox="1"/>
          <p:nvPr/>
        </p:nvSpPr>
        <p:spPr>
          <a:xfrm>
            <a:off x="1481403" y="2413337"/>
            <a:ext cx="6105466" cy="2031325"/>
          </a:xfrm>
          <a:prstGeom prst="rect">
            <a:avLst/>
          </a:prstGeom>
          <a:noFill/>
        </p:spPr>
        <p:txBody>
          <a:bodyPr wrap="square">
            <a:spAutoFit/>
          </a:bodyPr>
          <a:lstStyle/>
          <a:p>
            <a:r>
              <a:rPr lang="en-US" b="1"/>
              <a:t>Principal </a:t>
            </a:r>
          </a:p>
          <a:p>
            <a:endParaRPr lang="en-US" b="1"/>
          </a:p>
          <a:p>
            <a:r>
              <a:rPr lang="en-US" b="1"/>
              <a:t>Teacher </a:t>
            </a:r>
          </a:p>
          <a:p>
            <a:endParaRPr lang="en-US" b="1"/>
          </a:p>
          <a:p>
            <a:r>
              <a:rPr lang="en-US" b="1"/>
              <a:t>Students </a:t>
            </a:r>
          </a:p>
          <a:p>
            <a:endParaRPr lang="en-US" b="1"/>
          </a:p>
          <a:p>
            <a:r>
              <a:rPr lang="en-US" b="1"/>
              <a:t>Parents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2"/>
          <p:cNvPicPr>
            <a:picLocks/>
          </p:cNvPicPr>
          <p:nvPr/>
        </p:nvPicPr>
        <p:blipFill>
          <a:blip r:embed="rId2" cstate="print"/>
          <a:stretch>
            <a:fillRect/>
          </a:stretch>
        </p:blipFill>
        <p:spPr>
          <a:xfrm>
            <a:off x="0" y="1476375"/>
            <a:ext cx="2695574" cy="3248025"/>
          </a:xfrm>
          <a:prstGeom prst="rect">
            <a:avLst/>
          </a:prstGeom>
        </p:spPr>
      </p:pic>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8" name="object 7"/>
          <p:cNvPicPr>
            <a:picLocks/>
          </p:cNvPicPr>
          <p:nvPr/>
        </p:nvPicPr>
        <p:blipFill>
          <a:blip r:embed="rId3" cstate="print"/>
          <a:stretch>
            <a:fillRect/>
          </a:stretch>
        </p:blipFill>
        <p:spPr>
          <a:xfrm>
            <a:off x="676275" y="6467475"/>
            <a:ext cx="2143125" cy="200025"/>
          </a:xfrm>
          <a:prstGeom prst="rect">
            <a:avLst/>
          </a:prstGeom>
        </p:spPr>
      </p:pic>
      <p:sp>
        <p:nvSpPr>
          <p:cNvPr id="104868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3" name="TextBox 2">
            <a:extLst>
              <a:ext uri="{FF2B5EF4-FFF2-40B4-BE49-F238E27FC236}">
                <a16:creationId xmlns:a16="http://schemas.microsoft.com/office/drawing/2014/main" id="{1E500E56-7FC9-6AC6-1BA7-0B70A644CE0D}"/>
              </a:ext>
            </a:extLst>
          </p:cNvPr>
          <p:cNvSpPr txBox="1"/>
          <p:nvPr/>
        </p:nvSpPr>
        <p:spPr>
          <a:xfrm>
            <a:off x="2972273" y="2172970"/>
            <a:ext cx="6105466" cy="1477328"/>
          </a:xfrm>
          <a:prstGeom prst="rect">
            <a:avLst/>
          </a:prstGeom>
          <a:noFill/>
        </p:spPr>
        <p:txBody>
          <a:bodyPr wrap="square">
            <a:spAutoFit/>
          </a:bodyPr>
          <a:lstStyle/>
          <a:p>
            <a:r>
              <a:rPr lang="en-US" b="1"/>
              <a:t>Student Data Management:</a:t>
            </a:r>
            <a:endParaRPr lang="en-US"/>
          </a:p>
          <a:p>
            <a:pPr>
              <a:buFont typeface="Arial" panose="020B0604020202020204" pitchFamily="34" charset="0"/>
              <a:buChar char="•"/>
            </a:pPr>
            <a:r>
              <a:rPr lang="en-US" b="1"/>
              <a:t>Easy Input:</a:t>
            </a:r>
            <a:r>
              <a:rPr lang="en-US"/>
              <a:t> Simplified forms for entering and updating student details.</a:t>
            </a:r>
          </a:p>
          <a:p>
            <a:pPr>
              <a:buFont typeface="Arial" panose="020B0604020202020204" pitchFamily="34" charset="0"/>
              <a:buChar char="•"/>
            </a:pPr>
            <a:r>
              <a:rPr lang="en-US" b="1"/>
              <a:t>Unique IDs:</a:t>
            </a:r>
            <a:r>
              <a:rPr lang="en-US"/>
              <a:t> Assign and manage unique student IDs to avoid duplication.</a:t>
            </a:r>
          </a:p>
        </p:txBody>
      </p:sp>
      <p:sp>
        <p:nvSpPr>
          <p:cNvPr id="5" name="TextBox 4">
            <a:extLst>
              <a:ext uri="{FF2B5EF4-FFF2-40B4-BE49-F238E27FC236}">
                <a16:creationId xmlns:a16="http://schemas.microsoft.com/office/drawing/2014/main" id="{DA945C89-4F34-A602-EC4E-C1411F6EAFE0}"/>
              </a:ext>
            </a:extLst>
          </p:cNvPr>
          <p:cNvSpPr txBox="1"/>
          <p:nvPr/>
        </p:nvSpPr>
        <p:spPr>
          <a:xfrm>
            <a:off x="2976711" y="3803968"/>
            <a:ext cx="6101028" cy="1477328"/>
          </a:xfrm>
          <a:prstGeom prst="rect">
            <a:avLst/>
          </a:prstGeom>
          <a:noFill/>
        </p:spPr>
        <p:txBody>
          <a:bodyPr wrap="square">
            <a:spAutoFit/>
          </a:bodyPr>
          <a:lstStyle/>
          <a:p>
            <a:r>
              <a:rPr lang="en-US" b="1"/>
              <a:t>Marks Management:</a:t>
            </a:r>
            <a:endParaRPr lang="en-US"/>
          </a:p>
          <a:p>
            <a:pPr>
              <a:buFont typeface="Arial" panose="020B0604020202020204" pitchFamily="34" charset="0"/>
              <a:buChar char="•"/>
            </a:pPr>
            <a:r>
              <a:rPr lang="en-US" b="1"/>
              <a:t>Subject Entry:</a:t>
            </a:r>
            <a:r>
              <a:rPr lang="en-US"/>
              <a:t> Enter and manage marks for multiple subjects with associated maximum marks.</a:t>
            </a:r>
          </a:p>
          <a:p>
            <a:pPr>
              <a:buFont typeface="Arial" panose="020B0604020202020204" pitchFamily="34" charset="0"/>
              <a:buChar char="•"/>
            </a:pPr>
            <a:r>
              <a:rPr lang="en-US" b="1"/>
              <a:t>Automated Calculations:</a:t>
            </a:r>
            <a:r>
              <a:rPr lang="en-US"/>
              <a:t> Automatically compute total marks, percentage, and grades based on predefined criteria.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IN" dirty="0"/>
              <a:t>Dataset Description</a:t>
            </a:r>
          </a:p>
        </p:txBody>
      </p:sp>
      <p:sp>
        <p:nvSpPr>
          <p:cNvPr id="3" name="TextBox 2">
            <a:extLst>
              <a:ext uri="{FF2B5EF4-FFF2-40B4-BE49-F238E27FC236}">
                <a16:creationId xmlns:a16="http://schemas.microsoft.com/office/drawing/2014/main" id="{7D5CC516-D77F-BDDE-28A1-0C8ED11D9324}"/>
              </a:ext>
            </a:extLst>
          </p:cNvPr>
          <p:cNvSpPr txBox="1"/>
          <p:nvPr/>
        </p:nvSpPr>
        <p:spPr>
          <a:xfrm>
            <a:off x="755332" y="1357823"/>
            <a:ext cx="7995084" cy="1477328"/>
          </a:xfrm>
          <a:prstGeom prst="rect">
            <a:avLst/>
          </a:prstGeom>
          <a:noFill/>
        </p:spPr>
        <p:txBody>
          <a:bodyPr wrap="square">
            <a:spAutoFit/>
          </a:bodyPr>
          <a:lstStyle/>
          <a:p>
            <a:r>
              <a:rPr lang="en-US" b="1"/>
              <a:t>Student Information:</a:t>
            </a:r>
            <a:endParaRPr lang="en-US"/>
          </a:p>
          <a:p>
            <a:pPr>
              <a:buFont typeface="Arial" panose="020B0604020202020204" pitchFamily="34" charset="0"/>
              <a:buChar char="•"/>
            </a:pPr>
            <a:r>
              <a:rPr lang="en-US" b="1"/>
              <a:t>Student ID:</a:t>
            </a:r>
            <a:r>
              <a:rPr lang="en-US"/>
              <a:t> A unique identifier for each students .</a:t>
            </a:r>
          </a:p>
          <a:p>
            <a:pPr>
              <a:buFont typeface="Arial" panose="020B0604020202020204" pitchFamily="34" charset="0"/>
              <a:buChar char="•"/>
            </a:pPr>
            <a:r>
              <a:rPr lang="en-US" b="1"/>
              <a:t>Name:</a:t>
            </a:r>
            <a:r>
              <a:rPr lang="en-US"/>
              <a:t> Full name of the student (e.g., John Doe).</a:t>
            </a:r>
          </a:p>
          <a:p>
            <a:pPr>
              <a:buFont typeface="Arial" panose="020B0604020202020204" pitchFamily="34" charset="0"/>
              <a:buChar char="•"/>
            </a:pPr>
            <a:r>
              <a:rPr lang="en-US" b="1"/>
              <a:t>Date of Birth:</a:t>
            </a:r>
            <a:r>
              <a:rPr lang="en-US"/>
              <a:t> The student's birthdate (e.g., 2005-04-15).</a:t>
            </a:r>
          </a:p>
          <a:p>
            <a:pPr>
              <a:buFont typeface="Arial" panose="020B0604020202020204" pitchFamily="34" charset="0"/>
              <a:buChar char="•"/>
            </a:pPr>
            <a:r>
              <a:rPr lang="en-US" b="1"/>
              <a:t>Class:</a:t>
            </a:r>
            <a:r>
              <a:rPr lang="en-US"/>
              <a:t> The academic class or grade the student is currently enrolled.</a:t>
            </a:r>
          </a:p>
        </p:txBody>
      </p:sp>
      <p:sp>
        <p:nvSpPr>
          <p:cNvPr id="5" name="TextBox 4">
            <a:extLst>
              <a:ext uri="{FF2B5EF4-FFF2-40B4-BE49-F238E27FC236}">
                <a16:creationId xmlns:a16="http://schemas.microsoft.com/office/drawing/2014/main" id="{17E7D872-5938-70E5-355B-06C4490DF7CB}"/>
              </a:ext>
            </a:extLst>
          </p:cNvPr>
          <p:cNvSpPr txBox="1"/>
          <p:nvPr/>
        </p:nvSpPr>
        <p:spPr>
          <a:xfrm>
            <a:off x="755332" y="3007187"/>
            <a:ext cx="6105466" cy="2031325"/>
          </a:xfrm>
          <a:prstGeom prst="rect">
            <a:avLst/>
          </a:prstGeom>
          <a:noFill/>
        </p:spPr>
        <p:txBody>
          <a:bodyPr wrap="square">
            <a:spAutoFit/>
          </a:bodyPr>
          <a:lstStyle/>
          <a:p>
            <a:r>
              <a:rPr lang="en-US" b="1"/>
              <a:t>Subject Information:</a:t>
            </a:r>
            <a:endParaRPr lang="en-US"/>
          </a:p>
          <a:p>
            <a:pPr>
              <a:buFont typeface="Arial" panose="020B0604020202020204" pitchFamily="34" charset="0"/>
              <a:buChar char="•"/>
            </a:pPr>
            <a:r>
              <a:rPr lang="en-US" b="1"/>
              <a:t>Subject Code:</a:t>
            </a:r>
            <a:r>
              <a:rPr lang="en-US"/>
              <a:t> A unique identifier for each subject (e.g., MTH101, ENG202).</a:t>
            </a:r>
          </a:p>
          <a:p>
            <a:pPr>
              <a:buFont typeface="Arial" panose="020B0604020202020204" pitchFamily="34" charset="0"/>
              <a:buChar char="•"/>
            </a:pPr>
            <a:r>
              <a:rPr lang="en-US" b="1"/>
              <a:t>Subject Name:</a:t>
            </a:r>
            <a:r>
              <a:rPr lang="en-US"/>
              <a:t> The name of the subject (e.g., Mathematics, English).</a:t>
            </a:r>
          </a:p>
          <a:p>
            <a:pPr>
              <a:buFont typeface="Arial" panose="020B0604020202020204" pitchFamily="34" charset="0"/>
              <a:buChar char="•"/>
            </a:pPr>
            <a:r>
              <a:rPr lang="en-US" b="1"/>
              <a:t>Maximum Marks:</a:t>
            </a:r>
            <a:r>
              <a:rPr lang="en-US"/>
              <a:t> The total possible marks for the subject (e.g., 100).</a:t>
            </a:r>
          </a:p>
        </p:txBody>
      </p:sp>
      <p:sp>
        <p:nvSpPr>
          <p:cNvPr id="7" name="TextBox 6">
            <a:extLst>
              <a:ext uri="{FF2B5EF4-FFF2-40B4-BE49-F238E27FC236}">
                <a16:creationId xmlns:a16="http://schemas.microsoft.com/office/drawing/2014/main" id="{6FC7F33D-FAF0-2D67-AF0E-A7E26052B42B}"/>
              </a:ext>
            </a:extLst>
          </p:cNvPr>
          <p:cNvSpPr txBox="1"/>
          <p:nvPr/>
        </p:nvSpPr>
        <p:spPr>
          <a:xfrm>
            <a:off x="755332" y="5275777"/>
            <a:ext cx="6105466" cy="1200329"/>
          </a:xfrm>
          <a:prstGeom prst="rect">
            <a:avLst/>
          </a:prstGeom>
          <a:noFill/>
        </p:spPr>
        <p:txBody>
          <a:bodyPr wrap="square">
            <a:spAutoFit/>
          </a:bodyPr>
          <a:lstStyle/>
          <a:p>
            <a:r>
              <a:rPr lang="en-US" b="1"/>
              <a:t>Marks Entry:</a:t>
            </a:r>
            <a:endParaRPr lang="en-US"/>
          </a:p>
          <a:p>
            <a:pPr>
              <a:buFont typeface="Arial" panose="020B0604020202020204" pitchFamily="34" charset="0"/>
              <a:buChar char="•"/>
            </a:pPr>
            <a:r>
              <a:rPr lang="en-US" b="1"/>
              <a:t>Marks Obtained:</a:t>
            </a:r>
            <a:r>
              <a:rPr lang="en-US"/>
              <a:t> The score achieved by the student in each subject (e.g., 85).</a:t>
            </a:r>
          </a:p>
          <a:p>
            <a:pPr>
              <a:buFont typeface="Arial" panose="020B0604020202020204" pitchFamily="34" charset="0"/>
              <a:buChar char="•"/>
            </a:pPr>
            <a:r>
              <a:rPr lang="en-US" b="1"/>
              <a:t>Date of Exam:</a:t>
            </a:r>
            <a:r>
              <a:rPr lang="en-US"/>
              <a:t> The date on which the exam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9FF2BBB-038C-BE8F-90C2-59DEA55D88EE}"/>
              </a:ext>
            </a:extLst>
          </p:cNvPr>
          <p:cNvSpPr txBox="1"/>
          <p:nvPr/>
        </p:nvSpPr>
        <p:spPr>
          <a:xfrm>
            <a:off x="2743200" y="2370091"/>
            <a:ext cx="6105466" cy="923330"/>
          </a:xfrm>
          <a:prstGeom prst="rect">
            <a:avLst/>
          </a:prstGeom>
          <a:noFill/>
        </p:spPr>
        <p:txBody>
          <a:bodyPr wrap="square">
            <a:spAutoFit/>
          </a:bodyPr>
          <a:lstStyle/>
          <a:p>
            <a:r>
              <a:rPr lang="en-US" b="1"/>
              <a:t>Automatic Calculations:</a:t>
            </a:r>
            <a:r>
              <a:rPr lang="en-US"/>
              <a:t> Automatically computes total marks, percentages, and grades based on input data. This eliminates manual calculations, reduces errors, and saves time.</a:t>
            </a:r>
          </a:p>
        </p:txBody>
      </p:sp>
      <p:sp>
        <p:nvSpPr>
          <p:cNvPr id="5" name="TextBox 4">
            <a:extLst>
              <a:ext uri="{FF2B5EF4-FFF2-40B4-BE49-F238E27FC236}">
                <a16:creationId xmlns:a16="http://schemas.microsoft.com/office/drawing/2014/main" id="{5995DC3D-15E6-C009-EEA0-ACCF3EBA3AF8}"/>
              </a:ext>
            </a:extLst>
          </p:cNvPr>
          <p:cNvSpPr txBox="1"/>
          <p:nvPr/>
        </p:nvSpPr>
        <p:spPr>
          <a:xfrm>
            <a:off x="2743200" y="3471054"/>
            <a:ext cx="6105466" cy="646331"/>
          </a:xfrm>
          <a:prstGeom prst="rect">
            <a:avLst/>
          </a:prstGeom>
          <a:noFill/>
        </p:spPr>
        <p:txBody>
          <a:bodyPr wrap="square">
            <a:spAutoFit/>
          </a:bodyPr>
          <a:lstStyle/>
          <a:p>
            <a:r>
              <a:rPr lang="en-US" b="1"/>
              <a:t>Tailored Reports:</a:t>
            </a:r>
            <a:r>
              <a:rPr lang="en-US"/>
              <a:t> Allows for customizable report formats and criteria, catering to specific institutional needs or preferences.</a:t>
            </a:r>
          </a:p>
        </p:txBody>
      </p:sp>
      <p:sp>
        <p:nvSpPr>
          <p:cNvPr id="7" name="TextBox 6">
            <a:extLst>
              <a:ext uri="{FF2B5EF4-FFF2-40B4-BE49-F238E27FC236}">
                <a16:creationId xmlns:a16="http://schemas.microsoft.com/office/drawing/2014/main" id="{B5CE19B7-4F83-5779-B26F-CD973D30778E}"/>
              </a:ext>
            </a:extLst>
          </p:cNvPr>
          <p:cNvSpPr txBox="1"/>
          <p:nvPr/>
        </p:nvSpPr>
        <p:spPr>
          <a:xfrm>
            <a:off x="2890867" y="4369765"/>
            <a:ext cx="6105466" cy="1200329"/>
          </a:xfrm>
          <a:prstGeom prst="rect">
            <a:avLst/>
          </a:prstGeom>
          <a:noFill/>
        </p:spPr>
        <p:txBody>
          <a:bodyPr wrap="square">
            <a:spAutoFit/>
          </a:bodyPr>
          <a:lstStyle/>
          <a:p>
            <a:r>
              <a:rPr lang="en-US" b="1"/>
              <a:t>Performance Insights:</a:t>
            </a:r>
            <a:r>
              <a:rPr lang="en-US"/>
              <a:t> Facilitates better communication with detailed performance insights and trends, enabling educators and parents to engage more effectively with student progress and development.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mythilig648@gmail.com</cp:lastModifiedBy>
  <cp:revision>2</cp:revision>
  <dcterms:created xsi:type="dcterms:W3CDTF">2024-03-24T03:07:22Z</dcterms:created>
  <dcterms:modified xsi:type="dcterms:W3CDTF">2024-09-10T05:02:15Z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672ad3b27b264abeb2c8bb99b0162fc2</vt:lpwstr>
  </property>
</Properties>
</file>