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79300" cy="6858000"/>
  <p:notesSz cx="121793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2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300" cy="6851015"/>
          </a:xfrm>
          <a:custGeom>
            <a:avLst/>
            <a:gdLst/>
            <a:ahLst/>
            <a:cxnLst/>
            <a:rect l="l" t="t" r="r" b="b"/>
            <a:pathLst>
              <a:path w="12179300" h="6851015">
                <a:moveTo>
                  <a:pt x="12179299" y="6850856"/>
                </a:moveTo>
                <a:lnTo>
                  <a:pt x="0" y="6850856"/>
                </a:lnTo>
                <a:lnTo>
                  <a:pt x="0" y="0"/>
                </a:lnTo>
                <a:lnTo>
                  <a:pt x="12179299" y="0"/>
                </a:lnTo>
                <a:lnTo>
                  <a:pt x="12179299" y="68508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0852" y="4819"/>
            <a:ext cx="4739005" cy="6846570"/>
          </a:xfrm>
          <a:custGeom>
            <a:avLst/>
            <a:gdLst/>
            <a:ahLst/>
            <a:cxnLst/>
            <a:rect l="l" t="t" r="r" b="b"/>
            <a:pathLst>
              <a:path w="4739005" h="6846570">
                <a:moveTo>
                  <a:pt x="1926804" y="0"/>
                </a:moveTo>
                <a:lnTo>
                  <a:pt x="3143888" y="6846032"/>
                </a:lnTo>
              </a:path>
              <a:path w="4739005" h="6846570">
                <a:moveTo>
                  <a:pt x="4738446" y="3686227"/>
                </a:moveTo>
                <a:lnTo>
                  <a:pt x="0" y="6846033"/>
                </a:lnTo>
              </a:path>
            </a:pathLst>
          </a:custGeom>
          <a:ln w="9515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72535" y="0"/>
            <a:ext cx="3007360" cy="6851015"/>
          </a:xfrm>
          <a:custGeom>
            <a:avLst/>
            <a:gdLst/>
            <a:ahLst/>
            <a:cxnLst/>
            <a:rect l="l" t="t" r="r" b="b"/>
            <a:pathLst>
              <a:path w="3007359" h="6851015">
                <a:moveTo>
                  <a:pt x="3006763" y="6850852"/>
                </a:moveTo>
                <a:lnTo>
                  <a:pt x="0" y="6850852"/>
                </a:lnTo>
                <a:lnTo>
                  <a:pt x="2042269" y="0"/>
                </a:lnTo>
                <a:lnTo>
                  <a:pt x="3006763" y="0"/>
                </a:lnTo>
                <a:lnTo>
                  <a:pt x="3006763" y="6850852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592874" y="0"/>
            <a:ext cx="2586990" cy="6851015"/>
          </a:xfrm>
          <a:custGeom>
            <a:avLst/>
            <a:gdLst/>
            <a:ahLst/>
            <a:cxnLst/>
            <a:rect l="l" t="t" r="r" b="b"/>
            <a:pathLst>
              <a:path w="2586990" h="6851015">
                <a:moveTo>
                  <a:pt x="2586423" y="6850852"/>
                </a:moveTo>
                <a:lnTo>
                  <a:pt x="1207624" y="6850852"/>
                </a:lnTo>
                <a:lnTo>
                  <a:pt x="0" y="0"/>
                </a:lnTo>
                <a:lnTo>
                  <a:pt x="2586423" y="0"/>
                </a:lnTo>
                <a:lnTo>
                  <a:pt x="2586423" y="6850852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25143" y="3044825"/>
            <a:ext cx="3254375" cy="3806190"/>
          </a:xfrm>
          <a:custGeom>
            <a:avLst/>
            <a:gdLst/>
            <a:ahLst/>
            <a:cxnLst/>
            <a:rect l="l" t="t" r="r" b="b"/>
            <a:pathLst>
              <a:path w="3254375" h="3806190">
                <a:moveTo>
                  <a:pt x="3254156" y="3806031"/>
                </a:moveTo>
                <a:lnTo>
                  <a:pt x="0" y="3806031"/>
                </a:lnTo>
                <a:lnTo>
                  <a:pt x="3254156" y="0"/>
                </a:lnTo>
                <a:lnTo>
                  <a:pt x="3254156" y="380603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28202" y="0"/>
            <a:ext cx="2851150" cy="6851015"/>
          </a:xfrm>
          <a:custGeom>
            <a:avLst/>
            <a:gdLst/>
            <a:ahLst/>
            <a:cxnLst/>
            <a:rect l="l" t="t" r="r" b="b"/>
            <a:pathLst>
              <a:path w="2851150" h="6851015">
                <a:moveTo>
                  <a:pt x="2851096" y="6850852"/>
                </a:moveTo>
                <a:lnTo>
                  <a:pt x="2467447" y="6850852"/>
                </a:lnTo>
                <a:lnTo>
                  <a:pt x="0" y="0"/>
                </a:lnTo>
                <a:lnTo>
                  <a:pt x="2851096" y="0"/>
                </a:lnTo>
                <a:lnTo>
                  <a:pt x="2851096" y="6850852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85249" y="0"/>
            <a:ext cx="1294130" cy="6851015"/>
          </a:xfrm>
          <a:custGeom>
            <a:avLst/>
            <a:gdLst/>
            <a:ahLst/>
            <a:cxnLst/>
            <a:rect l="l" t="t" r="r" b="b"/>
            <a:pathLst>
              <a:path w="1294129" h="6851015">
                <a:moveTo>
                  <a:pt x="1294049" y="6850852"/>
                </a:moveTo>
                <a:lnTo>
                  <a:pt x="0" y="6850852"/>
                </a:lnTo>
                <a:lnTo>
                  <a:pt x="1021388" y="0"/>
                </a:lnTo>
                <a:lnTo>
                  <a:pt x="1294049" y="0"/>
                </a:lnTo>
                <a:lnTo>
                  <a:pt x="1294049" y="6850852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24854" y="0"/>
            <a:ext cx="1254760" cy="6851015"/>
          </a:xfrm>
          <a:custGeom>
            <a:avLst/>
            <a:gdLst/>
            <a:ahLst/>
            <a:cxnLst/>
            <a:rect l="l" t="t" r="r" b="b"/>
            <a:pathLst>
              <a:path w="1254759" h="6851015">
                <a:moveTo>
                  <a:pt x="1254444" y="6850852"/>
                </a:moveTo>
                <a:lnTo>
                  <a:pt x="1113367" y="6850852"/>
                </a:lnTo>
                <a:lnTo>
                  <a:pt x="0" y="0"/>
                </a:lnTo>
                <a:lnTo>
                  <a:pt x="1254444" y="0"/>
                </a:lnTo>
                <a:lnTo>
                  <a:pt x="1254444" y="6850852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61919" y="3587184"/>
            <a:ext cx="1818005" cy="3263900"/>
          </a:xfrm>
          <a:custGeom>
            <a:avLst/>
            <a:gdLst/>
            <a:ahLst/>
            <a:cxnLst/>
            <a:rect l="l" t="t" r="r" b="b"/>
            <a:pathLst>
              <a:path w="1818004" h="3263900">
                <a:moveTo>
                  <a:pt x="1817379" y="3263671"/>
                </a:moveTo>
                <a:lnTo>
                  <a:pt x="0" y="3263671"/>
                </a:lnTo>
                <a:lnTo>
                  <a:pt x="1817379" y="0"/>
                </a:lnTo>
                <a:lnTo>
                  <a:pt x="1817379" y="326367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5819" y="807171"/>
            <a:ext cx="10707661" cy="672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0852" y="4819"/>
            <a:ext cx="4739005" cy="6846570"/>
          </a:xfrm>
          <a:custGeom>
            <a:avLst/>
            <a:gdLst/>
            <a:ahLst/>
            <a:cxnLst/>
            <a:rect l="l" t="t" r="r" b="b"/>
            <a:pathLst>
              <a:path w="4739005" h="6846570">
                <a:moveTo>
                  <a:pt x="1926804" y="0"/>
                </a:moveTo>
                <a:lnTo>
                  <a:pt x="3143888" y="6846032"/>
                </a:lnTo>
              </a:path>
              <a:path w="4739005" h="6846570">
                <a:moveTo>
                  <a:pt x="4738446" y="3686227"/>
                </a:moveTo>
                <a:lnTo>
                  <a:pt x="0" y="6846033"/>
                </a:lnTo>
              </a:path>
            </a:pathLst>
          </a:custGeom>
          <a:ln w="9515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72535" y="0"/>
            <a:ext cx="3007360" cy="6851015"/>
          </a:xfrm>
          <a:custGeom>
            <a:avLst/>
            <a:gdLst/>
            <a:ahLst/>
            <a:cxnLst/>
            <a:rect l="l" t="t" r="r" b="b"/>
            <a:pathLst>
              <a:path w="3007359" h="6851015">
                <a:moveTo>
                  <a:pt x="3006763" y="6850852"/>
                </a:moveTo>
                <a:lnTo>
                  <a:pt x="0" y="6850852"/>
                </a:lnTo>
                <a:lnTo>
                  <a:pt x="2042269" y="0"/>
                </a:lnTo>
                <a:lnTo>
                  <a:pt x="3006763" y="0"/>
                </a:lnTo>
                <a:lnTo>
                  <a:pt x="3006763" y="6850852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92874" y="0"/>
            <a:ext cx="2586990" cy="6851015"/>
          </a:xfrm>
          <a:custGeom>
            <a:avLst/>
            <a:gdLst/>
            <a:ahLst/>
            <a:cxnLst/>
            <a:rect l="l" t="t" r="r" b="b"/>
            <a:pathLst>
              <a:path w="2586990" h="6851015">
                <a:moveTo>
                  <a:pt x="2586423" y="6850852"/>
                </a:moveTo>
                <a:lnTo>
                  <a:pt x="1207624" y="6850852"/>
                </a:lnTo>
                <a:lnTo>
                  <a:pt x="0" y="0"/>
                </a:lnTo>
                <a:lnTo>
                  <a:pt x="2586423" y="0"/>
                </a:lnTo>
                <a:lnTo>
                  <a:pt x="2586423" y="6850852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25143" y="3044825"/>
            <a:ext cx="3254375" cy="3806190"/>
          </a:xfrm>
          <a:custGeom>
            <a:avLst/>
            <a:gdLst/>
            <a:ahLst/>
            <a:cxnLst/>
            <a:rect l="l" t="t" r="r" b="b"/>
            <a:pathLst>
              <a:path w="3254375" h="3806190">
                <a:moveTo>
                  <a:pt x="3254156" y="3806031"/>
                </a:moveTo>
                <a:lnTo>
                  <a:pt x="0" y="3806031"/>
                </a:lnTo>
                <a:lnTo>
                  <a:pt x="3254156" y="0"/>
                </a:lnTo>
                <a:lnTo>
                  <a:pt x="3254156" y="380603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28202" y="0"/>
            <a:ext cx="2851150" cy="6851015"/>
          </a:xfrm>
          <a:custGeom>
            <a:avLst/>
            <a:gdLst/>
            <a:ahLst/>
            <a:cxnLst/>
            <a:rect l="l" t="t" r="r" b="b"/>
            <a:pathLst>
              <a:path w="2851150" h="6851015">
                <a:moveTo>
                  <a:pt x="2851096" y="6850852"/>
                </a:moveTo>
                <a:lnTo>
                  <a:pt x="2467447" y="6850852"/>
                </a:lnTo>
                <a:lnTo>
                  <a:pt x="0" y="0"/>
                </a:lnTo>
                <a:lnTo>
                  <a:pt x="2851096" y="0"/>
                </a:lnTo>
                <a:lnTo>
                  <a:pt x="2851096" y="6850852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85249" y="0"/>
            <a:ext cx="1294130" cy="6851015"/>
          </a:xfrm>
          <a:custGeom>
            <a:avLst/>
            <a:gdLst/>
            <a:ahLst/>
            <a:cxnLst/>
            <a:rect l="l" t="t" r="r" b="b"/>
            <a:pathLst>
              <a:path w="1294129" h="6851015">
                <a:moveTo>
                  <a:pt x="1294049" y="6850852"/>
                </a:moveTo>
                <a:lnTo>
                  <a:pt x="0" y="6850852"/>
                </a:lnTo>
                <a:lnTo>
                  <a:pt x="1021388" y="0"/>
                </a:lnTo>
                <a:lnTo>
                  <a:pt x="1294049" y="0"/>
                </a:lnTo>
                <a:lnTo>
                  <a:pt x="1294049" y="6850852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24854" y="0"/>
            <a:ext cx="1254760" cy="6851015"/>
          </a:xfrm>
          <a:custGeom>
            <a:avLst/>
            <a:gdLst/>
            <a:ahLst/>
            <a:cxnLst/>
            <a:rect l="l" t="t" r="r" b="b"/>
            <a:pathLst>
              <a:path w="1254759" h="6851015">
                <a:moveTo>
                  <a:pt x="1254444" y="6850852"/>
                </a:moveTo>
                <a:lnTo>
                  <a:pt x="1113367" y="6850852"/>
                </a:lnTo>
                <a:lnTo>
                  <a:pt x="0" y="0"/>
                </a:lnTo>
                <a:lnTo>
                  <a:pt x="1254444" y="0"/>
                </a:lnTo>
                <a:lnTo>
                  <a:pt x="1254444" y="6850852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61919" y="3587184"/>
            <a:ext cx="1818005" cy="3263900"/>
          </a:xfrm>
          <a:custGeom>
            <a:avLst/>
            <a:gdLst/>
            <a:ahLst/>
            <a:cxnLst/>
            <a:rect l="l" t="t" r="r" b="b"/>
            <a:pathLst>
              <a:path w="1818004" h="3263900">
                <a:moveTo>
                  <a:pt x="1817379" y="3263671"/>
                </a:moveTo>
                <a:lnTo>
                  <a:pt x="0" y="3263671"/>
                </a:lnTo>
                <a:lnTo>
                  <a:pt x="1817379" y="0"/>
                </a:lnTo>
                <a:lnTo>
                  <a:pt x="1817379" y="326367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0852" y="4819"/>
            <a:ext cx="4739005" cy="6846570"/>
          </a:xfrm>
          <a:custGeom>
            <a:avLst/>
            <a:gdLst/>
            <a:ahLst/>
            <a:cxnLst/>
            <a:rect l="l" t="t" r="r" b="b"/>
            <a:pathLst>
              <a:path w="4739005" h="6846570">
                <a:moveTo>
                  <a:pt x="1926804" y="0"/>
                </a:moveTo>
                <a:lnTo>
                  <a:pt x="3143888" y="6846032"/>
                </a:lnTo>
              </a:path>
              <a:path w="4739005" h="6846570">
                <a:moveTo>
                  <a:pt x="4738446" y="3686227"/>
                </a:moveTo>
                <a:lnTo>
                  <a:pt x="0" y="6846033"/>
                </a:lnTo>
              </a:path>
            </a:pathLst>
          </a:custGeom>
          <a:ln w="9515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72535" y="0"/>
            <a:ext cx="3007360" cy="6851015"/>
          </a:xfrm>
          <a:custGeom>
            <a:avLst/>
            <a:gdLst/>
            <a:ahLst/>
            <a:cxnLst/>
            <a:rect l="l" t="t" r="r" b="b"/>
            <a:pathLst>
              <a:path w="3007359" h="6851015">
                <a:moveTo>
                  <a:pt x="3006763" y="6850852"/>
                </a:moveTo>
                <a:lnTo>
                  <a:pt x="0" y="6850852"/>
                </a:lnTo>
                <a:lnTo>
                  <a:pt x="2042269" y="0"/>
                </a:lnTo>
                <a:lnTo>
                  <a:pt x="3006763" y="0"/>
                </a:lnTo>
                <a:lnTo>
                  <a:pt x="3006763" y="6850852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92874" y="0"/>
            <a:ext cx="2586990" cy="6851015"/>
          </a:xfrm>
          <a:custGeom>
            <a:avLst/>
            <a:gdLst/>
            <a:ahLst/>
            <a:cxnLst/>
            <a:rect l="l" t="t" r="r" b="b"/>
            <a:pathLst>
              <a:path w="2586990" h="6851015">
                <a:moveTo>
                  <a:pt x="2586423" y="6850852"/>
                </a:moveTo>
                <a:lnTo>
                  <a:pt x="1207624" y="6850852"/>
                </a:lnTo>
                <a:lnTo>
                  <a:pt x="0" y="0"/>
                </a:lnTo>
                <a:lnTo>
                  <a:pt x="2586423" y="0"/>
                </a:lnTo>
                <a:lnTo>
                  <a:pt x="2586423" y="6850852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25143" y="3044825"/>
            <a:ext cx="3254375" cy="3806190"/>
          </a:xfrm>
          <a:custGeom>
            <a:avLst/>
            <a:gdLst/>
            <a:ahLst/>
            <a:cxnLst/>
            <a:rect l="l" t="t" r="r" b="b"/>
            <a:pathLst>
              <a:path w="3254375" h="3806190">
                <a:moveTo>
                  <a:pt x="3254156" y="3806031"/>
                </a:moveTo>
                <a:lnTo>
                  <a:pt x="0" y="3806031"/>
                </a:lnTo>
                <a:lnTo>
                  <a:pt x="3254156" y="0"/>
                </a:lnTo>
                <a:lnTo>
                  <a:pt x="3254156" y="380603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28202" y="0"/>
            <a:ext cx="2851150" cy="6851015"/>
          </a:xfrm>
          <a:custGeom>
            <a:avLst/>
            <a:gdLst/>
            <a:ahLst/>
            <a:cxnLst/>
            <a:rect l="l" t="t" r="r" b="b"/>
            <a:pathLst>
              <a:path w="2851150" h="6851015">
                <a:moveTo>
                  <a:pt x="2851096" y="6850852"/>
                </a:moveTo>
                <a:lnTo>
                  <a:pt x="2467447" y="6850852"/>
                </a:lnTo>
                <a:lnTo>
                  <a:pt x="0" y="0"/>
                </a:lnTo>
                <a:lnTo>
                  <a:pt x="2851096" y="0"/>
                </a:lnTo>
                <a:lnTo>
                  <a:pt x="2851096" y="6850852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85249" y="0"/>
            <a:ext cx="1294130" cy="6851015"/>
          </a:xfrm>
          <a:custGeom>
            <a:avLst/>
            <a:gdLst/>
            <a:ahLst/>
            <a:cxnLst/>
            <a:rect l="l" t="t" r="r" b="b"/>
            <a:pathLst>
              <a:path w="1294129" h="6851015">
                <a:moveTo>
                  <a:pt x="1294049" y="6850852"/>
                </a:moveTo>
                <a:lnTo>
                  <a:pt x="0" y="6850852"/>
                </a:lnTo>
                <a:lnTo>
                  <a:pt x="1021388" y="0"/>
                </a:lnTo>
                <a:lnTo>
                  <a:pt x="1294049" y="0"/>
                </a:lnTo>
                <a:lnTo>
                  <a:pt x="1294049" y="6850852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24854" y="0"/>
            <a:ext cx="1254760" cy="6851015"/>
          </a:xfrm>
          <a:custGeom>
            <a:avLst/>
            <a:gdLst/>
            <a:ahLst/>
            <a:cxnLst/>
            <a:rect l="l" t="t" r="r" b="b"/>
            <a:pathLst>
              <a:path w="1254759" h="6851015">
                <a:moveTo>
                  <a:pt x="1254444" y="6850852"/>
                </a:moveTo>
                <a:lnTo>
                  <a:pt x="1113367" y="6850852"/>
                </a:lnTo>
                <a:lnTo>
                  <a:pt x="0" y="0"/>
                </a:lnTo>
                <a:lnTo>
                  <a:pt x="1254444" y="0"/>
                </a:lnTo>
                <a:lnTo>
                  <a:pt x="1254444" y="6850852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61919" y="3587184"/>
            <a:ext cx="1818005" cy="3263900"/>
          </a:xfrm>
          <a:custGeom>
            <a:avLst/>
            <a:gdLst/>
            <a:ahLst/>
            <a:cxnLst/>
            <a:rect l="l" t="t" r="r" b="b"/>
            <a:pathLst>
              <a:path w="1818004" h="3263900">
                <a:moveTo>
                  <a:pt x="1817379" y="3263671"/>
                </a:moveTo>
                <a:lnTo>
                  <a:pt x="0" y="3263671"/>
                </a:lnTo>
                <a:lnTo>
                  <a:pt x="1817379" y="0"/>
                </a:lnTo>
                <a:lnTo>
                  <a:pt x="1817379" y="326367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819" y="632664"/>
            <a:ext cx="7614920" cy="672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819" y="1295548"/>
            <a:ext cx="8326120" cy="364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41551" y="6463035"/>
            <a:ext cx="1498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86" y="989568"/>
            <a:ext cx="1741805" cy="1332230"/>
            <a:chOff x="875386" y="989568"/>
            <a:chExt cx="1741805" cy="1332230"/>
          </a:xfrm>
        </p:grpSpPr>
        <p:sp>
          <p:nvSpPr>
            <p:cNvPr id="3" name="object 3"/>
            <p:cNvSpPr/>
            <p:nvPr/>
          </p:nvSpPr>
          <p:spPr>
            <a:xfrm>
              <a:off x="875386" y="1265505"/>
              <a:ext cx="1227455" cy="1056640"/>
            </a:xfrm>
            <a:custGeom>
              <a:avLst/>
              <a:gdLst/>
              <a:ahLst/>
              <a:cxnLst/>
              <a:rect l="l" t="t" r="r" b="b"/>
              <a:pathLst>
                <a:path w="1227455" h="1056639">
                  <a:moveTo>
                    <a:pt x="963433" y="1056173"/>
                  </a:moveTo>
                  <a:lnTo>
                    <a:pt x="264036" y="1056173"/>
                  </a:lnTo>
                  <a:lnTo>
                    <a:pt x="0" y="528150"/>
                  </a:lnTo>
                  <a:lnTo>
                    <a:pt x="264036" y="0"/>
                  </a:lnTo>
                  <a:lnTo>
                    <a:pt x="963433" y="0"/>
                  </a:lnTo>
                  <a:lnTo>
                    <a:pt x="1227445" y="528150"/>
                  </a:lnTo>
                  <a:lnTo>
                    <a:pt x="963433" y="1056173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9620" y="989568"/>
              <a:ext cx="647065" cy="561975"/>
            </a:xfrm>
            <a:custGeom>
              <a:avLst/>
              <a:gdLst/>
              <a:ahLst/>
              <a:cxnLst/>
              <a:rect l="l" t="t" r="r" b="b"/>
              <a:pathLst>
                <a:path w="647064" h="561975">
                  <a:moveTo>
                    <a:pt x="506709" y="561389"/>
                  </a:moveTo>
                  <a:lnTo>
                    <a:pt x="140315" y="561389"/>
                  </a:lnTo>
                  <a:lnTo>
                    <a:pt x="0" y="280631"/>
                  </a:lnTo>
                  <a:lnTo>
                    <a:pt x="140315" y="0"/>
                  </a:lnTo>
                  <a:lnTo>
                    <a:pt x="506709" y="0"/>
                  </a:lnTo>
                  <a:lnTo>
                    <a:pt x="647025" y="280631"/>
                  </a:lnTo>
                  <a:lnTo>
                    <a:pt x="506709" y="56138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48940" y="1189384"/>
            <a:ext cx="1665605" cy="1437005"/>
          </a:xfrm>
          <a:custGeom>
            <a:avLst/>
            <a:gdLst/>
            <a:ahLst/>
            <a:cxnLst/>
            <a:rect l="l" t="t" r="r" b="b"/>
            <a:pathLst>
              <a:path w="1665604" h="1437005">
                <a:moveTo>
                  <a:pt x="1305976" y="1436776"/>
                </a:moveTo>
                <a:lnTo>
                  <a:pt x="359162" y="1436776"/>
                </a:lnTo>
                <a:lnTo>
                  <a:pt x="0" y="718324"/>
                </a:lnTo>
                <a:lnTo>
                  <a:pt x="359162" y="0"/>
                </a:lnTo>
                <a:lnTo>
                  <a:pt x="1305976" y="0"/>
                </a:lnTo>
                <a:lnTo>
                  <a:pt x="1665138" y="718324"/>
                </a:lnTo>
                <a:lnTo>
                  <a:pt x="1305976" y="1436776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6515" y="5223777"/>
            <a:ext cx="723265" cy="618490"/>
          </a:xfrm>
          <a:custGeom>
            <a:avLst/>
            <a:gdLst/>
            <a:ahLst/>
            <a:cxnLst/>
            <a:rect l="l" t="t" r="r" b="b"/>
            <a:pathLst>
              <a:path w="723264" h="618489">
                <a:moveTo>
                  <a:pt x="568494" y="618480"/>
                </a:moveTo>
                <a:lnTo>
                  <a:pt x="154650" y="618480"/>
                </a:lnTo>
                <a:lnTo>
                  <a:pt x="0" y="309302"/>
                </a:lnTo>
                <a:lnTo>
                  <a:pt x="154650" y="0"/>
                </a:lnTo>
                <a:lnTo>
                  <a:pt x="568494" y="0"/>
                </a:lnTo>
                <a:lnTo>
                  <a:pt x="723145" y="309302"/>
                </a:lnTo>
                <a:lnTo>
                  <a:pt x="568494" y="61848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6069" y="7569"/>
            <a:ext cx="6160135" cy="99821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15"/>
              </a:spcBef>
            </a:pPr>
            <a:r>
              <a:rPr sz="3200" spc="225" dirty="0">
                <a:solidFill>
                  <a:srgbClr val="0E0E0E"/>
                </a:solidFill>
                <a:latin typeface="Roboto"/>
                <a:cs typeface="Roboto"/>
              </a:rPr>
              <a:t>Employee</a:t>
            </a:r>
            <a:r>
              <a:rPr sz="3200" spc="20" dirty="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sz="3200" spc="225" dirty="0">
                <a:solidFill>
                  <a:srgbClr val="0E0E0E"/>
                </a:solidFill>
                <a:latin typeface="Roboto"/>
                <a:cs typeface="Roboto"/>
              </a:rPr>
              <a:t>Data</a:t>
            </a:r>
            <a:r>
              <a:rPr sz="3200" spc="20" dirty="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sz="3200" spc="180" dirty="0">
                <a:solidFill>
                  <a:srgbClr val="0E0E0E"/>
                </a:solidFill>
                <a:latin typeface="Roboto"/>
                <a:cs typeface="Roboto"/>
              </a:rPr>
              <a:t>Analysis</a:t>
            </a:r>
            <a:r>
              <a:rPr sz="3200" spc="25" dirty="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sz="3200" spc="160" dirty="0">
                <a:solidFill>
                  <a:srgbClr val="0E0E0E"/>
                </a:solidFill>
                <a:latin typeface="Roboto"/>
                <a:cs typeface="Roboto"/>
              </a:rPr>
              <a:t>using </a:t>
            </a:r>
            <a:r>
              <a:rPr sz="3200" spc="-780" dirty="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sz="3200" spc="235" dirty="0">
                <a:solidFill>
                  <a:srgbClr val="0E0E0E"/>
                </a:solidFill>
                <a:latin typeface="Roboto"/>
                <a:cs typeface="Roboto"/>
              </a:rPr>
              <a:t>Excel</a:t>
            </a:r>
            <a:endParaRPr sz="32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0510" y="3334134"/>
            <a:ext cx="6967855" cy="15034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290570">
              <a:lnSpc>
                <a:spcPts val="2850"/>
              </a:lnSpc>
              <a:spcBef>
                <a:spcPts val="215"/>
              </a:spcBef>
            </a:pPr>
            <a:r>
              <a:rPr sz="2400" spc="-5" dirty="0">
                <a:latin typeface="Calibri"/>
                <a:cs typeface="Calibri"/>
              </a:rPr>
              <a:t>STUDENT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NAME:</a:t>
            </a:r>
            <a:r>
              <a:rPr lang="en-US" sz="2400" spc="-5" dirty="0">
                <a:latin typeface="Calibri"/>
                <a:cs typeface="Calibri"/>
              </a:rPr>
              <a:t> DHARSHINI</a:t>
            </a:r>
            <a:r>
              <a:rPr sz="2400" spc="-35" dirty="0">
                <a:latin typeface="Calibri"/>
                <a:cs typeface="Calibri"/>
              </a:rPr>
              <a:t> </a:t>
            </a:r>
            <a:endParaRPr lang="en-US" sz="2400" spc="-30" dirty="0">
              <a:latin typeface="Calibri"/>
              <a:cs typeface="Calibri"/>
            </a:endParaRPr>
          </a:p>
          <a:p>
            <a:pPr marL="12700" marR="3290570">
              <a:lnSpc>
                <a:spcPts val="2850"/>
              </a:lnSpc>
              <a:spcBef>
                <a:spcPts val="215"/>
              </a:spcBef>
            </a:pP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 </a:t>
            </a:r>
            <a:r>
              <a:rPr sz="2400" spc="-5" dirty="0">
                <a:latin typeface="Calibri"/>
                <a:cs typeface="Calibri"/>
              </a:rPr>
              <a:t>NO:3122171</a:t>
            </a:r>
            <a:r>
              <a:rPr lang="en-US" sz="2400" spc="-5" dirty="0">
                <a:latin typeface="Calibri"/>
                <a:cs typeface="Calibri"/>
              </a:rPr>
              <a:t>08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</a:pPr>
            <a:r>
              <a:rPr sz="2400" spc="-30" dirty="0">
                <a:latin typeface="Calibri"/>
                <a:cs typeface="Calibri"/>
              </a:rPr>
              <a:t>DEPARTMENT:III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COM(COMPUTER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APPLICATION)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COLLEGE: </a:t>
            </a:r>
            <a:r>
              <a:rPr sz="2400" spc="-5" dirty="0">
                <a:latin typeface="Calibri"/>
                <a:cs typeface="Calibri"/>
              </a:rPr>
              <a:t>SHRI </a:t>
            </a:r>
            <a:r>
              <a:rPr sz="2400" spc="-15" dirty="0">
                <a:latin typeface="Calibri"/>
                <a:cs typeface="Calibri"/>
              </a:rPr>
              <a:t>KRISHNAWSAMY</a:t>
            </a:r>
            <a:r>
              <a:rPr sz="2400" spc="-10" dirty="0">
                <a:latin typeface="Calibri"/>
                <a:cs typeface="Calibri"/>
              </a:rPr>
              <a:t> COLLEGE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WOMEN.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818" y="0"/>
            <a:ext cx="7726045" cy="15843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4800" spc="-5" dirty="0">
                <a:latin typeface="Trebuchet MS"/>
                <a:cs typeface="Trebuchet MS"/>
              </a:rPr>
              <a:t>MODELLING</a:t>
            </a:r>
            <a:endParaRPr sz="4800">
              <a:latin typeface="Trebuchet MS"/>
              <a:cs typeface="Trebuchet MS"/>
            </a:endParaRPr>
          </a:p>
          <a:p>
            <a:pPr marL="12700" marR="5080">
              <a:lnSpc>
                <a:spcPct val="101499"/>
              </a:lnSpc>
              <a:spcBef>
                <a:spcPts val="190"/>
              </a:spcBef>
              <a:tabLst>
                <a:tab pos="5898515" algn="l"/>
              </a:tabLst>
            </a:pPr>
            <a:r>
              <a:rPr sz="2400" b="0" spc="-5" dirty="0">
                <a:latin typeface="Trebuchet MS"/>
                <a:cs typeface="Trebuchet MS"/>
              </a:rPr>
              <a:t>Descriptive analysis</a:t>
            </a:r>
            <a:r>
              <a:rPr sz="2400" b="0" dirty="0">
                <a:latin typeface="Trebuchet MS"/>
                <a:cs typeface="Trebuchet MS"/>
              </a:rPr>
              <a:t> </a:t>
            </a:r>
            <a:r>
              <a:rPr sz="2400" b="0" spc="-5" dirty="0">
                <a:latin typeface="Trebuchet MS"/>
                <a:cs typeface="Trebuchet MS"/>
              </a:rPr>
              <a:t>:</a:t>
            </a:r>
            <a:r>
              <a:rPr sz="2400" b="0" dirty="0">
                <a:latin typeface="Trebuchet MS"/>
                <a:cs typeface="Trebuchet MS"/>
              </a:rPr>
              <a:t> </a:t>
            </a:r>
            <a:r>
              <a:rPr sz="2400" b="0" spc="-5" dirty="0">
                <a:latin typeface="Trebuchet MS"/>
                <a:cs typeface="Trebuchet MS"/>
              </a:rPr>
              <a:t>Use</a:t>
            </a:r>
            <a:r>
              <a:rPr sz="2400" b="0" dirty="0">
                <a:latin typeface="Trebuchet MS"/>
                <a:cs typeface="Trebuchet MS"/>
              </a:rPr>
              <a:t> </a:t>
            </a:r>
            <a:r>
              <a:rPr sz="2400" b="0" spc="-5" dirty="0">
                <a:latin typeface="Trebuchet MS"/>
                <a:cs typeface="Trebuchet MS"/>
              </a:rPr>
              <a:t>pivot</a:t>
            </a:r>
            <a:r>
              <a:rPr sz="2400" b="0" dirty="0">
                <a:latin typeface="Trebuchet MS"/>
                <a:cs typeface="Trebuchet MS"/>
              </a:rPr>
              <a:t> </a:t>
            </a:r>
            <a:r>
              <a:rPr sz="2400" b="0" spc="-5" dirty="0">
                <a:latin typeface="Trebuchet MS"/>
                <a:cs typeface="Trebuchet MS"/>
              </a:rPr>
              <a:t>tables,</a:t>
            </a:r>
            <a:r>
              <a:rPr sz="2400" b="0" dirty="0">
                <a:latin typeface="Trebuchet MS"/>
                <a:cs typeface="Trebuchet MS"/>
              </a:rPr>
              <a:t> </a:t>
            </a:r>
            <a:r>
              <a:rPr sz="2400" b="0" spc="-5" dirty="0">
                <a:latin typeface="Trebuchet MS"/>
                <a:cs typeface="Trebuchet MS"/>
              </a:rPr>
              <a:t>charts,</a:t>
            </a:r>
            <a:r>
              <a:rPr sz="2400" b="0" dirty="0">
                <a:latin typeface="Trebuchet MS"/>
                <a:cs typeface="Trebuchet MS"/>
              </a:rPr>
              <a:t> </a:t>
            </a:r>
            <a:r>
              <a:rPr sz="2400" b="0" spc="-5" dirty="0">
                <a:latin typeface="Trebuchet MS"/>
                <a:cs typeface="Trebuchet MS"/>
              </a:rPr>
              <a:t>and </a:t>
            </a:r>
            <a:r>
              <a:rPr sz="2400" b="0" dirty="0">
                <a:latin typeface="Trebuchet MS"/>
                <a:cs typeface="Trebuchet MS"/>
              </a:rPr>
              <a:t> </a:t>
            </a:r>
            <a:r>
              <a:rPr sz="2400" b="0" spc="-5" dirty="0">
                <a:latin typeface="Trebuchet MS"/>
                <a:cs typeface="Trebuchet MS"/>
              </a:rPr>
              <a:t>descriptive statistics to understand salary</a:t>
            </a:r>
            <a:r>
              <a:rPr sz="2400" b="0" dirty="0">
                <a:latin typeface="Trebuchet MS"/>
                <a:cs typeface="Trebuchet MS"/>
              </a:rPr>
              <a:t>	</a:t>
            </a:r>
            <a:r>
              <a:rPr sz="2400" b="0" spc="-5" dirty="0">
                <a:latin typeface="Trebuchet MS"/>
                <a:cs typeface="Trebuchet MS"/>
              </a:rPr>
              <a:t>distributions.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818" y="1856051"/>
            <a:ext cx="7757159" cy="2246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2400" spc="-5" dirty="0">
                <a:latin typeface="Trebuchet MS"/>
                <a:cs typeface="Trebuchet MS"/>
              </a:rPr>
              <a:t>Predictive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modeling: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Using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regression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analysis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to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predict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salaries based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on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various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factors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like experience,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department,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and education.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rebuchet MS"/>
              <a:cs typeface="Trebuchet MS"/>
            </a:endParaRPr>
          </a:p>
          <a:p>
            <a:pPr marL="12700" marR="53975">
              <a:lnSpc>
                <a:spcPct val="101499"/>
              </a:lnSpc>
            </a:pPr>
            <a:r>
              <a:rPr sz="2400" spc="-5" dirty="0">
                <a:latin typeface="Trebuchet MS"/>
                <a:cs typeface="Trebuchet MS"/>
              </a:rPr>
              <a:t>Comparative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analysis: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Compare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current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salary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data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with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market standards using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industry benchmarks.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47922" y="52459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65430" y="6463035"/>
            <a:ext cx="222885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5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360" y="357108"/>
            <a:ext cx="2177415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800" spc="-5" dirty="0">
                <a:latin typeface="Trebuchet MS"/>
                <a:cs typeface="Trebuchet MS"/>
              </a:rPr>
              <a:t>RESULT  S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015" y="2050498"/>
            <a:ext cx="8373268" cy="27498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65430" y="6463035"/>
            <a:ext cx="222885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5" dirty="0">
                <a:solidFill>
                  <a:srgbClr val="2D936A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845" y="343797"/>
            <a:ext cx="3444240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280" dirty="0">
                <a:latin typeface="Roboto"/>
                <a:cs typeface="Roboto"/>
              </a:rPr>
              <a:t>Conclusion</a:t>
            </a:r>
            <a:endParaRPr sz="4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845" y="1812290"/>
            <a:ext cx="10430510" cy="342455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798830">
              <a:lnSpc>
                <a:spcPts val="3820"/>
              </a:lnSpc>
              <a:spcBef>
                <a:spcPts val="220"/>
              </a:spcBef>
              <a:tabLst>
                <a:tab pos="2399665" algn="l"/>
                <a:tab pos="8456295" algn="l"/>
              </a:tabLst>
            </a:pPr>
            <a:r>
              <a:rPr sz="3200" b="1" spc="240" dirty="0">
                <a:latin typeface="Roboto"/>
                <a:cs typeface="Roboto"/>
              </a:rPr>
              <a:t>The </a:t>
            </a:r>
            <a:r>
              <a:rPr sz="3200" b="1" spc="140" dirty="0">
                <a:latin typeface="Roboto"/>
                <a:cs typeface="Roboto"/>
              </a:rPr>
              <a:t>Excel-based </a:t>
            </a:r>
            <a:r>
              <a:rPr sz="3200" b="1" spc="220" dirty="0">
                <a:latin typeface="Roboto"/>
                <a:cs typeface="Roboto"/>
              </a:rPr>
              <a:t>salary </a:t>
            </a:r>
            <a:r>
              <a:rPr sz="3200" b="1" spc="160" dirty="0">
                <a:latin typeface="Roboto"/>
                <a:cs typeface="Roboto"/>
              </a:rPr>
              <a:t>analysis </a:t>
            </a:r>
            <a:r>
              <a:rPr sz="3200" b="1" spc="229" dirty="0">
                <a:latin typeface="Roboto"/>
                <a:cs typeface="Roboto"/>
              </a:rPr>
              <a:t>provides </a:t>
            </a:r>
            <a:r>
              <a:rPr sz="3200" b="1" spc="235" dirty="0">
                <a:latin typeface="Roboto"/>
                <a:cs typeface="Roboto"/>
              </a:rPr>
              <a:t> </a:t>
            </a:r>
            <a:r>
              <a:rPr sz="3200" b="1" spc="245" dirty="0">
                <a:latin typeface="Roboto"/>
                <a:cs typeface="Roboto"/>
              </a:rPr>
              <a:t>valuable</a:t>
            </a:r>
            <a:r>
              <a:rPr sz="3200" b="1" spc="25" dirty="0">
                <a:latin typeface="Roboto"/>
                <a:cs typeface="Roboto"/>
              </a:rPr>
              <a:t> </a:t>
            </a:r>
            <a:r>
              <a:rPr sz="3200" b="1" spc="145" dirty="0">
                <a:latin typeface="Roboto"/>
                <a:cs typeface="Roboto"/>
              </a:rPr>
              <a:t>insights</a:t>
            </a:r>
            <a:r>
              <a:rPr sz="3200" b="1" spc="30" dirty="0">
                <a:latin typeface="Roboto"/>
                <a:cs typeface="Roboto"/>
              </a:rPr>
              <a:t> </a:t>
            </a:r>
            <a:r>
              <a:rPr sz="3200" b="1" spc="229" dirty="0">
                <a:latin typeface="Roboto"/>
                <a:cs typeface="Roboto"/>
              </a:rPr>
              <a:t>into</a:t>
            </a:r>
            <a:r>
              <a:rPr sz="3200" b="1" spc="25" dirty="0">
                <a:latin typeface="Roboto"/>
                <a:cs typeface="Roboto"/>
              </a:rPr>
              <a:t> </a:t>
            </a:r>
            <a:r>
              <a:rPr sz="3200" b="1" spc="220" dirty="0">
                <a:latin typeface="Roboto"/>
                <a:cs typeface="Roboto"/>
              </a:rPr>
              <a:t>salary</a:t>
            </a:r>
            <a:r>
              <a:rPr sz="3200" b="1" spc="30" dirty="0">
                <a:latin typeface="Roboto"/>
                <a:cs typeface="Roboto"/>
              </a:rPr>
              <a:t> </a:t>
            </a:r>
            <a:r>
              <a:rPr sz="3200" b="1" spc="195" dirty="0">
                <a:latin typeface="Roboto"/>
                <a:cs typeface="Roboto"/>
              </a:rPr>
              <a:t>disparities,</a:t>
            </a:r>
            <a:r>
              <a:rPr sz="3200" b="1" spc="30" dirty="0">
                <a:latin typeface="Roboto"/>
                <a:cs typeface="Roboto"/>
              </a:rPr>
              <a:t> </a:t>
            </a:r>
            <a:r>
              <a:rPr sz="3200" b="1" spc="195" dirty="0">
                <a:latin typeface="Roboto"/>
                <a:cs typeface="Roboto"/>
              </a:rPr>
              <a:t>allows</a:t>
            </a:r>
            <a:r>
              <a:rPr sz="3200" b="1" spc="25" dirty="0">
                <a:latin typeface="Roboto"/>
                <a:cs typeface="Roboto"/>
              </a:rPr>
              <a:t> </a:t>
            </a:r>
            <a:r>
              <a:rPr sz="3200" b="1" spc="290" dirty="0">
                <a:latin typeface="Roboto"/>
                <a:cs typeface="Roboto"/>
              </a:rPr>
              <a:t>for </a:t>
            </a:r>
            <a:r>
              <a:rPr sz="3200" b="1" spc="-780" dirty="0">
                <a:latin typeface="Roboto"/>
                <a:cs typeface="Roboto"/>
              </a:rPr>
              <a:t> </a:t>
            </a:r>
            <a:r>
              <a:rPr sz="3200" b="1" spc="195" dirty="0">
                <a:latin typeface="Roboto"/>
                <a:cs typeface="Roboto"/>
              </a:rPr>
              <a:t>accurate </a:t>
            </a:r>
            <a:r>
              <a:rPr sz="3200" b="1" spc="220" dirty="0">
                <a:latin typeface="Roboto"/>
                <a:cs typeface="Roboto"/>
              </a:rPr>
              <a:t>salary </a:t>
            </a:r>
            <a:r>
              <a:rPr sz="3200" b="1" spc="204" dirty="0">
                <a:latin typeface="Roboto"/>
                <a:cs typeface="Roboto"/>
              </a:rPr>
              <a:t>predictions, </a:t>
            </a:r>
            <a:r>
              <a:rPr sz="3200" b="1" spc="260" dirty="0">
                <a:latin typeface="Roboto"/>
                <a:cs typeface="Roboto"/>
              </a:rPr>
              <a:t>and </a:t>
            </a:r>
            <a:r>
              <a:rPr sz="3200" b="1" spc="180" dirty="0">
                <a:latin typeface="Roboto"/>
                <a:cs typeface="Roboto"/>
              </a:rPr>
              <a:t>helps </a:t>
            </a:r>
            <a:r>
              <a:rPr sz="3200" b="1" spc="204" dirty="0">
                <a:latin typeface="Roboto"/>
                <a:cs typeface="Roboto"/>
              </a:rPr>
              <a:t>align </a:t>
            </a:r>
            <a:r>
              <a:rPr sz="3200" b="1" spc="215" dirty="0">
                <a:latin typeface="Roboto"/>
                <a:cs typeface="Roboto"/>
              </a:rPr>
              <a:t>the </a:t>
            </a:r>
            <a:r>
              <a:rPr sz="3200" b="1" spc="220" dirty="0">
                <a:latin typeface="Roboto"/>
                <a:cs typeface="Roboto"/>
              </a:rPr>
              <a:t> </a:t>
            </a:r>
            <a:r>
              <a:rPr sz="3200" b="1" spc="140" dirty="0">
                <a:latin typeface="Roboto"/>
                <a:cs typeface="Roboto"/>
              </a:rPr>
              <a:t>company’s</a:t>
            </a:r>
            <a:r>
              <a:rPr sz="3200" b="1" spc="55" dirty="0">
                <a:latin typeface="Roboto"/>
                <a:cs typeface="Roboto"/>
              </a:rPr>
              <a:t> </a:t>
            </a:r>
            <a:r>
              <a:rPr sz="3200" b="1" spc="190" dirty="0">
                <a:latin typeface="Roboto"/>
                <a:cs typeface="Roboto"/>
              </a:rPr>
              <a:t>compensation</a:t>
            </a:r>
            <a:r>
              <a:rPr sz="3200" b="1" spc="60" dirty="0">
                <a:latin typeface="Roboto"/>
                <a:cs typeface="Roboto"/>
              </a:rPr>
              <a:t> </a:t>
            </a:r>
            <a:r>
              <a:rPr sz="3200" b="1" spc="240" dirty="0">
                <a:latin typeface="Roboto"/>
                <a:cs typeface="Roboto"/>
              </a:rPr>
              <a:t>structure</a:t>
            </a:r>
            <a:r>
              <a:rPr sz="3200" b="1" spc="60" dirty="0">
                <a:latin typeface="Roboto"/>
                <a:cs typeface="Roboto"/>
              </a:rPr>
              <a:t> </a:t>
            </a:r>
            <a:r>
              <a:rPr sz="3200" b="1" spc="285" dirty="0">
                <a:latin typeface="Roboto"/>
                <a:cs typeface="Roboto"/>
              </a:rPr>
              <a:t>with	market </a:t>
            </a:r>
            <a:r>
              <a:rPr sz="3200" b="1" spc="290" dirty="0">
                <a:latin typeface="Roboto"/>
                <a:cs typeface="Roboto"/>
              </a:rPr>
              <a:t> </a:t>
            </a:r>
            <a:r>
              <a:rPr sz="3200" b="1" spc="180" dirty="0">
                <a:latin typeface="Roboto"/>
                <a:cs typeface="Roboto"/>
              </a:rPr>
              <a:t>standards.	</a:t>
            </a:r>
            <a:r>
              <a:rPr sz="3200" b="1" spc="155" dirty="0">
                <a:latin typeface="Roboto"/>
                <a:cs typeface="Roboto"/>
              </a:rPr>
              <a:t>These </a:t>
            </a:r>
            <a:r>
              <a:rPr sz="3200" b="1" spc="145" dirty="0">
                <a:latin typeface="Roboto"/>
                <a:cs typeface="Roboto"/>
              </a:rPr>
              <a:t>insights </a:t>
            </a:r>
            <a:r>
              <a:rPr sz="3200" b="1" spc="185" dirty="0">
                <a:latin typeface="Roboto"/>
                <a:cs typeface="Roboto"/>
              </a:rPr>
              <a:t>can </a:t>
            </a:r>
            <a:r>
              <a:rPr sz="3200" b="1" spc="200" dirty="0">
                <a:latin typeface="Roboto"/>
                <a:cs typeface="Roboto"/>
              </a:rPr>
              <a:t>guide </a:t>
            </a:r>
            <a:r>
              <a:rPr sz="3200" b="1" spc="290" dirty="0">
                <a:latin typeface="Roboto"/>
                <a:cs typeface="Roboto"/>
              </a:rPr>
              <a:t>HR </a:t>
            </a:r>
            <a:r>
              <a:rPr sz="3200" b="1" spc="260" dirty="0">
                <a:latin typeface="Roboto"/>
                <a:cs typeface="Roboto"/>
              </a:rPr>
              <a:t>and </a:t>
            </a:r>
            <a:r>
              <a:rPr sz="3200" b="1" spc="265" dirty="0">
                <a:latin typeface="Roboto"/>
                <a:cs typeface="Roboto"/>
              </a:rPr>
              <a:t> </a:t>
            </a:r>
            <a:r>
              <a:rPr sz="3200" b="1" spc="195" dirty="0">
                <a:latin typeface="Roboto"/>
                <a:cs typeface="Roboto"/>
              </a:rPr>
              <a:t>managements </a:t>
            </a:r>
            <a:r>
              <a:rPr sz="3200" b="1" spc="295" dirty="0">
                <a:latin typeface="Roboto"/>
                <a:cs typeface="Roboto"/>
              </a:rPr>
              <a:t>in </a:t>
            </a:r>
            <a:r>
              <a:rPr sz="3200" b="1" spc="245" dirty="0">
                <a:latin typeface="Roboto"/>
                <a:cs typeface="Roboto"/>
              </a:rPr>
              <a:t>making </a:t>
            </a:r>
            <a:r>
              <a:rPr sz="3200" b="1" spc="265" dirty="0">
                <a:latin typeface="Roboto"/>
                <a:cs typeface="Roboto"/>
              </a:rPr>
              <a:t>informed, </a:t>
            </a:r>
            <a:r>
              <a:rPr sz="3200" b="1" spc="260" dirty="0">
                <a:latin typeface="Roboto"/>
                <a:cs typeface="Roboto"/>
              </a:rPr>
              <a:t>fair, and </a:t>
            </a:r>
            <a:r>
              <a:rPr sz="3200" b="1" spc="265" dirty="0">
                <a:latin typeface="Roboto"/>
                <a:cs typeface="Roboto"/>
              </a:rPr>
              <a:t> </a:t>
            </a:r>
            <a:r>
              <a:rPr sz="3200" b="1" spc="210" dirty="0">
                <a:latin typeface="Roboto"/>
                <a:cs typeface="Roboto"/>
              </a:rPr>
              <a:t>competitive</a:t>
            </a:r>
            <a:r>
              <a:rPr sz="3200" b="1" spc="25" dirty="0">
                <a:latin typeface="Roboto"/>
                <a:cs typeface="Roboto"/>
              </a:rPr>
              <a:t> </a:t>
            </a:r>
            <a:r>
              <a:rPr sz="3200" b="1" spc="220" dirty="0">
                <a:latin typeface="Roboto"/>
                <a:cs typeface="Roboto"/>
              </a:rPr>
              <a:t>salary</a:t>
            </a:r>
            <a:r>
              <a:rPr sz="3200" b="1" spc="30" dirty="0">
                <a:latin typeface="Roboto"/>
                <a:cs typeface="Roboto"/>
              </a:rPr>
              <a:t> </a:t>
            </a:r>
            <a:r>
              <a:rPr sz="3200" b="1" spc="130" dirty="0">
                <a:latin typeface="Roboto"/>
                <a:cs typeface="Roboto"/>
              </a:rPr>
              <a:t>decisions.</a:t>
            </a:r>
            <a:endParaRPr sz="3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819" y="807171"/>
            <a:ext cx="3881120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b="1" spc="-5" dirty="0">
                <a:latin typeface="Trebuchet MS"/>
                <a:cs typeface="Trebuchet MS"/>
              </a:rPr>
              <a:t>PROJECT</a:t>
            </a:r>
            <a:r>
              <a:rPr sz="4250" b="1" spc="-80" dirty="0">
                <a:latin typeface="Trebuchet MS"/>
                <a:cs typeface="Trebuchet MS"/>
              </a:rPr>
              <a:t> </a:t>
            </a:r>
            <a:r>
              <a:rPr sz="4250" b="1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238" y="6403647"/>
            <a:ext cx="3701415" cy="295275"/>
            <a:chOff x="466238" y="6403647"/>
            <a:chExt cx="370141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570" y="6460738"/>
              <a:ext cx="2140892" cy="1998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238" y="6403647"/>
              <a:ext cx="3701365" cy="29496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4883" y="2128638"/>
            <a:ext cx="727392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5240"/>
              </a:lnSpc>
              <a:spcBef>
                <a:spcPts val="240"/>
              </a:spcBef>
            </a:pPr>
            <a:r>
              <a:rPr sz="4400" b="1" spc="310" dirty="0">
                <a:solidFill>
                  <a:srgbClr val="0E0E0E"/>
                </a:solidFill>
                <a:latin typeface="Roboto"/>
                <a:cs typeface="Roboto"/>
              </a:rPr>
              <a:t>Employee</a:t>
            </a:r>
            <a:r>
              <a:rPr sz="4400" b="1" spc="10" dirty="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sz="4400" b="1" spc="295" dirty="0">
                <a:solidFill>
                  <a:srgbClr val="0E0E0E"/>
                </a:solidFill>
                <a:latin typeface="Roboto"/>
                <a:cs typeface="Roboto"/>
              </a:rPr>
              <a:t>Salary</a:t>
            </a:r>
            <a:r>
              <a:rPr sz="4400" b="1" spc="10" dirty="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sz="4400" b="1" spc="250" dirty="0">
                <a:solidFill>
                  <a:srgbClr val="0E0E0E"/>
                </a:solidFill>
                <a:latin typeface="Roboto"/>
                <a:cs typeface="Roboto"/>
              </a:rPr>
              <a:t>Analysis </a:t>
            </a:r>
            <a:r>
              <a:rPr sz="4400" b="1" spc="-1085" dirty="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sz="4400" b="1" spc="220" dirty="0">
                <a:solidFill>
                  <a:srgbClr val="0E0E0E"/>
                </a:solidFill>
                <a:latin typeface="Roboto"/>
                <a:cs typeface="Roboto"/>
              </a:rPr>
              <a:t>using</a:t>
            </a:r>
            <a:r>
              <a:rPr sz="4400" b="1" spc="40" dirty="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sz="4400" b="1" spc="320" dirty="0">
                <a:solidFill>
                  <a:srgbClr val="0E0E0E"/>
                </a:solidFill>
                <a:latin typeface="Roboto"/>
                <a:cs typeface="Roboto"/>
              </a:rPr>
              <a:t>Excel</a:t>
            </a:r>
            <a:endParaRPr sz="44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4380" cy="6858000"/>
            <a:chOff x="0" y="0"/>
            <a:chExt cx="1218438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28549"/>
              <a:ext cx="12179300" cy="6830059"/>
            </a:xfrm>
            <a:custGeom>
              <a:avLst/>
              <a:gdLst/>
              <a:ahLst/>
              <a:cxnLst/>
              <a:rect l="l" t="t" r="r" b="b"/>
              <a:pathLst>
                <a:path w="12179300" h="6830059">
                  <a:moveTo>
                    <a:pt x="0" y="6829450"/>
                  </a:moveTo>
                  <a:lnTo>
                    <a:pt x="0" y="0"/>
                  </a:lnTo>
                  <a:lnTo>
                    <a:pt x="12179299" y="0"/>
                  </a:lnTo>
                  <a:lnTo>
                    <a:pt x="12179299" y="6829450"/>
                  </a:lnTo>
                  <a:lnTo>
                    <a:pt x="0" y="682945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40852" y="4819"/>
              <a:ext cx="4739005" cy="6846570"/>
            </a:xfrm>
            <a:custGeom>
              <a:avLst/>
              <a:gdLst/>
              <a:ahLst/>
              <a:cxnLst/>
              <a:rect l="l" t="t" r="r" b="b"/>
              <a:pathLst>
                <a:path w="4739005" h="6846570">
                  <a:moveTo>
                    <a:pt x="1926804" y="0"/>
                  </a:moveTo>
                  <a:lnTo>
                    <a:pt x="3143888" y="6846032"/>
                  </a:lnTo>
                </a:path>
                <a:path w="4739005" h="6846570">
                  <a:moveTo>
                    <a:pt x="4738446" y="3686227"/>
                  </a:moveTo>
                  <a:lnTo>
                    <a:pt x="0" y="6846033"/>
                  </a:lnTo>
                </a:path>
              </a:pathLst>
            </a:custGeom>
            <a:ln w="9515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72535" y="0"/>
              <a:ext cx="3007360" cy="6851015"/>
            </a:xfrm>
            <a:custGeom>
              <a:avLst/>
              <a:gdLst/>
              <a:ahLst/>
              <a:cxnLst/>
              <a:rect l="l" t="t" r="r" b="b"/>
              <a:pathLst>
                <a:path w="3007359" h="6851015">
                  <a:moveTo>
                    <a:pt x="3006763" y="6850852"/>
                  </a:moveTo>
                  <a:lnTo>
                    <a:pt x="0" y="6850852"/>
                  </a:lnTo>
                  <a:lnTo>
                    <a:pt x="2042269" y="0"/>
                  </a:lnTo>
                  <a:lnTo>
                    <a:pt x="3006763" y="0"/>
                  </a:lnTo>
                  <a:lnTo>
                    <a:pt x="3006763" y="6850852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92874" y="0"/>
              <a:ext cx="2586990" cy="6851015"/>
            </a:xfrm>
            <a:custGeom>
              <a:avLst/>
              <a:gdLst/>
              <a:ahLst/>
              <a:cxnLst/>
              <a:rect l="l" t="t" r="r" b="b"/>
              <a:pathLst>
                <a:path w="2586990" h="6851015">
                  <a:moveTo>
                    <a:pt x="2586423" y="6850852"/>
                  </a:moveTo>
                  <a:lnTo>
                    <a:pt x="1207624" y="6850852"/>
                  </a:lnTo>
                  <a:lnTo>
                    <a:pt x="0" y="0"/>
                  </a:lnTo>
                  <a:lnTo>
                    <a:pt x="2586423" y="0"/>
                  </a:lnTo>
                  <a:lnTo>
                    <a:pt x="2586423" y="6850852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25142" y="3044825"/>
              <a:ext cx="3254375" cy="3806190"/>
            </a:xfrm>
            <a:custGeom>
              <a:avLst/>
              <a:gdLst/>
              <a:ahLst/>
              <a:cxnLst/>
              <a:rect l="l" t="t" r="r" b="b"/>
              <a:pathLst>
                <a:path w="3254375" h="3806190">
                  <a:moveTo>
                    <a:pt x="3254156" y="3806031"/>
                  </a:moveTo>
                  <a:lnTo>
                    <a:pt x="0" y="3806031"/>
                  </a:lnTo>
                  <a:lnTo>
                    <a:pt x="3254156" y="0"/>
                  </a:lnTo>
                  <a:lnTo>
                    <a:pt x="3254156" y="3806031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28202" y="0"/>
              <a:ext cx="2851150" cy="6851015"/>
            </a:xfrm>
            <a:custGeom>
              <a:avLst/>
              <a:gdLst/>
              <a:ahLst/>
              <a:cxnLst/>
              <a:rect l="l" t="t" r="r" b="b"/>
              <a:pathLst>
                <a:path w="2851150" h="6851015">
                  <a:moveTo>
                    <a:pt x="2851096" y="6850852"/>
                  </a:moveTo>
                  <a:lnTo>
                    <a:pt x="2467447" y="6850852"/>
                  </a:lnTo>
                  <a:lnTo>
                    <a:pt x="0" y="0"/>
                  </a:lnTo>
                  <a:lnTo>
                    <a:pt x="2851096" y="0"/>
                  </a:lnTo>
                  <a:lnTo>
                    <a:pt x="2851096" y="6850852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85249" y="0"/>
              <a:ext cx="1294130" cy="6851015"/>
            </a:xfrm>
            <a:custGeom>
              <a:avLst/>
              <a:gdLst/>
              <a:ahLst/>
              <a:cxnLst/>
              <a:rect l="l" t="t" r="r" b="b"/>
              <a:pathLst>
                <a:path w="1294129" h="6851015">
                  <a:moveTo>
                    <a:pt x="1294049" y="6850852"/>
                  </a:moveTo>
                  <a:lnTo>
                    <a:pt x="0" y="6850852"/>
                  </a:lnTo>
                  <a:lnTo>
                    <a:pt x="1021388" y="0"/>
                  </a:lnTo>
                  <a:lnTo>
                    <a:pt x="1294049" y="0"/>
                  </a:lnTo>
                  <a:lnTo>
                    <a:pt x="1294049" y="6850852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24854" y="0"/>
              <a:ext cx="1254760" cy="6851015"/>
            </a:xfrm>
            <a:custGeom>
              <a:avLst/>
              <a:gdLst/>
              <a:ahLst/>
              <a:cxnLst/>
              <a:rect l="l" t="t" r="r" b="b"/>
              <a:pathLst>
                <a:path w="1254759" h="6851015">
                  <a:moveTo>
                    <a:pt x="1254444" y="6850852"/>
                  </a:moveTo>
                  <a:lnTo>
                    <a:pt x="1113367" y="6850852"/>
                  </a:lnTo>
                  <a:lnTo>
                    <a:pt x="0" y="0"/>
                  </a:lnTo>
                  <a:lnTo>
                    <a:pt x="1254444" y="0"/>
                  </a:lnTo>
                  <a:lnTo>
                    <a:pt x="1254444" y="6850852"/>
                  </a:lnTo>
                  <a:close/>
                </a:path>
              </a:pathLst>
            </a:custGeom>
            <a:solidFill>
              <a:srgbClr val="216191">
                <a:alpha val="7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61920" y="3587184"/>
              <a:ext cx="1818005" cy="3263900"/>
            </a:xfrm>
            <a:custGeom>
              <a:avLst/>
              <a:gdLst/>
              <a:ahLst/>
              <a:cxnLst/>
              <a:rect l="l" t="t" r="r" b="b"/>
              <a:pathLst>
                <a:path w="1818004" h="3263900">
                  <a:moveTo>
                    <a:pt x="1817379" y="3263671"/>
                  </a:moveTo>
                  <a:lnTo>
                    <a:pt x="0" y="3263671"/>
                  </a:lnTo>
                  <a:lnTo>
                    <a:pt x="1817379" y="0"/>
                  </a:lnTo>
                  <a:lnTo>
                    <a:pt x="1817379" y="3263671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05847"/>
              <a:ext cx="447675" cy="2845435"/>
            </a:xfrm>
            <a:custGeom>
              <a:avLst/>
              <a:gdLst/>
              <a:ahLst/>
              <a:cxnLst/>
              <a:rect l="l" t="t" r="r" b="b"/>
              <a:pathLst>
                <a:path w="447675" h="2845434">
                  <a:moveTo>
                    <a:pt x="447208" y="2845008"/>
                  </a:moveTo>
                  <a:lnTo>
                    <a:pt x="0" y="2845008"/>
                  </a:lnTo>
                  <a:lnTo>
                    <a:pt x="0" y="0"/>
                  </a:lnTo>
                  <a:lnTo>
                    <a:pt x="447208" y="2845008"/>
                  </a:lnTo>
                  <a:close/>
                </a:path>
              </a:pathLst>
            </a:custGeom>
            <a:solidFill>
              <a:srgbClr val="5ECAED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1691" y="6481454"/>
            <a:ext cx="1707514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0"/>
              </a:lnSpc>
            </a:pPr>
            <a:r>
              <a:rPr sz="1100" spc="-5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100" spc="30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100" b="1" spc="-2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575" y="447208"/>
            <a:ext cx="11598910" cy="6375400"/>
            <a:chOff x="47575" y="447208"/>
            <a:chExt cx="11598910" cy="6375400"/>
          </a:xfrm>
        </p:grpSpPr>
        <p:sp>
          <p:nvSpPr>
            <p:cNvPr id="15" name="object 15"/>
            <p:cNvSpPr/>
            <p:nvPr/>
          </p:nvSpPr>
          <p:spPr>
            <a:xfrm>
              <a:off x="7355154" y="447208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786" y="361572"/>
                  </a:moveTo>
                  <a:lnTo>
                    <a:pt x="132725" y="355114"/>
                  </a:lnTo>
                  <a:lnTo>
                    <a:pt x="89539" y="336889"/>
                  </a:lnTo>
                  <a:lnTo>
                    <a:pt x="52951" y="308621"/>
                  </a:lnTo>
                  <a:lnTo>
                    <a:pt x="24682" y="272032"/>
                  </a:lnTo>
                  <a:lnTo>
                    <a:pt x="6457" y="228846"/>
                  </a:lnTo>
                  <a:lnTo>
                    <a:pt x="0" y="180786"/>
                  </a:lnTo>
                  <a:lnTo>
                    <a:pt x="6457" y="132725"/>
                  </a:lnTo>
                  <a:lnTo>
                    <a:pt x="24682" y="89539"/>
                  </a:lnTo>
                  <a:lnTo>
                    <a:pt x="52951" y="52950"/>
                  </a:lnTo>
                  <a:lnTo>
                    <a:pt x="89539" y="24682"/>
                  </a:lnTo>
                  <a:lnTo>
                    <a:pt x="132725" y="6457"/>
                  </a:lnTo>
                  <a:lnTo>
                    <a:pt x="180786" y="0"/>
                  </a:lnTo>
                  <a:lnTo>
                    <a:pt x="228846" y="6457"/>
                  </a:lnTo>
                  <a:lnTo>
                    <a:pt x="272032" y="24682"/>
                  </a:lnTo>
                  <a:lnTo>
                    <a:pt x="308621" y="52950"/>
                  </a:lnTo>
                  <a:lnTo>
                    <a:pt x="336889" y="89539"/>
                  </a:lnTo>
                  <a:lnTo>
                    <a:pt x="355114" y="132725"/>
                  </a:lnTo>
                  <a:lnTo>
                    <a:pt x="361572" y="180786"/>
                  </a:lnTo>
                  <a:lnTo>
                    <a:pt x="355114" y="228846"/>
                  </a:lnTo>
                  <a:lnTo>
                    <a:pt x="336889" y="272032"/>
                  </a:lnTo>
                  <a:lnTo>
                    <a:pt x="308621" y="308621"/>
                  </a:lnTo>
                  <a:lnTo>
                    <a:pt x="272032" y="336889"/>
                  </a:lnTo>
                  <a:lnTo>
                    <a:pt x="228846" y="355114"/>
                  </a:lnTo>
                  <a:lnTo>
                    <a:pt x="180786" y="361572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99430" y="5604381"/>
              <a:ext cx="647065" cy="647065"/>
            </a:xfrm>
            <a:custGeom>
              <a:avLst/>
              <a:gdLst/>
              <a:ahLst/>
              <a:cxnLst/>
              <a:rect l="l" t="t" r="r" b="b"/>
              <a:pathLst>
                <a:path w="647065" h="647064">
                  <a:moveTo>
                    <a:pt x="323512" y="647025"/>
                  </a:moveTo>
                  <a:lnTo>
                    <a:pt x="275715" y="643516"/>
                  </a:lnTo>
                  <a:lnTo>
                    <a:pt x="230092" y="633327"/>
                  </a:lnTo>
                  <a:lnTo>
                    <a:pt x="187144" y="616956"/>
                  </a:lnTo>
                  <a:lnTo>
                    <a:pt x="147374" y="594903"/>
                  </a:lnTo>
                  <a:lnTo>
                    <a:pt x="111280" y="567671"/>
                  </a:lnTo>
                  <a:lnTo>
                    <a:pt x="79364" y="535759"/>
                  </a:lnTo>
                  <a:lnTo>
                    <a:pt x="52130" y="499666"/>
                  </a:lnTo>
                  <a:lnTo>
                    <a:pt x="30074" y="459895"/>
                  </a:lnTo>
                  <a:lnTo>
                    <a:pt x="13699" y="416945"/>
                  </a:lnTo>
                  <a:lnTo>
                    <a:pt x="3508" y="371317"/>
                  </a:lnTo>
                  <a:lnTo>
                    <a:pt x="0" y="323512"/>
                  </a:lnTo>
                  <a:lnTo>
                    <a:pt x="3508" y="275706"/>
                  </a:lnTo>
                  <a:lnTo>
                    <a:pt x="13699" y="230079"/>
                  </a:lnTo>
                  <a:lnTo>
                    <a:pt x="30074" y="187128"/>
                  </a:lnTo>
                  <a:lnTo>
                    <a:pt x="52130" y="147357"/>
                  </a:lnTo>
                  <a:lnTo>
                    <a:pt x="79364" y="111264"/>
                  </a:lnTo>
                  <a:lnTo>
                    <a:pt x="111280" y="79353"/>
                  </a:lnTo>
                  <a:lnTo>
                    <a:pt x="147374" y="52120"/>
                  </a:lnTo>
                  <a:lnTo>
                    <a:pt x="187144" y="30067"/>
                  </a:lnTo>
                  <a:lnTo>
                    <a:pt x="230092" y="13696"/>
                  </a:lnTo>
                  <a:lnTo>
                    <a:pt x="275715" y="3507"/>
                  </a:lnTo>
                  <a:lnTo>
                    <a:pt x="323512" y="0"/>
                  </a:lnTo>
                  <a:lnTo>
                    <a:pt x="371308" y="3507"/>
                  </a:lnTo>
                  <a:lnTo>
                    <a:pt x="416932" y="13696"/>
                  </a:lnTo>
                  <a:lnTo>
                    <a:pt x="459879" y="30067"/>
                  </a:lnTo>
                  <a:lnTo>
                    <a:pt x="499649" y="52120"/>
                  </a:lnTo>
                  <a:lnTo>
                    <a:pt x="535743" y="79353"/>
                  </a:lnTo>
                  <a:lnTo>
                    <a:pt x="567658" y="111264"/>
                  </a:lnTo>
                  <a:lnTo>
                    <a:pt x="594894" y="147357"/>
                  </a:lnTo>
                  <a:lnTo>
                    <a:pt x="616949" y="187128"/>
                  </a:lnTo>
                  <a:lnTo>
                    <a:pt x="633324" y="230079"/>
                  </a:lnTo>
                  <a:lnTo>
                    <a:pt x="643515" y="275706"/>
                  </a:lnTo>
                  <a:lnTo>
                    <a:pt x="647025" y="323512"/>
                  </a:lnTo>
                  <a:lnTo>
                    <a:pt x="643515" y="371317"/>
                  </a:lnTo>
                  <a:lnTo>
                    <a:pt x="633324" y="416945"/>
                  </a:lnTo>
                  <a:lnTo>
                    <a:pt x="616949" y="459895"/>
                  </a:lnTo>
                  <a:lnTo>
                    <a:pt x="594894" y="499666"/>
                  </a:lnTo>
                  <a:lnTo>
                    <a:pt x="567658" y="535759"/>
                  </a:lnTo>
                  <a:lnTo>
                    <a:pt x="535743" y="567671"/>
                  </a:lnTo>
                  <a:lnTo>
                    <a:pt x="499649" y="594903"/>
                  </a:lnTo>
                  <a:lnTo>
                    <a:pt x="459879" y="616956"/>
                  </a:lnTo>
                  <a:lnTo>
                    <a:pt x="416932" y="633327"/>
                  </a:lnTo>
                  <a:lnTo>
                    <a:pt x="371308" y="643516"/>
                  </a:lnTo>
                  <a:lnTo>
                    <a:pt x="323512" y="647025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5917" y="6127709"/>
              <a:ext cx="247391" cy="2473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238" y="6403647"/>
              <a:ext cx="3701365" cy="2949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75" y="3815544"/>
              <a:ext cx="1731744" cy="3006762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5819" y="416989"/>
            <a:ext cx="235013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5" dirty="0">
                <a:latin typeface="Trebuchet MS"/>
                <a:cs typeface="Trebuchet MS"/>
              </a:rPr>
              <a:t>AGENDA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2086364" y="1488892"/>
            <a:ext cx="4361815" cy="387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1809" indent="-499745"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  <a:tabLst>
                <a:tab pos="511809" algn="l"/>
                <a:tab pos="512445" algn="l"/>
              </a:tabLst>
            </a:pPr>
            <a:r>
              <a:rPr sz="2800" b="1" spc="105" dirty="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sz="2800" b="1" spc="-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800" b="1" spc="40" dirty="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800">
              <a:latin typeface="Roboto Bk"/>
              <a:cs typeface="Roboto Bk"/>
            </a:endParaRPr>
          </a:p>
          <a:p>
            <a:pPr marL="511809" indent="-499745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11809" algn="l"/>
                <a:tab pos="512445" algn="l"/>
              </a:tabLst>
            </a:pPr>
            <a:r>
              <a:rPr sz="2800" b="1" spc="45" dirty="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sz="2800" b="1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800" b="1" spc="170" dirty="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800">
              <a:latin typeface="Roboto Bk"/>
              <a:cs typeface="Roboto Bk"/>
            </a:endParaRPr>
          </a:p>
          <a:p>
            <a:pPr marL="511809" indent="-499745"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  <a:tabLst>
                <a:tab pos="511809" algn="l"/>
                <a:tab pos="512445" algn="l"/>
              </a:tabLst>
            </a:pPr>
            <a:r>
              <a:rPr sz="2800" b="1" spc="180" dirty="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sz="2800" b="1" spc="-1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800" b="1" spc="15" dirty="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800">
              <a:latin typeface="Roboto Bk"/>
              <a:cs typeface="Roboto Bk"/>
            </a:endParaRPr>
          </a:p>
          <a:p>
            <a:pPr marL="511809" marR="946785" indent="-499745">
              <a:lnSpc>
                <a:spcPct val="100299"/>
              </a:lnSpc>
              <a:buFont typeface="Calibri"/>
              <a:buAutoNum type="arabicPeriod"/>
              <a:tabLst>
                <a:tab pos="511809" algn="l"/>
                <a:tab pos="512445" algn="l"/>
              </a:tabLst>
            </a:pPr>
            <a:r>
              <a:rPr sz="2800" b="1" spc="220" dirty="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sz="2800" b="1" spc="-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800" b="1" spc="60" dirty="0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sz="2800" b="1" spc="-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800" b="1" spc="150" dirty="0">
                <a:solidFill>
                  <a:srgbClr val="0D0D0D"/>
                </a:solidFill>
                <a:latin typeface="Roboto Bk"/>
                <a:cs typeface="Roboto Bk"/>
              </a:rPr>
              <a:t>and </a:t>
            </a:r>
            <a:r>
              <a:rPr sz="2800" b="1" spc="-68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800" b="1" spc="70" dirty="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800">
              <a:latin typeface="Roboto Bk"/>
              <a:cs typeface="Roboto Bk"/>
            </a:endParaRPr>
          </a:p>
          <a:p>
            <a:pPr marL="511809" indent="-499745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11809" algn="l"/>
                <a:tab pos="512445" algn="l"/>
              </a:tabLst>
            </a:pPr>
            <a:r>
              <a:rPr sz="2800" b="1" spc="30" dirty="0">
                <a:solidFill>
                  <a:srgbClr val="0D0D0D"/>
                </a:solidFill>
                <a:latin typeface="Roboto Bk"/>
                <a:cs typeface="Roboto Bk"/>
              </a:rPr>
              <a:t>Dataset</a:t>
            </a:r>
            <a:r>
              <a:rPr sz="2800" b="1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800" b="1" spc="85" dirty="0">
                <a:solidFill>
                  <a:srgbClr val="0D0D0D"/>
                </a:solidFill>
                <a:latin typeface="Roboto Bk"/>
                <a:cs typeface="Roboto Bk"/>
              </a:rPr>
              <a:t>Description</a:t>
            </a:r>
            <a:endParaRPr sz="2800">
              <a:latin typeface="Roboto Bk"/>
              <a:cs typeface="Roboto Bk"/>
            </a:endParaRPr>
          </a:p>
          <a:p>
            <a:pPr marL="511809" indent="-499745"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  <a:tabLst>
                <a:tab pos="511809" algn="l"/>
                <a:tab pos="512445" algn="l"/>
              </a:tabLst>
            </a:pPr>
            <a:r>
              <a:rPr sz="2800" b="1" spc="95" dirty="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sz="2800" b="1" spc="-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800" b="1" spc="130" dirty="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800">
              <a:latin typeface="Roboto Bk"/>
              <a:cs typeface="Roboto Bk"/>
            </a:endParaRPr>
          </a:p>
          <a:p>
            <a:pPr marL="511809" indent="-499745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11809" algn="l"/>
                <a:tab pos="512445" algn="l"/>
              </a:tabLst>
            </a:pPr>
            <a:r>
              <a:rPr sz="2800" b="1" dirty="0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sz="2800" b="1" spc="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800" b="1" spc="150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800" b="1" spc="1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800" b="1" spc="30" dirty="0">
                <a:solidFill>
                  <a:srgbClr val="0D0D0D"/>
                </a:solidFill>
                <a:latin typeface="Roboto Bk"/>
                <a:cs typeface="Roboto Bk"/>
              </a:rPr>
              <a:t>Discussion</a:t>
            </a:r>
            <a:endParaRPr sz="2800">
              <a:latin typeface="Roboto Bk"/>
              <a:cs typeface="Roboto Bk"/>
            </a:endParaRPr>
          </a:p>
          <a:p>
            <a:pPr marL="511809" indent="-499745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11809" algn="l"/>
                <a:tab pos="512445" algn="l"/>
              </a:tabLst>
            </a:pPr>
            <a:r>
              <a:rPr sz="2800" b="1" spc="65" dirty="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83150" y="2930643"/>
            <a:ext cx="2759710" cy="3254375"/>
            <a:chOff x="7983150" y="2930643"/>
            <a:chExt cx="2759710" cy="3254375"/>
          </a:xfrm>
        </p:grpSpPr>
        <p:sp>
          <p:nvSpPr>
            <p:cNvPr id="4" name="object 4"/>
            <p:cNvSpPr/>
            <p:nvPr/>
          </p:nvSpPr>
          <p:spPr>
            <a:xfrm>
              <a:off x="9343806" y="5889833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786" y="180786"/>
                  </a:moveTo>
                  <a:lnTo>
                    <a:pt x="0" y="180786"/>
                  </a:lnTo>
                  <a:lnTo>
                    <a:pt x="0" y="0"/>
                  </a:lnTo>
                  <a:lnTo>
                    <a:pt x="180786" y="0"/>
                  </a:lnTo>
                  <a:lnTo>
                    <a:pt x="180786" y="180786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3150" y="2930643"/>
              <a:ext cx="2759372" cy="3254156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0018" y="552864"/>
            <a:ext cx="3007360" cy="1319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rebuchet MS"/>
                <a:cs typeface="Trebuchet MS"/>
              </a:rPr>
              <a:t>PROBLEM </a:t>
            </a:r>
            <a:r>
              <a:rPr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STATEMEN</a:t>
            </a:r>
            <a:r>
              <a:rPr spc="-5" dirty="0">
                <a:latin typeface="Trebuchet MS"/>
                <a:cs typeface="Trebuchet MS"/>
              </a:rPr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0018" y="2703272"/>
            <a:ext cx="5370195" cy="32226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720725">
              <a:lnSpc>
                <a:spcPct val="100000"/>
              </a:lnSpc>
              <a:spcBef>
                <a:spcPts val="695"/>
              </a:spcBef>
            </a:pPr>
            <a:r>
              <a:rPr sz="2000" b="1" spc="-5" dirty="0">
                <a:latin typeface="Cambria"/>
                <a:cs typeface="Cambria"/>
              </a:rPr>
              <a:t>salary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Disparities: Identify inequality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in</a:t>
            </a:r>
            <a:endParaRPr sz="2000">
              <a:latin typeface="Cambria"/>
              <a:cs typeface="Cambria"/>
            </a:endParaRPr>
          </a:p>
          <a:p>
            <a:pPr marL="12700" marR="59944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ambria"/>
                <a:cs typeface="Cambria"/>
              </a:rPr>
              <a:t>salaries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based on </a:t>
            </a:r>
            <a:r>
              <a:rPr sz="2000" b="1" spc="-35" dirty="0">
                <a:latin typeface="Cambria"/>
                <a:cs typeface="Cambria"/>
              </a:rPr>
              <a:t>gender,</a:t>
            </a:r>
            <a:r>
              <a:rPr sz="2000" b="1" spc="-5" dirty="0">
                <a:latin typeface="Cambria"/>
                <a:cs typeface="Cambria"/>
              </a:rPr>
              <a:t> department, or </a:t>
            </a:r>
            <a:r>
              <a:rPr sz="2000" b="1" spc="-42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experience.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Cambria"/>
              <a:cs typeface="Cambria"/>
            </a:endParaRPr>
          </a:p>
          <a:p>
            <a:pPr marL="12700" marR="93980" indent="837565">
              <a:lnSpc>
                <a:spcPct val="100000"/>
              </a:lnSpc>
            </a:pPr>
            <a:r>
              <a:rPr sz="2000" b="1" spc="-5" dirty="0">
                <a:latin typeface="Cambria"/>
                <a:cs typeface="Cambria"/>
              </a:rPr>
              <a:t>Salary Predication: </a:t>
            </a:r>
            <a:r>
              <a:rPr sz="2000" b="1" spc="-20" dirty="0">
                <a:latin typeface="Cambria"/>
                <a:cs typeface="Cambria"/>
              </a:rPr>
              <a:t>Develop </a:t>
            </a:r>
            <a:r>
              <a:rPr sz="2000" b="1" spc="-5" dirty="0">
                <a:latin typeface="Cambria"/>
                <a:cs typeface="Cambria"/>
              </a:rPr>
              <a:t>models </a:t>
            </a:r>
            <a:r>
              <a:rPr sz="2000" b="1" spc="-20" dirty="0">
                <a:latin typeface="Cambria"/>
                <a:cs typeface="Cambria"/>
              </a:rPr>
              <a:t>to </a:t>
            </a:r>
            <a:r>
              <a:rPr sz="2000" b="1" spc="-43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predicit </a:t>
            </a:r>
            <a:r>
              <a:rPr sz="2000" b="1" spc="-20" dirty="0">
                <a:latin typeface="Cambria"/>
                <a:cs typeface="Cambria"/>
              </a:rPr>
              <a:t>employee</a:t>
            </a:r>
            <a:r>
              <a:rPr sz="2000" b="1" spc="-5" dirty="0">
                <a:latin typeface="Cambria"/>
                <a:cs typeface="Cambria"/>
              </a:rPr>
              <a:t> salaries.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Cambria"/>
              <a:cs typeface="Cambria"/>
            </a:endParaRPr>
          </a:p>
          <a:p>
            <a:pPr marL="12700" marR="512445" indent="949325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latin typeface="Cambria"/>
                <a:cs typeface="Cambria"/>
              </a:rPr>
              <a:t>Market </a:t>
            </a:r>
            <a:r>
              <a:rPr sz="2000" b="1" spc="-5" dirty="0">
                <a:latin typeface="Cambria"/>
                <a:cs typeface="Cambria"/>
              </a:rPr>
              <a:t>Aligment: Assess </a:t>
            </a:r>
            <a:r>
              <a:rPr sz="2000" b="1" spc="-10" dirty="0">
                <a:latin typeface="Cambria"/>
                <a:cs typeface="Cambria"/>
              </a:rPr>
              <a:t>whether </a:t>
            </a:r>
            <a:r>
              <a:rPr sz="2000" b="1" spc="-43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current</a:t>
            </a:r>
            <a:r>
              <a:rPr sz="2000" b="1" spc="-5" dirty="0">
                <a:latin typeface="Cambria"/>
                <a:cs typeface="Cambria"/>
              </a:rPr>
              <a:t> salaries </a:t>
            </a:r>
            <a:r>
              <a:rPr sz="2000" b="1" spc="-15" dirty="0">
                <a:latin typeface="Cambria"/>
                <a:cs typeface="Cambria"/>
              </a:rPr>
              <a:t>are</a:t>
            </a:r>
            <a:r>
              <a:rPr sz="2000" b="1" spc="-5" dirty="0">
                <a:latin typeface="Cambria"/>
                <a:cs typeface="Cambria"/>
              </a:rPr>
              <a:t> in line with </a:t>
            </a:r>
            <a:r>
              <a:rPr sz="2000" b="1" spc="-15" dirty="0">
                <a:latin typeface="Cambria"/>
                <a:cs typeface="Cambria"/>
              </a:rPr>
              <a:t>market </a:t>
            </a:r>
            <a:r>
              <a:rPr sz="2000" b="1" spc="-10" dirty="0">
                <a:latin typeface="Cambria"/>
                <a:cs typeface="Cambria"/>
              </a:rPr>
              <a:t> standard.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018" y="6204819"/>
            <a:ext cx="54984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05205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Cambria"/>
                <a:cs typeface="Cambria"/>
              </a:rPr>
              <a:t>Retention: </a:t>
            </a:r>
            <a:r>
              <a:rPr sz="2000" b="1" spc="-20" dirty="0">
                <a:latin typeface="Cambria"/>
                <a:cs typeface="Cambria"/>
              </a:rPr>
              <a:t>Investigate </a:t>
            </a:r>
            <a:r>
              <a:rPr sz="2000" b="1" spc="-5" dirty="0">
                <a:latin typeface="Cambria"/>
                <a:cs typeface="Cambria"/>
              </a:rPr>
              <a:t>the relationship </a:t>
            </a:r>
            <a:r>
              <a:rPr sz="2000" b="1" spc="-430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between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salary and </a:t>
            </a:r>
            <a:r>
              <a:rPr sz="2000" b="1" spc="-20" dirty="0">
                <a:latin typeface="Cambria"/>
                <a:cs typeface="Cambria"/>
              </a:rPr>
              <a:t>employee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retention.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570" y="6460738"/>
            <a:ext cx="2140892" cy="1998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366951" y="6454518"/>
            <a:ext cx="9906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2D936A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49206" y="2645191"/>
            <a:ext cx="3530600" cy="3806190"/>
            <a:chOff x="8649206" y="2645191"/>
            <a:chExt cx="3530600" cy="3806190"/>
          </a:xfrm>
        </p:grpSpPr>
        <p:sp>
          <p:nvSpPr>
            <p:cNvPr id="4" name="object 4"/>
            <p:cNvSpPr/>
            <p:nvPr/>
          </p:nvSpPr>
          <p:spPr>
            <a:xfrm>
              <a:off x="9343806" y="5889833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786" y="180786"/>
                  </a:moveTo>
                  <a:lnTo>
                    <a:pt x="0" y="180786"/>
                  </a:lnTo>
                  <a:lnTo>
                    <a:pt x="0" y="0"/>
                  </a:lnTo>
                  <a:lnTo>
                    <a:pt x="180786" y="0"/>
                  </a:lnTo>
                  <a:lnTo>
                    <a:pt x="180786" y="180786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9206" y="2645191"/>
              <a:ext cx="3530093" cy="380603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5819" y="807171"/>
            <a:ext cx="4928235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rebuchet MS"/>
                <a:cs typeface="Trebuchet MS"/>
              </a:rPr>
              <a:t>PROJECTOVERVIEW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5655" y="2151643"/>
            <a:ext cx="7972425" cy="21647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4965" marR="5080" indent="-342900">
              <a:lnSpc>
                <a:spcPct val="100299"/>
              </a:lnSpc>
              <a:spcBef>
                <a:spcPts val="85"/>
              </a:spcBef>
              <a:buFont typeface="Arial MT"/>
              <a:buChar char="•"/>
              <a:tabLst>
                <a:tab pos="354965" algn="l"/>
                <a:tab pos="355600" algn="l"/>
                <a:tab pos="637540" algn="l"/>
              </a:tabLst>
            </a:pPr>
            <a:r>
              <a:rPr sz="2400" b="1" spc="-130" dirty="0">
                <a:solidFill>
                  <a:srgbClr val="0D0D0D"/>
                </a:solidFill>
                <a:latin typeface="Roboto Bk"/>
                <a:cs typeface="Roboto Bk"/>
              </a:rPr>
              <a:t>.	</a:t>
            </a:r>
            <a:r>
              <a:rPr sz="2800" spc="-5" dirty="0">
                <a:solidFill>
                  <a:srgbClr val="0D0D0D"/>
                </a:solidFill>
                <a:latin typeface="Cambria"/>
                <a:cs typeface="Cambria"/>
              </a:rPr>
              <a:t>This </a:t>
            </a:r>
            <a:r>
              <a:rPr sz="2800" spc="-15" dirty="0">
                <a:solidFill>
                  <a:srgbClr val="0D0D0D"/>
                </a:solidFill>
                <a:latin typeface="Cambria"/>
                <a:cs typeface="Cambria"/>
              </a:rPr>
              <a:t>project</a:t>
            </a:r>
            <a:r>
              <a:rPr sz="28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-15" dirty="0">
                <a:solidFill>
                  <a:srgbClr val="0D0D0D"/>
                </a:solidFill>
                <a:latin typeface="Cambria"/>
                <a:cs typeface="Cambria"/>
              </a:rPr>
              <a:t>analyzes</a:t>
            </a:r>
            <a:r>
              <a:rPr sz="28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-20" dirty="0">
                <a:solidFill>
                  <a:srgbClr val="0D0D0D"/>
                </a:solidFill>
                <a:latin typeface="Cambria"/>
                <a:cs typeface="Cambria"/>
              </a:rPr>
              <a:t>employee</a:t>
            </a:r>
            <a:r>
              <a:rPr sz="28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Cambria"/>
                <a:cs typeface="Cambria"/>
              </a:rPr>
              <a:t>salary data</a:t>
            </a:r>
            <a:r>
              <a:rPr sz="28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-15" dirty="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sz="28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-20" dirty="0">
                <a:solidFill>
                  <a:srgbClr val="0D0D0D"/>
                </a:solidFill>
                <a:latin typeface="Cambria"/>
                <a:cs typeface="Cambria"/>
              </a:rPr>
              <a:t>uncover</a:t>
            </a:r>
            <a:r>
              <a:rPr sz="2800" spc="-10" dirty="0">
                <a:solidFill>
                  <a:srgbClr val="0D0D0D"/>
                </a:solidFill>
                <a:latin typeface="Cambria"/>
                <a:cs typeface="Cambria"/>
              </a:rPr>
              <a:t> trends, </a:t>
            </a:r>
            <a:r>
              <a:rPr sz="2800" spc="-5" dirty="0">
                <a:solidFill>
                  <a:srgbClr val="0D0D0D"/>
                </a:solidFill>
                <a:latin typeface="Cambria"/>
                <a:cs typeface="Cambria"/>
              </a:rPr>
              <a:t>inequalities,</a:t>
            </a:r>
            <a:r>
              <a:rPr sz="28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2800" spc="-10" dirty="0">
                <a:solidFill>
                  <a:srgbClr val="0D0D0D"/>
                </a:solidFill>
                <a:latin typeface="Cambria"/>
                <a:cs typeface="Cambria"/>
              </a:rPr>
              <a:t>opportunities </a:t>
            </a:r>
            <a:r>
              <a:rPr sz="2800" spc="-15" dirty="0">
                <a:solidFill>
                  <a:srgbClr val="0D0D0D"/>
                </a:solidFill>
                <a:latin typeface="Cambria"/>
                <a:cs typeface="Cambria"/>
              </a:rPr>
              <a:t>for </a:t>
            </a:r>
            <a:r>
              <a:rPr sz="2800" spc="-6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Cambria"/>
                <a:cs typeface="Cambria"/>
              </a:rPr>
              <a:t>optimizing </a:t>
            </a:r>
            <a:r>
              <a:rPr sz="2800" spc="-5" dirty="0">
                <a:solidFill>
                  <a:srgbClr val="0D0D0D"/>
                </a:solidFill>
                <a:latin typeface="Cambria"/>
                <a:cs typeface="Cambria"/>
              </a:rPr>
              <a:t>the salary </a:t>
            </a:r>
            <a:r>
              <a:rPr sz="2800" spc="-10" dirty="0">
                <a:solidFill>
                  <a:srgbClr val="0D0D0D"/>
                </a:solidFill>
                <a:latin typeface="Cambria"/>
                <a:cs typeface="Cambria"/>
              </a:rPr>
              <a:t>structure</a:t>
            </a:r>
            <a:r>
              <a:rPr sz="2800" spc="-5" dirty="0">
                <a:solidFill>
                  <a:srgbClr val="0D0D0D"/>
                </a:solidFill>
                <a:latin typeface="Cambria"/>
                <a:cs typeface="Cambria"/>
              </a:rPr>
              <a:t> using </a:t>
            </a:r>
            <a:r>
              <a:rPr sz="2800" spc="-15" dirty="0">
                <a:solidFill>
                  <a:srgbClr val="0D0D0D"/>
                </a:solidFill>
                <a:latin typeface="Cambria"/>
                <a:cs typeface="Cambria"/>
              </a:rPr>
              <a:t>Excel.</a:t>
            </a:r>
            <a:r>
              <a:rPr sz="2800" spc="-5" dirty="0">
                <a:solidFill>
                  <a:srgbClr val="0D0D0D"/>
                </a:solidFill>
                <a:latin typeface="Cambria"/>
                <a:cs typeface="Cambria"/>
              </a:rPr>
              <a:t> The </a:t>
            </a:r>
            <a:r>
              <a:rPr sz="28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Cambria"/>
                <a:cs typeface="Cambria"/>
              </a:rPr>
              <a:t>goal is </a:t>
            </a:r>
            <a:r>
              <a:rPr sz="2800" spc="-15" dirty="0">
                <a:solidFill>
                  <a:srgbClr val="0D0D0D"/>
                </a:solidFill>
                <a:latin typeface="Cambria"/>
                <a:cs typeface="Cambria"/>
              </a:rPr>
              <a:t>ensure</a:t>
            </a:r>
            <a:r>
              <a:rPr sz="28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-15" dirty="0">
                <a:solidFill>
                  <a:srgbClr val="0D0D0D"/>
                </a:solidFill>
                <a:latin typeface="Cambria"/>
                <a:cs typeface="Cambria"/>
              </a:rPr>
              <a:t>fair</a:t>
            </a:r>
            <a:r>
              <a:rPr sz="2800" spc="-5" dirty="0">
                <a:solidFill>
                  <a:srgbClr val="0D0D0D"/>
                </a:solidFill>
                <a:latin typeface="Cambria"/>
                <a:cs typeface="Cambria"/>
              </a:rPr>
              <a:t> compensation, </a:t>
            </a:r>
            <a:r>
              <a:rPr sz="2800" spc="-15" dirty="0">
                <a:solidFill>
                  <a:srgbClr val="0D0D0D"/>
                </a:solidFill>
                <a:latin typeface="Cambria"/>
                <a:cs typeface="Cambria"/>
              </a:rPr>
              <a:t>predict</a:t>
            </a:r>
            <a:r>
              <a:rPr sz="2800" spc="-5" dirty="0">
                <a:solidFill>
                  <a:srgbClr val="0D0D0D"/>
                </a:solidFill>
                <a:latin typeface="Cambria"/>
                <a:cs typeface="Cambria"/>
              </a:rPr>
              <a:t> salary </a:t>
            </a:r>
            <a:r>
              <a:rPr sz="28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Cambria"/>
                <a:cs typeface="Cambria"/>
              </a:rPr>
              <a:t>trends, </a:t>
            </a:r>
            <a:r>
              <a:rPr sz="2800" spc="-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2800" spc="-25" dirty="0">
                <a:solidFill>
                  <a:srgbClr val="0D0D0D"/>
                </a:solidFill>
                <a:latin typeface="Cambria"/>
                <a:cs typeface="Cambria"/>
              </a:rPr>
              <a:t>improve</a:t>
            </a:r>
            <a:r>
              <a:rPr sz="28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-20" dirty="0">
                <a:solidFill>
                  <a:srgbClr val="0D0D0D"/>
                </a:solidFill>
                <a:latin typeface="Cambria"/>
                <a:cs typeface="Cambria"/>
              </a:rPr>
              <a:t>employee</a:t>
            </a:r>
            <a:r>
              <a:rPr sz="28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800" spc="-15" dirty="0">
                <a:solidFill>
                  <a:srgbClr val="0D0D0D"/>
                </a:solidFill>
                <a:latin typeface="Cambria"/>
                <a:cs typeface="Cambria"/>
              </a:rPr>
              <a:t>retention.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538" y="878788"/>
            <a:ext cx="4704080" cy="20910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138555">
              <a:lnSpc>
                <a:spcPts val="3820"/>
              </a:lnSpc>
              <a:spcBef>
                <a:spcPts val="240"/>
              </a:spcBef>
            </a:pPr>
            <a:r>
              <a:rPr sz="3200" spc="-5" dirty="0">
                <a:latin typeface="Trebuchet MS"/>
                <a:cs typeface="Trebuchet MS"/>
              </a:rPr>
              <a:t>WHO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ARE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THE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END </a:t>
            </a:r>
            <a:r>
              <a:rPr sz="3200" spc="-944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  <a:p>
            <a:pPr marL="12700" marR="5080" indent="646430">
              <a:lnSpc>
                <a:spcPts val="2850"/>
              </a:lnSpc>
              <a:spcBef>
                <a:spcPts val="30"/>
              </a:spcBef>
            </a:pPr>
            <a:r>
              <a:rPr sz="2400" b="0" spc="-5" dirty="0">
                <a:latin typeface="Cambria"/>
                <a:cs typeface="Cambria"/>
              </a:rPr>
              <a:t>HR</a:t>
            </a:r>
            <a:r>
              <a:rPr sz="2400" b="0" spc="-10" dirty="0">
                <a:latin typeface="Cambria"/>
                <a:cs typeface="Cambria"/>
              </a:rPr>
              <a:t> </a:t>
            </a:r>
            <a:r>
              <a:rPr sz="2400" b="0" spc="-5" dirty="0">
                <a:latin typeface="Cambria"/>
                <a:cs typeface="Cambria"/>
              </a:rPr>
              <a:t>Department:</a:t>
            </a:r>
            <a:r>
              <a:rPr sz="2400" b="0" spc="-10" dirty="0">
                <a:latin typeface="Cambria"/>
                <a:cs typeface="Cambria"/>
              </a:rPr>
              <a:t> </a:t>
            </a:r>
            <a:r>
              <a:rPr sz="2400" b="0" spc="-100" dirty="0">
                <a:latin typeface="Cambria"/>
                <a:cs typeface="Cambria"/>
              </a:rPr>
              <a:t>To</a:t>
            </a:r>
            <a:r>
              <a:rPr sz="2400" b="0" spc="-5" dirty="0">
                <a:latin typeface="Cambria"/>
                <a:cs typeface="Cambria"/>
              </a:rPr>
              <a:t> </a:t>
            </a:r>
            <a:r>
              <a:rPr sz="2400" b="0" spc="-10" dirty="0">
                <a:latin typeface="Cambria"/>
                <a:cs typeface="Cambria"/>
              </a:rPr>
              <a:t>refine </a:t>
            </a:r>
            <a:r>
              <a:rPr sz="2400" b="0" spc="-5" dirty="0">
                <a:latin typeface="Cambria"/>
                <a:cs typeface="Cambria"/>
              </a:rPr>
              <a:t> compensation </a:t>
            </a:r>
            <a:r>
              <a:rPr sz="2400" b="0" spc="-10" dirty="0">
                <a:latin typeface="Cambria"/>
                <a:cs typeface="Cambria"/>
              </a:rPr>
              <a:t>strategies </a:t>
            </a:r>
            <a:r>
              <a:rPr sz="2400" b="0" spc="-5" dirty="0">
                <a:latin typeface="Cambria"/>
                <a:cs typeface="Cambria"/>
              </a:rPr>
              <a:t>and </a:t>
            </a:r>
            <a:r>
              <a:rPr sz="2400" b="0" spc="-10" dirty="0">
                <a:latin typeface="Cambria"/>
                <a:cs typeface="Cambria"/>
              </a:rPr>
              <a:t>ensure </a:t>
            </a:r>
            <a:r>
              <a:rPr sz="2400" b="0" spc="-515" dirty="0">
                <a:latin typeface="Cambria"/>
                <a:cs typeface="Cambria"/>
              </a:rPr>
              <a:t> </a:t>
            </a:r>
            <a:r>
              <a:rPr sz="2400" b="0" spc="-10" dirty="0">
                <a:latin typeface="Cambria"/>
                <a:cs typeface="Cambria"/>
              </a:rPr>
              <a:t>fair </a:t>
            </a:r>
            <a:r>
              <a:rPr sz="2400" b="0" spc="-65" dirty="0">
                <a:latin typeface="Cambria"/>
                <a:cs typeface="Cambria"/>
              </a:rPr>
              <a:t>pay.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538" y="3301960"/>
            <a:ext cx="4816475" cy="26269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11430" indent="871219">
              <a:lnSpc>
                <a:spcPts val="2850"/>
              </a:lnSpc>
              <a:spcBef>
                <a:spcPts val="215"/>
              </a:spcBef>
            </a:pPr>
            <a:r>
              <a:rPr sz="2400" spc="-5" dirty="0">
                <a:latin typeface="Cambria"/>
                <a:cs typeface="Cambria"/>
              </a:rPr>
              <a:t>Management: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To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make 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informed decisions </a:t>
            </a:r>
            <a:r>
              <a:rPr sz="2400" spc="-15" dirty="0">
                <a:latin typeface="Cambria"/>
                <a:cs typeface="Cambria"/>
              </a:rPr>
              <a:t>regarding </a:t>
            </a:r>
            <a:r>
              <a:rPr sz="2400" spc="-5" dirty="0">
                <a:latin typeface="Cambria"/>
                <a:cs typeface="Cambria"/>
              </a:rPr>
              <a:t>budget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allocation and salary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adjustments.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ambria"/>
              <a:cs typeface="Cambria"/>
            </a:endParaRPr>
          </a:p>
          <a:p>
            <a:pPr marL="12700" marR="5080" indent="1005205">
              <a:lnSpc>
                <a:spcPct val="99700"/>
              </a:lnSpc>
            </a:pPr>
            <a:r>
              <a:rPr sz="2400" spc="-15" dirty="0">
                <a:latin typeface="Cambria"/>
                <a:cs typeface="Cambria"/>
              </a:rPr>
              <a:t>Employees: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For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transparency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understanding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salary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structure </a:t>
            </a:r>
            <a:r>
              <a:rPr sz="2400" spc="-5" dirty="0">
                <a:latin typeface="Cambria"/>
                <a:cs typeface="Cambria"/>
              </a:rPr>
              <a:t>within the organisation.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145" y="6165770"/>
            <a:ext cx="2178952" cy="48526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4837"/>
            <a:ext cx="2692766" cy="324464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4398" y="838571"/>
            <a:ext cx="954532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rebuchet MS"/>
                <a:cs typeface="Trebuchet MS"/>
              </a:rPr>
              <a:t>OUR</a:t>
            </a:r>
            <a:r>
              <a:rPr sz="3600" spc="-15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SOLUTION</a:t>
            </a:r>
            <a:r>
              <a:rPr sz="3600" spc="-1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AND </a:t>
            </a:r>
            <a:r>
              <a:rPr sz="3600" spc="-5" dirty="0">
                <a:latin typeface="Trebuchet MS"/>
                <a:cs typeface="Trebuchet MS"/>
              </a:rPr>
              <a:t>ITS</a:t>
            </a:r>
            <a:r>
              <a:rPr sz="3600" spc="-15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VALUE</a:t>
            </a:r>
            <a:r>
              <a:rPr sz="3600" spc="-15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398" y="2050793"/>
            <a:ext cx="9758680" cy="15671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2340610">
              <a:lnSpc>
                <a:spcPct val="103200"/>
              </a:lnSpc>
              <a:spcBef>
                <a:spcPts val="350"/>
              </a:spcBef>
              <a:tabLst>
                <a:tab pos="3765550" algn="l"/>
              </a:tabLst>
            </a:pPr>
            <a:r>
              <a:rPr sz="2400" spc="-75" dirty="0">
                <a:latin typeface="Cambria"/>
                <a:cs typeface="Cambria"/>
              </a:rPr>
              <a:t>We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propose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using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Excel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to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conduct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thorough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analysis 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employee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salary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data.	This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will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include identifying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disparities,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predicting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future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salaries,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ensuring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alignment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with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industry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standards.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solution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will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help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HR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management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make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data-driven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decisions.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845" y="301930"/>
            <a:ext cx="6529705" cy="11849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4800" spc="-5" dirty="0">
                <a:latin typeface="Trebuchet MS"/>
                <a:cs typeface="Trebuchet MS"/>
              </a:rPr>
              <a:t>Dataset</a:t>
            </a:r>
            <a:r>
              <a:rPr sz="4800" spc="-35" dirty="0">
                <a:latin typeface="Trebuchet MS"/>
                <a:cs typeface="Trebuchet MS"/>
              </a:rPr>
              <a:t> </a:t>
            </a:r>
            <a:r>
              <a:rPr sz="4800" spc="-5" dirty="0">
                <a:latin typeface="Trebuchet MS"/>
                <a:cs typeface="Trebuchet MS"/>
              </a:rPr>
              <a:t>Description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400" b="0" spc="-15" dirty="0">
                <a:latin typeface="Cambria"/>
                <a:cs typeface="Cambria"/>
              </a:rPr>
              <a:t>Employee</a:t>
            </a:r>
            <a:r>
              <a:rPr sz="2400" b="0" dirty="0">
                <a:latin typeface="Cambria"/>
                <a:cs typeface="Cambria"/>
              </a:rPr>
              <a:t> </a:t>
            </a:r>
            <a:r>
              <a:rPr sz="2400" b="0" spc="-5" dirty="0">
                <a:latin typeface="Cambria"/>
                <a:cs typeface="Cambria"/>
              </a:rPr>
              <a:t>ID:</a:t>
            </a:r>
            <a:r>
              <a:rPr sz="2400" b="0" spc="5" dirty="0">
                <a:latin typeface="Cambria"/>
                <a:cs typeface="Cambria"/>
              </a:rPr>
              <a:t> </a:t>
            </a:r>
            <a:r>
              <a:rPr sz="2400" b="0" spc="-5" dirty="0">
                <a:latin typeface="Cambria"/>
                <a:cs typeface="Cambria"/>
              </a:rPr>
              <a:t>Unique</a:t>
            </a:r>
            <a:r>
              <a:rPr sz="2400" b="0" spc="5" dirty="0">
                <a:latin typeface="Cambria"/>
                <a:cs typeface="Cambria"/>
              </a:rPr>
              <a:t> </a:t>
            </a:r>
            <a:r>
              <a:rPr sz="2400" b="0" spc="-5" dirty="0">
                <a:latin typeface="Cambria"/>
                <a:cs typeface="Cambria"/>
              </a:rPr>
              <a:t>identifier</a:t>
            </a:r>
            <a:r>
              <a:rPr sz="2400" b="0" dirty="0">
                <a:latin typeface="Cambria"/>
                <a:cs typeface="Cambria"/>
              </a:rPr>
              <a:t> </a:t>
            </a:r>
            <a:r>
              <a:rPr sz="2400" b="0" spc="-15" dirty="0">
                <a:latin typeface="Cambria"/>
                <a:cs typeface="Cambria"/>
              </a:rPr>
              <a:t>for</a:t>
            </a:r>
            <a:r>
              <a:rPr sz="2400" b="0" spc="5" dirty="0">
                <a:latin typeface="Cambria"/>
                <a:cs typeface="Cambria"/>
              </a:rPr>
              <a:t> </a:t>
            </a:r>
            <a:r>
              <a:rPr sz="2400" b="0" spc="-5" dirty="0">
                <a:latin typeface="Cambria"/>
                <a:cs typeface="Cambria"/>
              </a:rPr>
              <a:t>each</a:t>
            </a:r>
            <a:r>
              <a:rPr sz="2400" b="0" spc="5" dirty="0">
                <a:latin typeface="Cambria"/>
                <a:cs typeface="Cambria"/>
              </a:rPr>
              <a:t> </a:t>
            </a:r>
            <a:r>
              <a:rPr sz="2400" b="0" spc="-15" dirty="0">
                <a:latin typeface="Cambria"/>
                <a:cs typeface="Cambria"/>
              </a:rPr>
              <a:t>employee.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845" y="1818634"/>
            <a:ext cx="9652635" cy="4006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Cambria"/>
                <a:cs typeface="Cambria"/>
              </a:rPr>
              <a:t>Department: 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department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where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employee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works.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mbria"/>
                <a:cs typeface="Cambria"/>
              </a:rPr>
              <a:t>Gender: Gender of the </a:t>
            </a:r>
            <a:r>
              <a:rPr sz="2400" spc="-15" dirty="0">
                <a:latin typeface="Cambria"/>
                <a:cs typeface="Cambria"/>
              </a:rPr>
              <a:t>employee.</a:t>
            </a:r>
            <a:endParaRPr sz="2400">
              <a:latin typeface="Cambria"/>
              <a:cs typeface="Cambria"/>
            </a:endParaRPr>
          </a:p>
          <a:p>
            <a:pPr marL="12700" marR="5080">
              <a:lnSpc>
                <a:spcPct val="197700"/>
              </a:lnSpc>
            </a:pPr>
            <a:r>
              <a:rPr sz="2400" spc="-45" dirty="0">
                <a:latin typeface="Cambria"/>
                <a:cs typeface="Cambria"/>
              </a:rPr>
              <a:t>Years</a:t>
            </a:r>
            <a:r>
              <a:rPr sz="2400" spc="-5" dirty="0">
                <a:latin typeface="Cambria"/>
                <a:cs typeface="Cambria"/>
              </a:rPr>
              <a:t> of Experience: Number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-15" dirty="0">
                <a:latin typeface="Cambria"/>
                <a:cs typeface="Cambria"/>
              </a:rPr>
              <a:t>years</a:t>
            </a:r>
            <a:r>
              <a:rPr sz="2400" spc="-5" dirty="0">
                <a:latin typeface="Cambria"/>
                <a:cs typeface="Cambria"/>
              </a:rPr>
              <a:t> 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employee</a:t>
            </a:r>
            <a:r>
              <a:rPr sz="2400" spc="-5" dirty="0">
                <a:latin typeface="Cambria"/>
                <a:cs typeface="Cambria"/>
              </a:rPr>
              <a:t> has </a:t>
            </a:r>
            <a:r>
              <a:rPr sz="2400" spc="-15" dirty="0">
                <a:latin typeface="Cambria"/>
                <a:cs typeface="Cambria"/>
              </a:rPr>
              <a:t>worked. 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Educational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level: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highest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level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education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attained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by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employee.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Salary: The annual salary of the </a:t>
            </a:r>
            <a:r>
              <a:rPr sz="2400" spc="-15" dirty="0">
                <a:latin typeface="Cambria"/>
                <a:cs typeface="Cambria"/>
              </a:rPr>
              <a:t>employee.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Retention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status: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Whether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employees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still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with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company.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691" y="6481454"/>
            <a:ext cx="1707514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0"/>
              </a:lnSpc>
            </a:pPr>
            <a:r>
              <a:rPr sz="1100" spc="-5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100" spc="30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100" b="1" spc="-2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05" y="3377850"/>
            <a:ext cx="2464405" cy="34159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-20" dirty="0"/>
              <a:t> </a:t>
            </a:r>
            <a:r>
              <a:rPr spc="-45" dirty="0"/>
              <a:t>"WOW"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5" dirty="0"/>
              <a:t>OUR</a:t>
            </a:r>
            <a:r>
              <a:rPr spc="-20" dirty="0"/>
              <a:t> SOLUTION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65430" y="6463035"/>
            <a:ext cx="222885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5" dirty="0">
                <a:solidFill>
                  <a:srgbClr val="2D936A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6095">
              <a:lnSpc>
                <a:spcPts val="2850"/>
              </a:lnSpc>
              <a:spcBef>
                <a:spcPts val="215"/>
              </a:spcBef>
            </a:pPr>
            <a:r>
              <a:rPr spc="-5" dirty="0"/>
              <a:t>Salary</a:t>
            </a:r>
            <a:r>
              <a:rPr spc="10" dirty="0"/>
              <a:t> </a:t>
            </a:r>
            <a:r>
              <a:rPr spc="-5" dirty="0"/>
              <a:t>Distribution:</a:t>
            </a:r>
            <a:r>
              <a:rPr spc="10" dirty="0"/>
              <a:t> </a:t>
            </a:r>
            <a:r>
              <a:rPr spc="-5" dirty="0"/>
              <a:t>Identify</a:t>
            </a:r>
            <a:r>
              <a:rPr spc="10" dirty="0"/>
              <a:t> </a:t>
            </a:r>
            <a:r>
              <a:rPr spc="-5" dirty="0"/>
              <a:t>significant</a:t>
            </a:r>
            <a:r>
              <a:rPr spc="10" dirty="0"/>
              <a:t> </a:t>
            </a:r>
            <a:r>
              <a:rPr spc="-5" dirty="0"/>
              <a:t>salary</a:t>
            </a:r>
            <a:r>
              <a:rPr spc="15" dirty="0"/>
              <a:t> </a:t>
            </a:r>
            <a:r>
              <a:rPr spc="-10" dirty="0"/>
              <a:t>gaps</a:t>
            </a:r>
            <a:r>
              <a:rPr spc="10" dirty="0"/>
              <a:t> </a:t>
            </a:r>
            <a:r>
              <a:rPr spc="-5" dirty="0"/>
              <a:t>based</a:t>
            </a:r>
            <a:r>
              <a:rPr spc="10" dirty="0"/>
              <a:t> </a:t>
            </a:r>
            <a:r>
              <a:rPr spc="-5" dirty="0"/>
              <a:t>on </a:t>
            </a:r>
            <a:r>
              <a:rPr spc="-515" dirty="0"/>
              <a:t> </a:t>
            </a:r>
            <a:r>
              <a:rPr spc="-5" dirty="0"/>
              <a:t>gender</a:t>
            </a:r>
            <a:r>
              <a:rPr spc="-10" dirty="0"/>
              <a:t> </a:t>
            </a:r>
            <a:r>
              <a:rPr spc="-5" dirty="0"/>
              <a:t>or </a:t>
            </a:r>
            <a:r>
              <a:rPr dirty="0"/>
              <a:t>department.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/>
          </a:p>
          <a:p>
            <a:pPr marL="12700">
              <a:lnSpc>
                <a:spcPct val="100000"/>
              </a:lnSpc>
            </a:pPr>
            <a:r>
              <a:rPr spc="-10" dirty="0"/>
              <a:t>Prediction</a:t>
            </a:r>
            <a:r>
              <a:rPr spc="5" dirty="0"/>
              <a:t> </a:t>
            </a:r>
            <a:r>
              <a:rPr spc="-10" dirty="0"/>
              <a:t>accuracy:</a:t>
            </a:r>
            <a:r>
              <a:rPr spc="5" dirty="0"/>
              <a:t> </a:t>
            </a:r>
            <a:r>
              <a:rPr spc="-20" dirty="0"/>
              <a:t>Evaluate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accuracy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salary</a:t>
            </a:r>
            <a:r>
              <a:rPr spc="5" dirty="0"/>
              <a:t> </a:t>
            </a:r>
            <a:r>
              <a:rPr spc="-5" dirty="0"/>
              <a:t>predictions.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/>
          </a:p>
          <a:p>
            <a:pPr marL="12700" marR="307340">
              <a:lnSpc>
                <a:spcPts val="2850"/>
              </a:lnSpc>
            </a:pPr>
            <a:r>
              <a:rPr spc="-15" dirty="0"/>
              <a:t>Market</a:t>
            </a:r>
            <a:r>
              <a:rPr spc="5" dirty="0"/>
              <a:t> </a:t>
            </a:r>
            <a:r>
              <a:rPr spc="-5" dirty="0"/>
              <a:t>alignment:</a:t>
            </a:r>
            <a:r>
              <a:rPr spc="5" dirty="0"/>
              <a:t> </a:t>
            </a:r>
            <a:r>
              <a:rPr spc="-5" dirty="0"/>
              <a:t>Discuss</a:t>
            </a:r>
            <a:r>
              <a:rPr spc="10" dirty="0"/>
              <a:t> </a:t>
            </a:r>
            <a:r>
              <a:rPr spc="-10" dirty="0"/>
              <a:t>how</a:t>
            </a:r>
            <a:r>
              <a:rPr spc="5" dirty="0"/>
              <a:t> </a:t>
            </a:r>
            <a:r>
              <a:rPr spc="-10" dirty="0"/>
              <a:t>closely</a:t>
            </a:r>
            <a:r>
              <a:rPr spc="5" dirty="0"/>
              <a:t> </a:t>
            </a:r>
            <a:r>
              <a:rPr spc="-10" dirty="0"/>
              <a:t>current</a:t>
            </a:r>
            <a:r>
              <a:rPr spc="5" dirty="0"/>
              <a:t> </a:t>
            </a:r>
            <a:r>
              <a:rPr spc="-5" dirty="0"/>
              <a:t>salaries</a:t>
            </a:r>
            <a:r>
              <a:rPr spc="10" dirty="0"/>
              <a:t> </a:t>
            </a:r>
            <a:r>
              <a:rPr spc="-10" dirty="0"/>
              <a:t>match </a:t>
            </a:r>
            <a:r>
              <a:rPr spc="-515" dirty="0"/>
              <a:t> </a:t>
            </a:r>
            <a:r>
              <a:rPr spc="-15" dirty="0"/>
              <a:t>market</a:t>
            </a:r>
            <a:r>
              <a:rPr spc="-10" dirty="0"/>
              <a:t> </a:t>
            </a:r>
            <a:r>
              <a:rPr spc="-5" dirty="0"/>
              <a:t>data.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pc="-5" dirty="0"/>
          </a:p>
          <a:p>
            <a:pPr marL="12700" marR="343535">
              <a:lnSpc>
                <a:spcPts val="2850"/>
              </a:lnSpc>
            </a:pPr>
            <a:r>
              <a:rPr spc="-10" dirty="0"/>
              <a:t>Retention</a:t>
            </a:r>
            <a:r>
              <a:rPr dirty="0"/>
              <a:t> </a:t>
            </a:r>
            <a:r>
              <a:rPr spc="-5" dirty="0"/>
              <a:t>insights:</a:t>
            </a:r>
            <a:r>
              <a:rPr dirty="0"/>
              <a:t> </a:t>
            </a:r>
            <a:r>
              <a:rPr spc="-10" dirty="0"/>
              <a:t>Explore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link</a:t>
            </a:r>
            <a:r>
              <a:rPr dirty="0"/>
              <a:t> </a:t>
            </a:r>
            <a:r>
              <a:rPr spc="-10" dirty="0"/>
              <a:t>between</a:t>
            </a:r>
            <a:r>
              <a:rPr dirty="0"/>
              <a:t> </a:t>
            </a:r>
            <a:r>
              <a:rPr spc="-5" dirty="0"/>
              <a:t>salary</a:t>
            </a:r>
            <a:r>
              <a:rPr dirty="0"/>
              <a:t> </a:t>
            </a:r>
            <a:r>
              <a:rPr spc="-15" dirty="0"/>
              <a:t>levels</a:t>
            </a:r>
            <a:r>
              <a:rPr dirty="0"/>
              <a:t> </a:t>
            </a:r>
            <a:r>
              <a:rPr spc="-5" dirty="0"/>
              <a:t>and </a:t>
            </a:r>
            <a:r>
              <a:rPr spc="-515" dirty="0"/>
              <a:t> </a:t>
            </a:r>
            <a:r>
              <a:rPr spc="-15" dirty="0"/>
              <a:t>employee</a:t>
            </a:r>
            <a:r>
              <a:rPr spc="-10" dirty="0"/>
              <a:t> retention</a:t>
            </a:r>
            <a:r>
              <a:rPr spc="-5" dirty="0"/>
              <a:t> </a:t>
            </a:r>
            <a:r>
              <a:rPr spc="-15" dirty="0"/>
              <a:t>rates.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496</Words>
  <Application>Microsoft Office PowerPoint</Application>
  <PresentationFormat>Custom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MT</vt:lpstr>
      <vt:lpstr>Calibri</vt:lpstr>
      <vt:lpstr>Cambria</vt:lpstr>
      <vt:lpstr>Roboto</vt:lpstr>
      <vt:lpstr>Roboto Bk</vt:lpstr>
      <vt:lpstr>Trebuchet MS</vt:lpstr>
      <vt:lpstr>Office Theme</vt:lpstr>
      <vt:lpstr>Employee Data Analysis using  Excel</vt:lpstr>
      <vt:lpstr>PowerPoint Presentation</vt:lpstr>
      <vt:lpstr>AGENDA</vt:lpstr>
      <vt:lpstr>PROBLEM  STATEMENT</vt:lpstr>
      <vt:lpstr>PROJECTOVERVIEW</vt:lpstr>
      <vt:lpstr>WHO ARE THE END  USERS? HR Department: To refine  compensation strategies and ensure  fair pay.</vt:lpstr>
      <vt:lpstr>OUR SOLUTION AND ITS VALUE PROPOSITION</vt:lpstr>
      <vt:lpstr>Dataset Description Employee ID: Unique identifier for each employee.</vt:lpstr>
      <vt:lpstr>THE "WOW" IN OUR SOLUTION</vt:lpstr>
      <vt:lpstr>MODELLING Descriptive analysis : Use pivot tables, charts, and  descriptive statistics to understand salary distributions.</vt:lpstr>
      <vt:lpstr>RESULT  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SVAMR</dc:creator>
  <cp:lastModifiedBy>rebe mercy</cp:lastModifiedBy>
  <cp:revision>1</cp:revision>
  <dcterms:created xsi:type="dcterms:W3CDTF">2024-09-12T11:18:30Z</dcterms:created>
  <dcterms:modified xsi:type="dcterms:W3CDTF">2024-09-12T11:21:01Z</dcterms:modified>
</cp:coreProperties>
</file>