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72"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embeddedFontLst>
    <p:embeddedFont>
      <p:font typeface="Castellar" panose="020A0402060406010301" pitchFamily="18" charset="0"/>
      <p:regular r:id="rId18"/>
    </p:embeddedFont>
    <p:embeddedFont>
      <p:font typeface="Copperplate Gothic Bold" panose="020E0705020206020404"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32CB0CC-7CD3-42C3-9C25-0699F02B90F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906"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9" name="Google Shape;1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5" name="Google Shape;17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4" name="Google Shape;10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6"/>
          <p:cNvSpPr>
            <a:spLocks noGrp="1"/>
          </p:cNvSpPr>
          <p:nvPr>
            <p:ph type="pic" idx="2"/>
          </p:nvPr>
        </p:nvSpPr>
        <p:spPr>
          <a:xfrm>
            <a:off x="5183188" y="987425"/>
            <a:ext cx="6172200" cy="4873625"/>
          </a:xfrm>
          <a:prstGeom prst="rect">
            <a:avLst/>
          </a:prstGeom>
          <a:noFill/>
          <a:ln>
            <a:noFill/>
          </a:ln>
        </p:spPr>
      </p:sp>
      <p:sp>
        <p:nvSpPr>
          <p:cNvPr id="64" name="Google Shape;64;p2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 name="Google Shape;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0" name="Google Shape;1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aphicFrame>
        <p:nvGraphicFramePr>
          <p:cNvPr id="84" name="Google Shape;84;p1"/>
          <p:cNvGraphicFramePr/>
          <p:nvPr/>
        </p:nvGraphicFramePr>
        <p:xfrm>
          <a:off x="1025717" y="2759103"/>
          <a:ext cx="10511600" cy="3180500"/>
        </p:xfrm>
        <a:graphic>
          <a:graphicData uri="http://schemas.openxmlformats.org/drawingml/2006/table">
            <a:tbl>
              <a:tblPr>
                <a:noFill/>
                <a:tableStyleId>{032CB0CC-7CD3-42C3-9C25-0699F02B90F6}</a:tableStyleId>
              </a:tblPr>
              <a:tblGrid>
                <a:gridCol w="1008675">
                  <a:extLst>
                    <a:ext uri="{9D8B030D-6E8A-4147-A177-3AD203B41FA5}">
                      <a16:colId xmlns:a16="http://schemas.microsoft.com/office/drawing/2014/main" val="20000"/>
                    </a:ext>
                  </a:extLst>
                </a:gridCol>
                <a:gridCol w="3059925">
                  <a:extLst>
                    <a:ext uri="{9D8B030D-6E8A-4147-A177-3AD203B41FA5}">
                      <a16:colId xmlns:a16="http://schemas.microsoft.com/office/drawing/2014/main" val="20001"/>
                    </a:ext>
                  </a:extLst>
                </a:gridCol>
                <a:gridCol w="1632200">
                  <a:extLst>
                    <a:ext uri="{9D8B030D-6E8A-4147-A177-3AD203B41FA5}">
                      <a16:colId xmlns:a16="http://schemas.microsoft.com/office/drawing/2014/main" val="20002"/>
                    </a:ext>
                  </a:extLst>
                </a:gridCol>
                <a:gridCol w="4810800">
                  <a:extLst>
                    <a:ext uri="{9D8B030D-6E8A-4147-A177-3AD203B41FA5}">
                      <a16:colId xmlns:a16="http://schemas.microsoft.com/office/drawing/2014/main" val="20003"/>
                    </a:ext>
                  </a:extLst>
                </a:gridCol>
              </a:tblGrid>
              <a:tr h="723350">
                <a:tc>
                  <a:txBody>
                    <a:bodyPr/>
                    <a:lstStyle/>
                    <a:p>
                      <a:pPr marL="0" marR="0" lvl="0" indent="0" algn="ctr" rtl="0">
                        <a:lnSpc>
                          <a:spcPct val="100000"/>
                        </a:lnSpc>
                        <a:spcBef>
                          <a:spcPts val="0"/>
                        </a:spcBef>
                        <a:spcAft>
                          <a:spcPts val="0"/>
                        </a:spcAft>
                        <a:buClr>
                          <a:schemeClr val="dk1"/>
                        </a:buClr>
                        <a:buSzPts val="2000"/>
                        <a:buFont typeface="Times New Roman" panose="02020603050405020304"/>
                        <a:buNone/>
                      </a:pPr>
                      <a:r>
                        <a:rPr lang="en-IN" sz="2000" b="1" u="none" strike="noStrike" cap="none">
                          <a:latin typeface="Times New Roman" panose="02020603050405020304"/>
                          <a:ea typeface="Times New Roman" panose="02020603050405020304"/>
                          <a:cs typeface="Times New Roman" panose="02020603050405020304"/>
                          <a:sym typeface="Times New Roman" panose="02020603050405020304"/>
                        </a:rPr>
                        <a:t> S.No</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Calibri" panose="020F0502020204030204"/>
                        <a:buNone/>
                      </a:pPr>
                      <a:r>
                        <a:rPr lang="en-IN" sz="2000" b="1" u="none" strike="noStrike" cap="none">
                          <a:latin typeface="Times New Roman" panose="02020603050405020304"/>
                          <a:ea typeface="Times New Roman" panose="02020603050405020304"/>
                          <a:cs typeface="Times New Roman" panose="02020603050405020304"/>
                          <a:sym typeface="Times New Roman" panose="02020603050405020304"/>
                        </a:rPr>
                        <a:t>Name of the student </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panose="02020603050405020304"/>
                        <a:buNone/>
                      </a:pPr>
                      <a:r>
                        <a:rPr lang="en-IN" sz="2000" b="1" u="none" strike="noStrike" cap="none">
                          <a:latin typeface="Times New Roman" panose="02020603050405020304"/>
                          <a:ea typeface="Times New Roman" panose="02020603050405020304"/>
                          <a:cs typeface="Times New Roman" panose="02020603050405020304"/>
                          <a:sym typeface="Times New Roman" panose="02020603050405020304"/>
                        </a:rPr>
                        <a:t>Year/Dept.</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Times New Roman" panose="02020603050405020304"/>
                        <a:buNone/>
                      </a:pPr>
                      <a:r>
                        <a:rPr lang="en-IN" sz="2000" b="1" u="none" strike="noStrike" cap="none">
                          <a:latin typeface="Times New Roman" panose="02020603050405020304"/>
                          <a:ea typeface="Times New Roman" panose="02020603050405020304"/>
                          <a:cs typeface="Times New Roman" panose="02020603050405020304"/>
                          <a:sym typeface="Times New Roman" panose="02020603050405020304"/>
                        </a:rPr>
                        <a:t>Email Id</a:t>
                      </a:r>
                      <a:endParaRPr sz="20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19050">
                <a:tc>
                  <a:txBody>
                    <a:bodyPr/>
                    <a:lstStyle/>
                    <a:p>
                      <a:pPr marL="0" marR="0" lvl="0" indent="0" algn="ctr" rtl="0">
                        <a:lnSpc>
                          <a:spcPct val="100000"/>
                        </a:lnSpc>
                        <a:spcBef>
                          <a:spcPts val="0"/>
                        </a:spcBef>
                        <a:spcAft>
                          <a:spcPts val="0"/>
                        </a:spcAft>
                        <a:buClr>
                          <a:srgbClr val="0000FF"/>
                        </a:buClr>
                        <a:buSzPts val="2000"/>
                        <a:buFont typeface="Times New Roman" panose="02020603050405020304"/>
                        <a:buNone/>
                      </a:pPr>
                      <a:r>
                        <a:rPr lang="en-IN" sz="20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rPr>
                        <a:t>1</a:t>
                      </a:r>
                      <a:endParaRPr sz="2000" b="1"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FF"/>
                        </a:buClr>
                        <a:buSzPts val="2000"/>
                        <a:buFont typeface="Times New Roman" panose="02020603050405020304"/>
                        <a:buNone/>
                      </a:pPr>
                      <a:r>
                        <a:rPr lang="en-GB" sz="2000" b="1" i="0" u="none" strike="noStrike" cap="none"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Christy E</a:t>
                      </a: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Times New Roman" panose="02020603050405020304"/>
                        <a:buNone/>
                      </a:pPr>
                      <a:r>
                        <a:rPr lang="en-GB" altLang="en-IN" sz="2000" b="1">
                          <a:solidFill>
                            <a:srgbClr val="0000FF"/>
                          </a:solidFill>
                          <a:latin typeface="Times New Roman" panose="02020603050405020304"/>
                          <a:ea typeface="Times New Roman" panose="02020603050405020304"/>
                          <a:cs typeface="Times New Roman" panose="02020603050405020304"/>
                          <a:sym typeface="Times New Roman" panose="02020603050405020304"/>
                        </a:rPr>
                        <a:t>2</a:t>
                      </a:r>
                      <a:r>
                        <a:rPr lang="en-GB" altLang="en-IN" sz="2000" b="1" baseline="30000">
                          <a:solidFill>
                            <a:srgbClr val="0000FF"/>
                          </a:solidFill>
                          <a:latin typeface="Times New Roman" panose="02020603050405020304"/>
                          <a:ea typeface="Times New Roman" panose="02020603050405020304"/>
                          <a:cs typeface="Times New Roman" panose="02020603050405020304"/>
                          <a:sym typeface="Times New Roman" panose="02020603050405020304"/>
                        </a:rPr>
                        <a:t>nd</a:t>
                      </a:r>
                      <a:r>
                        <a:rPr lang="en-IN" sz="2000" b="1" baseline="30000">
                          <a:solidFill>
                            <a:srgbClr val="0000FF"/>
                          </a:solidFill>
                          <a:latin typeface="Times New Roman" panose="02020603050405020304"/>
                          <a:ea typeface="Times New Roman" panose="02020603050405020304"/>
                          <a:cs typeface="Times New Roman" panose="02020603050405020304"/>
                          <a:sym typeface="Times New Roman" panose="02020603050405020304"/>
                        </a:rPr>
                        <a:t> </a:t>
                      </a:r>
                      <a:r>
                        <a:rPr lang="en-IN" sz="2000" b="1">
                          <a:solidFill>
                            <a:srgbClr val="0000FF"/>
                          </a:solidFill>
                          <a:latin typeface="Times New Roman" panose="02020603050405020304"/>
                          <a:ea typeface="Times New Roman" panose="02020603050405020304"/>
                          <a:cs typeface="Times New Roman" panose="02020603050405020304"/>
                          <a:sym typeface="Times New Roman" panose="02020603050405020304"/>
                        </a:rPr>
                        <a:t>yr/ECE</a:t>
                      </a:r>
                      <a:endParaRPr sz="1400" u="none" strike="noStrike" cap="none"/>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FF"/>
                        </a:buClr>
                        <a:buSzPts val="2000"/>
                        <a:buFont typeface="Times New Roman" panose="02020603050405020304"/>
                        <a:buNone/>
                      </a:pPr>
                      <a:r>
                        <a:rPr lang="en-GB" sz="20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rPr>
                        <a:t>christy.ec23@krct.ac.in</a:t>
                      </a: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19050">
                <a:tc>
                  <a:txBody>
                    <a:bodyPr/>
                    <a:lstStyle/>
                    <a:p>
                      <a:pPr marL="0" marR="0" lvl="0" indent="0" algn="ctr" rtl="0">
                        <a:lnSpc>
                          <a:spcPct val="100000"/>
                        </a:lnSpc>
                        <a:spcBef>
                          <a:spcPts val="0"/>
                        </a:spcBef>
                        <a:spcAft>
                          <a:spcPts val="0"/>
                        </a:spcAft>
                        <a:buClr>
                          <a:srgbClr val="0000FF"/>
                        </a:buClr>
                        <a:buSzPts val="2000"/>
                        <a:buFont typeface="Times New Roman" panose="02020603050405020304"/>
                        <a:buNone/>
                      </a:pPr>
                      <a:r>
                        <a:rPr lang="en-IN" sz="20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rPr>
                        <a:t>2</a:t>
                      </a:r>
                      <a:endParaRPr sz="2000" b="1"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FF"/>
                        </a:buClr>
                        <a:buSzPts val="2000"/>
                        <a:buFont typeface="Times New Roman" panose="02020603050405020304"/>
                        <a:buNone/>
                      </a:pPr>
                      <a:r>
                        <a:rPr lang="en-GB" altLang="en-IN" sz="20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rPr>
                        <a:t>Dharshini P</a:t>
                      </a: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Calibri" panose="020F0502020204030204"/>
                        <a:buNone/>
                      </a:pPr>
                      <a:r>
                        <a:rPr lang="en-GB" altLang="en-IN" sz="2000" b="1">
                          <a:solidFill>
                            <a:srgbClr val="0000FF"/>
                          </a:solidFill>
                          <a:latin typeface="Times New Roman" panose="02020603050405020304"/>
                          <a:ea typeface="Times New Roman" panose="02020603050405020304"/>
                          <a:cs typeface="Times New Roman" panose="02020603050405020304"/>
                          <a:sym typeface="Times New Roman" panose="02020603050405020304"/>
                        </a:rPr>
                        <a:t>2</a:t>
                      </a:r>
                      <a:r>
                        <a:rPr lang="en-GB" altLang="en-IN" sz="2000" b="1" baseline="30000">
                          <a:solidFill>
                            <a:srgbClr val="0000FF"/>
                          </a:solidFill>
                          <a:latin typeface="Times New Roman" panose="02020603050405020304"/>
                          <a:ea typeface="Times New Roman" panose="02020603050405020304"/>
                          <a:cs typeface="Times New Roman" panose="02020603050405020304"/>
                          <a:sym typeface="Times New Roman" panose="02020603050405020304"/>
                        </a:rPr>
                        <a:t>nd</a:t>
                      </a:r>
                      <a:r>
                        <a:rPr lang="en-IN" sz="2000" b="1" baseline="30000">
                          <a:solidFill>
                            <a:srgbClr val="0000FF"/>
                          </a:solidFill>
                          <a:latin typeface="Times New Roman" panose="02020603050405020304"/>
                          <a:ea typeface="Times New Roman" panose="02020603050405020304"/>
                          <a:cs typeface="Times New Roman" panose="02020603050405020304"/>
                          <a:sym typeface="Times New Roman" panose="02020603050405020304"/>
                        </a:rPr>
                        <a:t> </a:t>
                      </a:r>
                      <a:r>
                        <a:rPr lang="en-IN" sz="2000" b="1">
                          <a:solidFill>
                            <a:srgbClr val="0000FF"/>
                          </a:solidFill>
                          <a:latin typeface="Times New Roman" panose="02020603050405020304"/>
                          <a:ea typeface="Times New Roman" panose="02020603050405020304"/>
                          <a:cs typeface="Times New Roman" panose="02020603050405020304"/>
                          <a:sym typeface="Times New Roman" panose="02020603050405020304"/>
                        </a:rPr>
                        <a:t>yr/ECE</a:t>
                      </a:r>
                      <a:endParaRPr sz="2000" u="none" strike="noStrike" cap="none"/>
                    </a:p>
                    <a:p>
                      <a:pPr marL="0" marR="0" lvl="0" indent="0" algn="ctr" rtl="0">
                        <a:lnSpc>
                          <a:spcPct val="100000"/>
                        </a:lnSpc>
                        <a:spcBef>
                          <a:spcPts val="0"/>
                        </a:spcBef>
                        <a:spcAft>
                          <a:spcPts val="0"/>
                        </a:spcAft>
                        <a:buClr>
                          <a:schemeClr val="dk1"/>
                        </a:buClr>
                        <a:buSzPts val="2000"/>
                        <a:buFont typeface="Calibri" panose="020F0502020204030204"/>
                        <a:buNone/>
                      </a:pPr>
                      <a:endParaRPr sz="20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tLang="en-GB" sz="2000" b="1">
                          <a:solidFill>
                            <a:srgbClr val="0000FF"/>
                          </a:solidFill>
                          <a:latin typeface="Times New Roman" panose="02020603050405020304"/>
                          <a:ea typeface="Times New Roman" panose="02020603050405020304"/>
                          <a:cs typeface="Times New Roman" panose="02020603050405020304"/>
                          <a:sym typeface="Times New Roman" panose="02020603050405020304"/>
                        </a:rPr>
                        <a:t>dharshini.ec23@krct.ac.in</a:t>
                      </a:r>
                      <a:endParaRPr sz="20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19050">
                <a:tc>
                  <a:txBody>
                    <a:bodyPr/>
                    <a:lstStyle/>
                    <a:p>
                      <a:pPr marL="0" marR="0" lvl="0" indent="0" algn="ctr" rtl="0">
                        <a:lnSpc>
                          <a:spcPct val="100000"/>
                        </a:lnSpc>
                        <a:spcBef>
                          <a:spcPts val="0"/>
                        </a:spcBef>
                        <a:spcAft>
                          <a:spcPts val="0"/>
                        </a:spcAft>
                        <a:buClr>
                          <a:srgbClr val="0000FF"/>
                        </a:buClr>
                        <a:buSzPts val="2000"/>
                        <a:buFont typeface="Times New Roman" panose="02020603050405020304"/>
                        <a:buNone/>
                      </a:pPr>
                      <a:r>
                        <a:rPr lang="en-IN" sz="20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rPr>
                        <a:t>3</a:t>
                      </a:r>
                      <a:endParaRPr sz="2000" b="1"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FF"/>
                        </a:buClr>
                        <a:buSzPts val="2000"/>
                        <a:buFont typeface="Times New Roman" panose="02020603050405020304"/>
                        <a:buNone/>
                      </a:pPr>
                      <a:r>
                        <a:rPr lang="en-GB" altLang="en-IN" sz="2000" b="1" i="0" u="none" strike="noStrike" cap="none">
                          <a:solidFill>
                            <a:srgbClr val="0000FF"/>
                          </a:solidFill>
                          <a:latin typeface="Times New Roman" panose="02020603050405020304"/>
                          <a:ea typeface="Times New Roman" panose="02020603050405020304"/>
                          <a:cs typeface="Times New Roman" panose="02020603050405020304"/>
                          <a:sym typeface="Times New Roman" panose="02020603050405020304"/>
                        </a:rPr>
                        <a:t>Janani M</a:t>
                      </a: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2000"/>
                        <a:buFont typeface="Calibri" panose="020F0502020204030204"/>
                        <a:buNone/>
                      </a:pPr>
                      <a:r>
                        <a:rPr lang="en-GB" altLang="en-IN" sz="2000"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2</a:t>
                      </a:r>
                      <a:r>
                        <a:rPr lang="en-GB" altLang="en-IN" sz="2000" b="1" baseline="30000"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nd</a:t>
                      </a:r>
                      <a:r>
                        <a:rPr lang="en-IN" sz="2000" b="1" baseline="30000"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 </a:t>
                      </a:r>
                      <a:r>
                        <a:rPr lang="en-IN" sz="2000"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yr/ECE</a:t>
                      </a:r>
                      <a:endParaRPr sz="2000" u="none" strike="noStrike" cap="none" dirty="0"/>
                    </a:p>
                    <a:p>
                      <a:pPr marL="0" marR="0" lvl="0" indent="0" algn="ctr" rtl="0">
                        <a:lnSpc>
                          <a:spcPct val="100000"/>
                        </a:lnSpc>
                        <a:spcBef>
                          <a:spcPts val="0"/>
                        </a:spcBef>
                        <a:spcAft>
                          <a:spcPts val="0"/>
                        </a:spcAft>
                        <a:buClr>
                          <a:schemeClr val="dk1"/>
                        </a:buClr>
                        <a:buSzPts val="2000"/>
                        <a:buFont typeface="Calibri" panose="020F0502020204030204"/>
                        <a:buNone/>
                      </a:pPr>
                      <a:endParaRPr sz="2000" b="1" i="0" u="none" strike="noStrike" cap="none"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altLang="en-GB" sz="2000" b="1" dirty="0">
                          <a:solidFill>
                            <a:srgbClr val="0000FF"/>
                          </a:solidFill>
                          <a:latin typeface="Times New Roman" panose="02020603050405020304"/>
                          <a:ea typeface="Times New Roman" panose="02020603050405020304"/>
                          <a:cs typeface="Times New Roman" panose="02020603050405020304"/>
                          <a:sym typeface="Times New Roman" panose="02020603050405020304"/>
                        </a:rPr>
                        <a:t>janani.ec23@krct.ac.in</a:t>
                      </a:r>
                      <a:endParaRPr sz="2000" b="1" i="0" u="none" strike="noStrike" cap="none" dirty="0">
                        <a:solidFill>
                          <a:srgbClr val="0000FF"/>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85" name="Google Shape;85;p1"/>
          <p:cNvSpPr txBox="1"/>
          <p:nvPr/>
        </p:nvSpPr>
        <p:spPr>
          <a:xfrm>
            <a:off x="466827" y="1258339"/>
            <a:ext cx="561573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000000"/>
                </a:solidFill>
                <a:latin typeface="Copperplate Gothic Bold" panose="020E0705020206020404" pitchFamily="34" charset="0"/>
                <a:ea typeface="Times New Roman" panose="02020603050405020304"/>
                <a:cs typeface="Times New Roman" panose="02020603050405020304"/>
                <a:sym typeface="Times New Roman" panose="02020603050405020304"/>
              </a:rPr>
              <a:t>Company Name </a:t>
            </a:r>
            <a:r>
              <a:rPr lang="en-IN" sz="2400" b="1" i="0" u="none" strike="noStrike" cap="none" dirty="0">
                <a:solidFill>
                  <a:srgbClr val="000000"/>
                </a:solidFill>
                <a:latin typeface="Castellar" panose="020A0402060406010301" pitchFamily="18" charset="0"/>
                <a:ea typeface="Times New Roman" panose="02020603050405020304"/>
                <a:cs typeface="Times New Roman" panose="02020603050405020304"/>
                <a:sym typeface="Times New Roman" panose="02020603050405020304"/>
              </a:rPr>
              <a:t>: </a:t>
            </a:r>
            <a:r>
              <a:rPr lang="en-US" altLang="en-GB" sz="2400" b="1" dirty="0">
                <a:solidFill>
                  <a:schemeClr val="tx1"/>
                </a:solidFill>
                <a:latin typeface="Castellar" panose="020A0402060406010301" pitchFamily="18" charset="0"/>
                <a:ea typeface="Times New Roman" panose="02020603050405020304"/>
                <a:cs typeface="Times New Roman" panose="02020603050405020304" charset="0"/>
                <a:sym typeface="Times New Roman" panose="02020603050405020304"/>
              </a:rPr>
              <a:t>TECH TITANS</a:t>
            </a:r>
            <a:endParaRPr lang="en-US" altLang="en-GB" sz="2400" b="1" i="0" u="none" strike="noStrike" cap="none" dirty="0">
              <a:solidFill>
                <a:schemeClr val="tx1"/>
              </a:solidFill>
              <a:latin typeface="Castellar" panose="020A0402060406010301" pitchFamily="18" charset="0"/>
              <a:ea typeface="Times New Roman" panose="02020603050405020304"/>
              <a:cs typeface="Times New Roman" panose="02020603050405020304" charset="0"/>
              <a:sym typeface="Times New Roman" panose="02020603050405020304"/>
            </a:endParaRPr>
          </a:p>
        </p:txBody>
      </p:sp>
      <p:sp>
        <p:nvSpPr>
          <p:cNvPr id="86" name="Google Shape;86;p1"/>
          <p:cNvSpPr txBox="1"/>
          <p:nvPr/>
        </p:nvSpPr>
        <p:spPr>
          <a:xfrm>
            <a:off x="6901016" y="702973"/>
            <a:ext cx="5071383" cy="4308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panose="020B0604020202020204"/>
              <a:buNone/>
            </a:pPr>
            <a:r>
              <a:rPr lang="en-IN" sz="2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MOTO: </a:t>
            </a:r>
            <a:r>
              <a:rPr lang="en-IN" sz="1600" b="1" i="0" u="none" strike="noStrike" cap="none" dirty="0">
                <a:solidFill>
                  <a:srgbClr val="000000"/>
                </a:solidFill>
                <a:latin typeface="Castellar" panose="020A0402060406010301" pitchFamily="18" charset="0"/>
                <a:ea typeface="Times New Roman" panose="02020603050405020304"/>
                <a:cs typeface="Times New Roman" panose="02020603050405020304"/>
                <a:sym typeface="Times New Roman" panose="02020603050405020304"/>
              </a:rPr>
              <a:t>Safety Served with Every Bite</a:t>
            </a:r>
          </a:p>
        </p:txBody>
      </p:sp>
      <p:sp>
        <p:nvSpPr>
          <p:cNvPr id="87" name="Google Shape;87;p1"/>
          <p:cNvSpPr txBox="1"/>
          <p:nvPr/>
        </p:nvSpPr>
        <p:spPr>
          <a:xfrm>
            <a:off x="466827" y="1820663"/>
            <a:ext cx="9621070" cy="46162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400" b="1" i="0" u="none" strike="noStrike" cap="none" dirty="0">
                <a:solidFill>
                  <a:srgbClr val="000000"/>
                </a:solidFill>
                <a:latin typeface="Copperplate Gothic Bold" panose="020E0705020206020404" pitchFamily="34" charset="0"/>
                <a:ea typeface="Times New Roman" panose="02020603050405020304"/>
                <a:cs typeface="Times New Roman" panose="02020603050405020304"/>
                <a:sym typeface="Times New Roman" panose="02020603050405020304"/>
              </a:rPr>
              <a:t>Project Title    </a:t>
            </a:r>
            <a:r>
              <a:rPr lang="en-IN" sz="24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GB" altLang="en-IN" sz="2000" b="1" i="0" u="none" strike="noStrike" cap="none" dirty="0">
                <a:solidFill>
                  <a:srgbClr val="000000"/>
                </a:solidFill>
                <a:latin typeface="Castellar" panose="020A0402060406010301" pitchFamily="18" charset="0"/>
                <a:ea typeface="Times New Roman" panose="02020603050405020304"/>
                <a:cs typeface="Times New Roman" panose="02020603050405020304"/>
                <a:sym typeface="Times New Roman" panose="02020603050405020304"/>
              </a:rPr>
              <a:t>Temperature Sensor Spoon</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3246120" y="352370"/>
            <a:ext cx="10515600" cy="7719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Value Proportion</a:t>
            </a:r>
          </a:p>
        </p:txBody>
      </p:sp>
      <p:sp>
        <p:nvSpPr>
          <p:cNvPr id="148" name="Google Shape;148;p11"/>
          <p:cNvSpPr txBox="1"/>
          <p:nvPr/>
        </p:nvSpPr>
        <p:spPr>
          <a:xfrm>
            <a:off x="839470" y="1124282"/>
            <a:ext cx="10280374" cy="5999480"/>
          </a:xfrm>
          <a:prstGeom prst="rect">
            <a:avLst/>
          </a:prstGeom>
          <a:noFill/>
          <a:ln>
            <a:noFill/>
          </a:ln>
        </p:spPr>
        <p:txBody>
          <a:bodyPr spcFirstLastPara="1" wrap="square" lIns="91425" tIns="45700" rIns="91425" bIns="45700" anchor="t" anchorCtr="0">
            <a:spAutoFit/>
          </a:bodyPr>
          <a:lstStyle/>
          <a:p>
            <a:pPr marL="342900" marR="0" lvl="0" indent="-342900" algn="l" rtl="0">
              <a:lnSpc>
                <a:spcPct val="20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Accurate real-time temperature readings.</a:t>
            </a:r>
          </a:p>
          <a:p>
            <a:pPr marL="342900" marR="0" lvl="0" indent="-342900" algn="l" rtl="0">
              <a:lnSpc>
                <a:spcPct val="20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Prevents burns with safe temperature alerts.</a:t>
            </a:r>
          </a:p>
          <a:p>
            <a:pPr marL="342900" marR="0" lvl="0" indent="-342900" algn="l" rtl="0">
              <a:lnSpc>
                <a:spcPct val="20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Hygienic and easy to clean.</a:t>
            </a:r>
          </a:p>
          <a:p>
            <a:pPr marL="342900" marR="0" lvl="0" indent="-342900" algn="l" rtl="0">
              <a:lnSpc>
                <a:spcPct val="20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Durable and long-lasting design.</a:t>
            </a:r>
          </a:p>
          <a:p>
            <a:pPr marL="342900" marR="0" lvl="0" indent="-342900" algn="l" rtl="0">
              <a:lnSpc>
                <a:spcPct val="20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Portable and user-friendly.</a:t>
            </a:r>
          </a:p>
          <a:p>
            <a:pPr marL="342900" marR="0" lvl="0" indent="-342900" algn="l" rtl="0">
              <a:lnSpc>
                <a:spcPct val="20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Suitable for all age groups.</a:t>
            </a:r>
          </a:p>
          <a:p>
            <a:pPr marL="342900" marR="0" lvl="0" indent="-342900" algn="l" rtl="0">
              <a:lnSpc>
                <a:spcPct val="20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Affordable and reliable solution.</a:t>
            </a:r>
          </a:p>
          <a:p>
            <a:pPr marL="0" marR="0" lvl="0" indent="0" algn="l" rtl="0">
              <a:lnSpc>
                <a:spcPct val="200000"/>
              </a:lnSpc>
              <a:spcBef>
                <a:spcPts val="0"/>
              </a:spcBef>
              <a:spcAft>
                <a:spcPts val="0"/>
              </a:spcAft>
              <a:buClr>
                <a:srgbClr val="385623"/>
              </a:buClr>
              <a:buSzPts val="2400"/>
              <a:buFont typeface="Noto Sans Symbols"/>
              <a:buNone/>
            </a:pPr>
            <a:endPar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2"/>
          <p:cNvSpPr txBox="1">
            <a:spLocks noGrp="1"/>
          </p:cNvSpPr>
          <p:nvPr>
            <p:ph type="title"/>
          </p:nvPr>
        </p:nvSpPr>
        <p:spPr>
          <a:xfrm>
            <a:off x="2346960" y="319406"/>
            <a:ext cx="10515600" cy="74805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Channels For Marketing</a:t>
            </a:r>
          </a:p>
        </p:txBody>
      </p:sp>
      <p:sp>
        <p:nvSpPr>
          <p:cNvPr id="154" name="Google Shape;154;p12"/>
          <p:cNvSpPr txBox="1"/>
          <p:nvPr/>
        </p:nvSpPr>
        <p:spPr>
          <a:xfrm>
            <a:off x="965421" y="1227720"/>
            <a:ext cx="10847294" cy="507827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E-commerce Platforms (Amazon, eBay)</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Company Website for Direct Sales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Social Media Ads (Instagram, Facebook)</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Parenting and Caregiver Communities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Influencer Marketing in Food and Health Niches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E</a:t>
            </a:r>
            <a:r>
              <a:rPr lang="en-GB" alt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m</a:t>
            </a: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ail Campaigns to Target Families and Caregivers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Kitchenware and Appliance Stores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Partnerships with Hospitals and Daycares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Online Video Demonstrations (YouTube, TikTok)</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3840480" y="258446"/>
            <a:ext cx="10515600" cy="69239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85623"/>
              </a:buClr>
              <a:buSzPct val="1000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Revenue Model</a:t>
            </a:r>
          </a:p>
        </p:txBody>
      </p:sp>
      <p:sp>
        <p:nvSpPr>
          <p:cNvPr id="160" name="Google Shape;160;p13"/>
          <p:cNvSpPr txBox="1"/>
          <p:nvPr/>
        </p:nvSpPr>
        <p:spPr>
          <a:xfrm>
            <a:off x="838200" y="1413958"/>
            <a:ext cx="10515600" cy="4524275"/>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 Direct Sales through Website and Retail</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Wholesale Distribution to Stores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 Bundling with Kitchenware or Baby Products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Customization for Special Use Cases (e.g., engraving)</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Subscription Model for Replacements or Add-ons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Online Advertising and Affiliate Marketing</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Corporate Sales to Healthcare Providers</a:t>
            </a:r>
          </a:p>
          <a:p>
            <a:pPr marL="342900" marR="0" lvl="0" indent="-342900" algn="l" rtl="0">
              <a:lnSpc>
                <a:spcPct val="150000"/>
              </a:lnSpc>
              <a:spcBef>
                <a:spcPts val="0"/>
              </a:spcBef>
              <a:spcAft>
                <a:spcPts val="0"/>
              </a:spcAft>
              <a:buClr>
                <a:srgbClr val="385623"/>
              </a:buClr>
              <a:buSzPts val="24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E-commerce Marketplaces (Amazon, eBay)</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4"/>
          <p:cNvSpPr txBox="1">
            <a:spLocks noGrp="1"/>
          </p:cNvSpPr>
          <p:nvPr>
            <p:ph type="title"/>
          </p:nvPr>
        </p:nvSpPr>
        <p:spPr>
          <a:xfrm>
            <a:off x="2225040" y="365864"/>
            <a:ext cx="10515600" cy="7639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MARKETING STATERGY</a:t>
            </a:r>
            <a:endParaRPr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endParaRPr>
          </a:p>
        </p:txBody>
      </p:sp>
      <p:sp>
        <p:nvSpPr>
          <p:cNvPr id="166" name="Google Shape;166;p14"/>
          <p:cNvSpPr txBox="1"/>
          <p:nvPr/>
        </p:nvSpPr>
        <p:spPr>
          <a:xfrm>
            <a:off x="944880" y="1129824"/>
            <a:ext cx="10744200" cy="517060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800"/>
              <a:buFont typeface="Arial" panose="020B0604020202020204"/>
              <a:buNone/>
            </a:pPr>
            <a:r>
              <a:rPr lang="en-IN" sz="2000" b="1" i="0" u="none" strike="noStrike" cap="none" dirty="0">
                <a:solidFill>
                  <a:schemeClr val="accent6">
                    <a:lumMod val="50000"/>
                  </a:schemeClr>
                </a:solidFill>
                <a:latin typeface="Times New Roman" panose="02020603050405020304" charset="0"/>
                <a:cs typeface="Times New Roman" panose="02020603050405020304" charset="0"/>
              </a:rPr>
              <a:t>Market Analysis</a:t>
            </a:r>
            <a:endParaRPr lang="en-IN" sz="2000" i="0" u="none" strike="noStrike" cap="none" dirty="0">
              <a:solidFill>
                <a:schemeClr val="accent6">
                  <a:lumMod val="50000"/>
                </a:schemeClr>
              </a:solidFill>
              <a:latin typeface="Times New Roman" panose="02020603050405020304" charset="0"/>
              <a:cs typeface="Times New Roman" panose="02020603050405020304" charset="0"/>
            </a:endParaRPr>
          </a:p>
          <a:p>
            <a:pPr marL="285750" marR="0" lvl="0" indent="-285750" algn="l" rtl="0">
              <a:lnSpc>
                <a:spcPct val="150000"/>
              </a:lnSpc>
              <a:spcBef>
                <a:spcPts val="0"/>
              </a:spcBef>
              <a:spcAft>
                <a:spcPts val="0"/>
              </a:spcAft>
              <a:buClr>
                <a:srgbClr val="000000"/>
              </a:buClr>
              <a:buSzPts val="1800"/>
              <a:buFont typeface="Wingdings" panose="05000000000000000000" charset="0"/>
              <a:buChar char="Ø"/>
            </a:pPr>
            <a:r>
              <a:rPr lang="en-IN" sz="2000" i="0" u="none" strike="noStrike" cap="none" dirty="0">
                <a:solidFill>
                  <a:schemeClr val="accent6">
                    <a:lumMod val="50000"/>
                  </a:schemeClr>
                </a:solidFill>
                <a:latin typeface="Times New Roman" panose="02020603050405020304" charset="0"/>
                <a:cs typeface="Times New Roman" panose="02020603050405020304" charset="0"/>
              </a:rPr>
              <a:t>Target Audience: Parents, elderly, caregivers.</a:t>
            </a:r>
          </a:p>
          <a:p>
            <a:pPr marL="285750" marR="0" lvl="0" indent="-285750" algn="l" rtl="0">
              <a:lnSpc>
                <a:spcPct val="150000"/>
              </a:lnSpc>
              <a:spcBef>
                <a:spcPts val="0"/>
              </a:spcBef>
              <a:spcAft>
                <a:spcPts val="0"/>
              </a:spcAft>
              <a:buClr>
                <a:srgbClr val="000000"/>
              </a:buClr>
              <a:buSzPts val="1800"/>
              <a:buFont typeface="Wingdings" panose="05000000000000000000" charset="0"/>
              <a:buChar char="Ø"/>
            </a:pPr>
            <a:r>
              <a:rPr lang="en-IN" sz="2000" i="0" u="none" strike="noStrike" cap="none" dirty="0">
                <a:solidFill>
                  <a:schemeClr val="accent6">
                    <a:lumMod val="50000"/>
                  </a:schemeClr>
                </a:solidFill>
                <a:latin typeface="Times New Roman" panose="02020603050405020304" charset="0"/>
                <a:cs typeface="Times New Roman" panose="02020603050405020304" charset="0"/>
              </a:rPr>
              <a:t>Competitor Analysis: Non-smart spoons, thermometers.</a:t>
            </a:r>
          </a:p>
          <a:p>
            <a:pPr marL="0" marR="0" lvl="0" indent="0" algn="l" rtl="0">
              <a:lnSpc>
                <a:spcPct val="150000"/>
              </a:lnSpc>
              <a:spcBef>
                <a:spcPts val="0"/>
              </a:spcBef>
              <a:spcAft>
                <a:spcPts val="0"/>
              </a:spcAft>
              <a:buClr>
                <a:srgbClr val="000000"/>
              </a:buClr>
              <a:buSzPts val="1800"/>
              <a:buFont typeface="Arial" panose="020B0604020202020204"/>
              <a:buNone/>
            </a:pPr>
            <a:r>
              <a:rPr lang="en-IN" sz="2000" b="1" i="0" u="none" strike="noStrike" cap="none" dirty="0">
                <a:solidFill>
                  <a:schemeClr val="accent6">
                    <a:lumMod val="50000"/>
                  </a:schemeClr>
                </a:solidFill>
                <a:latin typeface="Times New Roman" panose="02020603050405020304" charset="0"/>
                <a:cs typeface="Times New Roman" panose="02020603050405020304" charset="0"/>
              </a:rPr>
              <a:t>SWOT Analysis:</a:t>
            </a:r>
            <a:endParaRPr lang="en-IN" sz="2000" i="0" u="none" strike="noStrike" cap="none" dirty="0">
              <a:solidFill>
                <a:schemeClr val="accent6">
                  <a:lumMod val="50000"/>
                </a:schemeClr>
              </a:solidFill>
              <a:latin typeface="Times New Roman" panose="02020603050405020304" charset="0"/>
              <a:cs typeface="Times New Roman" panose="02020603050405020304" charset="0"/>
            </a:endParaRPr>
          </a:p>
          <a:p>
            <a:pPr marL="285750" marR="0" lvl="0" indent="-285750" algn="l" rtl="0">
              <a:lnSpc>
                <a:spcPct val="150000"/>
              </a:lnSpc>
              <a:spcBef>
                <a:spcPts val="0"/>
              </a:spcBef>
              <a:spcAft>
                <a:spcPts val="0"/>
              </a:spcAft>
              <a:buClr>
                <a:srgbClr val="000000"/>
              </a:buClr>
              <a:buSzPts val="1800"/>
              <a:buFont typeface="Wingdings" panose="05000000000000000000" charset="0"/>
              <a:buChar char="Ø"/>
            </a:pPr>
            <a:r>
              <a:rPr lang="en-IN" sz="2000" i="0" u="none" strike="noStrike" cap="none" dirty="0">
                <a:solidFill>
                  <a:schemeClr val="accent6">
                    <a:lumMod val="50000"/>
                  </a:schemeClr>
                </a:solidFill>
                <a:latin typeface="Times New Roman" panose="02020603050405020304" charset="0"/>
                <a:cs typeface="Times New Roman" panose="02020603050405020304" charset="0"/>
              </a:rPr>
              <a:t>Strengths: Safety, accuracy.</a:t>
            </a:r>
          </a:p>
          <a:p>
            <a:pPr marL="285750" marR="0" lvl="0" indent="-285750" algn="l" rtl="0">
              <a:lnSpc>
                <a:spcPct val="150000"/>
              </a:lnSpc>
              <a:spcBef>
                <a:spcPts val="0"/>
              </a:spcBef>
              <a:spcAft>
                <a:spcPts val="0"/>
              </a:spcAft>
              <a:buClr>
                <a:srgbClr val="000000"/>
              </a:buClr>
              <a:buSzPts val="1800"/>
              <a:buFont typeface="Wingdings" panose="05000000000000000000" charset="0"/>
              <a:buChar char="Ø"/>
            </a:pPr>
            <a:r>
              <a:rPr lang="en-IN" sz="2000" i="0" u="none" strike="noStrike" cap="none" dirty="0">
                <a:solidFill>
                  <a:schemeClr val="accent6">
                    <a:lumMod val="50000"/>
                  </a:schemeClr>
                </a:solidFill>
                <a:latin typeface="Times New Roman" panose="02020603050405020304" charset="0"/>
                <a:cs typeface="Times New Roman" panose="02020603050405020304" charset="0"/>
              </a:rPr>
              <a:t>Weaknesses: Battery.</a:t>
            </a:r>
          </a:p>
          <a:p>
            <a:pPr marL="285750" marR="0" lvl="0" indent="-285750" algn="l" rtl="0">
              <a:lnSpc>
                <a:spcPct val="150000"/>
              </a:lnSpc>
              <a:spcBef>
                <a:spcPts val="0"/>
              </a:spcBef>
              <a:spcAft>
                <a:spcPts val="0"/>
              </a:spcAft>
              <a:buClr>
                <a:srgbClr val="000000"/>
              </a:buClr>
              <a:buSzPts val="1800"/>
              <a:buFont typeface="Wingdings" panose="05000000000000000000" charset="0"/>
              <a:buChar char="Ø"/>
            </a:pPr>
            <a:r>
              <a:rPr lang="en-IN" sz="2000" i="0" u="none" strike="noStrike" cap="none" dirty="0">
                <a:solidFill>
                  <a:schemeClr val="accent6">
                    <a:lumMod val="50000"/>
                  </a:schemeClr>
                </a:solidFill>
                <a:latin typeface="Times New Roman" panose="02020603050405020304" charset="0"/>
                <a:cs typeface="Times New Roman" panose="02020603050405020304" charset="0"/>
              </a:rPr>
              <a:t>Opportunities: Healthcare, baby care</a:t>
            </a:r>
          </a:p>
          <a:p>
            <a:pPr marL="0" marR="0" lvl="0" indent="0" algn="l" rtl="0">
              <a:lnSpc>
                <a:spcPct val="150000"/>
              </a:lnSpc>
              <a:spcBef>
                <a:spcPts val="0"/>
              </a:spcBef>
              <a:spcAft>
                <a:spcPts val="0"/>
              </a:spcAft>
              <a:buClr>
                <a:srgbClr val="000000"/>
              </a:buClr>
              <a:buSzPts val="1800"/>
              <a:buFont typeface="Arial" panose="020B0604020202020204"/>
              <a:buNone/>
            </a:pPr>
            <a:r>
              <a:rPr lang="en-IN" sz="2000" b="1" i="0" u="none" strike="noStrike" cap="none" dirty="0">
                <a:solidFill>
                  <a:schemeClr val="accent6">
                    <a:lumMod val="50000"/>
                  </a:schemeClr>
                </a:solidFill>
                <a:latin typeface="Times New Roman" panose="02020603050405020304" charset="0"/>
                <a:cs typeface="Times New Roman" panose="02020603050405020304" charset="0"/>
              </a:rPr>
              <a:t>Product Positioning</a:t>
            </a:r>
            <a:endParaRPr lang="en-IN" sz="2000" i="0" u="none" strike="noStrike" cap="none" dirty="0">
              <a:solidFill>
                <a:schemeClr val="accent6">
                  <a:lumMod val="50000"/>
                </a:schemeClr>
              </a:solidFill>
              <a:latin typeface="Times New Roman" panose="02020603050405020304" charset="0"/>
              <a:cs typeface="Times New Roman" panose="02020603050405020304" charset="0"/>
            </a:endParaRPr>
          </a:p>
          <a:p>
            <a:pPr marL="285750" marR="0" lvl="0" indent="-285750" algn="l" rtl="0">
              <a:lnSpc>
                <a:spcPct val="150000"/>
              </a:lnSpc>
              <a:spcBef>
                <a:spcPts val="0"/>
              </a:spcBef>
              <a:spcAft>
                <a:spcPts val="0"/>
              </a:spcAft>
              <a:buClr>
                <a:srgbClr val="000000"/>
              </a:buClr>
              <a:buSzPts val="1800"/>
              <a:buFont typeface="Wingdings" panose="05000000000000000000" charset="0"/>
              <a:buChar char="Ø"/>
            </a:pPr>
            <a:r>
              <a:rPr lang="en-IN" sz="2000" i="0" u="none" strike="noStrike" cap="none" dirty="0">
                <a:solidFill>
                  <a:schemeClr val="accent6">
                    <a:lumMod val="50000"/>
                  </a:schemeClr>
                </a:solidFill>
                <a:latin typeface="Times New Roman" panose="02020603050405020304" charset="0"/>
                <a:cs typeface="Times New Roman" panose="02020603050405020304" charset="0"/>
              </a:rPr>
              <a:t>USP: Safe, accurate temperature readings.</a:t>
            </a:r>
          </a:p>
          <a:p>
            <a:pPr marL="285750" marR="0" lvl="0" indent="-285750" algn="l" rtl="0">
              <a:lnSpc>
                <a:spcPct val="150000"/>
              </a:lnSpc>
              <a:spcBef>
                <a:spcPts val="0"/>
              </a:spcBef>
              <a:spcAft>
                <a:spcPts val="0"/>
              </a:spcAft>
              <a:buClr>
                <a:srgbClr val="000000"/>
              </a:buClr>
              <a:buSzPts val="1800"/>
              <a:buFont typeface="Wingdings" panose="05000000000000000000" charset="0"/>
              <a:buChar char="Ø"/>
            </a:pPr>
            <a:r>
              <a:rPr lang="en-IN" sz="2000" i="0" u="none" strike="noStrike" cap="none" dirty="0">
                <a:solidFill>
                  <a:schemeClr val="accent6">
                    <a:lumMod val="50000"/>
                  </a:schemeClr>
                </a:solidFill>
                <a:latin typeface="Times New Roman" panose="02020603050405020304" charset="0"/>
                <a:cs typeface="Times New Roman" panose="02020603050405020304" charset="0"/>
              </a:rPr>
              <a:t>Brand Messaging: "Safe Eating, Every Time."</a:t>
            </a:r>
          </a:p>
          <a:p>
            <a:pPr marL="285750" marR="0" lvl="0" indent="-285750" algn="l" rtl="0">
              <a:lnSpc>
                <a:spcPct val="150000"/>
              </a:lnSpc>
              <a:spcBef>
                <a:spcPts val="0"/>
              </a:spcBef>
              <a:spcAft>
                <a:spcPts val="0"/>
              </a:spcAft>
              <a:buClr>
                <a:srgbClr val="000000"/>
              </a:buClr>
              <a:buSzPts val="1800"/>
              <a:buFont typeface="Wingdings" panose="05000000000000000000" charset="0"/>
              <a:buChar char="Ø"/>
            </a:pPr>
            <a:r>
              <a:rPr lang="en-IN" sz="2000" i="0" u="none" strike="noStrike" cap="none" dirty="0">
                <a:solidFill>
                  <a:schemeClr val="accent6">
                    <a:lumMod val="50000"/>
                  </a:schemeClr>
                </a:solidFill>
                <a:latin typeface="Times New Roman" panose="02020603050405020304" charset="0"/>
                <a:cs typeface="Times New Roman" panose="02020603050405020304" charset="0"/>
              </a:rPr>
              <a:t>Pricing Strategy: Affordable with premium options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a:spLocks noGrp="1"/>
          </p:cNvSpPr>
          <p:nvPr>
            <p:ph type="title"/>
          </p:nvPr>
        </p:nvSpPr>
        <p:spPr>
          <a:xfrm>
            <a:off x="4297680" y="106046"/>
            <a:ext cx="10515600" cy="604934"/>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385623"/>
              </a:buClr>
              <a:buSzPct val="1000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ROAD MAP</a:t>
            </a:r>
            <a:endParaRPr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endParaRPr>
          </a:p>
        </p:txBody>
      </p:sp>
      <p:pic>
        <p:nvPicPr>
          <p:cNvPr id="3" name="Picture 2">
            <a:extLst>
              <a:ext uri="{FF2B5EF4-FFF2-40B4-BE49-F238E27FC236}">
                <a16:creationId xmlns:a16="http://schemas.microsoft.com/office/drawing/2014/main" id="{9F84CC32-1D8F-54DF-70CE-100EC9ACD805}"/>
              </a:ext>
            </a:extLst>
          </p:cNvPr>
          <p:cNvPicPr>
            <a:picLocks noChangeAspect="1"/>
          </p:cNvPicPr>
          <p:nvPr/>
        </p:nvPicPr>
        <p:blipFill>
          <a:blip r:embed="rId3"/>
          <a:stretch>
            <a:fillRect/>
          </a:stretch>
        </p:blipFill>
        <p:spPr>
          <a:xfrm>
            <a:off x="960120" y="848774"/>
            <a:ext cx="10515600" cy="5659340"/>
          </a:xfrm>
          <a:prstGeom prst="rect">
            <a:avLst/>
          </a:prstGeom>
          <a:ln w="38100">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p:nvPr/>
        </p:nvSpPr>
        <p:spPr>
          <a:xfrm>
            <a:off x="2042160" y="2555429"/>
            <a:ext cx="8900160" cy="144650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600"/>
              <a:buFont typeface="Arial" panose="020B0604020202020204"/>
              <a:buNone/>
            </a:pPr>
            <a:r>
              <a:rPr lang="en-IN" sz="8800" i="0" u="none" strike="noStrike" cap="none" dirty="0">
                <a:solidFill>
                  <a:srgbClr val="000000"/>
                </a:solidFill>
                <a:latin typeface="Castellar" panose="020A0402060406010301" pitchFamily="18" charset="0"/>
                <a:ea typeface="Times New Roman" panose="02020603050405020304"/>
                <a:cs typeface="Times New Roman" panose="02020603050405020304"/>
                <a:sym typeface="Times New Roman" panose="02020603050405020304"/>
              </a:rPr>
              <a:t>THANK YOU!</a:t>
            </a:r>
            <a:endParaRPr sz="8800" i="0" u="none" strike="noStrike" cap="none" dirty="0">
              <a:solidFill>
                <a:schemeClr val="dk1"/>
              </a:solidFill>
              <a:latin typeface="Castellar" panose="020A0402060406010301" pitchFamily="18" charset="0"/>
              <a:ea typeface="Calibri" panose="020F0502020204030204"/>
              <a:cs typeface="Calibri" panose="020F0502020204030204"/>
              <a:sym typeface="Calibri" panose="020F0502020204030204"/>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2" name="Picture 1" descr="2nd"/>
          <p:cNvPicPr>
            <a:picLocks noChangeAspect="1"/>
          </p:cNvPicPr>
          <p:nvPr/>
        </p:nvPicPr>
        <p:blipFill>
          <a:blip r:embed="rId2"/>
          <a:stretch>
            <a:fillRect/>
          </a:stretch>
        </p:blipFill>
        <p:spPr>
          <a:xfrm>
            <a:off x="453634" y="202247"/>
            <a:ext cx="11284732" cy="6453505"/>
          </a:xfrm>
          <a:prstGeom prst="rect">
            <a:avLst/>
          </a:prstGeom>
          <a:ln w="28575">
            <a:noFill/>
          </a:ln>
        </p:spPr>
      </p:pic>
      <p:sp>
        <p:nvSpPr>
          <p:cNvPr id="3" name="Text Box 2"/>
          <p:cNvSpPr txBox="1"/>
          <p:nvPr/>
        </p:nvSpPr>
        <p:spPr>
          <a:xfrm>
            <a:off x="1559560" y="404495"/>
            <a:ext cx="8424545" cy="958215"/>
          </a:xfrm>
          <a:prstGeom prst="rect">
            <a:avLst/>
          </a:prstGeom>
          <a:noFill/>
          <a:ln>
            <a:noFill/>
          </a:ln>
          <a:extLst>
            <a:ext uri="{909E8E84-426E-40DD-AFC4-6F175D3DCCD1}">
              <a14:hiddenFill xmlns:a14="http://schemas.microsoft.com/office/drawing/2010/main">
                <a:solidFill>
                  <a:schemeClr val="tx2">
                    <a:lumMod val="25000"/>
                  </a:schemeClr>
                </a:solidFill>
              </a14:hiddenFill>
            </a:ext>
          </a:extLst>
        </p:spPr>
        <p:txBody>
          <a:bodyPr wrap="square" rtlCol="0">
            <a:noAutofit/>
            <a:scene3d>
              <a:camera prst="orthographicFront"/>
              <a:lightRig rig="threePt" dir="t"/>
            </a:scene3d>
          </a:bodyPr>
          <a:lstStyle/>
          <a:p>
            <a:pPr algn="ctr"/>
            <a:r>
              <a:rPr lang="en-GB" altLang="en-US" sz="5400" b="1" dirty="0">
                <a:ln/>
                <a:solidFill>
                  <a:schemeClr val="tx2">
                    <a:lumMod val="25000"/>
                  </a:schemeClr>
                </a:solidFill>
                <a:effectLst>
                  <a:outerShdw blurRad="38100" dist="25400" dir="5400000" algn="ctr" rotWithShape="0">
                    <a:srgbClr val="6E747A">
                      <a:alpha val="43000"/>
                    </a:srgbClr>
                  </a:outerShdw>
                </a:effectLst>
                <a:latin typeface="Copperplate Gothic Bold" panose="020E0705020206020404" pitchFamily="34" charset="0"/>
                <a:cs typeface="Times New Roman" panose="02020603050405020304" charset="0"/>
              </a:rPr>
              <a:t>Temperature Sensor Spoon</a:t>
            </a:r>
          </a:p>
        </p:txBody>
      </p:sp>
      <p:sp>
        <p:nvSpPr>
          <p:cNvPr id="4" name="Text Box 3"/>
          <p:cNvSpPr txBox="1"/>
          <p:nvPr/>
        </p:nvSpPr>
        <p:spPr>
          <a:xfrm>
            <a:off x="7284721" y="4867910"/>
            <a:ext cx="3976370" cy="1654810"/>
          </a:xfrm>
          <a:prstGeom prst="rect">
            <a:avLst/>
          </a:prstGeom>
          <a:noFill/>
        </p:spPr>
        <p:txBody>
          <a:bodyPr wrap="square" rtlCol="0">
            <a:noAutofit/>
          </a:bodyPr>
          <a:lstStyle/>
          <a:p>
            <a:r>
              <a:rPr lang="en-GB" altLang="en-US" sz="2200" b="1" dirty="0">
                <a:solidFill>
                  <a:schemeClr val="bg2"/>
                </a:solidFill>
                <a:latin typeface="Times New Roman" panose="02020603050405020304" charset="0"/>
                <a:cs typeface="Times New Roman" panose="02020603050405020304" charset="0"/>
              </a:rPr>
              <a:t>CHRISTY E        -  ECA23019</a:t>
            </a:r>
          </a:p>
          <a:p>
            <a:r>
              <a:rPr lang="en-GB" altLang="en-US" sz="2200" b="1" dirty="0">
                <a:solidFill>
                  <a:schemeClr val="bg2"/>
                </a:solidFill>
                <a:latin typeface="Times New Roman" panose="02020603050405020304" charset="0"/>
                <a:cs typeface="Times New Roman" panose="02020603050405020304" charset="0"/>
              </a:rPr>
              <a:t>DHARSHINI P   -  ECA23021</a:t>
            </a:r>
          </a:p>
          <a:p>
            <a:r>
              <a:rPr lang="en-GB" altLang="en-US" sz="2200" b="1" dirty="0">
                <a:solidFill>
                  <a:schemeClr val="bg2"/>
                </a:solidFill>
                <a:latin typeface="Times New Roman" panose="02020603050405020304" charset="0"/>
                <a:cs typeface="Times New Roman" panose="02020603050405020304" charset="0"/>
              </a:rPr>
              <a:t>JANANI M          -  ECA23037</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3032760" y="425967"/>
            <a:ext cx="10515600" cy="90708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b="1" dirty="0">
                <a:solidFill>
                  <a:schemeClr val="accent6">
                    <a:lumMod val="50000"/>
                  </a:schemeClr>
                </a:solidFill>
                <a:latin typeface="Copperplate Gothic Bold" panose="020E0705020206020404" pitchFamily="34" charset="0"/>
                <a:ea typeface="Times New Roman" panose="02020603050405020304"/>
                <a:cs typeface="Times New Roman" panose="02020603050405020304"/>
                <a:sym typeface="Times New Roman" panose="02020603050405020304"/>
              </a:rPr>
              <a:t>Problem Statement</a:t>
            </a:r>
          </a:p>
        </p:txBody>
      </p:sp>
      <p:sp>
        <p:nvSpPr>
          <p:cNvPr id="101" name="Google Shape;101;p4"/>
          <p:cNvSpPr txBox="1"/>
          <p:nvPr/>
        </p:nvSpPr>
        <p:spPr>
          <a:xfrm>
            <a:off x="695325" y="1556834"/>
            <a:ext cx="11009100" cy="3968115"/>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Clr>
                <a:srgbClr val="000000"/>
              </a:buClr>
              <a:buSzPts val="2000"/>
              <a:buFont typeface="Arial" panose="020B0604020202020204"/>
              <a:buNone/>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The temperature sensor spoon is designed to provide real-time temperature readings of food or liquids, ensuring safe consumption and preventing burns. It is particularly beneficial for children, elderly individuals, and people with special needs, offering an extra layer of safety and convenience. This innovative device is portable, easy to use, and equipped with visual or auditory alerts to indicate when the temperature is too high or optimal for consumption. Ideal for personal use and caregiving environments, the sensor spoon enhances safety and practicality in everyday eating or feeding routines.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2206625" y="284730"/>
            <a:ext cx="10515600" cy="101045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Existing Product Detail</a:t>
            </a:r>
          </a:p>
        </p:txBody>
      </p:sp>
      <p:pic>
        <p:nvPicPr>
          <p:cNvPr id="109" name="Google Shape;109;p5"/>
          <p:cNvPicPr preferRelativeResize="0"/>
          <p:nvPr/>
        </p:nvPicPr>
        <p:blipFill rotWithShape="1">
          <a:blip r:embed="rId3"/>
          <a:srcRect/>
          <a:stretch>
            <a:fillRect/>
          </a:stretch>
        </p:blipFill>
        <p:spPr>
          <a:xfrm>
            <a:off x="5104737" y="1375576"/>
            <a:ext cx="2003729" cy="2969679"/>
          </a:xfrm>
          <a:prstGeom prst="rect">
            <a:avLst/>
          </a:prstGeom>
          <a:noFill/>
          <a:ln>
            <a:noFill/>
          </a:ln>
        </p:spPr>
      </p:pic>
      <p:sp>
        <p:nvSpPr>
          <p:cNvPr id="110" name="Google Shape;110;p5"/>
          <p:cNvSpPr txBox="1"/>
          <p:nvPr/>
        </p:nvSpPr>
        <p:spPr>
          <a:xfrm>
            <a:off x="839471" y="4868932"/>
            <a:ext cx="10515600" cy="8286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IN" sz="2400" b="0" i="0" u="none" strike="noStrike" cap="none">
                <a:solidFill>
                  <a:srgbClr val="385623"/>
                </a:solidFill>
                <a:latin typeface="Times New Roman" panose="02020603050405020304"/>
                <a:ea typeface="Times New Roman" panose="02020603050405020304"/>
                <a:cs typeface="Times New Roman" panose="02020603050405020304"/>
                <a:sym typeface="Times New Roman" panose="02020603050405020304"/>
              </a:rPr>
              <a:t>The temperature spoon sensor ensures your food is always at the perfect and safe temperature before every bite</a:t>
            </a:r>
          </a:p>
        </p:txBody>
      </p:sp>
      <p:pic>
        <p:nvPicPr>
          <p:cNvPr id="2" name="Picture 0" descr="SPOONN 1"/>
          <p:cNvPicPr>
            <a:picLocks noChangeAspect="1"/>
          </p:cNvPicPr>
          <p:nvPr/>
        </p:nvPicPr>
        <p:blipFill>
          <a:blip r:embed="rId4"/>
          <a:stretch>
            <a:fillRect/>
          </a:stretch>
        </p:blipFill>
        <p:spPr>
          <a:xfrm>
            <a:off x="1271270" y="1557020"/>
            <a:ext cx="2988945" cy="2988945"/>
          </a:xfrm>
          <a:prstGeom prst="rect">
            <a:avLst/>
          </a:prstGeom>
          <a:ln w="38100">
            <a:solidFill>
              <a:schemeClr val="tx1"/>
            </a:solidFill>
          </a:ln>
        </p:spPr>
      </p:pic>
      <p:pic>
        <p:nvPicPr>
          <p:cNvPr id="3" name="Picture 2" descr="p"/>
          <p:cNvPicPr>
            <a:picLocks noChangeAspect="1"/>
          </p:cNvPicPr>
          <p:nvPr/>
        </p:nvPicPr>
        <p:blipFill>
          <a:blip r:embed="rId5"/>
          <a:stretch>
            <a:fillRect/>
          </a:stretch>
        </p:blipFill>
        <p:spPr>
          <a:xfrm>
            <a:off x="7464425" y="1484630"/>
            <a:ext cx="3194685" cy="3194685"/>
          </a:xfrm>
          <a:prstGeom prst="rect">
            <a:avLst/>
          </a:prstGeom>
          <a:ln w="38100">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1676400" y="361287"/>
            <a:ext cx="10515600" cy="74805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sz="4000"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HIGHLIGHTED SURVEY REPORT </a:t>
            </a:r>
            <a:endParaRPr sz="4000"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endParaRPr>
          </a:p>
        </p:txBody>
      </p:sp>
      <p:pic>
        <p:nvPicPr>
          <p:cNvPr id="3" name="Picture 0"/>
          <p:cNvPicPr>
            <a:picLocks noChangeAspect="1"/>
          </p:cNvPicPr>
          <p:nvPr/>
        </p:nvPicPr>
        <p:blipFill>
          <a:blip r:embed="rId3"/>
          <a:stretch>
            <a:fillRect/>
          </a:stretch>
        </p:blipFill>
        <p:spPr>
          <a:xfrm>
            <a:off x="558165" y="1751965"/>
            <a:ext cx="5781675" cy="3714750"/>
          </a:xfrm>
          <a:prstGeom prst="rect">
            <a:avLst/>
          </a:prstGeom>
          <a:ln>
            <a:solidFill>
              <a:schemeClr val="bg1"/>
            </a:solidFill>
          </a:ln>
        </p:spPr>
      </p:pic>
      <p:pic>
        <p:nvPicPr>
          <p:cNvPr id="2" name="Picture 1" descr="pie-chart"/>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91201" y="1751965"/>
            <a:ext cx="5983604" cy="37147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7"/>
          <p:cNvSpPr txBox="1">
            <a:spLocks noGrp="1"/>
          </p:cNvSpPr>
          <p:nvPr>
            <p:ph type="title"/>
          </p:nvPr>
        </p:nvSpPr>
        <p:spPr>
          <a:xfrm>
            <a:off x="1143000" y="353515"/>
            <a:ext cx="10515600" cy="9388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Solution (Or) Proposed Design</a:t>
            </a:r>
          </a:p>
        </p:txBody>
      </p:sp>
      <p:pic>
        <p:nvPicPr>
          <p:cNvPr id="3" name="Picture 2">
            <a:extLst>
              <a:ext uri="{FF2B5EF4-FFF2-40B4-BE49-F238E27FC236}">
                <a16:creationId xmlns:a16="http://schemas.microsoft.com/office/drawing/2014/main" id="{46FB96C3-4EDC-28A2-D2FE-F8FE452C6F60}"/>
              </a:ext>
            </a:extLst>
          </p:cNvPr>
          <p:cNvPicPr>
            <a:picLocks noChangeAspect="1"/>
          </p:cNvPicPr>
          <p:nvPr/>
        </p:nvPicPr>
        <p:blipFill>
          <a:blip r:embed="rId3"/>
          <a:stretch>
            <a:fillRect/>
          </a:stretch>
        </p:blipFill>
        <p:spPr>
          <a:xfrm>
            <a:off x="2209800" y="1600200"/>
            <a:ext cx="8016240" cy="4693920"/>
          </a:xfrm>
          <a:prstGeom prst="rect">
            <a:avLst/>
          </a:prstGeom>
          <a:ln w="38100">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8"/>
          <p:cNvSpPr txBox="1">
            <a:spLocks noGrp="1"/>
          </p:cNvSpPr>
          <p:nvPr>
            <p:ph type="title"/>
          </p:nvPr>
        </p:nvSpPr>
        <p:spPr>
          <a:xfrm>
            <a:off x="2407921" y="1365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Working Of Invention</a:t>
            </a:r>
          </a:p>
        </p:txBody>
      </p:sp>
      <p:pic>
        <p:nvPicPr>
          <p:cNvPr id="2" name="Picture 0" descr="working"/>
          <p:cNvPicPr>
            <a:picLocks noChangeAspect="1"/>
          </p:cNvPicPr>
          <p:nvPr/>
        </p:nvPicPr>
        <p:blipFill>
          <a:blip r:embed="rId3"/>
          <a:stretch>
            <a:fillRect/>
          </a:stretch>
        </p:blipFill>
        <p:spPr>
          <a:xfrm>
            <a:off x="1539240" y="1691005"/>
            <a:ext cx="9037320" cy="4600575"/>
          </a:xfrm>
          <a:prstGeom prst="rect">
            <a:avLst/>
          </a:prstGeom>
          <a:ln w="38100">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a:spLocks noGrp="1"/>
          </p:cNvSpPr>
          <p:nvPr>
            <p:ph type="title"/>
          </p:nvPr>
        </p:nvSpPr>
        <p:spPr>
          <a:xfrm>
            <a:off x="2849880" y="365413"/>
            <a:ext cx="10515600" cy="95479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Target Marketing</a:t>
            </a:r>
          </a:p>
        </p:txBody>
      </p:sp>
      <p:sp>
        <p:nvSpPr>
          <p:cNvPr id="136" name="Google Shape;136;p9"/>
          <p:cNvSpPr txBox="1"/>
          <p:nvPr/>
        </p:nvSpPr>
        <p:spPr>
          <a:xfrm>
            <a:off x="1051339" y="1472605"/>
            <a:ext cx="10328082" cy="452183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50000"/>
              </a:lnSpc>
              <a:spcBef>
                <a:spcPts val="0"/>
              </a:spcBef>
              <a:spcAft>
                <a:spcPts val="0"/>
              </a:spcAft>
              <a:buClr>
                <a:srgbClr val="385623"/>
              </a:buClr>
              <a:buSzPts val="28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Baby Products Stores</a:t>
            </a:r>
          </a:p>
          <a:p>
            <a:pPr marL="457200" marR="0" lvl="0" indent="-457200" algn="l" rtl="0">
              <a:lnSpc>
                <a:spcPct val="150000"/>
              </a:lnSpc>
              <a:spcBef>
                <a:spcPts val="0"/>
              </a:spcBef>
              <a:spcAft>
                <a:spcPts val="0"/>
              </a:spcAft>
              <a:buClr>
                <a:srgbClr val="385623"/>
              </a:buClr>
              <a:buSzPts val="28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Elder Care Stores</a:t>
            </a:r>
          </a:p>
          <a:p>
            <a:pPr marL="457200" marR="0" lvl="0" indent="-457200" algn="l" rtl="0">
              <a:lnSpc>
                <a:spcPct val="150000"/>
              </a:lnSpc>
              <a:spcBef>
                <a:spcPts val="0"/>
              </a:spcBef>
              <a:spcAft>
                <a:spcPts val="0"/>
              </a:spcAft>
              <a:buClr>
                <a:srgbClr val="385623"/>
              </a:buClr>
              <a:buSzPts val="28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Medical Equipment Shops</a:t>
            </a:r>
          </a:p>
          <a:p>
            <a:pPr marL="457200" marR="0" lvl="0" indent="-457200" algn="l" rtl="0">
              <a:lnSpc>
                <a:spcPct val="150000"/>
              </a:lnSpc>
              <a:spcBef>
                <a:spcPts val="0"/>
              </a:spcBef>
              <a:spcAft>
                <a:spcPts val="0"/>
              </a:spcAft>
              <a:buClr>
                <a:srgbClr val="385623"/>
              </a:buClr>
              <a:buSzPts val="28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Online Health Stores</a:t>
            </a:r>
          </a:p>
          <a:p>
            <a:pPr marL="457200" marR="0" lvl="0" indent="-457200" algn="l" rtl="0">
              <a:lnSpc>
                <a:spcPct val="150000"/>
              </a:lnSpc>
              <a:spcBef>
                <a:spcPts val="0"/>
              </a:spcBef>
              <a:spcAft>
                <a:spcPts val="0"/>
              </a:spcAft>
              <a:buClr>
                <a:srgbClr val="385623"/>
              </a:buClr>
              <a:buSzPts val="28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Camping and Outdoor Stores</a:t>
            </a:r>
          </a:p>
          <a:p>
            <a:pPr marL="457200" marR="0" lvl="0" indent="-457200" algn="l" rtl="0">
              <a:lnSpc>
                <a:spcPct val="150000"/>
              </a:lnSpc>
              <a:spcBef>
                <a:spcPts val="0"/>
              </a:spcBef>
              <a:spcAft>
                <a:spcPts val="0"/>
              </a:spcAft>
              <a:buClr>
                <a:srgbClr val="385623"/>
              </a:buClr>
              <a:buSzPts val="28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Specialty Kitchen Shops</a:t>
            </a:r>
          </a:p>
          <a:p>
            <a:pPr marL="457200" marR="0" lvl="0" indent="-457200" algn="l" rtl="0">
              <a:lnSpc>
                <a:spcPct val="150000"/>
              </a:lnSpc>
              <a:spcBef>
                <a:spcPts val="0"/>
              </a:spcBef>
              <a:spcAft>
                <a:spcPts val="0"/>
              </a:spcAft>
              <a:buClr>
                <a:srgbClr val="385623"/>
              </a:buClr>
              <a:buSzPts val="28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Appliance Retailers</a:t>
            </a:r>
          </a:p>
          <a:p>
            <a:pPr marL="457200" marR="0" lvl="0" indent="-457200" algn="l" rtl="0">
              <a:lnSpc>
                <a:spcPct val="150000"/>
              </a:lnSpc>
              <a:spcBef>
                <a:spcPts val="0"/>
              </a:spcBef>
              <a:spcAft>
                <a:spcPts val="0"/>
              </a:spcAft>
              <a:buClr>
                <a:srgbClr val="385623"/>
              </a:buClr>
              <a:buSzPts val="28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General Retail Chains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2636520" y="395606"/>
            <a:ext cx="10515600" cy="85937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385623"/>
              </a:buClr>
              <a:buSzPts val="4400"/>
              <a:buFont typeface="Times New Roman" panose="02020603050405020304"/>
              <a:buNone/>
            </a:pPr>
            <a:r>
              <a:rPr lang="en-IN" b="1" dirty="0">
                <a:solidFill>
                  <a:srgbClr val="385623"/>
                </a:solidFill>
                <a:latin typeface="Copperplate Gothic Bold" panose="020E0705020206020404" pitchFamily="34" charset="0"/>
                <a:ea typeface="Times New Roman" panose="02020603050405020304"/>
                <a:cs typeface="Times New Roman" panose="02020603050405020304"/>
                <a:sym typeface="Times New Roman" panose="02020603050405020304"/>
              </a:rPr>
              <a:t>Competitor Analysis</a:t>
            </a:r>
          </a:p>
        </p:txBody>
      </p:sp>
      <p:sp>
        <p:nvSpPr>
          <p:cNvPr id="142" name="Google Shape;142;p10"/>
          <p:cNvSpPr txBox="1"/>
          <p:nvPr/>
        </p:nvSpPr>
        <p:spPr>
          <a:xfrm>
            <a:off x="838200" y="1366897"/>
            <a:ext cx="10018643" cy="4524275"/>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3200"/>
              <a:buFont typeface="Arial" panose="020B0604020202020204"/>
              <a:buNone/>
            </a:pPr>
            <a:r>
              <a:rPr lang="en-IN" sz="2400" b="1"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Alternate Solutions</a:t>
            </a:r>
            <a:endParaRPr sz="2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50000"/>
              </a:lnSpc>
              <a:spcBef>
                <a:spcPts val="0"/>
              </a:spcBef>
              <a:spcAft>
                <a:spcPts val="0"/>
              </a:spcAft>
              <a:buClr>
                <a:srgbClr val="385623"/>
              </a:buClr>
              <a:buSzPts val="32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Traditional spoons without temperature sensors.</a:t>
            </a:r>
          </a:p>
          <a:p>
            <a:pPr marL="342900" marR="0" lvl="0" indent="-342900" algn="l" rtl="0">
              <a:lnSpc>
                <a:spcPct val="150000"/>
              </a:lnSpc>
              <a:spcBef>
                <a:spcPts val="0"/>
              </a:spcBef>
              <a:spcAft>
                <a:spcPts val="0"/>
              </a:spcAft>
              <a:buClr>
                <a:srgbClr val="385623"/>
              </a:buClr>
              <a:buSzPts val="32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Handheld infrared thermometers.</a:t>
            </a:r>
          </a:p>
          <a:p>
            <a:pPr marL="342900" marR="0" lvl="0" indent="-342900" algn="l" rtl="0">
              <a:lnSpc>
                <a:spcPct val="150000"/>
              </a:lnSpc>
              <a:spcBef>
                <a:spcPts val="0"/>
              </a:spcBef>
              <a:spcAft>
                <a:spcPts val="0"/>
              </a:spcAft>
              <a:buClr>
                <a:srgbClr val="385623"/>
              </a:buClr>
              <a:buSzPts val="32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L</a:t>
            </a:r>
            <a:r>
              <a:rPr lang="en-GB" altLang="en-IN" sz="2400" b="0" i="0" u="none" strike="noStrike" cap="none" dirty="0" err="1">
                <a:solidFill>
                  <a:srgbClr val="385623"/>
                </a:solidFill>
                <a:latin typeface="Times New Roman" panose="02020603050405020304"/>
                <a:ea typeface="Times New Roman" panose="02020603050405020304"/>
                <a:cs typeface="Times New Roman" panose="02020603050405020304"/>
                <a:sym typeface="Times New Roman" panose="02020603050405020304"/>
              </a:rPr>
              <a:t>i</a:t>
            </a: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quid thermometers for food.</a:t>
            </a:r>
          </a:p>
          <a:p>
            <a:pPr marL="342900" marR="0" lvl="0" indent="-342900" algn="l" rtl="0">
              <a:lnSpc>
                <a:spcPct val="150000"/>
              </a:lnSpc>
              <a:spcBef>
                <a:spcPts val="0"/>
              </a:spcBef>
              <a:spcAft>
                <a:spcPts val="0"/>
              </a:spcAft>
              <a:buClr>
                <a:srgbClr val="385623"/>
              </a:buClr>
              <a:buSzPts val="3200"/>
              <a:buFont typeface="Wingdings" panose="05000000000000000000" pitchFamily="2" charset="2"/>
              <a:buChar char="§"/>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Testing temperature manually by touch or taste.</a:t>
            </a:r>
          </a:p>
          <a:p>
            <a:pPr marR="0" lvl="0" algn="l" rtl="0">
              <a:lnSpc>
                <a:spcPct val="150000"/>
              </a:lnSpc>
              <a:spcBef>
                <a:spcPts val="0"/>
              </a:spcBef>
              <a:spcAft>
                <a:spcPts val="0"/>
              </a:spcAft>
              <a:buClr>
                <a:srgbClr val="385623"/>
              </a:buClr>
              <a:buSzPts val="3200"/>
            </a:pPr>
            <a:endPar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0"/>
              </a:spcBef>
              <a:spcAft>
                <a:spcPts val="0"/>
              </a:spcAft>
              <a:buClr>
                <a:srgbClr val="385623"/>
              </a:buClr>
              <a:buSzPts val="3200"/>
              <a:buFont typeface="Noto Sans Symbols"/>
              <a:buNone/>
            </a:pPr>
            <a:r>
              <a:rPr lang="en-IN" sz="2400" b="1"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My Solution Product</a:t>
            </a:r>
            <a:endParaRPr sz="2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Clr>
                <a:srgbClr val="385623"/>
              </a:buClr>
              <a:buSzPts val="3200"/>
              <a:buFont typeface="Noto Sans Symbols"/>
              <a:buNone/>
            </a:pPr>
            <a:r>
              <a:rPr lang="en-IN" sz="2400" b="0" i="0" u="none" strike="noStrike" cap="none" dirty="0">
                <a:solidFill>
                  <a:srgbClr val="385623"/>
                </a:solidFill>
                <a:latin typeface="Times New Roman" panose="02020603050405020304"/>
                <a:ea typeface="Times New Roman" panose="02020603050405020304"/>
                <a:cs typeface="Times New Roman" panose="02020603050405020304"/>
                <a:sym typeface="Times New Roman" panose="02020603050405020304"/>
              </a:rPr>
              <a:t>Temperature Sensor Spoon with real-time alerts and safety features.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525</Words>
  <Application>Microsoft Office PowerPoint</Application>
  <PresentationFormat>Widescreen</PresentationFormat>
  <Paragraphs>89</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Copperplate Gothic Bold</vt:lpstr>
      <vt:lpstr>Calibri</vt:lpstr>
      <vt:lpstr>Arial</vt:lpstr>
      <vt:lpstr>Castellar</vt:lpstr>
      <vt:lpstr>Noto Sans Symbols</vt:lpstr>
      <vt:lpstr>Wingdings</vt:lpstr>
      <vt:lpstr>Times New Roman</vt:lpstr>
      <vt:lpstr>Office Theme</vt:lpstr>
      <vt:lpstr>PowerPoint Presentation</vt:lpstr>
      <vt:lpstr>PowerPoint Presentation</vt:lpstr>
      <vt:lpstr>Problem Statement</vt:lpstr>
      <vt:lpstr>Existing Product Detail</vt:lpstr>
      <vt:lpstr>HIGHLIGHTED SURVEY REPORT </vt:lpstr>
      <vt:lpstr>Solution (Or) Proposed Design</vt:lpstr>
      <vt:lpstr>Working Of Invention</vt:lpstr>
      <vt:lpstr>Target Marketing</vt:lpstr>
      <vt:lpstr>Competitor Analysis</vt:lpstr>
      <vt:lpstr>Value Proportion</vt:lpstr>
      <vt:lpstr>Channels For Marketing</vt:lpstr>
      <vt:lpstr>Revenue Model</vt:lpstr>
      <vt:lpstr>MARKETING STATERGY</vt:lpstr>
      <vt:lpstr>ROAD 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SARWESH B</dc:creator>
  <cp:lastModifiedBy>yoga saratha</cp:lastModifiedBy>
  <cp:revision>2</cp:revision>
  <dcterms:created xsi:type="dcterms:W3CDTF">2024-12-06T17:34:05Z</dcterms:created>
  <dcterms:modified xsi:type="dcterms:W3CDTF">2024-12-06T18:35:17Z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FEFF66D47E384EDC91831D425677F26B_12</vt:lpwstr>
  </property>
  <property fmtid="{D5CDD505-2E9C-101B-9397-08002B2CF9AE}" pid="3" name="KSOProductBuildVer">
    <vt:lpwstr>2057-12.2.0.18639</vt:lpwstr>
  </property>
</Properties>
</file>