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5143500" type="screen16x9"/>
  <p:notesSz cx="6858000" cy="9144000"/>
  <p:embeddedFontLst>
    <p:embeddedFont>
      <p:font typeface="Maven Pro" charset="0"/>
      <p:regular r:id="rId15"/>
      <p:bold r:id="rId16"/>
    </p:embeddedFont>
    <p:embeddedFont>
      <p:font typeface="Nunito" charset="0"/>
      <p:regular r:id="rId17"/>
      <p:bold r:id="rId18"/>
      <p:italic r:id="rId19"/>
      <p:boldItalic r:id="rId20"/>
    </p:embeddedFont>
    <p:embeddedFont>
      <p:font typeface="Helvetica Neue" charset="0"/>
      <p:regular r:id="rId21"/>
      <p:bold r:id="rId22"/>
      <p:italic r:id="rId23"/>
      <p:boldItalic r:id="rId24"/>
    </p:embeddedFont>
    <p:embeddedFont>
      <p:font typeface="Libre Franklin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2" d="100"/>
          <a:sy n="102" d="100"/>
        </p:scale>
        <p:origin x="-456" y="2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0.fntdata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09355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6d4b86ca6c_1_281:notes"/>
          <p:cNvSpPr txBox="1">
            <a:spLocks noGrp="1"/>
          </p:cNvSpPr>
          <p:nvPr>
            <p:ph type="body" idx="1"/>
          </p:nvPr>
        </p:nvSpPr>
        <p:spPr>
          <a:xfrm>
            <a:off x="385763" y="5867400"/>
            <a:ext cx="3086100" cy="48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g26d4b86ca6c_1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728788" y="1524000"/>
            <a:ext cx="7315201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6d4b86ca6c_1_329:notes"/>
          <p:cNvSpPr txBox="1">
            <a:spLocks noGrp="1"/>
          </p:cNvSpPr>
          <p:nvPr>
            <p:ph type="body" idx="1"/>
          </p:nvPr>
        </p:nvSpPr>
        <p:spPr>
          <a:xfrm>
            <a:off x="385763" y="5867400"/>
            <a:ext cx="3086100" cy="48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g26d4b86ca6c_1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5763" y="1524000"/>
            <a:ext cx="30861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6d4b86ca6c_1_334:notes"/>
          <p:cNvSpPr txBox="1">
            <a:spLocks noGrp="1"/>
          </p:cNvSpPr>
          <p:nvPr>
            <p:ph type="body" idx="1"/>
          </p:nvPr>
        </p:nvSpPr>
        <p:spPr>
          <a:xfrm>
            <a:off x="385763" y="5867400"/>
            <a:ext cx="3086100" cy="48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g26d4b86ca6c_1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5763" y="1524000"/>
            <a:ext cx="30861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6d4b86ca6c_1_288:notes"/>
          <p:cNvSpPr txBox="1">
            <a:spLocks noGrp="1"/>
          </p:cNvSpPr>
          <p:nvPr>
            <p:ph type="body" idx="1"/>
          </p:nvPr>
        </p:nvSpPr>
        <p:spPr>
          <a:xfrm>
            <a:off x="385763" y="5867400"/>
            <a:ext cx="3086100" cy="48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g26d4b86ca6c_1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5763" y="1524000"/>
            <a:ext cx="30861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6d4b86ca6c_1_293:notes"/>
          <p:cNvSpPr txBox="1">
            <a:spLocks noGrp="1"/>
          </p:cNvSpPr>
          <p:nvPr>
            <p:ph type="body" idx="1"/>
          </p:nvPr>
        </p:nvSpPr>
        <p:spPr>
          <a:xfrm>
            <a:off x="385763" y="5867400"/>
            <a:ext cx="3086100" cy="48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g26d4b86ca6c_1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5763" y="1524000"/>
            <a:ext cx="30861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6d4b86ca6c_1_298:notes"/>
          <p:cNvSpPr txBox="1">
            <a:spLocks noGrp="1"/>
          </p:cNvSpPr>
          <p:nvPr>
            <p:ph type="body" idx="1"/>
          </p:nvPr>
        </p:nvSpPr>
        <p:spPr>
          <a:xfrm>
            <a:off x="385763" y="5867400"/>
            <a:ext cx="3086100" cy="48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g26d4b86ca6c_1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5763" y="1524000"/>
            <a:ext cx="30861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6d4b86ca6c_1_303:notes"/>
          <p:cNvSpPr txBox="1">
            <a:spLocks noGrp="1"/>
          </p:cNvSpPr>
          <p:nvPr>
            <p:ph type="body" idx="1"/>
          </p:nvPr>
        </p:nvSpPr>
        <p:spPr>
          <a:xfrm>
            <a:off x="385763" y="5867400"/>
            <a:ext cx="3086100" cy="48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g26d4b86ca6c_1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5763" y="1524000"/>
            <a:ext cx="30861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6d4b86ca6c_1_308:notes"/>
          <p:cNvSpPr txBox="1">
            <a:spLocks noGrp="1"/>
          </p:cNvSpPr>
          <p:nvPr>
            <p:ph type="body" idx="1"/>
          </p:nvPr>
        </p:nvSpPr>
        <p:spPr>
          <a:xfrm>
            <a:off x="385763" y="5867400"/>
            <a:ext cx="3086100" cy="48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g26d4b86ca6c_1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5763" y="1524000"/>
            <a:ext cx="30861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6d4b86ca6c_1_313:notes"/>
          <p:cNvSpPr txBox="1">
            <a:spLocks noGrp="1"/>
          </p:cNvSpPr>
          <p:nvPr>
            <p:ph type="body" idx="1"/>
          </p:nvPr>
        </p:nvSpPr>
        <p:spPr>
          <a:xfrm>
            <a:off x="385763" y="5867400"/>
            <a:ext cx="3086100" cy="48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g26d4b86ca6c_1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5763" y="1524000"/>
            <a:ext cx="30861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6d4b86ca6c_1_319:notes"/>
          <p:cNvSpPr txBox="1">
            <a:spLocks noGrp="1"/>
          </p:cNvSpPr>
          <p:nvPr>
            <p:ph type="body" idx="1"/>
          </p:nvPr>
        </p:nvSpPr>
        <p:spPr>
          <a:xfrm>
            <a:off x="385763" y="5867400"/>
            <a:ext cx="3086100" cy="48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g26d4b86ca6c_1_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5763" y="1524000"/>
            <a:ext cx="30861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6d4b86ca6c_1_324:notes"/>
          <p:cNvSpPr txBox="1">
            <a:spLocks noGrp="1"/>
          </p:cNvSpPr>
          <p:nvPr>
            <p:ph type="body" idx="1"/>
          </p:nvPr>
        </p:nvSpPr>
        <p:spPr>
          <a:xfrm>
            <a:off x="385763" y="5867400"/>
            <a:ext cx="3086100" cy="48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g26d4b86ca6c_1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5763" y="1524000"/>
            <a:ext cx="30861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334900" y="2314323"/>
            <a:ext cx="8474175" cy="25035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435893" y="765323"/>
            <a:ext cx="8245125" cy="110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00"/>
              <a:buFont typeface="Franklin Gothic"/>
              <a:buNone/>
              <a:defRPr sz="2700"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435895" y="1871584"/>
            <a:ext cx="8245125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200" cap="none">
                <a:solidFill>
                  <a:schemeClr val="accent1"/>
                </a:solidFill>
              </a:defRPr>
            </a:lvl1pPr>
            <a:lvl2pPr lvl="1" algn="ctr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SzPts val="8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5704463" y="4817936"/>
            <a:ext cx="2133675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435894" y="4817936"/>
            <a:ext cx="5187825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7918725" y="4817936"/>
            <a:ext cx="78930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00"/>
              <a:buFont typeface="Nunito"/>
              <a:buNone/>
              <a:defRPr sz="700" b="0" i="0" u="none" strike="noStrike" cap="none">
                <a:solidFill>
                  <a:srgbClr val="3F3F3F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00"/>
              <a:buFont typeface="Nunito"/>
              <a:buNone/>
              <a:defRPr sz="700" b="0" i="0" u="none" strike="noStrike" cap="none">
                <a:solidFill>
                  <a:srgbClr val="3F3F3F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00"/>
              <a:buFont typeface="Nunito"/>
              <a:buNone/>
              <a:defRPr sz="700" b="0" i="0" u="none" strike="noStrike" cap="none">
                <a:solidFill>
                  <a:srgbClr val="3F3F3F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00"/>
              <a:buFont typeface="Nunito"/>
              <a:buNone/>
              <a:defRPr sz="700" b="0" i="0" u="none" strike="noStrike" cap="none">
                <a:solidFill>
                  <a:srgbClr val="3F3F3F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00"/>
              <a:buFont typeface="Nunito"/>
              <a:buNone/>
              <a:defRPr sz="700" b="0" i="0" u="none" strike="noStrike" cap="none">
                <a:solidFill>
                  <a:srgbClr val="3F3F3F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00"/>
              <a:buFont typeface="Nunito"/>
              <a:buNone/>
              <a:defRPr sz="700" b="0" i="0" u="none" strike="noStrike" cap="none">
                <a:solidFill>
                  <a:srgbClr val="3F3F3F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00"/>
              <a:buFont typeface="Nunito"/>
              <a:buNone/>
              <a:defRPr sz="700" b="0" i="0" u="none" strike="noStrike" cap="none">
                <a:solidFill>
                  <a:srgbClr val="3F3F3F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00"/>
              <a:buFont typeface="Nunito"/>
              <a:buNone/>
              <a:defRPr sz="700" b="0" i="0" u="none" strike="noStrike" cap="none">
                <a:solidFill>
                  <a:srgbClr val="3F3F3F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00"/>
              <a:buFont typeface="Nunito"/>
              <a:buNone/>
              <a:defRPr sz="700" b="0" i="0" u="none" strike="noStrike" cap="none">
                <a:solidFill>
                  <a:srgbClr val="3F3F3F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125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body" idx="1"/>
          </p:nvPr>
        </p:nvSpPr>
        <p:spPr>
          <a:xfrm>
            <a:off x="435894" y="976520"/>
            <a:ext cx="8272125" cy="3505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3048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dt" idx="10"/>
          </p:nvPr>
        </p:nvSpPr>
        <p:spPr>
          <a:xfrm>
            <a:off x="5704463" y="4817936"/>
            <a:ext cx="2133675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ftr" idx="11"/>
          </p:nvPr>
        </p:nvSpPr>
        <p:spPr>
          <a:xfrm>
            <a:off x="2495550" y="4686300"/>
            <a:ext cx="5181525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ldNum" idx="12"/>
          </p:nvPr>
        </p:nvSpPr>
        <p:spPr>
          <a:xfrm>
            <a:off x="7918725" y="4817936"/>
            <a:ext cx="78930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00"/>
              <a:buFont typeface="Libre Franklin"/>
              <a:buNone/>
              <a:defRPr sz="7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00"/>
              <a:buFont typeface="Libre Franklin"/>
              <a:buNone/>
              <a:defRPr sz="7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00"/>
              <a:buFont typeface="Libre Franklin"/>
              <a:buNone/>
              <a:defRPr sz="7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00"/>
              <a:buFont typeface="Libre Franklin"/>
              <a:buNone/>
              <a:defRPr sz="7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00"/>
              <a:buFont typeface="Libre Franklin"/>
              <a:buNone/>
              <a:defRPr sz="7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00"/>
              <a:buFont typeface="Libre Franklin"/>
              <a:buNone/>
              <a:defRPr sz="7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00"/>
              <a:buFont typeface="Libre Franklin"/>
              <a:buNone/>
              <a:defRPr sz="7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00"/>
              <a:buFont typeface="Libre Franklin"/>
              <a:buNone/>
              <a:defRPr sz="7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00"/>
              <a:buFont typeface="Libre Franklin"/>
              <a:buNone/>
              <a:defRPr sz="7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&lt;#&gt;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1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69" name="Google Shape;69;p1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75" cy="999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7"/>
          <p:cNvGrpSpPr/>
          <p:nvPr/>
        </p:nvGrpSpPr>
        <p:grpSpPr>
          <a:xfrm>
            <a:off x="7342819" y="3409590"/>
            <a:ext cx="1691380" cy="1732505"/>
            <a:chOff x="7343003" y="3409675"/>
            <a:chExt cx="1691422" cy="1732548"/>
          </a:xfrm>
        </p:grpSpPr>
        <p:grpSp>
          <p:nvGrpSpPr>
            <p:cNvPr id="75" name="Google Shape;75;p17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76" name="Google Shape;76;p17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17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" name="Google Shape;78;p17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79" name="Google Shape;79;p17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17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2" name="Google Shape;82;p17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83" name="Google Shape;83;p17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17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17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17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7" name="Google Shape;87;p17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88" name="Google Shape;88;p17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17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17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1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17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3" name="Google Shape;93;p17"/>
          <p:cNvGrpSpPr/>
          <p:nvPr/>
        </p:nvGrpSpPr>
        <p:grpSpPr>
          <a:xfrm>
            <a:off x="5043377" y="0"/>
            <a:ext cx="3813977" cy="3839006"/>
            <a:chOff x="5043503" y="0"/>
            <a:chExt cx="3814072" cy="3839102"/>
          </a:xfrm>
        </p:grpSpPr>
        <p:sp>
          <p:nvSpPr>
            <p:cNvPr id="94" name="Google Shape;94;p17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7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6" name="Google Shape;96;p17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97" name="Google Shape;97;p17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17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17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0" name="Google Shape;100;p17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1" name="Google Shape;101;p1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102" name="Google Shape;102;p17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17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4" name="Google Shape;104;p17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7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7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7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" name="Google Shape;110;p17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425" cy="18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425" cy="69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8"/>
          <p:cNvGrpSpPr/>
          <p:nvPr/>
        </p:nvGrpSpPr>
        <p:grpSpPr>
          <a:xfrm>
            <a:off x="146765" y="3406"/>
            <a:ext cx="1233183" cy="1384501"/>
            <a:chOff x="146769" y="3406"/>
            <a:chExt cx="1233214" cy="1384535"/>
          </a:xfrm>
        </p:grpSpPr>
        <p:grpSp>
          <p:nvGrpSpPr>
            <p:cNvPr id="115" name="Google Shape;115;p18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116" name="Google Shape;116;p18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18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" name="Google Shape;118;p18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119" name="Google Shape;119;p18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18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18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" name="Google Shape;122;p1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123" name="Google Shape;123;p18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18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18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18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27" name="Google Shape;127;p18"/>
          <p:cNvGrpSpPr/>
          <p:nvPr/>
        </p:nvGrpSpPr>
        <p:grpSpPr>
          <a:xfrm>
            <a:off x="6774914" y="2903936"/>
            <a:ext cx="2186092" cy="2239444"/>
            <a:chOff x="6775084" y="2904008"/>
            <a:chExt cx="2186147" cy="2239500"/>
          </a:xfrm>
        </p:grpSpPr>
        <p:grpSp>
          <p:nvGrpSpPr>
            <p:cNvPr id="128" name="Google Shape;128;p18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129" name="Google Shape;129;p18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18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1" name="Google Shape;131;p18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132" name="Google Shape;132;p1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18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18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5" name="Google Shape;135;p18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136" name="Google Shape;136;p18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18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18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18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0" name="Google Shape;140;p18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141" name="Google Shape;141;p18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1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18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18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18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46" name="Google Shape;146;p18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75" cy="18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oogle Shape;149;p1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50" name="Google Shape;150;p1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2" name="Google Shape;152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75" cy="999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75" cy="2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54" name="Google Shape;154;p1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2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57" name="Google Shape;157;p2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9" name="Google Shape;159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75" cy="999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0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75" cy="2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61" name="Google Shape;161;p20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75" cy="2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62" name="Google Shape;162;p2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21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65" name="Google Shape;165;p2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1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7" name="Google Shape;167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1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22"/>
          <p:cNvGrpSpPr/>
          <p:nvPr/>
        </p:nvGrpSpPr>
        <p:grpSpPr>
          <a:xfrm>
            <a:off x="6866544" y="1256"/>
            <a:ext cx="2267323" cy="2601676"/>
            <a:chOff x="6790514" y="1255"/>
            <a:chExt cx="2267380" cy="2601741"/>
          </a:xfrm>
        </p:grpSpPr>
        <p:grpSp>
          <p:nvGrpSpPr>
            <p:cNvPr id="172" name="Google Shape;172;p22"/>
            <p:cNvGrpSpPr/>
            <p:nvPr/>
          </p:nvGrpSpPr>
          <p:grpSpPr>
            <a:xfrm>
              <a:off x="7067536" y="1255"/>
              <a:ext cx="1990358" cy="1990303"/>
              <a:chOff x="7067536" y="1255"/>
              <a:chExt cx="1990358" cy="1990303"/>
            </a:xfrm>
          </p:grpSpPr>
          <p:sp>
            <p:nvSpPr>
              <p:cNvPr id="173" name="Google Shape;173;p22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22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22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6" name="Google Shape;176;p22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177" name="Google Shape;177;p22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22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22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0" name="Google Shape;180;p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81" name="Google Shape;181;p22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22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83" name="Google Shape;183;p22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75" cy="3573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4" name="Google Shape;184;p2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23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87" name="Google Shape;187;p2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3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9" name="Google Shape;189;p2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75" cy="1990125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3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75" cy="726075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1" name="Google Shape;191;p23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75" cy="3870675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92" name="Google Shape;192;p2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24"/>
          <p:cNvGrpSpPr/>
          <p:nvPr/>
        </p:nvGrpSpPr>
        <p:grpSpPr>
          <a:xfrm>
            <a:off x="713382" y="3847123"/>
            <a:ext cx="825420" cy="825420"/>
            <a:chOff x="348199" y="179450"/>
            <a:chExt cx="1116300" cy="1116300"/>
          </a:xfrm>
        </p:grpSpPr>
        <p:sp>
          <p:nvSpPr>
            <p:cNvPr id="195" name="Google Shape;195;p2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7" name="Google Shape;197;p24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025" cy="53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98" name="Google Shape;198;p2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25"/>
          <p:cNvGrpSpPr/>
          <p:nvPr/>
        </p:nvGrpSpPr>
        <p:grpSpPr>
          <a:xfrm>
            <a:off x="52" y="4099097"/>
            <a:ext cx="9143807" cy="1044274"/>
            <a:chOff x="52" y="4099200"/>
            <a:chExt cx="9144036" cy="1044300"/>
          </a:xfrm>
        </p:grpSpPr>
        <p:grpSp>
          <p:nvGrpSpPr>
            <p:cNvPr id="201" name="Google Shape;201;p25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202" name="Google Shape;202;p2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2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25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25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6" name="Google Shape;206;p25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207" name="Google Shape;207;p2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2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25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25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25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2" name="Google Shape;212;p25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213" name="Google Shape;213;p2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2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25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25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7" name="Google Shape;217;p25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218" name="Google Shape;218;p2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25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25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1" name="Google Shape;221;p25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222" name="Google Shape;222;p25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2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25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25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25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7" name="Google Shape;227;p25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228" name="Google Shape;228;p25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25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25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25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2" name="Google Shape;232;p25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233" name="Google Shape;233;p2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25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25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6" name="Google Shape;236;p25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237" name="Google Shape;237;p25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25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25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25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25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2" name="Google Shape;242;p25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243" name="Google Shape;243;p2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25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25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25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7" name="Google Shape;247;p25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248" name="Google Shape;248;p25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25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25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25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2" name="Google Shape;252;p25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253" name="Google Shape;253;p2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25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25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6" name="Google Shape;256;p25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257" name="Google Shape;257;p25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25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25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25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1" name="Google Shape;261;p25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62" name="Google Shape;262;p25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2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25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25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6" name="Google Shape;266;p25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67" name="Google Shape;267;p25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25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25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25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25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2" name="Google Shape;272;p25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73" name="Google Shape;273;p2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25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25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25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7" name="Google Shape;277;p25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78" name="Google Shape;278;p25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25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25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1" name="Google Shape;281;p25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82" name="Google Shape;282;p25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25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25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6" name="Google Shape;286;p25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87" name="Google Shape;287;p25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25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25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25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25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2" name="Google Shape;292;p25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93" name="Google Shape;293;p2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25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25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25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7" name="Google Shape;297;p25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98" name="Google Shape;298;p25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25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25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1" name="Google Shape;301;p25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302" name="Google Shape;302;p25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2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25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25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25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7" name="Google Shape;307;p25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308" name="Google Shape;308;p25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25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25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25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2" name="Google Shape;312;p25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313" name="Google Shape;313;p2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25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25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25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7" name="Google Shape;317;p25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318" name="Google Shape;318;p25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p25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25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1" name="Google Shape;321;p25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322" name="Google Shape;322;p25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2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25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25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26" name="Google Shape;326;p25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825" cy="1863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7" name="Google Shape;327;p25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825" cy="1111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8" name="Google Shape;328;p2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25" cy="57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25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7"/>
          <p:cNvSpPr txBox="1">
            <a:spLocks noGrp="1"/>
          </p:cNvSpPr>
          <p:nvPr>
            <p:ph type="title"/>
          </p:nvPr>
        </p:nvSpPr>
        <p:spPr>
          <a:xfrm>
            <a:off x="1019331" y="1366226"/>
            <a:ext cx="6858000" cy="73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Helvetica Neue"/>
              <a:buNone/>
            </a:pPr>
            <a:r>
              <a:rPr lang="en-GB" b="1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EXPLORING FANDANGO DISPLAYED SCORES VERSUS TRUE USER RATINGS</a:t>
            </a:r>
            <a:endParaRPr b="1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6" name="Google Shape;336;p27"/>
          <p:cNvSpPr txBox="1"/>
          <p:nvPr/>
        </p:nvSpPr>
        <p:spPr>
          <a:xfrm>
            <a:off x="-247336" y="775740"/>
            <a:ext cx="9544950" cy="49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482AB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CAPSTONE PROJECT</a:t>
            </a:r>
            <a:endParaRPr sz="2400" b="1" i="0" u="none" strike="noStrike" cap="none">
              <a:solidFill>
                <a:srgbClr val="1482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7"/>
          <p:cNvSpPr txBox="1"/>
          <p:nvPr/>
        </p:nvSpPr>
        <p:spPr>
          <a:xfrm>
            <a:off x="1458646" y="3122517"/>
            <a:ext cx="5985300" cy="9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</a:pPr>
            <a:r>
              <a:rPr lang="en-GB" sz="15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Presented By:</a:t>
            </a: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     </a:t>
            </a:r>
            <a:r>
              <a:rPr lang="en-GB" sz="1500" b="1" dirty="0" smtClean="0">
                <a:solidFill>
                  <a:schemeClr val="lt1"/>
                </a:solidFill>
              </a:rPr>
              <a:t>DHARSHINI.V</a:t>
            </a:r>
            <a:r>
              <a:rPr lang="en-GB" sz="15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 </a:t>
            </a:r>
            <a:endParaRPr sz="1400" dirty="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     B.E </a:t>
            </a:r>
            <a:r>
              <a:rPr lang="en-GB" sz="1500" b="1" dirty="0">
                <a:solidFill>
                  <a:schemeClr val="lt1"/>
                </a:solidFill>
              </a:rPr>
              <a:t>GEOINFORMATICS ENGINEERING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     Park College of Engineering and Technology</a:t>
            </a:r>
            <a:endParaRPr sz="15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6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125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GB" sz="33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 sz="33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36"/>
          <p:cNvSpPr txBox="1">
            <a:spLocks noGrp="1"/>
          </p:cNvSpPr>
          <p:nvPr>
            <p:ph type="body" idx="1"/>
          </p:nvPr>
        </p:nvSpPr>
        <p:spPr>
          <a:xfrm>
            <a:off x="435894" y="976520"/>
            <a:ext cx="8272125" cy="3505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GB" sz="1800"/>
              <a:t>Reference from kaggle website 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</a:pPr>
            <a:endParaRPr sz="1800"/>
          </a:p>
          <a:p>
            <a:pPr marL="0" lvl="0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</a:pPr>
            <a:endParaRPr sz="1800"/>
          </a:p>
          <a:p>
            <a:pPr marL="0" lvl="0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</a:pPr>
            <a:endParaRPr sz="1800"/>
          </a:p>
          <a:p>
            <a:pPr marL="0" lvl="0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</a:pPr>
            <a:endParaRPr sz="1800"/>
          </a:p>
          <a:p>
            <a:pPr marL="0" lvl="0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</a:pP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7"/>
          <p:cNvSpPr txBox="1">
            <a:spLocks noGrp="1"/>
          </p:cNvSpPr>
          <p:nvPr>
            <p:ph type="title"/>
          </p:nvPr>
        </p:nvSpPr>
        <p:spPr>
          <a:xfrm>
            <a:off x="1097281" y="2074663"/>
            <a:ext cx="6974100" cy="99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100"/>
              <a:buFont typeface="Arial"/>
              <a:buNone/>
            </a:pPr>
            <a:r>
              <a:rPr lang="en-GB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8"/>
          <p:cNvSpPr txBox="1">
            <a:spLocks noGrp="1"/>
          </p:cNvSpPr>
          <p:nvPr>
            <p:ph type="title"/>
          </p:nvPr>
        </p:nvSpPr>
        <p:spPr>
          <a:xfrm>
            <a:off x="637180" y="418851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100"/>
              <a:buFont typeface="Arial"/>
              <a:buNone/>
            </a:pPr>
            <a:r>
              <a:rPr lang="en-GB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 b="1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8"/>
          <p:cNvSpPr txBox="1">
            <a:spLocks noGrp="1"/>
          </p:cNvSpPr>
          <p:nvPr>
            <p:ph type="body" idx="1"/>
          </p:nvPr>
        </p:nvSpPr>
        <p:spPr>
          <a:xfrm>
            <a:off x="628650" y="1214204"/>
            <a:ext cx="8264250" cy="39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1500" b="1">
                <a:latin typeface="Arial"/>
                <a:ea typeface="Arial"/>
                <a:cs typeface="Arial"/>
                <a:sym typeface="Arial"/>
              </a:rPr>
              <a:t>  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-GB" sz="1500" b="1">
                <a:latin typeface="Arial"/>
                <a:ea typeface="Arial"/>
                <a:cs typeface="Arial"/>
                <a:sym typeface="Arial"/>
              </a:rPr>
              <a:t>Problem Statement 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-GB" sz="1500" b="1">
                <a:latin typeface="Arial"/>
                <a:ea typeface="Arial"/>
                <a:cs typeface="Arial"/>
                <a:sym typeface="Arial"/>
              </a:rPr>
              <a:t>Proposed System/Solution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-GB" sz="1500" b="1">
                <a:latin typeface="Arial"/>
                <a:ea typeface="Arial"/>
                <a:cs typeface="Arial"/>
                <a:sym typeface="Arial"/>
              </a:rPr>
              <a:t>System Development Approach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-GB" sz="1500" b="1">
                <a:latin typeface="Arial"/>
                <a:ea typeface="Arial"/>
                <a:cs typeface="Arial"/>
                <a:sym typeface="Arial"/>
              </a:rPr>
              <a:t>Algorithm &amp; Deployment  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-GB" sz="1500" b="1">
                <a:latin typeface="Arial"/>
                <a:ea typeface="Arial"/>
                <a:cs typeface="Arial"/>
                <a:sym typeface="Arial"/>
              </a:rPr>
              <a:t>Result 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-GB" sz="1500" b="1"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-GB" sz="1500" b="1"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-GB" sz="1500" b="1">
                <a:latin typeface="Arial"/>
                <a:ea typeface="Arial"/>
                <a:cs typeface="Arial"/>
                <a:sym typeface="Arial"/>
              </a:rPr>
              <a:t>References</a:t>
            </a:r>
            <a:endParaRPr/>
          </a:p>
          <a:p>
            <a:pPr marL="228600" lvl="0" indent="-1524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9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125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GB" sz="33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33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29"/>
          <p:cNvSpPr txBox="1">
            <a:spLocks noGrp="1"/>
          </p:cNvSpPr>
          <p:nvPr>
            <p:ph type="body" idx="1"/>
          </p:nvPr>
        </p:nvSpPr>
        <p:spPr>
          <a:xfrm>
            <a:off x="435897" y="928222"/>
            <a:ext cx="8175600" cy="3505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3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GB" sz="15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Explore the relationship between popularity of a film and its rating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15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15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15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15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15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15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15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endParaRPr sz="14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0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125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GB" sz="33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PROPOSED SOLUTION</a:t>
            </a:r>
            <a:endParaRPr sz="33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30"/>
          <p:cNvSpPr txBox="1">
            <a:spLocks noGrp="1"/>
          </p:cNvSpPr>
          <p:nvPr>
            <p:ph type="body" idx="1"/>
          </p:nvPr>
        </p:nvSpPr>
        <p:spPr>
          <a:xfrm>
            <a:off x="331253" y="815533"/>
            <a:ext cx="8710200" cy="417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228600" lvl="0" indent="-1524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3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rPr lang="en-GB" sz="14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Explore the relationship between popularity of a film and its rating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endParaRPr sz="14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endParaRPr sz="14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rPr lang="en-GB" sz="14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scatterplot showing the relationship between rating and votes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endParaRPr sz="14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endParaRPr sz="14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endParaRPr sz="14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endParaRPr sz="14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endParaRPr sz="14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endParaRPr sz="14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endParaRPr sz="14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endParaRPr sz="14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1"/>
          <p:cNvSpPr txBox="1">
            <a:spLocks noGrp="1"/>
          </p:cNvSpPr>
          <p:nvPr>
            <p:ph type="title"/>
          </p:nvPr>
        </p:nvSpPr>
        <p:spPr>
          <a:xfrm>
            <a:off x="435894" y="496929"/>
            <a:ext cx="8272125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GB" sz="33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SYSTEM  APPROACH</a:t>
            </a:r>
            <a:endParaRPr sz="33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31"/>
          <p:cNvSpPr txBox="1">
            <a:spLocks noGrp="1"/>
          </p:cNvSpPr>
          <p:nvPr>
            <p:ph type="body" idx="1"/>
          </p:nvPr>
        </p:nvSpPr>
        <p:spPr>
          <a:xfrm>
            <a:off x="435894" y="976520"/>
            <a:ext cx="8272125" cy="3505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15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Jupiter notebook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15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15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15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15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15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15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15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2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125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GB" sz="33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ALGORITHM &amp; DEPLOYMENT</a:t>
            </a:r>
            <a:endParaRPr sz="33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32"/>
          <p:cNvSpPr txBox="1">
            <a:spLocks noGrp="1"/>
          </p:cNvSpPr>
          <p:nvPr>
            <p:ph type="body" idx="1"/>
          </p:nvPr>
        </p:nvSpPr>
        <p:spPr>
          <a:xfrm>
            <a:off x="435894" y="976520"/>
            <a:ext cx="8272125" cy="3505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4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Comparison of Fandango Ratings to Other Sites</a:t>
            </a:r>
            <a:endParaRPr/>
          </a:p>
          <a:p>
            <a:pPr marL="228600" lvl="0" indent="-1524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endParaRPr sz="14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28600" lvl="0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Char char="●"/>
            </a:pPr>
            <a:r>
              <a:rPr lang="en-GB" sz="14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scatterplot exploring the relationship between RT Critic reviews and RT User reviews</a:t>
            </a:r>
            <a:endParaRPr/>
          </a:p>
          <a:p>
            <a:pPr marL="228600" lvl="0" indent="-1524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endParaRPr sz="14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28600" lvl="0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Char char="●"/>
            </a:pPr>
            <a:r>
              <a:rPr lang="en-GB" sz="14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Calculate the Mean Absolute Difference between RT scores and RT User scores as described above</a:t>
            </a:r>
            <a:endParaRPr/>
          </a:p>
          <a:p>
            <a:pPr marL="228600" lvl="0" indent="-1524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endParaRPr sz="14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28600" lvl="0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Char char="●"/>
            </a:pPr>
            <a:r>
              <a:rPr lang="en-GB" sz="14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a distribution showing the </a:t>
            </a:r>
            <a:r>
              <a:rPr lang="en-GB" sz="1400" b="1" i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absolute value</a:t>
            </a:r>
            <a:r>
              <a:rPr lang="en-GB" sz="14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difference between Critics and Users on Rotten Tomatoes.</a:t>
            </a:r>
            <a:endParaRPr/>
          </a:p>
          <a:p>
            <a:pPr marL="228600" lvl="0" indent="-1524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endParaRPr sz="14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28600" lvl="0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Char char="●"/>
            </a:pPr>
            <a:r>
              <a:rPr lang="en-GB" sz="14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Display a scatterplot of the Metacritic Rating versus the Metacritic User rating.</a:t>
            </a:r>
            <a:endParaRPr/>
          </a:p>
          <a:p>
            <a:pPr marL="228600" lvl="0" indent="-1524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endParaRPr sz="14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3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125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GB" sz="33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 sz="33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33"/>
          <p:cNvSpPr txBox="1">
            <a:spLocks noGrp="1"/>
          </p:cNvSpPr>
          <p:nvPr>
            <p:ph type="body" idx="1"/>
          </p:nvPr>
        </p:nvSpPr>
        <p:spPr>
          <a:xfrm>
            <a:off x="435894" y="976520"/>
            <a:ext cx="8272125" cy="3505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rPr lang="en-GB" sz="30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a movie original ratings and find the scam 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ct val="93333"/>
              <a:buNone/>
            </a:pPr>
            <a:endParaRPr sz="3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ct val="93333"/>
              <a:buNone/>
            </a:pPr>
            <a:endParaRPr sz="3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ct val="93333"/>
              <a:buNone/>
            </a:pPr>
            <a:endParaRPr sz="3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ct val="93333"/>
              <a:buNone/>
            </a:pPr>
            <a:endParaRPr sz="3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ct val="93333"/>
              <a:buNone/>
            </a:pPr>
            <a:endParaRPr sz="3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ct val="93333"/>
              <a:buNone/>
            </a:pPr>
            <a:endParaRPr sz="3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ct val="93333"/>
              <a:buNone/>
            </a:pPr>
            <a:endParaRPr sz="3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ct val="93333"/>
              <a:buNone/>
            </a:pPr>
            <a:endParaRPr sz="3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ct val="93333"/>
              <a:buNone/>
            </a:pPr>
            <a:endParaRPr sz="3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ct val="93333"/>
              <a:buNone/>
            </a:pPr>
            <a:endParaRPr sz="3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ct val="93333"/>
              <a:buNone/>
            </a:pPr>
            <a:endParaRPr sz="3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ct val="93333"/>
              <a:buNone/>
            </a:pPr>
            <a:endParaRPr sz="3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ct val="93333"/>
              <a:buNone/>
            </a:pPr>
            <a:endParaRPr sz="3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ct val="93333"/>
              <a:buNone/>
            </a:pPr>
            <a:endParaRPr sz="3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ct val="93333"/>
              <a:buNone/>
            </a:pPr>
            <a:endParaRPr sz="3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ct val="93333"/>
              <a:buNone/>
            </a:pPr>
            <a:endParaRPr sz="3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ct val="93333"/>
              <a:buNone/>
            </a:pPr>
            <a:endParaRPr sz="3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ct val="93333"/>
              <a:buNone/>
            </a:pPr>
            <a:endParaRPr sz="3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ct val="85714"/>
              <a:buNone/>
            </a:pPr>
            <a:endParaRPr sz="14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74" name="Google Shape;374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6877" y="1606893"/>
            <a:ext cx="5886129" cy="3309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4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125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GB" sz="33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sz="33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34"/>
          <p:cNvSpPr txBox="1">
            <a:spLocks noGrp="1"/>
          </p:cNvSpPr>
          <p:nvPr>
            <p:ph type="body" idx="1"/>
          </p:nvPr>
        </p:nvSpPr>
        <p:spPr>
          <a:xfrm>
            <a:off x="435894" y="976520"/>
            <a:ext cx="8272125" cy="3505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4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can save the money and dont go into the scam </a:t>
            </a:r>
            <a:endParaRPr/>
          </a:p>
          <a:p>
            <a:pPr marL="228600" lvl="0" indent="-1524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endParaRPr sz="14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28600" lvl="0" indent="-1524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endParaRPr sz="14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28600" lvl="0" indent="-1524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endParaRPr sz="14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28600" lvl="0" indent="-1524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endParaRPr sz="14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28600" lvl="0" indent="-1524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endParaRPr sz="14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28600" lvl="0" indent="-1524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endParaRPr sz="14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28600" lvl="0" indent="-1524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endParaRPr sz="14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5"/>
          <p:cNvSpPr txBox="1">
            <a:spLocks noGrp="1"/>
          </p:cNvSpPr>
          <p:nvPr>
            <p:ph type="body" idx="1"/>
          </p:nvPr>
        </p:nvSpPr>
        <p:spPr>
          <a:xfrm>
            <a:off x="435894" y="976520"/>
            <a:ext cx="8272125" cy="3505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3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28600" lvl="0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Char char="●"/>
            </a:pPr>
            <a:r>
              <a:rPr lang="en-GB" sz="14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 will save the movie and escape from scam websites</a:t>
            </a:r>
            <a:endParaRPr/>
          </a:p>
          <a:p>
            <a:pPr marL="228600" lvl="0" indent="-1524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endParaRPr sz="14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28600" lvl="0" indent="-1524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endParaRPr sz="14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28600" lvl="0" indent="-1524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endParaRPr sz="14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28600" lvl="0" indent="-1524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endParaRPr sz="14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28600" lvl="0" indent="-1524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endParaRPr sz="14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28600" lvl="0" indent="-1524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endParaRPr sz="14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28600" lvl="0" indent="-1524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endParaRPr sz="14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28600" lvl="0" indent="-1524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endParaRPr sz="14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6" name="Google Shape;386;p35"/>
          <p:cNvSpPr txBox="1"/>
          <p:nvPr/>
        </p:nvSpPr>
        <p:spPr>
          <a:xfrm>
            <a:off x="401753" y="633494"/>
            <a:ext cx="8272125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 fontScale="80229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GB" sz="3300" b="1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FUTURE SCOPE</a:t>
            </a:r>
            <a:endParaRPr sz="3300" b="1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</Words>
  <Application>Microsoft Office PowerPoint</Application>
  <PresentationFormat>On-screen Show (16:9)</PresentationFormat>
  <Paragraphs>95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Maven Pro</vt:lpstr>
      <vt:lpstr>Franklin Gothic</vt:lpstr>
      <vt:lpstr>Nunito</vt:lpstr>
      <vt:lpstr>Helvetica Neue</vt:lpstr>
      <vt:lpstr>Libre Franklin</vt:lpstr>
      <vt:lpstr>Simple Light</vt:lpstr>
      <vt:lpstr>momentum</vt:lpstr>
      <vt:lpstr>EXPLORING FANDANGO DISPLAYED SCORES VERSUS TRUE USER RATINGS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FANDANGO DISPLAYED SCORES VERSUS TRUE USER RATINGS</dc:title>
  <dc:creator>SOFA PALACE</dc:creator>
  <cp:lastModifiedBy>Sudhakar</cp:lastModifiedBy>
  <cp:revision>1</cp:revision>
  <dcterms:modified xsi:type="dcterms:W3CDTF">2024-04-04T16:02:42Z</dcterms:modified>
</cp:coreProperties>
</file>