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80" r:id="rId21"/>
    <p:sldId id="281" r:id="rId22"/>
    <p:sldId id="282" r:id="rId23"/>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harandevaki1@gmail.com" initials="" lastIdx="1" clrIdx="0">
    <p:extLst>
      <p:ext uri="{19B8F6BF-5375-455C-9EA6-DF929625EA0E}">
        <p15:presenceInfo xmlns:p15="http://schemas.microsoft.com/office/powerpoint/2012/main" userId="3e06ec74b89aa5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0" d="100"/>
          <a:sy n="40" d="100"/>
        </p:scale>
        <p:origin x="2208" y="6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12/23/2023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pPr marL="38100">
                <a:lnSpc>
                  <a:spcPts val="141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12/23/2023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pPr marL="38100">
                <a:lnSpc>
                  <a:spcPts val="141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12/23/2023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pPr marL="38100">
                <a:lnSpc>
                  <a:spcPts val="141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12/23/2023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pPr marL="38100">
                <a:lnSpc>
                  <a:spcPts val="141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12/23/2023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pPr marL="38100">
                <a:lnSpc>
                  <a:spcPts val="141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12/23/2023</a:t>
            </a:fld>
            <a:endParaRPr lang="en-US"/>
          </a:p>
        </p:txBody>
      </p:sp>
      <p:sp>
        <p:nvSpPr>
          <p:cNvPr id="6" name="Holder 6"/>
          <p:cNvSpPr>
            <a:spLocks noGrp="1"/>
          </p:cNvSpPr>
          <p:nvPr>
            <p:ph type="sldNum" sz="quarter" idx="7"/>
          </p:nvPr>
        </p:nvSpPr>
        <p:spPr>
          <a:xfrm>
            <a:off x="3773551" y="9560644"/>
            <a:ext cx="228600"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pPr marL="38100">
                <a:lnSpc>
                  <a:spcPts val="141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www.fierceelectronics.com/sensors/what-ir-sensor" TargetMode="External"/><Relationship Id="rId2" Type="http://schemas.openxmlformats.org/officeDocument/2006/relationships/hyperlink" Target="https://www.robotsthenextspeciesonearth.com/p/blog-page_14.ht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1</a:t>
            </a:r>
            <a:endParaRPr sz="2200">
              <a:latin typeface="Calibri Light"/>
              <a:cs typeface="Calibri Light"/>
            </a:endParaRPr>
          </a:p>
        </p:txBody>
      </p:sp>
      <p:sp>
        <p:nvSpPr>
          <p:cNvPr id="3" name="object 3"/>
          <p:cNvSpPr txBox="1"/>
          <p:nvPr/>
        </p:nvSpPr>
        <p:spPr>
          <a:xfrm>
            <a:off x="2690495" y="1788159"/>
            <a:ext cx="2618105" cy="1528445"/>
          </a:xfrm>
          <a:prstGeom prst="rect">
            <a:avLst/>
          </a:prstGeom>
        </p:spPr>
        <p:txBody>
          <a:bodyPr vert="horz" wrap="square" lIns="0" tIns="12700" rIns="0" bIns="0" rtlCol="0">
            <a:spAutoFit/>
          </a:bodyPr>
          <a:lstStyle/>
          <a:p>
            <a:pPr marL="847725">
              <a:lnSpc>
                <a:spcPct val="100000"/>
              </a:lnSpc>
              <a:spcBef>
                <a:spcPts val="100"/>
              </a:spcBef>
            </a:pPr>
            <a:r>
              <a:rPr sz="1800" b="1" spc="-10" dirty="0">
                <a:latin typeface="Times New Roman"/>
                <a:cs typeface="Times New Roman"/>
              </a:rPr>
              <a:t>TITLE</a:t>
            </a:r>
            <a:endParaRPr sz="1800" dirty="0">
              <a:latin typeface="Times New Roman"/>
              <a:cs typeface="Times New Roman"/>
            </a:endParaRPr>
          </a:p>
          <a:p>
            <a:pPr>
              <a:lnSpc>
                <a:spcPct val="100000"/>
              </a:lnSpc>
            </a:pPr>
            <a:endParaRPr sz="2950" dirty="0">
              <a:latin typeface="Times New Roman"/>
              <a:cs typeface="Times New Roman"/>
            </a:endParaRPr>
          </a:p>
          <a:p>
            <a:pPr algn="ctr">
              <a:lnSpc>
                <a:spcPct val="100000"/>
              </a:lnSpc>
            </a:pPr>
            <a:r>
              <a:rPr sz="1400" b="1" spc="-5" dirty="0">
                <a:latin typeface="Times New Roman"/>
                <a:cs typeface="Times New Roman"/>
              </a:rPr>
              <a:t>A</a:t>
            </a:r>
            <a:r>
              <a:rPr sz="1400" b="1" spc="-25" dirty="0">
                <a:latin typeface="Times New Roman"/>
                <a:cs typeface="Times New Roman"/>
              </a:rPr>
              <a:t> </a:t>
            </a:r>
            <a:r>
              <a:rPr sz="1400" b="1" spc="-5" dirty="0">
                <a:latin typeface="Times New Roman"/>
                <a:cs typeface="Times New Roman"/>
              </a:rPr>
              <a:t>MINOR</a:t>
            </a:r>
            <a:r>
              <a:rPr sz="1400" b="1" spc="-25" dirty="0">
                <a:latin typeface="Times New Roman"/>
                <a:cs typeface="Times New Roman"/>
              </a:rPr>
              <a:t> </a:t>
            </a:r>
            <a:r>
              <a:rPr sz="1400" b="1" spc="-5" dirty="0">
                <a:latin typeface="Times New Roman"/>
                <a:cs typeface="Times New Roman"/>
              </a:rPr>
              <a:t>PROJECT-I REPORT</a:t>
            </a:r>
            <a:endParaRPr sz="1400" dirty="0">
              <a:latin typeface="Times New Roman"/>
              <a:cs typeface="Times New Roman"/>
            </a:endParaRPr>
          </a:p>
          <a:p>
            <a:pPr>
              <a:lnSpc>
                <a:spcPct val="100000"/>
              </a:lnSpc>
            </a:pPr>
            <a:endParaRPr sz="1500" dirty="0">
              <a:latin typeface="Times New Roman"/>
              <a:cs typeface="Times New Roman"/>
            </a:endParaRPr>
          </a:p>
          <a:p>
            <a:pPr marL="635" algn="ctr">
              <a:lnSpc>
                <a:spcPct val="100000"/>
              </a:lnSpc>
              <a:spcBef>
                <a:spcPts val="1195"/>
              </a:spcBef>
            </a:pPr>
            <a:r>
              <a:rPr sz="1400" b="1" i="1" spc="-5" dirty="0">
                <a:latin typeface="Times New Roman"/>
                <a:cs typeface="Times New Roman"/>
              </a:rPr>
              <a:t>Submitted</a:t>
            </a:r>
            <a:r>
              <a:rPr sz="1400" b="1" i="1" spc="-70" dirty="0">
                <a:latin typeface="Times New Roman"/>
                <a:cs typeface="Times New Roman"/>
              </a:rPr>
              <a:t> </a:t>
            </a:r>
            <a:r>
              <a:rPr sz="1400" b="1" i="1" dirty="0">
                <a:latin typeface="Times New Roman"/>
                <a:cs typeface="Times New Roman"/>
              </a:rPr>
              <a:t>by</a:t>
            </a:r>
            <a:endParaRPr sz="1400" dirty="0">
              <a:latin typeface="Times New Roman"/>
              <a:cs typeface="Times New Roman"/>
            </a:endParaRPr>
          </a:p>
        </p:txBody>
      </p:sp>
      <p:sp>
        <p:nvSpPr>
          <p:cNvPr id="4" name="object 4"/>
          <p:cNvSpPr txBox="1"/>
          <p:nvPr/>
        </p:nvSpPr>
        <p:spPr>
          <a:xfrm>
            <a:off x="2102866" y="3564254"/>
            <a:ext cx="4145534" cy="1031113"/>
          </a:xfrm>
          <a:prstGeom prst="rect">
            <a:avLst/>
          </a:prstGeom>
        </p:spPr>
        <p:txBody>
          <a:bodyPr vert="horz" wrap="square" lIns="0" tIns="32384" rIns="0" bIns="0" rtlCol="0">
            <a:spAutoFit/>
          </a:bodyPr>
          <a:lstStyle/>
          <a:p>
            <a:pPr marL="12700" marR="5080" indent="12700">
              <a:lnSpc>
                <a:spcPct val="100699"/>
              </a:lnSpc>
              <a:spcBef>
                <a:spcPts val="254"/>
              </a:spcBef>
            </a:pPr>
            <a:r>
              <a:rPr sz="1400" b="1" dirty="0">
                <a:latin typeface="Times New Roman"/>
                <a:cs typeface="Times New Roman"/>
              </a:rPr>
              <a:t> </a:t>
            </a:r>
            <a:r>
              <a:rPr sz="1400" b="1" spc="-335" dirty="0">
                <a:latin typeface="Times New Roman"/>
                <a:cs typeface="Times New Roman"/>
              </a:rPr>
              <a:t> </a:t>
            </a:r>
            <a:r>
              <a:rPr lang="en-US" sz="1400" b="1" spc="-5" dirty="0">
                <a:latin typeface="Times New Roman"/>
                <a:cs typeface="Times New Roman"/>
              </a:rPr>
              <a:t>DHARSHINI B                          (22BEC037)</a:t>
            </a:r>
          </a:p>
          <a:p>
            <a:pPr marL="12700" marR="5080" indent="12700">
              <a:lnSpc>
                <a:spcPct val="100699"/>
              </a:lnSpc>
              <a:spcBef>
                <a:spcPts val="254"/>
              </a:spcBef>
            </a:pPr>
            <a:r>
              <a:rPr lang="en-US" sz="1400" b="1" spc="-5" dirty="0">
                <a:latin typeface="Times New Roman"/>
                <a:cs typeface="Times New Roman"/>
              </a:rPr>
              <a:t>DHARSHNA R                            (22BEC040)</a:t>
            </a:r>
          </a:p>
          <a:p>
            <a:pPr marL="12700" marR="5080" indent="12700">
              <a:lnSpc>
                <a:spcPct val="100699"/>
              </a:lnSpc>
              <a:spcBef>
                <a:spcPts val="254"/>
              </a:spcBef>
            </a:pPr>
            <a:r>
              <a:rPr lang="en-US" sz="1400" b="1" spc="-5" dirty="0">
                <a:latin typeface="Times New Roman"/>
                <a:cs typeface="Times New Roman"/>
              </a:rPr>
              <a:t>DEVAKI M                                   (22BEC030)</a:t>
            </a:r>
          </a:p>
          <a:p>
            <a:pPr marL="12700" marR="5080" indent="12700">
              <a:lnSpc>
                <a:spcPct val="100699"/>
              </a:lnSpc>
              <a:spcBef>
                <a:spcPts val="254"/>
              </a:spcBef>
            </a:pPr>
            <a:r>
              <a:rPr lang="en-US" sz="1400" b="1" spc="-5" dirty="0">
                <a:latin typeface="Times New Roman"/>
                <a:cs typeface="Times New Roman"/>
              </a:rPr>
              <a:t>DHARSINI DEVI R V                 (22BEC042)</a:t>
            </a:r>
            <a:endParaRPr sz="1400" dirty="0">
              <a:latin typeface="Times New Roman"/>
              <a:cs typeface="Times New Roman"/>
            </a:endParaRPr>
          </a:p>
        </p:txBody>
      </p:sp>
      <p:sp>
        <p:nvSpPr>
          <p:cNvPr id="6" name="object 6"/>
          <p:cNvSpPr txBox="1"/>
          <p:nvPr/>
        </p:nvSpPr>
        <p:spPr>
          <a:xfrm>
            <a:off x="1013142" y="5249798"/>
            <a:ext cx="5744845" cy="3795395"/>
          </a:xfrm>
          <a:prstGeom prst="rect">
            <a:avLst/>
          </a:prstGeom>
        </p:spPr>
        <p:txBody>
          <a:bodyPr vert="horz" wrap="square" lIns="0" tIns="12700" rIns="0" bIns="0" rtlCol="0">
            <a:spAutoFit/>
          </a:bodyPr>
          <a:lstStyle/>
          <a:p>
            <a:pPr marL="1270" algn="ctr">
              <a:lnSpc>
                <a:spcPct val="100000"/>
              </a:lnSpc>
              <a:spcBef>
                <a:spcPts val="100"/>
              </a:spcBef>
            </a:pPr>
            <a:r>
              <a:rPr sz="1600" b="1" dirty="0">
                <a:latin typeface="Times New Roman"/>
                <a:cs typeface="Times New Roman"/>
              </a:rPr>
              <a:t>BACHELOR</a:t>
            </a:r>
            <a:r>
              <a:rPr sz="1600" b="1" spc="-30" dirty="0">
                <a:latin typeface="Times New Roman"/>
                <a:cs typeface="Times New Roman"/>
              </a:rPr>
              <a:t> </a:t>
            </a:r>
            <a:r>
              <a:rPr sz="1600" b="1" dirty="0">
                <a:latin typeface="Times New Roman"/>
                <a:cs typeface="Times New Roman"/>
              </a:rPr>
              <a:t>OF</a:t>
            </a:r>
            <a:r>
              <a:rPr sz="1600" b="1" spc="-20" dirty="0">
                <a:latin typeface="Times New Roman"/>
                <a:cs typeface="Times New Roman"/>
              </a:rPr>
              <a:t> </a:t>
            </a:r>
            <a:r>
              <a:rPr sz="1600" b="1" spc="-5" dirty="0">
                <a:latin typeface="Times New Roman"/>
                <a:cs typeface="Times New Roman"/>
              </a:rPr>
              <a:t>ENGINEERING</a:t>
            </a:r>
            <a:endParaRPr sz="1600" dirty="0">
              <a:latin typeface="Times New Roman"/>
              <a:cs typeface="Times New Roman"/>
            </a:endParaRPr>
          </a:p>
          <a:p>
            <a:pPr>
              <a:lnSpc>
                <a:spcPct val="100000"/>
              </a:lnSpc>
            </a:pPr>
            <a:endParaRPr sz="1700" dirty="0">
              <a:latin typeface="Times New Roman"/>
              <a:cs typeface="Times New Roman"/>
            </a:endParaRPr>
          </a:p>
          <a:p>
            <a:pPr>
              <a:lnSpc>
                <a:spcPct val="100000"/>
              </a:lnSpc>
              <a:spcBef>
                <a:spcPts val="50"/>
              </a:spcBef>
            </a:pPr>
            <a:endParaRPr sz="1350" dirty="0">
              <a:latin typeface="Times New Roman"/>
              <a:cs typeface="Times New Roman"/>
            </a:endParaRPr>
          </a:p>
          <a:p>
            <a:pPr marL="5080" algn="ctr">
              <a:lnSpc>
                <a:spcPct val="100000"/>
              </a:lnSpc>
            </a:pPr>
            <a:r>
              <a:rPr sz="1600" spc="5" dirty="0">
                <a:latin typeface="Times New Roman"/>
                <a:cs typeface="Times New Roman"/>
              </a:rPr>
              <a:t>in</a:t>
            </a:r>
            <a:endParaRPr sz="1600" dirty="0">
              <a:latin typeface="Times New Roman"/>
              <a:cs typeface="Times New Roman"/>
            </a:endParaRPr>
          </a:p>
          <a:p>
            <a:pPr>
              <a:lnSpc>
                <a:spcPct val="100000"/>
              </a:lnSpc>
              <a:spcBef>
                <a:spcPts val="35"/>
              </a:spcBef>
            </a:pPr>
            <a:endParaRPr sz="2100" dirty="0">
              <a:latin typeface="Times New Roman"/>
              <a:cs typeface="Times New Roman"/>
            </a:endParaRPr>
          </a:p>
          <a:p>
            <a:pPr marL="12065" marR="5080" algn="ctr">
              <a:lnSpc>
                <a:spcPts val="1850"/>
              </a:lnSpc>
            </a:pPr>
            <a:r>
              <a:rPr sz="1600" b="1" spc="-5" dirty="0">
                <a:latin typeface="Times New Roman"/>
                <a:cs typeface="Times New Roman"/>
              </a:rPr>
              <a:t>DEPARTMENT</a:t>
            </a:r>
            <a:r>
              <a:rPr sz="1600" b="1" dirty="0">
                <a:latin typeface="Times New Roman"/>
                <a:cs typeface="Times New Roman"/>
              </a:rPr>
              <a:t> OF </a:t>
            </a:r>
            <a:r>
              <a:rPr sz="1600" b="1" spc="-5" dirty="0">
                <a:latin typeface="Times New Roman"/>
                <a:cs typeface="Times New Roman"/>
              </a:rPr>
              <a:t>ELECTRONICS</a:t>
            </a:r>
            <a:r>
              <a:rPr sz="1600" b="1" dirty="0">
                <a:latin typeface="Times New Roman"/>
                <a:cs typeface="Times New Roman"/>
              </a:rPr>
              <a:t> </a:t>
            </a:r>
            <a:r>
              <a:rPr sz="1600" b="1" spc="-5" dirty="0">
                <a:latin typeface="Times New Roman"/>
                <a:cs typeface="Times New Roman"/>
              </a:rPr>
              <a:t>AND COMMUNICATION </a:t>
            </a:r>
            <a:r>
              <a:rPr sz="1600" b="1" spc="-385" dirty="0">
                <a:latin typeface="Times New Roman"/>
                <a:cs typeface="Times New Roman"/>
              </a:rPr>
              <a:t> </a:t>
            </a:r>
            <a:r>
              <a:rPr sz="1600" b="1" spc="-5" dirty="0">
                <a:latin typeface="Times New Roman"/>
                <a:cs typeface="Times New Roman"/>
              </a:rPr>
              <a:t>ENGINEERING</a:t>
            </a:r>
            <a:endParaRPr sz="1600" dirty="0">
              <a:latin typeface="Times New Roman"/>
              <a:cs typeface="Times New Roman"/>
            </a:endParaRPr>
          </a:p>
          <a:p>
            <a:pPr>
              <a:lnSpc>
                <a:spcPct val="100000"/>
              </a:lnSpc>
            </a:pPr>
            <a:endParaRPr sz="1700" dirty="0">
              <a:latin typeface="Times New Roman"/>
              <a:cs typeface="Times New Roman"/>
            </a:endParaRPr>
          </a:p>
          <a:p>
            <a:pPr>
              <a:lnSpc>
                <a:spcPct val="100000"/>
              </a:lnSpc>
              <a:spcBef>
                <a:spcPts val="50"/>
              </a:spcBef>
            </a:pPr>
            <a:endParaRPr sz="1350" dirty="0">
              <a:latin typeface="Times New Roman"/>
              <a:cs typeface="Times New Roman"/>
            </a:endParaRPr>
          </a:p>
          <a:p>
            <a:pPr algn="ctr">
              <a:lnSpc>
                <a:spcPct val="100000"/>
              </a:lnSpc>
            </a:pPr>
            <a:r>
              <a:rPr sz="1600" b="1" spc="-5" dirty="0">
                <a:latin typeface="Times New Roman"/>
                <a:cs typeface="Times New Roman"/>
              </a:rPr>
              <a:t>M.KUMARASAMY</a:t>
            </a:r>
            <a:r>
              <a:rPr sz="1600" b="1" spc="-15" dirty="0">
                <a:latin typeface="Times New Roman"/>
                <a:cs typeface="Times New Roman"/>
              </a:rPr>
              <a:t> </a:t>
            </a:r>
            <a:r>
              <a:rPr sz="1600" b="1" dirty="0">
                <a:latin typeface="Times New Roman"/>
                <a:cs typeface="Times New Roman"/>
              </a:rPr>
              <a:t>COLLEGE OF</a:t>
            </a:r>
            <a:r>
              <a:rPr sz="1600" b="1" spc="-35" dirty="0">
                <a:latin typeface="Times New Roman"/>
                <a:cs typeface="Times New Roman"/>
              </a:rPr>
              <a:t> </a:t>
            </a:r>
            <a:r>
              <a:rPr sz="1600" b="1" spc="-5" dirty="0">
                <a:latin typeface="Times New Roman"/>
                <a:cs typeface="Times New Roman"/>
              </a:rPr>
              <a:t>ENGINEERING</a:t>
            </a:r>
            <a:endParaRPr sz="1600" dirty="0">
              <a:latin typeface="Times New Roman"/>
              <a:cs typeface="Times New Roman"/>
            </a:endParaRPr>
          </a:p>
          <a:p>
            <a:pPr marL="1905" algn="ctr">
              <a:lnSpc>
                <a:spcPct val="100000"/>
              </a:lnSpc>
              <a:spcBef>
                <a:spcPts val="830"/>
              </a:spcBef>
            </a:pPr>
            <a:r>
              <a:rPr sz="1400" dirty="0">
                <a:latin typeface="Times New Roman"/>
                <a:cs typeface="Times New Roman"/>
              </a:rPr>
              <a:t>(Autonomous)</a:t>
            </a:r>
          </a:p>
          <a:p>
            <a:pPr>
              <a:lnSpc>
                <a:spcPct val="100000"/>
              </a:lnSpc>
              <a:spcBef>
                <a:spcPts val="45"/>
              </a:spcBef>
            </a:pPr>
            <a:endParaRPr sz="2200" dirty="0">
              <a:latin typeface="Times New Roman"/>
              <a:cs typeface="Times New Roman"/>
            </a:endParaRPr>
          </a:p>
          <a:p>
            <a:pPr algn="ctr">
              <a:lnSpc>
                <a:spcPct val="100000"/>
              </a:lnSpc>
            </a:pPr>
            <a:r>
              <a:rPr sz="1600" b="1" spc="-5" dirty="0">
                <a:latin typeface="Times New Roman"/>
                <a:cs typeface="Times New Roman"/>
              </a:rPr>
              <a:t>KARUR</a:t>
            </a:r>
            <a:r>
              <a:rPr sz="1600" b="1" spc="-40" dirty="0">
                <a:latin typeface="Times New Roman"/>
                <a:cs typeface="Times New Roman"/>
              </a:rPr>
              <a:t> </a:t>
            </a:r>
            <a:r>
              <a:rPr sz="1600" b="1" dirty="0">
                <a:latin typeface="Times New Roman"/>
                <a:cs typeface="Times New Roman"/>
              </a:rPr>
              <a:t>–</a:t>
            </a:r>
            <a:r>
              <a:rPr sz="1600" b="1" spc="-30" dirty="0">
                <a:latin typeface="Times New Roman"/>
                <a:cs typeface="Times New Roman"/>
              </a:rPr>
              <a:t> </a:t>
            </a:r>
            <a:r>
              <a:rPr sz="1600" b="1" dirty="0">
                <a:latin typeface="Times New Roman"/>
                <a:cs typeface="Times New Roman"/>
              </a:rPr>
              <a:t>639</a:t>
            </a:r>
            <a:r>
              <a:rPr sz="1600" b="1" spc="-30" dirty="0">
                <a:latin typeface="Times New Roman"/>
                <a:cs typeface="Times New Roman"/>
              </a:rPr>
              <a:t> </a:t>
            </a:r>
            <a:r>
              <a:rPr sz="1600" b="1" dirty="0">
                <a:latin typeface="Times New Roman"/>
                <a:cs typeface="Times New Roman"/>
              </a:rPr>
              <a:t>113</a:t>
            </a:r>
            <a:endParaRPr sz="1600" dirty="0">
              <a:latin typeface="Times New Roman"/>
              <a:cs typeface="Times New Roman"/>
            </a:endParaRPr>
          </a:p>
          <a:p>
            <a:pPr>
              <a:lnSpc>
                <a:spcPct val="100000"/>
              </a:lnSpc>
              <a:spcBef>
                <a:spcPts val="5"/>
              </a:spcBef>
            </a:pPr>
            <a:endParaRPr sz="1500" dirty="0">
              <a:latin typeface="Times New Roman"/>
              <a:cs typeface="Times New Roman"/>
            </a:endParaRPr>
          </a:p>
          <a:p>
            <a:pPr marL="4445" algn="ctr">
              <a:lnSpc>
                <a:spcPct val="100000"/>
              </a:lnSpc>
            </a:pPr>
            <a:r>
              <a:rPr sz="1600" b="1" spc="-5" dirty="0">
                <a:latin typeface="Times New Roman"/>
                <a:cs typeface="Times New Roman"/>
              </a:rPr>
              <a:t>DECEMBER</a:t>
            </a:r>
            <a:r>
              <a:rPr sz="1600" b="1" spc="-65" dirty="0">
                <a:latin typeface="Times New Roman"/>
                <a:cs typeface="Times New Roman"/>
              </a:rPr>
              <a:t> </a:t>
            </a:r>
            <a:r>
              <a:rPr sz="1600" b="1" dirty="0">
                <a:latin typeface="Times New Roman"/>
                <a:cs typeface="Times New Roman"/>
              </a:rPr>
              <a:t>2023</a:t>
            </a:r>
            <a:endParaRPr sz="1600" dirty="0">
              <a:latin typeface="Times New Roman"/>
              <a:cs typeface="Times New Roman"/>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304800" y="304800"/>
            <a:ext cx="7165975" cy="9620943"/>
            <a:chOff x="304800" y="304800"/>
            <a:chExt cx="7165975" cy="9451975"/>
          </a:xfrm>
        </p:grpSpPr>
        <p:sp>
          <p:nvSpPr>
            <p:cNvPr id="9" name="object 9"/>
            <p:cNvSpPr/>
            <p:nvPr/>
          </p:nvSpPr>
          <p:spPr>
            <a:xfrm>
              <a:off x="304800" y="304799"/>
              <a:ext cx="7165975" cy="9394825"/>
            </a:xfrm>
            <a:custGeom>
              <a:avLst/>
              <a:gdLst/>
              <a:ahLst/>
              <a:cxnLst/>
              <a:rect l="l" t="t" r="r" b="b"/>
              <a:pathLst>
                <a:path w="7165975" h="9394825">
                  <a:moveTo>
                    <a:pt x="7108761" y="19050"/>
                  </a:moveTo>
                  <a:lnTo>
                    <a:pt x="57467" y="19050"/>
                  </a:lnTo>
                  <a:lnTo>
                    <a:pt x="19050" y="19050"/>
                  </a:lnTo>
                  <a:lnTo>
                    <a:pt x="19050" y="57150"/>
                  </a:lnTo>
                  <a:lnTo>
                    <a:pt x="57467" y="57150"/>
                  </a:lnTo>
                  <a:lnTo>
                    <a:pt x="7108761" y="57150"/>
                  </a:lnTo>
                  <a:lnTo>
                    <a:pt x="7108761" y="19050"/>
                  </a:lnTo>
                  <a:close/>
                </a:path>
                <a:path w="7165975" h="9394825">
                  <a:moveTo>
                    <a:pt x="7108761" y="0"/>
                  </a:moveTo>
                  <a:lnTo>
                    <a:pt x="57467" y="0"/>
                  </a:lnTo>
                  <a:lnTo>
                    <a:pt x="9525" y="0"/>
                  </a:lnTo>
                  <a:lnTo>
                    <a:pt x="0" y="0"/>
                  </a:lnTo>
                  <a:lnTo>
                    <a:pt x="0" y="9525"/>
                  </a:lnTo>
                  <a:lnTo>
                    <a:pt x="0" y="57150"/>
                  </a:lnTo>
                  <a:lnTo>
                    <a:pt x="0" y="9394825"/>
                  </a:lnTo>
                  <a:lnTo>
                    <a:pt x="9525" y="9394825"/>
                  </a:lnTo>
                  <a:lnTo>
                    <a:pt x="9525" y="57150"/>
                  </a:lnTo>
                  <a:lnTo>
                    <a:pt x="9525" y="9525"/>
                  </a:lnTo>
                  <a:lnTo>
                    <a:pt x="57467" y="9525"/>
                  </a:lnTo>
                  <a:lnTo>
                    <a:pt x="7108761" y="9525"/>
                  </a:lnTo>
                  <a:lnTo>
                    <a:pt x="7108761" y="0"/>
                  </a:lnTo>
                  <a:close/>
                </a:path>
                <a:path w="7165975" h="9394825">
                  <a:moveTo>
                    <a:pt x="7118350" y="19050"/>
                  </a:moveTo>
                  <a:lnTo>
                    <a:pt x="7108825" y="19050"/>
                  </a:lnTo>
                  <a:lnTo>
                    <a:pt x="7108825" y="57150"/>
                  </a:lnTo>
                  <a:lnTo>
                    <a:pt x="7118350" y="57150"/>
                  </a:lnTo>
                  <a:lnTo>
                    <a:pt x="7118350" y="19050"/>
                  </a:lnTo>
                  <a:close/>
                </a:path>
                <a:path w="7165975" h="9394825">
                  <a:moveTo>
                    <a:pt x="7165975" y="0"/>
                  </a:moveTo>
                  <a:lnTo>
                    <a:pt x="7127875" y="0"/>
                  </a:lnTo>
                  <a:lnTo>
                    <a:pt x="7108825" y="0"/>
                  </a:lnTo>
                  <a:lnTo>
                    <a:pt x="7108825" y="9525"/>
                  </a:lnTo>
                  <a:lnTo>
                    <a:pt x="7127875" y="9525"/>
                  </a:lnTo>
                  <a:lnTo>
                    <a:pt x="7127875" y="57150"/>
                  </a:lnTo>
                  <a:lnTo>
                    <a:pt x="7165975" y="57150"/>
                  </a:lnTo>
                  <a:lnTo>
                    <a:pt x="7165975" y="9525"/>
                  </a:lnTo>
                  <a:lnTo>
                    <a:pt x="7165975" y="0"/>
                  </a:lnTo>
                  <a:close/>
                </a:path>
              </a:pathLst>
            </a:custGeom>
            <a:solidFill>
              <a:srgbClr val="000000"/>
            </a:solidFill>
          </p:spPr>
          <p:txBody>
            <a:bodyPr wrap="square" lIns="0" tIns="0" rIns="0" bIns="0" rtlCol="0"/>
            <a:lstStyle/>
            <a:p>
              <a:endParaRPr/>
            </a:p>
          </p:txBody>
        </p:sp>
        <p:pic>
          <p:nvPicPr>
            <p:cNvPr id="10" name="object 10"/>
            <p:cNvPicPr/>
            <p:nvPr/>
          </p:nvPicPr>
          <p:blipFill>
            <a:blip r:embed="rId2" cstate="print"/>
            <a:stretch>
              <a:fillRect/>
            </a:stretch>
          </p:blipFill>
          <p:spPr>
            <a:xfrm>
              <a:off x="636904" y="911225"/>
              <a:ext cx="2262505" cy="765175"/>
            </a:xfrm>
            <a:prstGeom prst="rect">
              <a:avLst/>
            </a:prstGeom>
          </p:spPr>
        </p:pic>
        <p:pic>
          <p:nvPicPr>
            <p:cNvPr id="11" name="object 11"/>
            <p:cNvPicPr/>
            <p:nvPr/>
          </p:nvPicPr>
          <p:blipFill>
            <a:blip r:embed="rId3" cstate="print"/>
            <a:stretch>
              <a:fillRect/>
            </a:stretch>
          </p:blipFill>
          <p:spPr>
            <a:xfrm>
              <a:off x="6424929" y="873125"/>
              <a:ext cx="675640" cy="516254"/>
            </a:xfrm>
            <a:prstGeom prst="rect">
              <a:avLst/>
            </a:prstGeom>
          </p:spPr>
        </p:pic>
        <p:pic>
          <p:nvPicPr>
            <p:cNvPr id="12" name="object 12"/>
            <p:cNvPicPr/>
            <p:nvPr/>
          </p:nvPicPr>
          <p:blipFill>
            <a:blip r:embed="rId4" cstate="print"/>
            <a:stretch>
              <a:fillRect/>
            </a:stretch>
          </p:blipFill>
          <p:spPr>
            <a:xfrm>
              <a:off x="3799204" y="742950"/>
              <a:ext cx="684529" cy="655320"/>
            </a:xfrm>
            <a:prstGeom prst="rect">
              <a:avLst/>
            </a:prstGeom>
          </p:spPr>
        </p:pic>
        <p:sp>
          <p:nvSpPr>
            <p:cNvPr id="13" name="object 13"/>
            <p:cNvSpPr/>
            <p:nvPr/>
          </p:nvSpPr>
          <p:spPr>
            <a:xfrm>
              <a:off x="304800" y="361949"/>
              <a:ext cx="7165975" cy="9394825"/>
            </a:xfrm>
            <a:custGeom>
              <a:avLst/>
              <a:gdLst/>
              <a:ahLst/>
              <a:cxnLst/>
              <a:rect l="l" t="t" r="r" b="b"/>
              <a:pathLst>
                <a:path w="7165975" h="9394825">
                  <a:moveTo>
                    <a:pt x="7108761" y="9356725"/>
                  </a:moveTo>
                  <a:lnTo>
                    <a:pt x="57467" y="9356725"/>
                  </a:lnTo>
                  <a:lnTo>
                    <a:pt x="9525" y="9356725"/>
                  </a:lnTo>
                  <a:lnTo>
                    <a:pt x="9525" y="9337675"/>
                  </a:lnTo>
                  <a:lnTo>
                    <a:pt x="0" y="9337675"/>
                  </a:lnTo>
                  <a:lnTo>
                    <a:pt x="0" y="9356725"/>
                  </a:lnTo>
                  <a:lnTo>
                    <a:pt x="0" y="9394825"/>
                  </a:lnTo>
                  <a:lnTo>
                    <a:pt x="9525" y="9394825"/>
                  </a:lnTo>
                  <a:lnTo>
                    <a:pt x="57467" y="9394825"/>
                  </a:lnTo>
                  <a:lnTo>
                    <a:pt x="7108761" y="9394825"/>
                  </a:lnTo>
                  <a:lnTo>
                    <a:pt x="7108761" y="9356725"/>
                  </a:lnTo>
                  <a:close/>
                </a:path>
                <a:path w="7165975" h="9394825">
                  <a:moveTo>
                    <a:pt x="7108761" y="9337675"/>
                  </a:moveTo>
                  <a:lnTo>
                    <a:pt x="57467" y="9337675"/>
                  </a:lnTo>
                  <a:lnTo>
                    <a:pt x="57467" y="0"/>
                  </a:lnTo>
                  <a:lnTo>
                    <a:pt x="19050" y="0"/>
                  </a:lnTo>
                  <a:lnTo>
                    <a:pt x="19050" y="9337675"/>
                  </a:lnTo>
                  <a:lnTo>
                    <a:pt x="19050" y="9347200"/>
                  </a:lnTo>
                  <a:lnTo>
                    <a:pt x="57467" y="9347200"/>
                  </a:lnTo>
                  <a:lnTo>
                    <a:pt x="7108761" y="9347200"/>
                  </a:lnTo>
                  <a:lnTo>
                    <a:pt x="7108761" y="9337675"/>
                  </a:lnTo>
                  <a:close/>
                </a:path>
                <a:path w="7165975" h="9394825">
                  <a:moveTo>
                    <a:pt x="7118350" y="0"/>
                  </a:moveTo>
                  <a:lnTo>
                    <a:pt x="7108825" y="0"/>
                  </a:lnTo>
                  <a:lnTo>
                    <a:pt x="7108825" y="9337675"/>
                  </a:lnTo>
                  <a:lnTo>
                    <a:pt x="7108825" y="9347200"/>
                  </a:lnTo>
                  <a:lnTo>
                    <a:pt x="7118350" y="9347200"/>
                  </a:lnTo>
                  <a:lnTo>
                    <a:pt x="7118350" y="9337675"/>
                  </a:lnTo>
                  <a:lnTo>
                    <a:pt x="7118350" y="0"/>
                  </a:lnTo>
                  <a:close/>
                </a:path>
                <a:path w="7165975" h="9394825">
                  <a:moveTo>
                    <a:pt x="7165975" y="0"/>
                  </a:moveTo>
                  <a:lnTo>
                    <a:pt x="7127875" y="0"/>
                  </a:lnTo>
                  <a:lnTo>
                    <a:pt x="7127875" y="9337675"/>
                  </a:lnTo>
                  <a:lnTo>
                    <a:pt x="7127875" y="9356725"/>
                  </a:lnTo>
                  <a:lnTo>
                    <a:pt x="7108825" y="9356725"/>
                  </a:lnTo>
                  <a:lnTo>
                    <a:pt x="7108825" y="9394825"/>
                  </a:lnTo>
                  <a:lnTo>
                    <a:pt x="7127875" y="9394825"/>
                  </a:lnTo>
                  <a:lnTo>
                    <a:pt x="7165975" y="9394825"/>
                  </a:lnTo>
                  <a:lnTo>
                    <a:pt x="7165975" y="9356725"/>
                  </a:lnTo>
                  <a:lnTo>
                    <a:pt x="7165975" y="9337675"/>
                  </a:lnTo>
                  <a:lnTo>
                    <a:pt x="7165975" y="0"/>
                  </a:lnTo>
                  <a:close/>
                </a:path>
              </a:pathLst>
            </a:custGeom>
            <a:solidFill>
              <a:srgbClr val="000000"/>
            </a:solidFill>
          </p:spPr>
          <p:txBody>
            <a:bodyPr wrap="square" lIns="0" tIns="0" rIns="0" bIns="0" rtlCol="0"/>
            <a:lstStyle/>
            <a:p>
              <a:endParaRPr/>
            </a:p>
          </p:txBody>
        </p:sp>
      </p:gr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304800"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10</a:t>
            </a:r>
            <a:endParaRPr sz="2200">
              <a:latin typeface="Calibri Light"/>
              <a:cs typeface="Calibri Light"/>
            </a:endParaRPr>
          </a:p>
        </p:txBody>
      </p:sp>
      <p:sp>
        <p:nvSpPr>
          <p:cNvPr id="3" name="object 3"/>
          <p:cNvSpPr txBox="1"/>
          <p:nvPr/>
        </p:nvSpPr>
        <p:spPr>
          <a:xfrm>
            <a:off x="2484183" y="1295400"/>
            <a:ext cx="2578735"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LIST</a:t>
            </a:r>
            <a:r>
              <a:rPr sz="1600" b="1" spc="-20" dirty="0">
                <a:latin typeface="Times New Roman"/>
                <a:cs typeface="Times New Roman"/>
              </a:rPr>
              <a:t> </a:t>
            </a:r>
            <a:r>
              <a:rPr sz="1600" b="1" dirty="0">
                <a:latin typeface="Times New Roman"/>
                <a:cs typeface="Times New Roman"/>
              </a:rPr>
              <a:t>OF</a:t>
            </a:r>
            <a:r>
              <a:rPr sz="1600" b="1" spc="-25" dirty="0">
                <a:latin typeface="Times New Roman"/>
                <a:cs typeface="Times New Roman"/>
              </a:rPr>
              <a:t> </a:t>
            </a:r>
            <a:r>
              <a:rPr sz="1600" b="1" spc="-5" dirty="0">
                <a:latin typeface="Times New Roman"/>
                <a:cs typeface="Times New Roman"/>
              </a:rPr>
              <a:t>ABBREVIATIONS</a:t>
            </a:r>
            <a:endParaRPr sz="1600">
              <a:latin typeface="Times New Roman"/>
              <a:cs typeface="Times New Roman"/>
            </a:endParaRPr>
          </a:p>
        </p:txBody>
      </p:sp>
      <p:sp>
        <p:nvSpPr>
          <p:cNvPr id="4" name="object 4"/>
          <p:cNvSpPr txBox="1"/>
          <p:nvPr/>
        </p:nvSpPr>
        <p:spPr>
          <a:xfrm>
            <a:off x="2088864" y="2207671"/>
            <a:ext cx="1263936" cy="679545"/>
          </a:xfrm>
          <a:prstGeom prst="rect">
            <a:avLst/>
          </a:prstGeom>
        </p:spPr>
        <p:txBody>
          <a:bodyPr vert="horz" wrap="square" lIns="0" tIns="10795" rIns="0" bIns="0" rtlCol="0">
            <a:spAutoFit/>
          </a:bodyPr>
          <a:lstStyle/>
          <a:p>
            <a:pPr marL="12700" marR="5080">
              <a:lnSpc>
                <a:spcPct val="143900"/>
              </a:lnSpc>
              <a:spcBef>
                <a:spcPts val="85"/>
              </a:spcBef>
            </a:pPr>
            <a:r>
              <a:rPr lang="en-US" sz="1600" b="1" spc="-5" dirty="0">
                <a:latin typeface="Times New Roman"/>
                <a:cs typeface="Times New Roman"/>
              </a:rPr>
              <a:t>US</a:t>
            </a:r>
            <a:r>
              <a:rPr sz="1600" b="1" spc="-75" dirty="0">
                <a:latin typeface="Times New Roman"/>
                <a:cs typeface="Times New Roman"/>
              </a:rPr>
              <a:t> </a:t>
            </a:r>
            <a:r>
              <a:rPr sz="1600" b="1" spc="-5" dirty="0">
                <a:latin typeface="Times New Roman"/>
                <a:cs typeface="Times New Roman"/>
              </a:rPr>
              <a:t>sensor </a:t>
            </a:r>
            <a:r>
              <a:rPr sz="1600" b="1" spc="-385" dirty="0">
                <a:latin typeface="Times New Roman"/>
                <a:cs typeface="Times New Roman"/>
              </a:rPr>
              <a:t> </a:t>
            </a:r>
            <a:r>
              <a:rPr sz="1600" b="1" spc="-5" dirty="0">
                <a:latin typeface="Times New Roman"/>
                <a:cs typeface="Times New Roman"/>
              </a:rPr>
              <a:t>L</a:t>
            </a:r>
            <a:r>
              <a:rPr lang="en-US" sz="1600" b="1" spc="-5" dirty="0">
                <a:latin typeface="Times New Roman"/>
                <a:cs typeface="Times New Roman"/>
              </a:rPr>
              <a:t>E</a:t>
            </a:r>
            <a:r>
              <a:rPr sz="1600" b="1" spc="-5" dirty="0">
                <a:latin typeface="Times New Roman"/>
                <a:cs typeface="Times New Roman"/>
              </a:rPr>
              <a:t>D </a:t>
            </a:r>
            <a:r>
              <a:rPr sz="1600" b="1" dirty="0">
                <a:latin typeface="Times New Roman"/>
                <a:cs typeface="Times New Roman"/>
              </a:rPr>
              <a:t> </a:t>
            </a:r>
            <a:endParaRPr sz="1600" dirty="0">
              <a:latin typeface="Times New Roman"/>
              <a:cs typeface="Times New Roman"/>
            </a:endParaRPr>
          </a:p>
        </p:txBody>
      </p:sp>
      <p:sp>
        <p:nvSpPr>
          <p:cNvPr id="5" name="object 5"/>
          <p:cNvSpPr txBox="1"/>
          <p:nvPr/>
        </p:nvSpPr>
        <p:spPr>
          <a:xfrm>
            <a:off x="3255645" y="2168906"/>
            <a:ext cx="2992755" cy="1088760"/>
          </a:xfrm>
          <a:prstGeom prst="rect">
            <a:avLst/>
          </a:prstGeom>
        </p:spPr>
        <p:txBody>
          <a:bodyPr vert="horz" wrap="square" lIns="0" tIns="118110" rIns="0" bIns="0" rtlCol="0">
            <a:spAutoFit/>
          </a:bodyPr>
          <a:lstStyle/>
          <a:p>
            <a:pPr marL="12066">
              <a:lnSpc>
                <a:spcPct val="100000"/>
              </a:lnSpc>
              <a:spcBef>
                <a:spcPts val="930"/>
              </a:spcBef>
              <a:tabLst>
                <a:tab pos="485775" algn="l"/>
                <a:tab pos="486409" algn="l"/>
              </a:tabLst>
            </a:pPr>
            <a:r>
              <a:rPr lang="en-US" sz="1600" b="1" spc="-5" dirty="0">
                <a:latin typeface="Times New Roman"/>
                <a:cs typeface="Times New Roman"/>
              </a:rPr>
              <a:t>     -     </a:t>
            </a:r>
            <a:r>
              <a:rPr lang="en-US" sz="1600" b="1" spc="-5" dirty="0" err="1">
                <a:latin typeface="Times New Roman"/>
                <a:cs typeface="Times New Roman"/>
              </a:rPr>
              <a:t>UltraSonic</a:t>
            </a:r>
            <a:r>
              <a:rPr lang="en-US" sz="1600" b="1" spc="-5" dirty="0">
                <a:latin typeface="Times New Roman"/>
                <a:cs typeface="Times New Roman"/>
              </a:rPr>
              <a:t> Sensor</a:t>
            </a:r>
          </a:p>
          <a:p>
            <a:pPr marL="12066">
              <a:lnSpc>
                <a:spcPct val="100000"/>
              </a:lnSpc>
              <a:spcBef>
                <a:spcPts val="930"/>
              </a:spcBef>
              <a:tabLst>
                <a:tab pos="485775" algn="l"/>
                <a:tab pos="486409" algn="l"/>
              </a:tabLst>
            </a:pPr>
            <a:r>
              <a:rPr lang="en-US" sz="1600" b="1" spc="-5" dirty="0">
                <a:latin typeface="Times New Roman"/>
                <a:cs typeface="Times New Roman"/>
              </a:rPr>
              <a:t>     -     Light Emitting Diode</a:t>
            </a:r>
          </a:p>
          <a:p>
            <a:pPr marL="485775" indent="-473709">
              <a:lnSpc>
                <a:spcPct val="100000"/>
              </a:lnSpc>
              <a:spcBef>
                <a:spcPts val="930"/>
              </a:spcBef>
              <a:buChar char="-"/>
              <a:tabLst>
                <a:tab pos="485775" algn="l"/>
                <a:tab pos="486409" algn="l"/>
              </a:tabLst>
            </a:pPr>
            <a:endParaRPr lang="en-US" sz="1600" b="1" spc="-5" dirty="0">
              <a:latin typeface="Times New Roman"/>
              <a:cs typeface="Times New Roman"/>
            </a:endParaRPr>
          </a:p>
        </p:txBody>
      </p:sp>
      <p:grpSp>
        <p:nvGrpSpPr>
          <p:cNvPr id="6" name="object 6"/>
          <p:cNvGrpSpPr/>
          <p:nvPr/>
        </p:nvGrpSpPr>
        <p:grpSpPr>
          <a:xfrm>
            <a:off x="304800" y="304800"/>
            <a:ext cx="7165975" cy="9451975"/>
            <a:chOff x="304800" y="304800"/>
            <a:chExt cx="7165975" cy="9451975"/>
          </a:xfrm>
        </p:grpSpPr>
        <p:sp>
          <p:nvSpPr>
            <p:cNvPr id="7" name="object 7"/>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8" name="object 8"/>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9" name="object 9"/>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10</a:t>
            </a:fld>
            <a:endParaRPr dirty="0"/>
          </a:p>
        </p:txBody>
      </p:sp>
      <p:sp>
        <p:nvSpPr>
          <p:cNvPr id="11" name="object 11"/>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r>
              <a:rPr sz="1200" spc="-5" dirty="0">
                <a:latin typeface="Times New Roman"/>
                <a:cs typeface="Times New Roman"/>
              </a:rPr>
              <a:t>P</a:t>
            </a:r>
            <a:endParaRPr sz="12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304800"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11</a:t>
            </a:r>
            <a:endParaRPr sz="2200">
              <a:latin typeface="Calibri Light"/>
              <a:cs typeface="Calibri Light"/>
            </a:endParaRPr>
          </a:p>
        </p:txBody>
      </p:sp>
      <p:sp>
        <p:nvSpPr>
          <p:cNvPr id="3" name="object 3"/>
          <p:cNvSpPr txBox="1"/>
          <p:nvPr/>
        </p:nvSpPr>
        <p:spPr>
          <a:xfrm>
            <a:off x="902017" y="1414812"/>
            <a:ext cx="5721350" cy="6716134"/>
          </a:xfrm>
          <a:prstGeom prst="rect">
            <a:avLst/>
          </a:prstGeom>
        </p:spPr>
        <p:txBody>
          <a:bodyPr vert="horz" wrap="square" lIns="0" tIns="12700" rIns="0" bIns="0" rtlCol="0">
            <a:spAutoFit/>
          </a:bodyPr>
          <a:lstStyle/>
          <a:p>
            <a:pPr marL="2191385" marR="1895475" indent="92075">
              <a:lnSpc>
                <a:spcPct val="143200"/>
              </a:lnSpc>
              <a:spcBef>
                <a:spcPts val="100"/>
              </a:spcBef>
            </a:pPr>
            <a:r>
              <a:rPr lang="en-US" b="1" dirty="0">
                <a:latin typeface="Times New Roman"/>
                <a:cs typeface="Times New Roman"/>
              </a:rPr>
              <a:t> CHAPTER 1</a:t>
            </a:r>
          </a:p>
          <a:p>
            <a:pPr marL="2191385" marR="1895475" indent="92075">
              <a:lnSpc>
                <a:spcPct val="143200"/>
              </a:lnSpc>
              <a:spcBef>
                <a:spcPts val="100"/>
              </a:spcBef>
            </a:pPr>
            <a:r>
              <a:rPr lang="en-US" sz="1400" b="1" dirty="0">
                <a:latin typeface="Times New Roman"/>
                <a:cs typeface="Times New Roman"/>
              </a:rPr>
              <a:t>INTRODUCTION</a:t>
            </a:r>
            <a:endParaRPr sz="1400" b="1" dirty="0">
              <a:latin typeface="Times New Roman"/>
              <a:cs typeface="Times New Roman"/>
            </a:endParaRPr>
          </a:p>
          <a:p>
            <a:pPr algn="just">
              <a:lnSpc>
                <a:spcPct val="200000"/>
              </a:lnSpc>
              <a:spcBef>
                <a:spcPts val="20"/>
              </a:spcBef>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Our project is to reduce the waste of water due to overflow. Our</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motivation for</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this project is to build a circuit which can also detect the water level . It is mainly</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useful in the school, college and hometown . Because it may help the people to</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detect the level of water in the storage tank . It may help them to free from the</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stress in the level of water while tanking the water . It may help by generate the</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different</a:t>
            </a:r>
            <a:r>
              <a:rPr lang="en-US" sz="1400"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colours</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light</a:t>
            </a:r>
            <a:r>
              <a:rPr lang="en-US" sz="1400"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1400"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indicating</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4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level</a:t>
            </a:r>
            <a:r>
              <a:rPr lang="en-US" sz="1400"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1400" spc="3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water. Our  aim is to design a system which will be versatile , economical and simple configurable which will able to solve water losing issues . System uses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NodeMCU</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microcontroller and ultra sonic sensor to do work. The sensor sense a pulse of ultra sonic waves and the after hitting the water source again or reflected back towards the sensor. After the pump is used to always maintain the water level between 30 to 70 percentage so that the user can always have a adequate amount of water supply at their home. </a:t>
            </a:r>
            <a:endParaRPr lang="en-IN" sz="1400" dirty="0">
              <a:effectLst/>
              <a:latin typeface="Times New Roman" panose="02020603050405020304" pitchFamily="18" charset="0"/>
              <a:ea typeface="Times New Roman" panose="02020603050405020304" pitchFamily="18" charset="0"/>
            </a:endParaRPr>
          </a:p>
          <a:p>
            <a:pPr>
              <a:lnSpc>
                <a:spcPct val="100000"/>
              </a:lnSpc>
              <a:spcBef>
                <a:spcPts val="20"/>
              </a:spcBef>
            </a:pPr>
            <a:endParaRPr sz="2500" dirty="0">
              <a:latin typeface="Times New Roman"/>
              <a:cs typeface="Times New Roman"/>
            </a:endParaRPr>
          </a:p>
        </p:txBody>
      </p:sp>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11</a:t>
            </a:fld>
            <a:endParaRPr dirty="0"/>
          </a:p>
        </p:txBody>
      </p:sp>
      <p:sp>
        <p:nvSpPr>
          <p:cNvPr id="10" name="object 10"/>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endParaRPr sz="12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304800"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12</a:t>
            </a:r>
            <a:endParaRPr sz="2200">
              <a:latin typeface="Calibri Light"/>
              <a:cs typeface="Calibri Light"/>
            </a:endParaRPr>
          </a:p>
        </p:txBody>
      </p:sp>
      <p:sp>
        <p:nvSpPr>
          <p:cNvPr id="3" name="object 3"/>
          <p:cNvSpPr txBox="1"/>
          <p:nvPr/>
        </p:nvSpPr>
        <p:spPr>
          <a:xfrm>
            <a:off x="786193" y="1636124"/>
            <a:ext cx="5974715" cy="739883"/>
          </a:xfrm>
          <a:prstGeom prst="rect">
            <a:avLst/>
          </a:prstGeom>
        </p:spPr>
        <p:txBody>
          <a:bodyPr vert="horz" wrap="square" lIns="0" tIns="13970" rIns="0" bIns="0" rtlCol="0">
            <a:spAutoFit/>
          </a:bodyPr>
          <a:lstStyle/>
          <a:p>
            <a:pPr marL="927100" marR="5080" lvl="2" indent="406400" algn="just">
              <a:lnSpc>
                <a:spcPct val="143800"/>
              </a:lnSpc>
              <a:spcBef>
                <a:spcPts val="110"/>
              </a:spcBef>
            </a:pPr>
            <a:r>
              <a:rPr lang="en-US" b="1" dirty="0">
                <a:latin typeface="Times New Roman"/>
                <a:cs typeface="Times New Roman"/>
              </a:rPr>
              <a:t>                   OBJECTIVE </a:t>
            </a:r>
          </a:p>
          <a:p>
            <a:pPr marL="927100" marR="5080" lvl="2" indent="406400" algn="just">
              <a:lnSpc>
                <a:spcPct val="143800"/>
              </a:lnSpc>
              <a:spcBef>
                <a:spcPts val="110"/>
              </a:spcBef>
            </a:pPr>
            <a:endParaRPr sz="1600" b="1" dirty="0">
              <a:latin typeface="Times New Roman"/>
              <a:cs typeface="Times New Roman"/>
            </a:endParaRPr>
          </a:p>
        </p:txBody>
      </p:sp>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12</a:t>
            </a:fld>
            <a:endParaRPr dirty="0"/>
          </a:p>
        </p:txBody>
      </p:sp>
      <p:sp>
        <p:nvSpPr>
          <p:cNvPr id="10" name="object 10"/>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r>
              <a:rPr sz="1200" spc="-5" dirty="0">
                <a:latin typeface="Times New Roman"/>
                <a:cs typeface="Times New Roman"/>
              </a:rPr>
              <a:t>P</a:t>
            </a:r>
            <a:endParaRPr sz="1200" dirty="0">
              <a:latin typeface="Times New Roman"/>
              <a:cs typeface="Times New Roman"/>
            </a:endParaRPr>
          </a:p>
        </p:txBody>
      </p:sp>
      <p:sp>
        <p:nvSpPr>
          <p:cNvPr id="14" name="TextBox 13">
            <a:extLst>
              <a:ext uri="{FF2B5EF4-FFF2-40B4-BE49-F238E27FC236}">
                <a16:creationId xmlns:a16="http://schemas.microsoft.com/office/drawing/2014/main" id="{598DF33C-9FAA-1B5C-B3CC-3F50D051F963}"/>
              </a:ext>
            </a:extLst>
          </p:cNvPr>
          <p:cNvSpPr txBox="1"/>
          <p:nvPr/>
        </p:nvSpPr>
        <p:spPr>
          <a:xfrm>
            <a:off x="1043621" y="2333520"/>
            <a:ext cx="5746115" cy="4832092"/>
          </a:xfrm>
          <a:prstGeom prst="rect">
            <a:avLst/>
          </a:prstGeom>
          <a:noFill/>
        </p:spPr>
        <p:txBody>
          <a:bodyPr wrap="square">
            <a:spAutoFit/>
          </a:bodyPr>
          <a:lstStyle/>
          <a:p>
            <a:pPr>
              <a:lnSpc>
                <a:spcPct val="200000"/>
              </a:lnSpc>
            </a:pPr>
            <a:r>
              <a:rPr lang="en-US" sz="1400" dirty="0"/>
              <a:t>Our project is to reduce the waste of water due to overflow. Our  motivation for this project is to build a circuit which can also detect the water level . It is mainly useful in the school, college and hometown . Because it may help the people to detect the level of water in the storage tank . It may help them to free from the stress in the level of water while tanking the water . It may help by generate the different </a:t>
            </a:r>
            <a:r>
              <a:rPr lang="en-US" sz="1400" dirty="0" err="1"/>
              <a:t>colours</a:t>
            </a:r>
            <a:r>
              <a:rPr lang="en-US" sz="1400" dirty="0"/>
              <a:t> light for indicating the level of  water The main aim of this system is to monitor the water level at  rural areas so that they help in detecting the wastage of  water and measures can be taken to avoid unnecessary overflowing of water in the areas where monitoring is a difficult task.</a:t>
            </a:r>
          </a:p>
          <a:p>
            <a:pPr>
              <a:lnSpc>
                <a:spcPct val="200000"/>
              </a:lnSpc>
            </a:pP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304800"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13</a:t>
            </a:r>
            <a:endParaRPr sz="2200">
              <a:latin typeface="Calibri Light"/>
              <a:cs typeface="Calibri Light"/>
            </a:endParaRPr>
          </a:p>
        </p:txBody>
      </p:sp>
      <p:sp>
        <p:nvSpPr>
          <p:cNvPr id="3" name="object 3"/>
          <p:cNvSpPr txBox="1"/>
          <p:nvPr/>
        </p:nvSpPr>
        <p:spPr>
          <a:xfrm>
            <a:off x="902017" y="593834"/>
            <a:ext cx="5972810" cy="7916911"/>
          </a:xfrm>
          <a:prstGeom prst="rect">
            <a:avLst/>
          </a:prstGeom>
        </p:spPr>
        <p:txBody>
          <a:bodyPr vert="horz" wrap="square" lIns="0" tIns="136525" rIns="0" bIns="0" rtlCol="0">
            <a:spAutoFit/>
          </a:bodyPr>
          <a:lstStyle/>
          <a:p>
            <a:pPr marL="59055" algn="ctr">
              <a:lnSpc>
                <a:spcPct val="100000"/>
              </a:lnSpc>
              <a:spcBef>
                <a:spcPts val="1075"/>
              </a:spcBef>
            </a:pPr>
            <a:r>
              <a:rPr b="1" spc="-5" dirty="0">
                <a:latin typeface="Times New Roman"/>
                <a:cs typeface="Times New Roman"/>
              </a:rPr>
              <a:t>LITERATURE</a:t>
            </a:r>
            <a:r>
              <a:rPr lang="en-US" b="1" spc="-5" dirty="0">
                <a:latin typeface="Times New Roman"/>
                <a:cs typeface="Times New Roman"/>
              </a:rPr>
              <a:t> </a:t>
            </a:r>
            <a:r>
              <a:rPr b="1" spc="5" dirty="0">
                <a:latin typeface="Times New Roman"/>
                <a:cs typeface="Times New Roman"/>
              </a:rPr>
              <a:t> </a:t>
            </a:r>
            <a:r>
              <a:rPr b="1" spc="-5" dirty="0">
                <a:latin typeface="Times New Roman"/>
                <a:cs typeface="Times New Roman"/>
              </a:rPr>
              <a:t>REVIEW</a:t>
            </a:r>
            <a:endParaRPr lang="en-IN" b="1" spc="-5" dirty="0">
              <a:latin typeface="Times New Roman"/>
              <a:cs typeface="Times New Roman"/>
            </a:endParaRPr>
          </a:p>
          <a:p>
            <a:pPr marL="59055" algn="ctr">
              <a:lnSpc>
                <a:spcPct val="100000"/>
              </a:lnSpc>
              <a:spcBef>
                <a:spcPts val="1075"/>
              </a:spcBef>
            </a:pPr>
            <a:endParaRPr lang="en-US" sz="1400" spc="-5" dirty="0">
              <a:latin typeface="Times New Roman"/>
              <a:cs typeface="Times New Roman"/>
            </a:endParaRPr>
          </a:p>
          <a:p>
            <a:pPr marL="59055" algn="just">
              <a:lnSpc>
                <a:spcPct val="200000"/>
              </a:lnSpc>
              <a:spcBef>
                <a:spcPts val="1075"/>
              </a:spcBef>
            </a:pPr>
            <a:r>
              <a:rPr lang="en-US" sz="1400" spc="-5" dirty="0">
                <a:latin typeface="Times New Roman"/>
                <a:cs typeface="Times New Roman"/>
              </a:rPr>
              <a:t>In the paper by P. Dietz, W. </a:t>
            </a:r>
            <a:r>
              <a:rPr lang="en-US" sz="1400" spc="-5" dirty="0" err="1">
                <a:latin typeface="Times New Roman"/>
                <a:cs typeface="Times New Roman"/>
              </a:rPr>
              <a:t>Yerazunis</a:t>
            </a:r>
            <a:r>
              <a:rPr lang="en-US" sz="1400" spc="-5" dirty="0">
                <a:latin typeface="Times New Roman"/>
                <a:cs typeface="Times New Roman"/>
              </a:rPr>
              <a:t> D . Leigh there is the explanation of the advantages of water level monitoring and controlling by using the  </a:t>
            </a:r>
            <a:r>
              <a:rPr lang="en-US" sz="1400" spc="-5" dirty="0" err="1">
                <a:latin typeface="Times New Roman"/>
                <a:cs typeface="Times New Roman"/>
              </a:rPr>
              <a:t>wi</a:t>
            </a:r>
            <a:r>
              <a:rPr lang="en-US" sz="1400" spc="-5" dirty="0">
                <a:latin typeface="Times New Roman"/>
                <a:cs typeface="Times New Roman"/>
              </a:rPr>
              <a:t> -fi or wireless based type of monitoring using the </a:t>
            </a:r>
            <a:r>
              <a:rPr lang="en-US" sz="1400" spc="-5" dirty="0" err="1">
                <a:latin typeface="Times New Roman"/>
                <a:cs typeface="Times New Roman"/>
              </a:rPr>
              <a:t>arduino</a:t>
            </a:r>
            <a:r>
              <a:rPr lang="en-US" sz="1400" spc="-5" dirty="0">
                <a:latin typeface="Times New Roman"/>
                <a:cs typeface="Times New Roman"/>
              </a:rPr>
              <a:t>. The cloud is a platform that connects things around us so that one can access any devices anywhere in a user-friendly manner. Application that uses devices such as sensors need immense space to store volumes of big data with huge computation power for real time processing .Microcontroller </a:t>
            </a:r>
            <a:r>
              <a:rPr lang="en-US" sz="1400" spc="-5" dirty="0">
                <a:latin typeface="Calibri" pitchFamily="34" charset="0"/>
                <a:cs typeface="Calibri" pitchFamily="34" charset="0"/>
              </a:rPr>
              <a:t>based</a:t>
            </a:r>
            <a:r>
              <a:rPr lang="en-US" sz="1400" spc="-5" dirty="0">
                <a:latin typeface="Times New Roman"/>
                <a:cs typeface="Times New Roman"/>
              </a:rPr>
              <a:t> automated water level sensing and controlling : Design and Implementation issue proceedings of the world congress on engineering and computer sciences is the paper which proposes a method of automation where the cloud using the SHA-1 and  </a:t>
            </a:r>
            <a:r>
              <a:rPr lang="en-US" sz="1400" spc="-5" dirty="0" err="1">
                <a:latin typeface="Times New Roman"/>
                <a:cs typeface="Times New Roman"/>
              </a:rPr>
              <a:t>Navie</a:t>
            </a:r>
            <a:r>
              <a:rPr lang="en-US" sz="1400" spc="-5" dirty="0">
                <a:latin typeface="Times New Roman"/>
                <a:cs typeface="Times New Roman"/>
              </a:rPr>
              <a:t>  </a:t>
            </a:r>
            <a:r>
              <a:rPr lang="en-US" sz="1400" spc="-5" dirty="0" err="1">
                <a:latin typeface="Times New Roman"/>
                <a:cs typeface="Times New Roman"/>
              </a:rPr>
              <a:t>Bayes</a:t>
            </a:r>
            <a:r>
              <a:rPr lang="en-US" sz="1400" spc="-5" dirty="0">
                <a:latin typeface="Times New Roman"/>
                <a:cs typeface="Times New Roman"/>
              </a:rPr>
              <a:t> algorithm . Water is commonly used in agriculture  ,industry, in households . This type of system simply useful to save our water resource from our carelessness . This is used to recognize the level of water from the tank and be aware us from water flow. It is also used to protect our machineries from the damage because of low water in the tank while using water as their major source.</a:t>
            </a:r>
          </a:p>
          <a:p>
            <a:pPr marL="59055" algn="ctr">
              <a:lnSpc>
                <a:spcPct val="200000"/>
              </a:lnSpc>
              <a:spcBef>
                <a:spcPts val="1075"/>
              </a:spcBef>
            </a:pPr>
            <a:endParaRPr lang="en-US" sz="1400" spc="-5" dirty="0">
              <a:latin typeface="Times New Roman"/>
              <a:cs typeface="Times New Roman"/>
            </a:endParaRPr>
          </a:p>
        </p:txBody>
      </p:sp>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13</a:t>
            </a:fld>
            <a:endParaRPr dirty="0"/>
          </a:p>
        </p:txBody>
      </p:sp>
      <p:sp>
        <p:nvSpPr>
          <p:cNvPr id="10" name="object 10"/>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r>
              <a:rPr sz="1200" spc="-5" dirty="0">
                <a:latin typeface="Times New Roman"/>
                <a:cs typeface="Times New Roman"/>
              </a:rPr>
              <a:t>P</a:t>
            </a:r>
            <a:endParaRPr sz="12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304800"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14</a:t>
            </a:r>
            <a:endParaRPr sz="2200">
              <a:latin typeface="Calibri Light"/>
              <a:cs typeface="Calibri Light"/>
            </a:endParaRPr>
          </a:p>
        </p:txBody>
      </p:sp>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14</a:t>
            </a:fld>
            <a:endParaRPr dirty="0"/>
          </a:p>
        </p:txBody>
      </p:sp>
      <p:sp>
        <p:nvSpPr>
          <p:cNvPr id="11" name="TextBox 10">
            <a:extLst>
              <a:ext uri="{FF2B5EF4-FFF2-40B4-BE49-F238E27FC236}">
                <a16:creationId xmlns:a16="http://schemas.microsoft.com/office/drawing/2014/main" id="{12D7C153-87BA-60B5-8163-CE3ACFB1FD25}"/>
              </a:ext>
            </a:extLst>
          </p:cNvPr>
          <p:cNvSpPr txBox="1"/>
          <p:nvPr/>
        </p:nvSpPr>
        <p:spPr>
          <a:xfrm>
            <a:off x="881940" y="1666556"/>
            <a:ext cx="6008519" cy="6671313"/>
          </a:xfrm>
          <a:prstGeom prst="rect">
            <a:avLst/>
          </a:prstGeom>
          <a:noFill/>
        </p:spPr>
        <p:txBody>
          <a:bodyPr wrap="square">
            <a:spAutoFit/>
          </a:bodyPr>
          <a:lstStyle/>
          <a:p>
            <a:pPr algn="just">
              <a:lnSpc>
                <a:spcPct val="200000"/>
              </a:lnSpc>
            </a:pPr>
            <a:r>
              <a:rPr lang="en-US" sz="2400" b="1" dirty="0"/>
              <a:t>         </a:t>
            </a:r>
            <a:r>
              <a:rPr lang="en-US" sz="1600" dirty="0"/>
              <a:t>Water wastage is an increasing problem in a country like India. Now a days embedded systems are playing a vital role in Engineering design process for efficient analysis and effective operation. Due to time complexity in electronic aspects embedded systems have become a major part of our daily life. So therefore, with the help of embedded systems we have designed a project which can measure the water level of a storage tank and display it on the LCD. This not only provides us wash the required information about the status of the water tank but also helps and reduces the manpower required in this whole process. Our project is a contribution towards the solution for water scarcity problems. Also, the application of embedded systems reduces the probability of error caused by human intervention.</a:t>
            </a:r>
            <a:endParaRPr lang="en-IN" sz="1600" dirty="0"/>
          </a:p>
        </p:txBody>
      </p:sp>
      <p:sp>
        <p:nvSpPr>
          <p:cNvPr id="13" name="TextBox 12">
            <a:extLst>
              <a:ext uri="{FF2B5EF4-FFF2-40B4-BE49-F238E27FC236}">
                <a16:creationId xmlns:a16="http://schemas.microsoft.com/office/drawing/2014/main" id="{7E59E5CF-03EC-40C5-DECD-6C07ED8C6A14}"/>
              </a:ext>
            </a:extLst>
          </p:cNvPr>
          <p:cNvSpPr txBox="1"/>
          <p:nvPr/>
        </p:nvSpPr>
        <p:spPr>
          <a:xfrm>
            <a:off x="2706210" y="1176415"/>
            <a:ext cx="4178242" cy="369332"/>
          </a:xfrm>
          <a:prstGeom prst="rect">
            <a:avLst/>
          </a:prstGeom>
          <a:noFill/>
        </p:spPr>
        <p:txBody>
          <a:bodyPr wrap="square">
            <a:spAutoFit/>
          </a:bodyPr>
          <a:lstStyle/>
          <a:p>
            <a:r>
              <a:rPr lang="en-IN" b="1" dirty="0"/>
              <a:t>PROBLEM STATEMENT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304800"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15</a:t>
            </a:r>
            <a:endParaRPr sz="2200">
              <a:latin typeface="Calibri Light"/>
              <a:cs typeface="Calibri Light"/>
            </a:endParaRPr>
          </a:p>
        </p:txBody>
      </p:sp>
      <p:sp>
        <p:nvSpPr>
          <p:cNvPr id="3" name="object 3"/>
          <p:cNvSpPr txBox="1"/>
          <p:nvPr/>
        </p:nvSpPr>
        <p:spPr>
          <a:xfrm>
            <a:off x="902017" y="600044"/>
            <a:ext cx="5971540" cy="3911968"/>
          </a:xfrm>
          <a:prstGeom prst="rect">
            <a:avLst/>
          </a:prstGeom>
        </p:spPr>
        <p:txBody>
          <a:bodyPr vert="horz" wrap="square" lIns="0" tIns="140335" rIns="0" bIns="0" rtlCol="0">
            <a:spAutoFit/>
          </a:bodyPr>
          <a:lstStyle/>
          <a:p>
            <a:pPr marL="12700" algn="just">
              <a:lnSpc>
                <a:spcPct val="100000"/>
              </a:lnSpc>
              <a:spcBef>
                <a:spcPts val="1105"/>
              </a:spcBef>
            </a:pPr>
            <a:r>
              <a:rPr sz="1600" b="1" dirty="0">
                <a:latin typeface="Times New Roman"/>
                <a:cs typeface="Times New Roman"/>
              </a:rPr>
              <a:t>4.1</a:t>
            </a:r>
            <a:r>
              <a:rPr lang="en-US" sz="1600" b="1" dirty="0">
                <a:latin typeface="Times New Roman"/>
                <a:cs typeface="Times New Roman"/>
              </a:rPr>
              <a:t>  </a:t>
            </a:r>
            <a:r>
              <a:rPr sz="1600" b="1" dirty="0">
                <a:latin typeface="Times New Roman"/>
                <a:cs typeface="Times New Roman"/>
              </a:rPr>
              <a:t>EXISTING</a:t>
            </a:r>
            <a:r>
              <a:rPr sz="1600" b="1" spc="-35" dirty="0">
                <a:latin typeface="Times New Roman"/>
                <a:cs typeface="Times New Roman"/>
              </a:rPr>
              <a:t> </a:t>
            </a:r>
            <a:r>
              <a:rPr sz="1600" b="1" spc="-5" dirty="0">
                <a:latin typeface="Times New Roman"/>
                <a:cs typeface="Times New Roman"/>
              </a:rPr>
              <a:t>METHOD</a:t>
            </a:r>
            <a:endParaRPr sz="1600" dirty="0">
              <a:latin typeface="Times New Roman"/>
              <a:cs typeface="Times New Roman"/>
            </a:endParaRPr>
          </a:p>
          <a:p>
            <a:pPr marL="12700" marR="5080" algn="just">
              <a:lnSpc>
                <a:spcPct val="200000"/>
              </a:lnSpc>
              <a:spcBef>
                <a:spcPts val="150"/>
              </a:spcBef>
            </a:pPr>
            <a:r>
              <a:rPr sz="1400" spc="-5" dirty="0">
                <a:latin typeface="Times New Roman"/>
                <a:cs typeface="Times New Roman"/>
              </a:rPr>
              <a:t>The</a:t>
            </a:r>
            <a:r>
              <a:rPr sz="1400" dirty="0">
                <a:latin typeface="Times New Roman"/>
                <a:cs typeface="Times New Roman"/>
              </a:rPr>
              <a:t> </a:t>
            </a:r>
            <a:r>
              <a:rPr lang="en-US" sz="1400" spc="-5" dirty="0">
                <a:latin typeface="Times New Roman"/>
                <a:cs typeface="Times New Roman"/>
              </a:rPr>
              <a:t> overall system presented in this study is subdivided into of three layers of the system architecture </a:t>
            </a:r>
            <a:r>
              <a:rPr sz="1400" dirty="0">
                <a:latin typeface="Times New Roman"/>
                <a:cs typeface="Times New Roman"/>
              </a:rPr>
              <a:t>.</a:t>
            </a:r>
            <a:r>
              <a:rPr lang="en-US" sz="1400" dirty="0">
                <a:latin typeface="Times New Roman"/>
                <a:cs typeface="Times New Roman"/>
              </a:rPr>
              <a:t> The physical layers and presentation layer.</a:t>
            </a:r>
          </a:p>
          <a:p>
            <a:pPr marL="12700" marR="5080" algn="just">
              <a:lnSpc>
                <a:spcPct val="200000"/>
              </a:lnSpc>
              <a:spcBef>
                <a:spcPts val="150"/>
              </a:spcBef>
            </a:pPr>
            <a:r>
              <a:rPr lang="en-US" sz="1400" b="1" dirty="0">
                <a:latin typeface="Times New Roman"/>
                <a:cs typeface="Times New Roman"/>
              </a:rPr>
              <a:t>Physical layer : </a:t>
            </a:r>
            <a:r>
              <a:rPr lang="en-US" sz="1400" dirty="0">
                <a:latin typeface="Times New Roman"/>
                <a:cs typeface="Times New Roman"/>
              </a:rPr>
              <a:t>Physical layer consist of sensors nodes and communication technologies . At this layer the data is controlled and sent to the service layer.</a:t>
            </a:r>
            <a:endParaRPr lang="en-US" sz="1400" b="1" dirty="0">
              <a:latin typeface="Times New Roman"/>
              <a:cs typeface="Times New Roman"/>
            </a:endParaRPr>
          </a:p>
          <a:p>
            <a:pPr marL="12700" marR="5080" algn="just">
              <a:lnSpc>
                <a:spcPct val="200000"/>
              </a:lnSpc>
              <a:spcBef>
                <a:spcPts val="150"/>
              </a:spcBef>
            </a:pPr>
            <a:r>
              <a:rPr lang="en-US" sz="1400" b="1" dirty="0">
                <a:latin typeface="Times New Roman"/>
                <a:cs typeface="Times New Roman"/>
              </a:rPr>
              <a:t>Service layer : </a:t>
            </a:r>
            <a:r>
              <a:rPr lang="en-US" sz="1400" dirty="0">
                <a:latin typeface="Times New Roman"/>
                <a:cs typeface="Times New Roman"/>
              </a:rPr>
              <a:t>The service layer plays the important role in the system architecture. The application/business logic is implemented here. It also stores collected data for future use . This layer also provides various tools for data analytics.</a:t>
            </a:r>
            <a:endParaRPr lang="en-US" sz="1400" b="1" dirty="0">
              <a:latin typeface="Times New Roman"/>
              <a:cs typeface="Times New Roman"/>
            </a:endParaRPr>
          </a:p>
        </p:txBody>
      </p:sp>
      <p:sp>
        <p:nvSpPr>
          <p:cNvPr id="4" name="object 4"/>
          <p:cNvSpPr txBox="1"/>
          <p:nvPr/>
        </p:nvSpPr>
        <p:spPr>
          <a:xfrm>
            <a:off x="902017" y="4401348"/>
            <a:ext cx="5973445" cy="4709623"/>
          </a:xfrm>
          <a:prstGeom prst="rect">
            <a:avLst/>
          </a:prstGeom>
        </p:spPr>
        <p:txBody>
          <a:bodyPr vert="horz" wrap="square" lIns="0" tIns="140335" rIns="0" bIns="0" rtlCol="0">
            <a:spAutoFit/>
          </a:bodyPr>
          <a:lstStyle/>
          <a:p>
            <a:pPr marL="12700" algn="just">
              <a:lnSpc>
                <a:spcPct val="100000"/>
              </a:lnSpc>
              <a:spcBef>
                <a:spcPts val="1105"/>
              </a:spcBef>
            </a:pPr>
            <a:r>
              <a:rPr sz="1600" b="1">
                <a:latin typeface="Times New Roman"/>
                <a:cs typeface="Times New Roman"/>
              </a:rPr>
              <a:t>4.2</a:t>
            </a:r>
            <a:r>
              <a:rPr lang="en-US" sz="1600" b="1" dirty="0">
                <a:latin typeface="Times New Roman"/>
                <a:cs typeface="Times New Roman"/>
              </a:rPr>
              <a:t>   </a:t>
            </a:r>
            <a:r>
              <a:rPr sz="1600" b="1">
                <a:latin typeface="Times New Roman"/>
                <a:cs typeface="Times New Roman"/>
              </a:rPr>
              <a:t>PROPOSED</a:t>
            </a:r>
            <a:r>
              <a:rPr sz="1600" b="1" spc="-40">
                <a:latin typeface="Times New Roman"/>
                <a:cs typeface="Times New Roman"/>
              </a:rPr>
              <a:t> </a:t>
            </a:r>
            <a:r>
              <a:rPr sz="1600" b="1" spc="-5" dirty="0">
                <a:latin typeface="Times New Roman"/>
                <a:cs typeface="Times New Roman"/>
              </a:rPr>
              <a:t>METHOD</a:t>
            </a:r>
            <a:endParaRPr sz="1600">
              <a:latin typeface="Times New Roman"/>
              <a:cs typeface="Times New Roman"/>
            </a:endParaRPr>
          </a:p>
          <a:p>
            <a:pPr marL="12700" marR="5080" algn="just">
              <a:lnSpc>
                <a:spcPct val="200000"/>
              </a:lnSpc>
              <a:spcBef>
                <a:spcPts val="145"/>
              </a:spcBef>
            </a:pPr>
            <a:r>
              <a:rPr lang="en-US" sz="1400" dirty="0">
                <a:latin typeface="Times New Roman"/>
                <a:cs typeface="Times New Roman"/>
              </a:rPr>
              <a:t>In this proposed application architecture of the system , the physical layer consists of  the physical environment such as water source  and ultrasonic sensor to sense the water level in the water source with required network connectivity. The sensor data is uploaded to carries at service layer of the architecture which is the second layer .  The proposed system consist of water level sensor and a digital logic processor circuit . Thos proposed system eliminates manually </a:t>
            </a:r>
            <a:r>
              <a:rPr lang="en-US" sz="1400" dirty="0" err="1">
                <a:latin typeface="Times New Roman"/>
                <a:cs typeface="Times New Roman"/>
              </a:rPr>
              <a:t>contolling</a:t>
            </a:r>
            <a:r>
              <a:rPr lang="en-US" sz="1400" dirty="0">
                <a:latin typeface="Times New Roman"/>
                <a:cs typeface="Times New Roman"/>
              </a:rPr>
              <a:t> of water requirement in home and agricultural field .To demonstrate this the system makes use of containers where the ultrasonic sensor placed over the container to detect the liquid level and compare it with the container depth . The system makes us use of ultrasonic sensor, led display, buzzer, relay module. </a:t>
            </a:r>
            <a:endParaRPr sz="1400">
              <a:latin typeface="Times New Roman"/>
              <a:cs typeface="Times New Roman"/>
            </a:endParaRPr>
          </a:p>
        </p:txBody>
      </p:sp>
      <p:grpSp>
        <p:nvGrpSpPr>
          <p:cNvPr id="6" name="object 6"/>
          <p:cNvGrpSpPr/>
          <p:nvPr/>
        </p:nvGrpSpPr>
        <p:grpSpPr>
          <a:xfrm>
            <a:off x="304800" y="304800"/>
            <a:ext cx="7165975" cy="9451975"/>
            <a:chOff x="304800" y="304800"/>
            <a:chExt cx="7165975" cy="9451975"/>
          </a:xfrm>
        </p:grpSpPr>
        <p:sp>
          <p:nvSpPr>
            <p:cNvPr id="7" name="object 7"/>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8" name="object 8"/>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9" name="object 9"/>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15</a:t>
            </a:fld>
            <a:endParaRPr dirty="0"/>
          </a:p>
        </p:txBody>
      </p:sp>
      <p:sp>
        <p:nvSpPr>
          <p:cNvPr id="11" name="object 11"/>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r>
              <a:rPr sz="1200" spc="-5" dirty="0">
                <a:latin typeface="Times New Roman"/>
                <a:cs typeface="Times New Roman"/>
              </a:rPr>
              <a:t>P</a:t>
            </a:r>
            <a:endParaRPr sz="12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304800"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16</a:t>
            </a:r>
            <a:endParaRPr sz="2200">
              <a:latin typeface="Calibri Light"/>
              <a:cs typeface="Calibri Light"/>
            </a:endParaRPr>
          </a:p>
        </p:txBody>
      </p:sp>
      <p:sp>
        <p:nvSpPr>
          <p:cNvPr id="3" name="object 3"/>
          <p:cNvSpPr txBox="1"/>
          <p:nvPr/>
        </p:nvSpPr>
        <p:spPr>
          <a:xfrm>
            <a:off x="902017" y="626491"/>
            <a:ext cx="5972175" cy="3247043"/>
          </a:xfrm>
          <a:prstGeom prst="rect">
            <a:avLst/>
          </a:prstGeom>
        </p:spPr>
        <p:txBody>
          <a:bodyPr vert="horz" wrap="square" lIns="0" tIns="13970" rIns="0" bIns="0" rtlCol="0">
            <a:spAutoFit/>
          </a:bodyPr>
          <a:lstStyle/>
          <a:p>
            <a:pPr marL="12700" marR="5080" algn="just">
              <a:lnSpc>
                <a:spcPct val="143600"/>
              </a:lnSpc>
              <a:spcBef>
                <a:spcPts val="110"/>
              </a:spcBef>
            </a:pPr>
            <a:r>
              <a:rPr lang="en-US" sz="1600" b="1" spc="-5" dirty="0">
                <a:latin typeface="Times New Roman"/>
                <a:cs typeface="Times New Roman"/>
              </a:rPr>
              <a:t>                                           CHAPTER 5</a:t>
            </a:r>
          </a:p>
          <a:p>
            <a:pPr marL="12700" marR="5080" algn="just">
              <a:lnSpc>
                <a:spcPct val="143600"/>
              </a:lnSpc>
              <a:spcBef>
                <a:spcPts val="110"/>
              </a:spcBef>
            </a:pPr>
            <a:r>
              <a:rPr lang="en-US" sz="1600" b="1" spc="-5" dirty="0">
                <a:latin typeface="Times New Roman"/>
                <a:cs typeface="Times New Roman"/>
              </a:rPr>
              <a:t>                                 PROJECT METHODOLOGY</a:t>
            </a:r>
          </a:p>
          <a:p>
            <a:pPr marL="12700" marR="5080" algn="just">
              <a:lnSpc>
                <a:spcPct val="150000"/>
              </a:lnSpc>
              <a:spcBef>
                <a:spcPts val="110"/>
              </a:spcBef>
            </a:pPr>
            <a:endParaRPr lang="en-US" sz="1600" b="1" spc="-5" dirty="0">
              <a:latin typeface="Times New Roman"/>
              <a:cs typeface="Times New Roman"/>
            </a:endParaRPr>
          </a:p>
          <a:p>
            <a:pPr marL="12700" marR="5080" algn="just">
              <a:lnSpc>
                <a:spcPct val="150000"/>
              </a:lnSpc>
              <a:spcBef>
                <a:spcPts val="110"/>
              </a:spcBef>
            </a:pPr>
            <a:r>
              <a:rPr lang="en-US" sz="1400" spc="-5" dirty="0">
                <a:latin typeface="Times New Roman"/>
                <a:cs typeface="Times New Roman"/>
              </a:rPr>
              <a:t>       T</a:t>
            </a:r>
            <a:r>
              <a:rPr sz="1400" spc="-5" dirty="0">
                <a:latin typeface="Times New Roman"/>
                <a:cs typeface="Times New Roman"/>
              </a:rPr>
              <a:t>he </a:t>
            </a:r>
            <a:r>
              <a:rPr lang="en-US" sz="1400" spc="-5" dirty="0">
                <a:latin typeface="Times New Roman"/>
                <a:cs typeface="Times New Roman"/>
              </a:rPr>
              <a:t>water level monitoring system consists of  resistor,  5 different </a:t>
            </a:r>
            <a:r>
              <a:rPr lang="en-US" sz="1400" spc="-5" dirty="0" err="1">
                <a:latin typeface="Times New Roman"/>
                <a:cs typeface="Times New Roman"/>
              </a:rPr>
              <a:t>colours</a:t>
            </a:r>
            <a:r>
              <a:rPr lang="en-US" sz="1400" spc="-5" dirty="0">
                <a:latin typeface="Times New Roman"/>
                <a:cs typeface="Times New Roman"/>
              </a:rPr>
              <a:t> of LED,  ultrasonic sensor, NODEDMCU,  Relay module, lcd display, jumping wires, 12C module.  These instruments are used to operate the system. The working principle of these circuits are given below.</a:t>
            </a:r>
            <a:endParaRPr sz="1400" dirty="0">
              <a:latin typeface="Times New Roman"/>
              <a:cs typeface="Times New Roman"/>
            </a:endParaRPr>
          </a:p>
          <a:p>
            <a:pPr>
              <a:lnSpc>
                <a:spcPct val="150000"/>
              </a:lnSpc>
            </a:pPr>
            <a:endParaRPr sz="1500" dirty="0">
              <a:latin typeface="Times New Roman"/>
              <a:cs typeface="Times New Roman"/>
            </a:endParaRPr>
          </a:p>
          <a:p>
            <a:pPr>
              <a:lnSpc>
                <a:spcPct val="100000"/>
              </a:lnSpc>
              <a:spcBef>
                <a:spcPts val="25"/>
              </a:spcBef>
            </a:pPr>
            <a:endParaRPr sz="1500" dirty="0">
              <a:latin typeface="Times New Roman"/>
              <a:cs typeface="Times New Roman"/>
            </a:endParaRPr>
          </a:p>
          <a:p>
            <a:pPr marL="12700" algn="just">
              <a:lnSpc>
                <a:spcPct val="100000"/>
              </a:lnSpc>
            </a:pPr>
            <a:r>
              <a:rPr lang="en-US" sz="1600" b="1" spc="-30" dirty="0">
                <a:latin typeface="Times New Roman"/>
                <a:cs typeface="Times New Roman"/>
              </a:rPr>
              <a:t>CIRCUIT</a:t>
            </a:r>
            <a:r>
              <a:rPr sz="1600" b="1" spc="-30" dirty="0">
                <a:latin typeface="Times New Roman"/>
                <a:cs typeface="Times New Roman"/>
              </a:rPr>
              <a:t> </a:t>
            </a:r>
            <a:r>
              <a:rPr sz="1600" b="1" spc="-5" dirty="0">
                <a:latin typeface="Times New Roman"/>
                <a:cs typeface="Times New Roman"/>
              </a:rPr>
              <a:t>DIAGRM</a:t>
            </a:r>
            <a:endParaRPr sz="1600" dirty="0">
              <a:latin typeface="Times New Roman"/>
              <a:cs typeface="Times New Roman"/>
            </a:endParaRPr>
          </a:p>
        </p:txBody>
      </p:sp>
      <p:grpSp>
        <p:nvGrpSpPr>
          <p:cNvPr id="6" name="object 6"/>
          <p:cNvGrpSpPr/>
          <p:nvPr/>
        </p:nvGrpSpPr>
        <p:grpSpPr>
          <a:xfrm>
            <a:off x="304800" y="304800"/>
            <a:ext cx="7165975" cy="9451975"/>
            <a:chOff x="304800" y="304800"/>
            <a:chExt cx="7165975" cy="9451975"/>
          </a:xfrm>
        </p:grpSpPr>
        <p:sp>
          <p:nvSpPr>
            <p:cNvPr id="7" name="object 7"/>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8" name="object 8"/>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9" name="object 9"/>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16</a:t>
            </a:fld>
            <a:endParaRPr dirty="0"/>
          </a:p>
        </p:txBody>
      </p:sp>
      <p:pic>
        <p:nvPicPr>
          <p:cNvPr id="12" name="Picture 11">
            <a:extLst>
              <a:ext uri="{FF2B5EF4-FFF2-40B4-BE49-F238E27FC236}">
                <a16:creationId xmlns:a16="http://schemas.microsoft.com/office/drawing/2014/main" id="{4E28C7B1-3F21-75BB-6ADA-E6D855DD65C8}"/>
              </a:ext>
            </a:extLst>
          </p:cNvPr>
          <p:cNvPicPr>
            <a:picLocks noChangeAspect="1"/>
          </p:cNvPicPr>
          <p:nvPr/>
        </p:nvPicPr>
        <p:blipFill>
          <a:blip r:embed="rId2"/>
          <a:stretch>
            <a:fillRect/>
          </a:stretch>
        </p:blipFill>
        <p:spPr>
          <a:xfrm>
            <a:off x="661034" y="4706563"/>
            <a:ext cx="6292831" cy="42065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286104"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1</a:t>
            </a:r>
            <a:r>
              <a:rPr lang="en-US" sz="2200" spc="-15" dirty="0">
                <a:latin typeface="Calibri Light"/>
                <a:cs typeface="Calibri Light"/>
              </a:rPr>
              <a:t>7</a:t>
            </a:r>
            <a:endParaRPr sz="2200" dirty="0">
              <a:latin typeface="Calibri Light"/>
              <a:cs typeface="Calibri Light"/>
            </a:endParaRPr>
          </a:p>
        </p:txBody>
      </p:sp>
      <p:sp>
        <p:nvSpPr>
          <p:cNvPr id="5" name="object 5"/>
          <p:cNvSpPr txBox="1"/>
          <p:nvPr/>
        </p:nvSpPr>
        <p:spPr>
          <a:xfrm>
            <a:off x="719360" y="708060"/>
            <a:ext cx="6479208" cy="2505814"/>
          </a:xfrm>
          <a:prstGeom prst="rect">
            <a:avLst/>
          </a:prstGeom>
        </p:spPr>
        <p:txBody>
          <a:bodyPr vert="horz" wrap="square" lIns="0" tIns="12700" rIns="0" bIns="0" rtlCol="0">
            <a:spAutoFit/>
          </a:bodyPr>
          <a:lstStyle/>
          <a:p>
            <a:pPr marL="1969135">
              <a:lnSpc>
                <a:spcPct val="100000"/>
              </a:lnSpc>
              <a:spcBef>
                <a:spcPts val="100"/>
              </a:spcBef>
            </a:pPr>
            <a:r>
              <a:rPr lang="en-US" b="1" spc="-5" dirty="0">
                <a:cs typeface="Times New Roman"/>
              </a:rPr>
              <a:t>5.1 COMPONENTS</a:t>
            </a:r>
            <a:endParaRPr lang="en-US" sz="1400" dirty="0">
              <a:cs typeface="Times New Roman"/>
            </a:endParaRPr>
          </a:p>
          <a:p>
            <a:pPr marL="12700" algn="just">
              <a:buSzPct val="93750"/>
              <a:tabLst>
                <a:tab pos="165735" algn="l"/>
              </a:tabLst>
            </a:pPr>
            <a:r>
              <a:rPr lang="en-US" sz="1400" spc="-10" dirty="0">
                <a:solidFill>
                  <a:schemeClr val="tx1">
                    <a:lumMod val="95000"/>
                    <a:lumOff val="5000"/>
                  </a:schemeClr>
                </a:solidFill>
                <a:cs typeface="Times New Roman"/>
              </a:rPr>
              <a:t>     </a:t>
            </a:r>
          </a:p>
          <a:p>
            <a:pPr marL="12700" algn="just">
              <a:buSzPct val="93750"/>
              <a:tabLst>
                <a:tab pos="165735" algn="l"/>
              </a:tabLst>
            </a:pPr>
            <a:r>
              <a:rPr lang="en-US" sz="1400" spc="-10" dirty="0">
                <a:solidFill>
                  <a:schemeClr val="tx1">
                    <a:lumMod val="95000"/>
                    <a:lumOff val="5000"/>
                  </a:schemeClr>
                </a:solidFill>
                <a:cs typeface="Times New Roman"/>
              </a:rPr>
              <a:t>                                            </a:t>
            </a:r>
            <a:r>
              <a:rPr lang="en-US" spc="-65" dirty="0">
                <a:solidFill>
                  <a:schemeClr val="tx1">
                    <a:lumMod val="95000"/>
                    <a:lumOff val="5000"/>
                  </a:schemeClr>
                </a:solidFill>
                <a:cs typeface="Times New Roman"/>
              </a:rPr>
              <a:t>             1. </a:t>
            </a:r>
            <a:r>
              <a:rPr lang="en-US" b="1" spc="-65" dirty="0">
                <a:solidFill>
                  <a:schemeClr val="tx1">
                    <a:lumMod val="95000"/>
                    <a:lumOff val="5000"/>
                  </a:schemeClr>
                </a:solidFill>
                <a:cs typeface="Times New Roman"/>
              </a:rPr>
              <a:t>RESISTOR</a:t>
            </a:r>
            <a:endParaRPr lang="en-US" sz="1400" b="1" spc="-10" dirty="0">
              <a:solidFill>
                <a:schemeClr val="tx1">
                  <a:lumMod val="95000"/>
                  <a:lumOff val="5000"/>
                </a:schemeClr>
              </a:solidFill>
              <a:cs typeface="Times New Roman"/>
            </a:endParaRPr>
          </a:p>
          <a:p>
            <a:pPr marL="12700" algn="just">
              <a:buSzPct val="93750"/>
              <a:tabLst>
                <a:tab pos="165735" algn="l"/>
              </a:tabLst>
            </a:pPr>
            <a:endParaRPr lang="en-US" sz="1400" b="1" spc="-10" dirty="0">
              <a:solidFill>
                <a:schemeClr val="tx1">
                  <a:lumMod val="95000"/>
                  <a:lumOff val="5000"/>
                </a:schemeClr>
              </a:solidFill>
              <a:cs typeface="Times New Roman"/>
            </a:endParaRPr>
          </a:p>
          <a:p>
            <a:pPr marL="355600" indent="-342900" algn="just">
              <a:lnSpc>
                <a:spcPct val="200000"/>
              </a:lnSpc>
              <a:buSzPct val="93750"/>
              <a:buFont typeface="+mj-lt"/>
              <a:buAutoNum type="arabicPeriod"/>
              <a:tabLst>
                <a:tab pos="165735" algn="l"/>
              </a:tabLst>
            </a:pPr>
            <a:r>
              <a:rPr lang="en-US" sz="1400" b="1" spc="-10" dirty="0">
                <a:solidFill>
                  <a:schemeClr val="tx1">
                    <a:lumMod val="95000"/>
                    <a:lumOff val="5000"/>
                  </a:schemeClr>
                </a:solidFill>
                <a:cs typeface="Times New Roman"/>
              </a:rPr>
              <a:t>             </a:t>
            </a:r>
            <a:r>
              <a:rPr lang="en-US" sz="1400" spc="-10" dirty="0">
                <a:solidFill>
                  <a:schemeClr val="tx1">
                    <a:lumMod val="95000"/>
                    <a:lumOff val="5000"/>
                  </a:schemeClr>
                </a:solidFill>
                <a:cs typeface="Times New Roman"/>
              </a:rPr>
              <a:t>   </a:t>
            </a:r>
            <a:r>
              <a:rPr lang="en-US" sz="1400" spc="-10" dirty="0" err="1">
                <a:solidFill>
                  <a:schemeClr val="tx1">
                    <a:lumMod val="95000"/>
                    <a:lumOff val="5000"/>
                  </a:schemeClr>
                </a:solidFill>
                <a:cs typeface="Times New Roman"/>
              </a:rPr>
              <a:t>Resistoris</a:t>
            </a:r>
            <a:r>
              <a:rPr lang="en-US" sz="1400" spc="-10" dirty="0">
                <a:solidFill>
                  <a:schemeClr val="tx1">
                    <a:lumMod val="95000"/>
                    <a:lumOff val="5000"/>
                  </a:schemeClr>
                </a:solidFill>
                <a:cs typeface="Times New Roman"/>
              </a:rPr>
              <a:t> </a:t>
            </a:r>
            <a:r>
              <a:rPr lang="en-US" sz="1400" spc="-15" dirty="0">
                <a:solidFill>
                  <a:schemeClr val="tx1">
                    <a:lumMod val="95000"/>
                    <a:lumOff val="5000"/>
                  </a:schemeClr>
                </a:solidFill>
                <a:cs typeface="Times New Roman"/>
              </a:rPr>
              <a:t>a </a:t>
            </a:r>
            <a:r>
              <a:rPr lang="en-US" sz="1400" spc="-20" dirty="0">
                <a:solidFill>
                  <a:schemeClr val="tx1">
                    <a:lumMod val="95000"/>
                    <a:lumOff val="5000"/>
                  </a:schemeClr>
                </a:solidFill>
                <a:cs typeface="Times New Roman"/>
              </a:rPr>
              <a:t>passive </a:t>
            </a:r>
            <a:r>
              <a:rPr lang="en-US" sz="1400" spc="15" dirty="0">
                <a:solidFill>
                  <a:schemeClr val="tx1">
                    <a:lumMod val="95000"/>
                    <a:lumOff val="5000"/>
                  </a:schemeClr>
                </a:solidFill>
                <a:cs typeface="Times New Roman"/>
              </a:rPr>
              <a:t>component </a:t>
            </a:r>
            <a:r>
              <a:rPr lang="en-US" sz="1400" spc="5" dirty="0">
                <a:solidFill>
                  <a:schemeClr val="tx1">
                    <a:lumMod val="95000"/>
                    <a:lumOff val="5000"/>
                  </a:schemeClr>
                </a:solidFill>
                <a:cs typeface="Times New Roman"/>
              </a:rPr>
              <a:t>used </a:t>
            </a:r>
            <a:r>
              <a:rPr lang="en-US" sz="1400" spc="65" dirty="0">
                <a:solidFill>
                  <a:schemeClr val="tx1">
                    <a:lumMod val="95000"/>
                    <a:lumOff val="5000"/>
                  </a:schemeClr>
                </a:solidFill>
                <a:cs typeface="Times New Roman"/>
              </a:rPr>
              <a:t>to </a:t>
            </a:r>
            <a:r>
              <a:rPr lang="en-US" sz="1400" spc="40" dirty="0">
                <a:solidFill>
                  <a:schemeClr val="tx1">
                    <a:lumMod val="95000"/>
                    <a:lumOff val="5000"/>
                  </a:schemeClr>
                </a:solidFill>
                <a:cs typeface="Times New Roman"/>
              </a:rPr>
              <a:t>control </a:t>
            </a:r>
            <a:r>
              <a:rPr lang="en-US" sz="1400" spc="65" dirty="0">
                <a:solidFill>
                  <a:schemeClr val="tx1">
                    <a:lumMod val="95000"/>
                    <a:lumOff val="5000"/>
                  </a:schemeClr>
                </a:solidFill>
                <a:cs typeface="Times New Roman"/>
              </a:rPr>
              <a:t>current </a:t>
            </a:r>
            <a:r>
              <a:rPr lang="en-US" sz="1400" spc="10" dirty="0">
                <a:solidFill>
                  <a:schemeClr val="tx1">
                    <a:lumMod val="95000"/>
                    <a:lumOff val="5000"/>
                  </a:schemeClr>
                </a:solidFill>
                <a:cs typeface="Times New Roman"/>
              </a:rPr>
              <a:t>in </a:t>
            </a:r>
            <a:r>
              <a:rPr lang="en-US" sz="1400" spc="-15" dirty="0">
                <a:solidFill>
                  <a:schemeClr val="tx1">
                    <a:lumMod val="95000"/>
                    <a:lumOff val="5000"/>
                  </a:schemeClr>
                </a:solidFill>
                <a:cs typeface="Times New Roman"/>
              </a:rPr>
              <a:t>a </a:t>
            </a:r>
            <a:r>
              <a:rPr lang="en-US" sz="1400" dirty="0">
                <a:solidFill>
                  <a:schemeClr val="tx1">
                    <a:lumMod val="95000"/>
                    <a:lumOff val="5000"/>
                  </a:schemeClr>
                </a:solidFill>
                <a:cs typeface="Times New Roman"/>
              </a:rPr>
              <a:t>circuit. </a:t>
            </a:r>
            <a:r>
              <a:rPr lang="en-US" sz="1400" spc="5" dirty="0">
                <a:solidFill>
                  <a:schemeClr val="tx1">
                    <a:lumMod val="95000"/>
                    <a:lumOff val="5000"/>
                  </a:schemeClr>
                </a:solidFill>
                <a:cs typeface="Times New Roman"/>
              </a:rPr>
              <a:t> </a:t>
            </a:r>
            <a:r>
              <a:rPr lang="en-US" sz="1400" spc="90" dirty="0">
                <a:solidFill>
                  <a:schemeClr val="tx1">
                    <a:lumMod val="95000"/>
                    <a:lumOff val="5000"/>
                  </a:schemeClr>
                </a:solidFill>
                <a:cs typeface="Times New Roman"/>
              </a:rPr>
              <a:t>Its </a:t>
            </a:r>
            <a:r>
              <a:rPr lang="en-US" sz="1400" spc="20" dirty="0">
                <a:solidFill>
                  <a:schemeClr val="tx1">
                    <a:lumMod val="95000"/>
                    <a:lumOff val="5000"/>
                  </a:schemeClr>
                </a:solidFill>
                <a:cs typeface="Times New Roman"/>
              </a:rPr>
              <a:t>resistance </a:t>
            </a:r>
            <a:r>
              <a:rPr lang="en-US" sz="1400" spc="-20" dirty="0">
                <a:solidFill>
                  <a:schemeClr val="tx1">
                    <a:lumMod val="95000"/>
                    <a:lumOff val="5000"/>
                  </a:schemeClr>
                </a:solidFill>
                <a:cs typeface="Times New Roman"/>
              </a:rPr>
              <a:t>is </a:t>
            </a:r>
            <a:r>
              <a:rPr lang="en-US" sz="1400" spc="5" dirty="0">
                <a:solidFill>
                  <a:schemeClr val="tx1">
                    <a:lumMod val="95000"/>
                    <a:lumOff val="5000"/>
                  </a:schemeClr>
                </a:solidFill>
                <a:cs typeface="Times New Roman"/>
              </a:rPr>
              <a:t>given </a:t>
            </a:r>
            <a:r>
              <a:rPr lang="en-US" sz="1400" spc="-20" dirty="0">
                <a:solidFill>
                  <a:schemeClr val="tx1">
                    <a:lumMod val="95000"/>
                    <a:lumOff val="5000"/>
                  </a:schemeClr>
                </a:solidFill>
                <a:cs typeface="Times New Roman"/>
              </a:rPr>
              <a:t>by </a:t>
            </a:r>
            <a:r>
              <a:rPr lang="en-US" sz="1400" spc="55" dirty="0">
                <a:solidFill>
                  <a:schemeClr val="tx1">
                    <a:lumMod val="95000"/>
                    <a:lumOff val="5000"/>
                  </a:schemeClr>
                </a:solidFill>
                <a:cs typeface="Times New Roman"/>
              </a:rPr>
              <a:t>the </a:t>
            </a:r>
            <a:r>
              <a:rPr lang="en-US" sz="1400" spc="35" dirty="0">
                <a:solidFill>
                  <a:schemeClr val="tx1">
                    <a:lumMod val="95000"/>
                    <a:lumOff val="5000"/>
                  </a:schemeClr>
                </a:solidFill>
                <a:cs typeface="Times New Roman"/>
              </a:rPr>
              <a:t>ratio </a:t>
            </a:r>
            <a:r>
              <a:rPr lang="en-US" sz="1400" spc="-75" dirty="0">
                <a:solidFill>
                  <a:schemeClr val="tx1">
                    <a:lumMod val="95000"/>
                    <a:lumOff val="5000"/>
                  </a:schemeClr>
                </a:solidFill>
                <a:cs typeface="Times New Roman"/>
              </a:rPr>
              <a:t>of</a:t>
            </a:r>
            <a:r>
              <a:rPr lang="en-US" sz="1400" spc="-70" dirty="0">
                <a:solidFill>
                  <a:schemeClr val="tx1">
                    <a:lumMod val="95000"/>
                    <a:lumOff val="5000"/>
                  </a:schemeClr>
                </a:solidFill>
                <a:cs typeface="Times New Roman"/>
              </a:rPr>
              <a:t> </a:t>
            </a:r>
            <a:r>
              <a:rPr lang="en-US" sz="1400" spc="5" dirty="0">
                <a:solidFill>
                  <a:schemeClr val="tx1">
                    <a:lumMod val="95000"/>
                    <a:lumOff val="5000"/>
                  </a:schemeClr>
                </a:solidFill>
                <a:cs typeface="Times New Roman"/>
              </a:rPr>
              <a:t>voltage </a:t>
            </a:r>
            <a:r>
              <a:rPr lang="en-US" sz="1400" spc="-10" dirty="0">
                <a:solidFill>
                  <a:schemeClr val="tx1">
                    <a:lumMod val="95000"/>
                    <a:lumOff val="5000"/>
                  </a:schemeClr>
                </a:solidFill>
                <a:cs typeface="Times New Roman"/>
              </a:rPr>
              <a:t>applied </a:t>
            </a:r>
            <a:r>
              <a:rPr lang="en-US" sz="1400" spc="10" dirty="0">
                <a:solidFill>
                  <a:schemeClr val="tx1">
                    <a:lumMod val="95000"/>
                    <a:lumOff val="5000"/>
                  </a:schemeClr>
                </a:solidFill>
                <a:cs typeface="Times New Roman"/>
              </a:rPr>
              <a:t>across </a:t>
            </a:r>
            <a:r>
              <a:rPr lang="en-US" sz="1400" spc="35" dirty="0">
                <a:solidFill>
                  <a:schemeClr val="tx1">
                    <a:lumMod val="95000"/>
                    <a:lumOff val="5000"/>
                  </a:schemeClr>
                </a:solidFill>
                <a:cs typeface="Times New Roman"/>
              </a:rPr>
              <a:t>its </a:t>
            </a:r>
            <a:r>
              <a:rPr lang="en-US" sz="1400" spc="40" dirty="0">
                <a:solidFill>
                  <a:schemeClr val="tx1">
                    <a:lumMod val="95000"/>
                    <a:lumOff val="5000"/>
                  </a:schemeClr>
                </a:solidFill>
                <a:cs typeface="Times New Roman"/>
              </a:rPr>
              <a:t> </a:t>
            </a:r>
            <a:r>
              <a:rPr lang="en-US" sz="1400" spc="35" dirty="0">
                <a:solidFill>
                  <a:schemeClr val="tx1">
                    <a:lumMod val="95000"/>
                    <a:lumOff val="5000"/>
                  </a:schemeClr>
                </a:solidFill>
                <a:cs typeface="Times New Roman"/>
              </a:rPr>
              <a:t>terminals</a:t>
            </a:r>
            <a:r>
              <a:rPr lang="en-US" sz="1400" spc="5" dirty="0">
                <a:solidFill>
                  <a:schemeClr val="tx1">
                    <a:lumMod val="95000"/>
                    <a:lumOff val="5000"/>
                  </a:schemeClr>
                </a:solidFill>
                <a:cs typeface="Times New Roman"/>
              </a:rPr>
              <a:t> </a:t>
            </a:r>
            <a:r>
              <a:rPr lang="en-US" sz="1400" spc="65" dirty="0">
                <a:solidFill>
                  <a:schemeClr val="tx1">
                    <a:lumMod val="95000"/>
                    <a:lumOff val="5000"/>
                  </a:schemeClr>
                </a:solidFill>
                <a:cs typeface="Times New Roman"/>
              </a:rPr>
              <a:t>to</a:t>
            </a:r>
            <a:r>
              <a:rPr lang="en-US" sz="1400" dirty="0">
                <a:solidFill>
                  <a:schemeClr val="tx1">
                    <a:lumMod val="95000"/>
                    <a:lumOff val="5000"/>
                  </a:schemeClr>
                </a:solidFill>
                <a:cs typeface="Times New Roman"/>
              </a:rPr>
              <a:t> </a:t>
            </a:r>
            <a:r>
              <a:rPr lang="en-US" sz="1400" spc="55" dirty="0">
                <a:solidFill>
                  <a:schemeClr val="tx1">
                    <a:lumMod val="95000"/>
                    <a:lumOff val="5000"/>
                  </a:schemeClr>
                </a:solidFill>
                <a:cs typeface="Times New Roman"/>
              </a:rPr>
              <a:t>the</a:t>
            </a:r>
            <a:r>
              <a:rPr lang="en-US" sz="1400" spc="-10" dirty="0">
                <a:solidFill>
                  <a:schemeClr val="tx1">
                    <a:lumMod val="95000"/>
                    <a:lumOff val="5000"/>
                  </a:schemeClr>
                </a:solidFill>
                <a:cs typeface="Times New Roman"/>
              </a:rPr>
              <a:t> </a:t>
            </a:r>
            <a:r>
              <a:rPr lang="en-US" sz="1400" spc="65" dirty="0">
                <a:solidFill>
                  <a:schemeClr val="tx1">
                    <a:lumMod val="95000"/>
                    <a:lumOff val="5000"/>
                  </a:schemeClr>
                </a:solidFill>
                <a:cs typeface="Times New Roman"/>
              </a:rPr>
              <a:t>current</a:t>
            </a:r>
            <a:r>
              <a:rPr lang="en-US" sz="1400" spc="10" dirty="0">
                <a:solidFill>
                  <a:schemeClr val="tx1">
                    <a:lumMod val="95000"/>
                    <a:lumOff val="5000"/>
                  </a:schemeClr>
                </a:solidFill>
                <a:cs typeface="Times New Roman"/>
              </a:rPr>
              <a:t> </a:t>
            </a:r>
            <a:r>
              <a:rPr lang="en-US" sz="1400" spc="20" dirty="0">
                <a:solidFill>
                  <a:schemeClr val="tx1">
                    <a:lumMod val="95000"/>
                    <a:lumOff val="5000"/>
                  </a:schemeClr>
                </a:solidFill>
                <a:cs typeface="Times New Roman"/>
              </a:rPr>
              <a:t>passing</a:t>
            </a:r>
            <a:r>
              <a:rPr lang="en-US" sz="1400" spc="5" dirty="0">
                <a:solidFill>
                  <a:schemeClr val="tx1">
                    <a:lumMod val="95000"/>
                    <a:lumOff val="5000"/>
                  </a:schemeClr>
                </a:solidFill>
                <a:cs typeface="Times New Roman"/>
              </a:rPr>
              <a:t> </a:t>
            </a:r>
            <a:r>
              <a:rPr lang="en-US" sz="1400" spc="70" dirty="0">
                <a:solidFill>
                  <a:schemeClr val="tx1">
                    <a:lumMod val="95000"/>
                    <a:lumOff val="5000"/>
                  </a:schemeClr>
                </a:solidFill>
                <a:cs typeface="Times New Roman"/>
              </a:rPr>
              <a:t>through</a:t>
            </a:r>
            <a:r>
              <a:rPr lang="en-US" sz="1400" spc="-5" dirty="0">
                <a:solidFill>
                  <a:schemeClr val="tx1">
                    <a:lumMod val="95000"/>
                    <a:lumOff val="5000"/>
                  </a:schemeClr>
                </a:solidFill>
                <a:cs typeface="Times New Roman"/>
              </a:rPr>
              <a:t> </a:t>
            </a:r>
            <a:r>
              <a:rPr lang="en-US" sz="1400" spc="10" dirty="0">
                <a:solidFill>
                  <a:schemeClr val="tx1">
                    <a:lumMod val="95000"/>
                    <a:lumOff val="5000"/>
                  </a:schemeClr>
                </a:solidFill>
                <a:cs typeface="Times New Roman"/>
              </a:rPr>
              <a:t>it.</a:t>
            </a:r>
            <a:r>
              <a:rPr lang="en-US" sz="1400" spc="15" dirty="0">
                <a:solidFill>
                  <a:schemeClr val="tx1">
                    <a:lumMod val="95000"/>
                    <a:lumOff val="5000"/>
                  </a:schemeClr>
                </a:solidFill>
                <a:cs typeface="Times New Roman"/>
              </a:rPr>
              <a:t> </a:t>
            </a:r>
            <a:endParaRPr lang="en-US" sz="1400" dirty="0">
              <a:solidFill>
                <a:schemeClr val="tx1">
                  <a:lumMod val="95000"/>
                  <a:lumOff val="5000"/>
                </a:schemeClr>
              </a:solidFill>
              <a:cs typeface="Times New Roman"/>
            </a:endParaRPr>
          </a:p>
          <a:p>
            <a:pPr marL="12700" algn="just">
              <a:lnSpc>
                <a:spcPct val="100000"/>
              </a:lnSpc>
              <a:buSzPct val="93750"/>
              <a:tabLst>
                <a:tab pos="165735" algn="l"/>
              </a:tabLst>
            </a:pPr>
            <a:endParaRPr sz="1400" dirty="0">
              <a:cs typeface="Times New Roman"/>
            </a:endParaRPr>
          </a:p>
        </p:txBody>
      </p:sp>
      <p:grpSp>
        <p:nvGrpSpPr>
          <p:cNvPr id="6" name="object 6"/>
          <p:cNvGrpSpPr/>
          <p:nvPr/>
        </p:nvGrpSpPr>
        <p:grpSpPr>
          <a:xfrm>
            <a:off x="304800" y="304800"/>
            <a:ext cx="7165975" cy="9451975"/>
            <a:chOff x="304800" y="304800"/>
            <a:chExt cx="7165975" cy="9451975"/>
          </a:xfrm>
        </p:grpSpPr>
        <p:sp>
          <p:nvSpPr>
            <p:cNvPr id="7" name="object 7"/>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8" name="object 8"/>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9" name="object 9"/>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17</a:t>
            </a:fld>
            <a:endParaRPr dirty="0"/>
          </a:p>
        </p:txBody>
      </p:sp>
      <p:sp>
        <p:nvSpPr>
          <p:cNvPr id="11" name="object 11"/>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r>
              <a:rPr sz="1200" b="1" dirty="0">
                <a:latin typeface="Times New Roman"/>
                <a:cs typeface="Times New Roman"/>
              </a:rPr>
              <a:t>2</a:t>
            </a:r>
            <a:endParaRPr sz="1200" dirty="0">
              <a:latin typeface="Times New Roman"/>
              <a:cs typeface="Times New Roman"/>
            </a:endParaRPr>
          </a:p>
        </p:txBody>
      </p:sp>
      <p:grpSp>
        <p:nvGrpSpPr>
          <p:cNvPr id="3" name="object 12">
            <a:extLst>
              <a:ext uri="{FF2B5EF4-FFF2-40B4-BE49-F238E27FC236}">
                <a16:creationId xmlns:a16="http://schemas.microsoft.com/office/drawing/2014/main" id="{058CB10C-E224-BD7F-32E0-DFC48323BA00}"/>
              </a:ext>
            </a:extLst>
          </p:cNvPr>
          <p:cNvGrpSpPr/>
          <p:nvPr/>
        </p:nvGrpSpPr>
        <p:grpSpPr>
          <a:xfrm>
            <a:off x="1077888" y="2906995"/>
            <a:ext cx="3784855" cy="1744553"/>
            <a:chOff x="-19050" y="2181385"/>
            <a:chExt cx="7188425" cy="2452116"/>
          </a:xfrm>
        </p:grpSpPr>
        <p:pic>
          <p:nvPicPr>
            <p:cNvPr id="4" name="object 13">
              <a:extLst>
                <a:ext uri="{FF2B5EF4-FFF2-40B4-BE49-F238E27FC236}">
                  <a16:creationId xmlns:a16="http://schemas.microsoft.com/office/drawing/2014/main" id="{BE99BBC7-F476-18F5-CB56-1B683A113114}"/>
                </a:ext>
              </a:extLst>
            </p:cNvPr>
            <p:cNvPicPr/>
            <p:nvPr/>
          </p:nvPicPr>
          <p:blipFill>
            <a:blip r:embed="rId2" cstate="print"/>
            <a:stretch>
              <a:fillRect/>
            </a:stretch>
          </p:blipFill>
          <p:spPr>
            <a:xfrm>
              <a:off x="0" y="2267775"/>
              <a:ext cx="153072" cy="305625"/>
            </a:xfrm>
            <a:prstGeom prst="rect">
              <a:avLst/>
            </a:prstGeom>
          </p:spPr>
        </p:pic>
        <p:pic>
          <p:nvPicPr>
            <p:cNvPr id="12" name="object 14">
              <a:extLst>
                <a:ext uri="{FF2B5EF4-FFF2-40B4-BE49-F238E27FC236}">
                  <a16:creationId xmlns:a16="http://schemas.microsoft.com/office/drawing/2014/main" id="{FEEF5F12-EA45-6A08-E341-F840EEB67D77}"/>
                </a:ext>
              </a:extLst>
            </p:cNvPr>
            <p:cNvPicPr/>
            <p:nvPr/>
          </p:nvPicPr>
          <p:blipFill>
            <a:blip r:embed="rId3" cstate="print"/>
            <a:stretch>
              <a:fillRect/>
            </a:stretch>
          </p:blipFill>
          <p:spPr>
            <a:xfrm>
              <a:off x="-19050" y="2359152"/>
              <a:ext cx="87630" cy="129539"/>
            </a:xfrm>
            <a:prstGeom prst="rect">
              <a:avLst/>
            </a:prstGeom>
          </p:spPr>
        </p:pic>
        <p:pic>
          <p:nvPicPr>
            <p:cNvPr id="13" name="object 15">
              <a:extLst>
                <a:ext uri="{FF2B5EF4-FFF2-40B4-BE49-F238E27FC236}">
                  <a16:creationId xmlns:a16="http://schemas.microsoft.com/office/drawing/2014/main" id="{A6473F79-9F7C-4A6F-1D64-484A9E6C38F6}"/>
                </a:ext>
              </a:extLst>
            </p:cNvPr>
            <p:cNvPicPr/>
            <p:nvPr/>
          </p:nvPicPr>
          <p:blipFill>
            <a:blip r:embed="rId4" cstate="print"/>
            <a:stretch>
              <a:fillRect/>
            </a:stretch>
          </p:blipFill>
          <p:spPr>
            <a:xfrm>
              <a:off x="3900397" y="2181385"/>
              <a:ext cx="3268978" cy="2452116"/>
            </a:xfrm>
            <a:prstGeom prst="rect">
              <a:avLst/>
            </a:prstGeom>
          </p:spPr>
        </p:pic>
      </p:grpSp>
      <p:sp>
        <p:nvSpPr>
          <p:cNvPr id="14" name="Title 1">
            <a:extLst>
              <a:ext uri="{FF2B5EF4-FFF2-40B4-BE49-F238E27FC236}">
                <a16:creationId xmlns:a16="http://schemas.microsoft.com/office/drawing/2014/main" id="{75B36027-69D2-3DD6-6706-850C67C952E5}"/>
              </a:ext>
            </a:extLst>
          </p:cNvPr>
          <p:cNvSpPr txBox="1">
            <a:spLocks/>
          </p:cNvSpPr>
          <p:nvPr/>
        </p:nvSpPr>
        <p:spPr>
          <a:xfrm>
            <a:off x="392038" y="280929"/>
            <a:ext cx="8063399" cy="738664"/>
          </a:xfrm>
          <a:prstGeom prst="rect">
            <a:avLst/>
          </a:prstGeom>
        </p:spPr>
        <p:txBody>
          <a:bodyPr/>
          <a:lstStyle>
            <a:lvl1pPr>
              <a:defRPr>
                <a:latin typeface="+mj-lt"/>
                <a:ea typeface="+mj-ea"/>
                <a:cs typeface="+mj-cs"/>
              </a:defRPr>
            </a:lvl1pPr>
          </a:lstStyle>
          <a:p>
            <a:r>
              <a:rPr lang="en-US" kern="0" dirty="0">
                <a:solidFill>
                  <a:sysClr val="windowText" lastClr="000000"/>
                </a:solidFill>
              </a:rPr>
              <a:t>   </a:t>
            </a:r>
            <a:r>
              <a:rPr lang="en-US" kern="0" dirty="0">
                <a:solidFill>
                  <a:srgbClr val="FF0000"/>
                </a:solidFill>
              </a:rPr>
              <a:t>U </a:t>
            </a:r>
            <a:endParaRPr lang="en-US" kern="0" dirty="0">
              <a:solidFill>
                <a:sysClr val="windowText" lastClr="000000"/>
              </a:solidFill>
            </a:endParaRPr>
          </a:p>
        </p:txBody>
      </p:sp>
      <p:sp>
        <p:nvSpPr>
          <p:cNvPr id="16" name="TextBox 15">
            <a:extLst>
              <a:ext uri="{FF2B5EF4-FFF2-40B4-BE49-F238E27FC236}">
                <a16:creationId xmlns:a16="http://schemas.microsoft.com/office/drawing/2014/main" id="{E8CB1A8E-0158-9065-B06D-520C3D9B5AB7}"/>
              </a:ext>
            </a:extLst>
          </p:cNvPr>
          <p:cNvSpPr txBox="1"/>
          <p:nvPr/>
        </p:nvSpPr>
        <p:spPr>
          <a:xfrm>
            <a:off x="2848340" y="4844534"/>
            <a:ext cx="6270520" cy="369332"/>
          </a:xfrm>
          <a:prstGeom prst="rect">
            <a:avLst/>
          </a:prstGeom>
          <a:noFill/>
        </p:spPr>
        <p:txBody>
          <a:bodyPr wrap="square">
            <a:spAutoFit/>
          </a:bodyPr>
          <a:lstStyle/>
          <a:p>
            <a:r>
              <a:rPr lang="en-US" kern="0" dirty="0">
                <a:solidFill>
                  <a:sysClr val="windowText" lastClr="000000"/>
                </a:solidFill>
              </a:rPr>
              <a:t>2. </a:t>
            </a:r>
            <a:r>
              <a:rPr lang="en-US" b="1" kern="0" dirty="0">
                <a:solidFill>
                  <a:schemeClr val="tx1">
                    <a:lumMod val="85000"/>
                    <a:lumOff val="15000"/>
                  </a:schemeClr>
                </a:solidFill>
              </a:rPr>
              <a:t>ULTRASONNIC SENSOR </a:t>
            </a:r>
            <a:endParaRPr lang="en-IN" b="1" dirty="0">
              <a:solidFill>
                <a:schemeClr val="tx1">
                  <a:lumMod val="85000"/>
                  <a:lumOff val="15000"/>
                </a:schemeClr>
              </a:solidFill>
            </a:endParaRPr>
          </a:p>
        </p:txBody>
      </p:sp>
      <p:sp>
        <p:nvSpPr>
          <p:cNvPr id="18" name="TextBox 17">
            <a:extLst>
              <a:ext uri="{FF2B5EF4-FFF2-40B4-BE49-F238E27FC236}">
                <a16:creationId xmlns:a16="http://schemas.microsoft.com/office/drawing/2014/main" id="{B78683C5-4107-5655-0299-0D9C6174B06C}"/>
              </a:ext>
            </a:extLst>
          </p:cNvPr>
          <p:cNvSpPr txBox="1"/>
          <p:nvPr/>
        </p:nvSpPr>
        <p:spPr>
          <a:xfrm>
            <a:off x="902016" y="5237736"/>
            <a:ext cx="6270519" cy="1755545"/>
          </a:xfrm>
          <a:prstGeom prst="rect">
            <a:avLst/>
          </a:prstGeom>
          <a:noFill/>
        </p:spPr>
        <p:txBody>
          <a:bodyPr wrap="square">
            <a:spAutoFit/>
          </a:bodyPr>
          <a:lstStyle/>
          <a:p>
            <a:pPr algn="just">
              <a:lnSpc>
                <a:spcPct val="200000"/>
              </a:lnSpc>
            </a:pPr>
            <a:r>
              <a:rPr lang="en-IN" sz="1400" kern="0" dirty="0">
                <a:solidFill>
                  <a:schemeClr val="tx1">
                    <a:lumMod val="95000"/>
                    <a:lumOff val="5000"/>
                  </a:schemeClr>
                </a:solidFill>
                <a:cs typeface="Times New Roman" panose="02020603050405020304" pitchFamily="18" charset="0"/>
              </a:rPr>
              <a:t>       Ultrasonic  sensor a transducer to send and receive Ultra sonic pulses that can relay back information about the </a:t>
            </a:r>
            <a:r>
              <a:rPr lang="en-IN" sz="1400" kern="0" dirty="0" err="1">
                <a:solidFill>
                  <a:schemeClr val="tx1">
                    <a:lumMod val="95000"/>
                    <a:lumOff val="5000"/>
                  </a:schemeClr>
                </a:solidFill>
                <a:cs typeface="Times New Roman" panose="02020603050405020304" pitchFamily="18" charset="0"/>
              </a:rPr>
              <a:t>ensor</a:t>
            </a:r>
            <a:r>
              <a:rPr lang="en-IN" sz="1400" kern="0" dirty="0">
                <a:solidFill>
                  <a:schemeClr val="tx1">
                    <a:lumMod val="95000"/>
                    <a:lumOff val="5000"/>
                  </a:schemeClr>
                </a:solidFill>
                <a:cs typeface="Times New Roman" panose="02020603050405020304" pitchFamily="18" charset="0"/>
              </a:rPr>
              <a:t> is the instrument used to measures the distance to an object by using ultrasonic  sound waves . Ultrasonic sensor objects proximity. </a:t>
            </a:r>
            <a:endParaRPr lang="en-US" sz="1400" kern="0" dirty="0">
              <a:solidFill>
                <a:schemeClr val="tx1">
                  <a:lumMod val="95000"/>
                  <a:lumOff val="5000"/>
                </a:schemeClr>
              </a:solidFill>
              <a:cs typeface="Times New Roman" panose="02020603050405020304" pitchFamily="18" charset="0"/>
            </a:endParaRPr>
          </a:p>
        </p:txBody>
      </p:sp>
      <p:pic>
        <p:nvPicPr>
          <p:cNvPr id="21" name="Picture 20">
            <a:extLst>
              <a:ext uri="{FF2B5EF4-FFF2-40B4-BE49-F238E27FC236}">
                <a16:creationId xmlns:a16="http://schemas.microsoft.com/office/drawing/2014/main" id="{F142B064-A314-91D1-212D-11A61E4416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1393" y="7038815"/>
            <a:ext cx="2654927" cy="227483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02017" y="2798191"/>
            <a:ext cx="5969000" cy="228268"/>
          </a:xfrm>
          <a:prstGeom prst="rect">
            <a:avLst/>
          </a:prstGeom>
        </p:spPr>
        <p:txBody>
          <a:bodyPr vert="horz" wrap="square" lIns="0" tIns="12700" rIns="0" bIns="0" rtlCol="0">
            <a:spAutoFit/>
          </a:bodyPr>
          <a:lstStyle/>
          <a:p>
            <a:pPr marL="12700" algn="just">
              <a:lnSpc>
                <a:spcPct val="100000"/>
              </a:lnSpc>
            </a:pPr>
            <a:r>
              <a:rPr sz="1400" spc="-5" dirty="0">
                <a:latin typeface="Times New Roman"/>
                <a:cs typeface="Times New Roman"/>
              </a:rPr>
              <a:t>.</a:t>
            </a:r>
            <a:endParaRPr sz="1400" dirty="0">
              <a:latin typeface="Times New Roman"/>
              <a:cs typeface="Times New Roman"/>
            </a:endParaRPr>
          </a:p>
        </p:txBody>
      </p:sp>
      <p:grpSp>
        <p:nvGrpSpPr>
          <p:cNvPr id="9" name="object 9"/>
          <p:cNvGrpSpPr/>
          <p:nvPr/>
        </p:nvGrpSpPr>
        <p:grpSpPr>
          <a:xfrm>
            <a:off x="304800" y="304800"/>
            <a:ext cx="7165975" cy="9451975"/>
            <a:chOff x="304800" y="304800"/>
            <a:chExt cx="7165975" cy="9451975"/>
          </a:xfrm>
        </p:grpSpPr>
        <p:sp>
          <p:nvSpPr>
            <p:cNvPr id="10" name="object 10"/>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11" name="object 11"/>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12" name="object 12"/>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18</a:t>
            </a:fld>
            <a:endParaRPr dirty="0"/>
          </a:p>
        </p:txBody>
      </p:sp>
      <p:sp>
        <p:nvSpPr>
          <p:cNvPr id="3" name="TextBox 2">
            <a:extLst>
              <a:ext uri="{FF2B5EF4-FFF2-40B4-BE49-F238E27FC236}">
                <a16:creationId xmlns:a16="http://schemas.microsoft.com/office/drawing/2014/main" id="{1C115AF4-F266-78BE-89EE-533EA7A4DDFB}"/>
              </a:ext>
            </a:extLst>
          </p:cNvPr>
          <p:cNvSpPr txBox="1"/>
          <p:nvPr/>
        </p:nvSpPr>
        <p:spPr>
          <a:xfrm>
            <a:off x="635317" y="1314119"/>
            <a:ext cx="6231255" cy="2954655"/>
          </a:xfrm>
          <a:prstGeom prst="rect">
            <a:avLst/>
          </a:prstGeom>
          <a:noFill/>
        </p:spPr>
        <p:txBody>
          <a:bodyPr wrap="square" numCol="2" rtlCol="0">
            <a:spAutoFit/>
          </a:bodyPr>
          <a:lstStyle/>
          <a:p>
            <a:pPr algn="just">
              <a:lnSpc>
                <a:spcPct val="200000"/>
              </a:lnSpc>
            </a:pPr>
            <a:r>
              <a:rPr lang="en-IN" sz="1400" dirty="0">
                <a:cs typeface="Times New Roman" panose="02020603050405020304" pitchFamily="18" charset="0"/>
              </a:rPr>
              <a:t>                A  power relay module is an electrical switch that is operated by an electro magnet . The electromagnet is  activated by a separate low power signal from a microcontroller . When activated , the electromagnet  pulls to either open or close an electrical circuits . The relay module function is mainly to switch electrical device and system on or off. It also serves to isolate the control circuit from the devices or system being controlled</a:t>
            </a:r>
            <a:r>
              <a:rPr lang="en-IN" sz="1400" dirty="0">
                <a:latin typeface="Times New Roman" panose="02020603050405020304" pitchFamily="18" charset="0"/>
                <a:cs typeface="Times New Roman" panose="02020603050405020304" pitchFamily="18" charset="0"/>
              </a:rPr>
              <a:t>. </a:t>
            </a:r>
          </a:p>
          <a:p>
            <a:endParaRPr lang="en-IN" dirty="0"/>
          </a:p>
        </p:txBody>
      </p:sp>
      <p:sp>
        <p:nvSpPr>
          <p:cNvPr id="4" name="TextBox 3">
            <a:extLst>
              <a:ext uri="{FF2B5EF4-FFF2-40B4-BE49-F238E27FC236}">
                <a16:creationId xmlns:a16="http://schemas.microsoft.com/office/drawing/2014/main" id="{3271F779-3747-521C-5331-DA249A4D5DE1}"/>
              </a:ext>
            </a:extLst>
          </p:cNvPr>
          <p:cNvSpPr txBox="1"/>
          <p:nvPr/>
        </p:nvSpPr>
        <p:spPr>
          <a:xfrm flipH="1">
            <a:off x="2932259" y="768376"/>
            <a:ext cx="301547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3.RELAY MODULE </a:t>
            </a:r>
          </a:p>
        </p:txBody>
      </p:sp>
      <p:pic>
        <p:nvPicPr>
          <p:cNvPr id="6" name="Picture 5">
            <a:extLst>
              <a:ext uri="{FF2B5EF4-FFF2-40B4-BE49-F238E27FC236}">
                <a16:creationId xmlns:a16="http://schemas.microsoft.com/office/drawing/2014/main" id="{19A47B50-23F2-4B2D-CA35-F3953FC8E1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4072" y="4142601"/>
            <a:ext cx="1728192" cy="1318647"/>
          </a:xfrm>
          <a:prstGeom prst="rect">
            <a:avLst/>
          </a:prstGeom>
        </p:spPr>
      </p:pic>
      <p:sp>
        <p:nvSpPr>
          <p:cNvPr id="7" name="TextBox 6">
            <a:extLst>
              <a:ext uri="{FF2B5EF4-FFF2-40B4-BE49-F238E27FC236}">
                <a16:creationId xmlns:a16="http://schemas.microsoft.com/office/drawing/2014/main" id="{856F90D9-3A68-DF17-EE81-C159C565D7C6}"/>
              </a:ext>
            </a:extLst>
          </p:cNvPr>
          <p:cNvSpPr txBox="1"/>
          <p:nvPr/>
        </p:nvSpPr>
        <p:spPr>
          <a:xfrm>
            <a:off x="3155788" y="5584547"/>
            <a:ext cx="3789727" cy="369332"/>
          </a:xfrm>
          <a:prstGeom prst="rect">
            <a:avLst/>
          </a:prstGeom>
          <a:noFill/>
        </p:spPr>
        <p:txBody>
          <a:bodyPr wrap="square" rtlCol="0">
            <a:spAutoFit/>
          </a:bodyPr>
          <a:lstStyle/>
          <a:p>
            <a:pPr algn="just"/>
            <a:r>
              <a:rPr lang="en-IN" b="1" dirty="0"/>
              <a:t>4.BUZZER</a:t>
            </a:r>
          </a:p>
        </p:txBody>
      </p:sp>
      <p:pic>
        <p:nvPicPr>
          <p:cNvPr id="16" name="object 8">
            <a:extLst>
              <a:ext uri="{FF2B5EF4-FFF2-40B4-BE49-F238E27FC236}">
                <a16:creationId xmlns:a16="http://schemas.microsoft.com/office/drawing/2014/main" id="{32818AF3-8597-1CFE-864F-85D92941F5AB}"/>
              </a:ext>
            </a:extLst>
          </p:cNvPr>
          <p:cNvPicPr/>
          <p:nvPr/>
        </p:nvPicPr>
        <p:blipFill>
          <a:blip r:embed="rId3" cstate="print"/>
          <a:stretch>
            <a:fillRect/>
          </a:stretch>
        </p:blipFill>
        <p:spPr>
          <a:xfrm>
            <a:off x="2932258" y="8117371"/>
            <a:ext cx="2250085" cy="1172653"/>
          </a:xfrm>
          <a:prstGeom prst="rect">
            <a:avLst/>
          </a:prstGeom>
        </p:spPr>
      </p:pic>
      <p:sp>
        <p:nvSpPr>
          <p:cNvPr id="17" name="TextBox 16">
            <a:extLst>
              <a:ext uri="{FF2B5EF4-FFF2-40B4-BE49-F238E27FC236}">
                <a16:creationId xmlns:a16="http://schemas.microsoft.com/office/drawing/2014/main" id="{33483F1E-E035-AA3A-2580-9DA1893D0D71}"/>
              </a:ext>
            </a:extLst>
          </p:cNvPr>
          <p:cNvSpPr txBox="1"/>
          <p:nvPr/>
        </p:nvSpPr>
        <p:spPr>
          <a:xfrm>
            <a:off x="1068337" y="6295151"/>
            <a:ext cx="5867627" cy="1755545"/>
          </a:xfrm>
          <a:prstGeom prst="rect">
            <a:avLst/>
          </a:prstGeom>
          <a:noFill/>
        </p:spPr>
        <p:txBody>
          <a:bodyPr wrap="square" rtlCol="0">
            <a:spAutoFit/>
          </a:bodyPr>
          <a:lstStyle/>
          <a:p>
            <a:pPr algn="just">
              <a:lnSpc>
                <a:spcPct val="200000"/>
              </a:lnSpc>
            </a:pPr>
            <a:r>
              <a:rPr lang="en-US" sz="1400" dirty="0"/>
              <a:t>          A buzzer or beeper is an audio signaling device, which may be mechanical, electromechanical, or piezoelectric (piezo for short). Typical uses of buzzers and beepers include alarm devices, timers, train and confirmation of user input such as a mouse click or keystroke.</a:t>
            </a:r>
            <a:endParaRPr lang="en-IN" sz="1400" dirty="0"/>
          </a:p>
        </p:txBody>
      </p:sp>
      <p:sp>
        <p:nvSpPr>
          <p:cNvPr id="8" name="TextBox 7">
            <a:extLst>
              <a:ext uri="{FF2B5EF4-FFF2-40B4-BE49-F238E27FC236}">
                <a16:creationId xmlns:a16="http://schemas.microsoft.com/office/drawing/2014/main" id="{9AA1E12D-C4CB-867F-0D15-982B5214DD5A}"/>
              </a:ext>
            </a:extLst>
          </p:cNvPr>
          <p:cNvSpPr txBox="1"/>
          <p:nvPr/>
        </p:nvSpPr>
        <p:spPr>
          <a:xfrm rot="5400000" flipV="1">
            <a:off x="-274457" y="8843827"/>
            <a:ext cx="1468234" cy="351315"/>
          </a:xfrm>
          <a:prstGeom prst="rect">
            <a:avLst/>
          </a:prstGeom>
          <a:noFill/>
        </p:spPr>
        <p:txBody>
          <a:bodyPr wrap="square">
            <a:spAutoFit/>
          </a:bodyPr>
          <a:lstStyle/>
          <a:p>
            <a:pPr marL="12700">
              <a:lnSpc>
                <a:spcPts val="2190"/>
              </a:lnSpc>
            </a:pPr>
            <a:r>
              <a:rPr lang="en-IN" sz="1400" spc="-10" dirty="0">
                <a:latin typeface="Calibri Light"/>
                <a:cs typeface="Calibri Light"/>
              </a:rPr>
              <a:t>P</a:t>
            </a:r>
            <a:r>
              <a:rPr lang="en-IN" sz="1400" spc="5" dirty="0">
                <a:latin typeface="Calibri Light"/>
                <a:cs typeface="Calibri Light"/>
              </a:rPr>
              <a:t>a</a:t>
            </a:r>
            <a:r>
              <a:rPr lang="en-IN" sz="1400" spc="10" dirty="0">
                <a:latin typeface="Calibri Light"/>
                <a:cs typeface="Calibri Light"/>
              </a:rPr>
              <a:t>g</a:t>
            </a:r>
            <a:r>
              <a:rPr lang="en-IN" sz="1400" spc="5" dirty="0">
                <a:latin typeface="Calibri Light"/>
                <a:cs typeface="Calibri Light"/>
              </a:rPr>
              <a:t>e</a:t>
            </a:r>
            <a:r>
              <a:rPr lang="en-IN" sz="1400" spc="-15" dirty="0">
                <a:latin typeface="Calibri Light"/>
                <a:cs typeface="Calibri Light"/>
              </a:rPr>
              <a:t>18</a:t>
            </a:r>
            <a:endParaRPr lang="en-IN" sz="1400" dirty="0">
              <a:latin typeface="Calibri Light"/>
              <a:cs typeface="Calibri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286104"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lang="en-US" sz="2200" spc="-15" dirty="0">
                <a:latin typeface="Calibri Light"/>
                <a:cs typeface="Calibri Light"/>
              </a:rPr>
              <a:t>19</a:t>
            </a:r>
            <a:endParaRPr sz="2200" dirty="0">
              <a:latin typeface="Calibri Light"/>
              <a:cs typeface="Calibri Light"/>
            </a:endParaRPr>
          </a:p>
        </p:txBody>
      </p:sp>
      <p:grpSp>
        <p:nvGrpSpPr>
          <p:cNvPr id="9" name="object 9"/>
          <p:cNvGrpSpPr/>
          <p:nvPr/>
        </p:nvGrpSpPr>
        <p:grpSpPr>
          <a:xfrm>
            <a:off x="304800" y="304800"/>
            <a:ext cx="7165975" cy="9451975"/>
            <a:chOff x="304800" y="304800"/>
            <a:chExt cx="7165975" cy="9451975"/>
          </a:xfrm>
        </p:grpSpPr>
        <p:sp>
          <p:nvSpPr>
            <p:cNvPr id="10" name="object 10"/>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11" name="object 11"/>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12" name="object 12"/>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19</a:t>
            </a:fld>
            <a:endParaRPr dirty="0"/>
          </a:p>
        </p:txBody>
      </p:sp>
      <p:sp>
        <p:nvSpPr>
          <p:cNvPr id="16" name="TextBox 15">
            <a:extLst>
              <a:ext uri="{FF2B5EF4-FFF2-40B4-BE49-F238E27FC236}">
                <a16:creationId xmlns:a16="http://schemas.microsoft.com/office/drawing/2014/main" id="{40C167F7-10BF-9FC7-DD93-55BB3D3888C2}"/>
              </a:ext>
            </a:extLst>
          </p:cNvPr>
          <p:cNvSpPr txBox="1"/>
          <p:nvPr/>
        </p:nvSpPr>
        <p:spPr>
          <a:xfrm>
            <a:off x="2950096" y="564704"/>
            <a:ext cx="3312368" cy="369332"/>
          </a:xfrm>
          <a:prstGeom prst="rect">
            <a:avLst/>
          </a:prstGeom>
          <a:noFill/>
        </p:spPr>
        <p:txBody>
          <a:bodyPr wrap="square" rtlCol="0">
            <a:spAutoFit/>
          </a:bodyPr>
          <a:lstStyle/>
          <a:p>
            <a:r>
              <a:rPr lang="en-IN" b="1" dirty="0"/>
              <a:t>5.NODEMCU ESP8266</a:t>
            </a:r>
          </a:p>
        </p:txBody>
      </p:sp>
      <p:sp>
        <p:nvSpPr>
          <p:cNvPr id="17" name="TextBox 16">
            <a:extLst>
              <a:ext uri="{FF2B5EF4-FFF2-40B4-BE49-F238E27FC236}">
                <a16:creationId xmlns:a16="http://schemas.microsoft.com/office/drawing/2014/main" id="{DDC43E17-05EE-883F-82CF-680971D93392}"/>
              </a:ext>
            </a:extLst>
          </p:cNvPr>
          <p:cNvSpPr txBox="1"/>
          <p:nvPr/>
        </p:nvSpPr>
        <p:spPr>
          <a:xfrm>
            <a:off x="1216379" y="1005633"/>
            <a:ext cx="5400600" cy="3323987"/>
          </a:xfrm>
          <a:prstGeom prst="rect">
            <a:avLst/>
          </a:prstGeom>
          <a:noFill/>
        </p:spPr>
        <p:txBody>
          <a:bodyPr wrap="square" rtlCol="0">
            <a:spAutoFit/>
          </a:bodyPr>
          <a:lstStyle/>
          <a:p>
            <a:pPr algn="just">
              <a:lnSpc>
                <a:spcPct val="200000"/>
              </a:lnSpc>
            </a:pPr>
            <a:r>
              <a:rPr lang="en-US" sz="1400" dirty="0"/>
              <a:t>                 It has one  Analog   pin , 16 digital I/O pins along with the capability to connect with the serial communication product like SPI, UART, and I2C.  </a:t>
            </a:r>
            <a:r>
              <a:rPr lang="en-US" sz="1400" dirty="0" err="1"/>
              <a:t>NodeMCU</a:t>
            </a:r>
            <a:r>
              <a:rPr lang="en-US" sz="1400" dirty="0"/>
              <a:t>  has 128 KB RAM and 4MB of flash memory to store data and programs .It is extensively employed development board in IOT </a:t>
            </a:r>
            <a:r>
              <a:rPr lang="en-US" sz="1400" dirty="0" err="1"/>
              <a:t>applicatios</a:t>
            </a:r>
            <a:r>
              <a:rPr lang="en-US" sz="1400" dirty="0"/>
              <a:t> providing a versatile and cost effective approach to connect devices to the internet . </a:t>
            </a:r>
          </a:p>
          <a:p>
            <a:pPr>
              <a:lnSpc>
                <a:spcPct val="200000"/>
              </a:lnSpc>
            </a:pPr>
            <a:endParaRPr lang="en-US" sz="1400" dirty="0"/>
          </a:p>
          <a:p>
            <a:endParaRPr lang="en-US" sz="1400" dirty="0"/>
          </a:p>
        </p:txBody>
      </p:sp>
      <p:pic>
        <p:nvPicPr>
          <p:cNvPr id="19" name="Picture 18">
            <a:extLst>
              <a:ext uri="{FF2B5EF4-FFF2-40B4-BE49-F238E27FC236}">
                <a16:creationId xmlns:a16="http://schemas.microsoft.com/office/drawing/2014/main" id="{C1D45E96-2F06-B9B3-9C81-DB4991937F04}"/>
              </a:ext>
            </a:extLst>
          </p:cNvPr>
          <p:cNvPicPr>
            <a:picLocks noChangeAspect="1"/>
          </p:cNvPicPr>
          <p:nvPr/>
        </p:nvPicPr>
        <p:blipFill>
          <a:blip r:embed="rId2"/>
          <a:stretch>
            <a:fillRect/>
          </a:stretch>
        </p:blipFill>
        <p:spPr>
          <a:xfrm>
            <a:off x="3159421" y="4006905"/>
            <a:ext cx="1597573" cy="1180042"/>
          </a:xfrm>
          <a:prstGeom prst="rect">
            <a:avLst/>
          </a:prstGeom>
        </p:spPr>
      </p:pic>
      <p:sp>
        <p:nvSpPr>
          <p:cNvPr id="20" name="TextBox 19">
            <a:extLst>
              <a:ext uri="{FF2B5EF4-FFF2-40B4-BE49-F238E27FC236}">
                <a16:creationId xmlns:a16="http://schemas.microsoft.com/office/drawing/2014/main" id="{59E13789-E47E-159C-7D2C-D8D1C70EDDC9}"/>
              </a:ext>
            </a:extLst>
          </p:cNvPr>
          <p:cNvSpPr txBox="1"/>
          <p:nvPr/>
        </p:nvSpPr>
        <p:spPr>
          <a:xfrm>
            <a:off x="3554962" y="5436295"/>
            <a:ext cx="2597050" cy="369332"/>
          </a:xfrm>
          <a:prstGeom prst="rect">
            <a:avLst/>
          </a:prstGeom>
          <a:noFill/>
        </p:spPr>
        <p:txBody>
          <a:bodyPr wrap="square" rtlCol="0">
            <a:spAutoFit/>
          </a:bodyPr>
          <a:lstStyle/>
          <a:p>
            <a:r>
              <a:rPr lang="en-IN" b="1" dirty="0"/>
              <a:t>6.LED</a:t>
            </a:r>
          </a:p>
        </p:txBody>
      </p:sp>
      <p:sp>
        <p:nvSpPr>
          <p:cNvPr id="23" name="TextBox 22">
            <a:extLst>
              <a:ext uri="{FF2B5EF4-FFF2-40B4-BE49-F238E27FC236}">
                <a16:creationId xmlns:a16="http://schemas.microsoft.com/office/drawing/2014/main" id="{B4209A93-5154-F0C9-990E-E0F6585F5E9E}"/>
              </a:ext>
            </a:extLst>
          </p:cNvPr>
          <p:cNvSpPr txBox="1"/>
          <p:nvPr/>
        </p:nvSpPr>
        <p:spPr>
          <a:xfrm>
            <a:off x="1437928" y="6144357"/>
            <a:ext cx="5040560" cy="2092881"/>
          </a:xfrm>
          <a:prstGeom prst="rect">
            <a:avLst/>
          </a:prstGeom>
          <a:noFill/>
        </p:spPr>
        <p:txBody>
          <a:bodyPr wrap="square" rtlCol="0">
            <a:spAutoFit/>
          </a:bodyPr>
          <a:lstStyle/>
          <a:p>
            <a:pPr algn="just">
              <a:lnSpc>
                <a:spcPct val="200000"/>
              </a:lnSpc>
            </a:pPr>
            <a:r>
              <a:rPr lang="en-US" sz="1400" dirty="0"/>
              <a:t>             LED means "Light-Emitting Diode."  An LED is an electronic device that  emits light when an electrical  current is passed through it. LEDs  are commonly used for indicator  lights (such as power on/off lights)  on electronic devices</a:t>
            </a:r>
          </a:p>
          <a:p>
            <a:endParaRPr lang="en-IN" dirty="0"/>
          </a:p>
        </p:txBody>
      </p:sp>
      <p:pic>
        <p:nvPicPr>
          <p:cNvPr id="24" name="Picture 23" descr="Led Lights Photos, Download The BEST Free Led Lights Stock Photos &amp; HD  Images">
            <a:extLst>
              <a:ext uri="{FF2B5EF4-FFF2-40B4-BE49-F238E27FC236}">
                <a16:creationId xmlns:a16="http://schemas.microsoft.com/office/drawing/2014/main" id="{D370F0FF-8086-CBDC-C1DA-8F78E8A0A0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855" y="8101541"/>
            <a:ext cx="2088232" cy="1392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2</a:t>
            </a:r>
            <a:endParaRPr sz="2200">
              <a:latin typeface="Calibri Light"/>
              <a:cs typeface="Calibri Light"/>
            </a:endParaRPr>
          </a:p>
        </p:txBody>
      </p:sp>
      <p:sp>
        <p:nvSpPr>
          <p:cNvPr id="3" name="object 3"/>
          <p:cNvSpPr txBox="1"/>
          <p:nvPr/>
        </p:nvSpPr>
        <p:spPr>
          <a:xfrm>
            <a:off x="1296035" y="714756"/>
            <a:ext cx="5353685" cy="1323975"/>
          </a:xfrm>
          <a:prstGeom prst="rect">
            <a:avLst/>
          </a:prstGeom>
        </p:spPr>
        <p:txBody>
          <a:bodyPr vert="horz" wrap="square" lIns="0" tIns="29845" rIns="0" bIns="0" rtlCol="0">
            <a:spAutoFit/>
          </a:bodyPr>
          <a:lstStyle/>
          <a:p>
            <a:pPr marL="2258060" marR="5080" indent="-2245995">
              <a:lnSpc>
                <a:spcPts val="2080"/>
              </a:lnSpc>
              <a:spcBef>
                <a:spcPts val="235"/>
              </a:spcBef>
            </a:pPr>
            <a:r>
              <a:rPr sz="1800" b="1" spc="-5" dirty="0">
                <a:latin typeface="Times New Roman"/>
                <a:cs typeface="Times New Roman"/>
              </a:rPr>
              <a:t>M.KUMARASAMY</a:t>
            </a:r>
            <a:r>
              <a:rPr sz="1800" b="1" spc="5" dirty="0">
                <a:latin typeface="Times New Roman"/>
                <a:cs typeface="Times New Roman"/>
              </a:rPr>
              <a:t> </a:t>
            </a:r>
            <a:r>
              <a:rPr sz="1800" b="1" dirty="0">
                <a:latin typeface="Times New Roman"/>
                <a:cs typeface="Times New Roman"/>
              </a:rPr>
              <a:t>COLLEGE</a:t>
            </a:r>
            <a:r>
              <a:rPr sz="1800" b="1" spc="5" dirty="0">
                <a:latin typeface="Times New Roman"/>
                <a:cs typeface="Times New Roman"/>
              </a:rPr>
              <a:t> </a:t>
            </a:r>
            <a:r>
              <a:rPr sz="1800" b="1" dirty="0">
                <a:latin typeface="Times New Roman"/>
                <a:cs typeface="Times New Roman"/>
              </a:rPr>
              <a:t>OF</a:t>
            </a:r>
            <a:r>
              <a:rPr sz="1800" b="1" spc="5" dirty="0">
                <a:latin typeface="Times New Roman"/>
                <a:cs typeface="Times New Roman"/>
              </a:rPr>
              <a:t> </a:t>
            </a:r>
            <a:r>
              <a:rPr sz="1800" b="1" spc="-5" dirty="0">
                <a:latin typeface="Times New Roman"/>
                <a:cs typeface="Times New Roman"/>
              </a:rPr>
              <a:t>ENGINEERING, </a:t>
            </a:r>
            <a:r>
              <a:rPr sz="1800" b="1" spc="-434" dirty="0">
                <a:latin typeface="Times New Roman"/>
                <a:cs typeface="Times New Roman"/>
              </a:rPr>
              <a:t> </a:t>
            </a:r>
            <a:r>
              <a:rPr sz="1800" b="1" spc="-10" dirty="0">
                <a:latin typeface="Times New Roman"/>
                <a:cs typeface="Times New Roman"/>
              </a:rPr>
              <a:t>KARUR</a:t>
            </a:r>
            <a:endParaRPr sz="1800">
              <a:latin typeface="Times New Roman"/>
              <a:cs typeface="Times New Roman"/>
            </a:endParaRPr>
          </a:p>
          <a:p>
            <a:pPr>
              <a:lnSpc>
                <a:spcPct val="100000"/>
              </a:lnSpc>
            </a:pPr>
            <a:endParaRPr sz="2000">
              <a:latin typeface="Times New Roman"/>
              <a:cs typeface="Times New Roman"/>
            </a:endParaRPr>
          </a:p>
          <a:p>
            <a:pPr marR="161925" algn="ctr">
              <a:lnSpc>
                <a:spcPct val="100000"/>
              </a:lnSpc>
              <a:spcBef>
                <a:spcPts val="1705"/>
              </a:spcBef>
            </a:pPr>
            <a:r>
              <a:rPr sz="1600" b="1" spc="-5" dirty="0">
                <a:latin typeface="Times New Roman"/>
                <a:cs typeface="Times New Roman"/>
              </a:rPr>
              <a:t>BONAFIDE CERTIFICATE</a:t>
            </a:r>
            <a:endParaRPr sz="1600">
              <a:latin typeface="Times New Roman"/>
              <a:cs typeface="Times New Roman"/>
            </a:endParaRPr>
          </a:p>
        </p:txBody>
      </p:sp>
      <p:sp>
        <p:nvSpPr>
          <p:cNvPr id="4" name="object 4"/>
          <p:cNvSpPr txBox="1"/>
          <p:nvPr/>
        </p:nvSpPr>
        <p:spPr>
          <a:xfrm>
            <a:off x="902017" y="2636901"/>
            <a:ext cx="5973445" cy="1201226"/>
          </a:xfrm>
          <a:prstGeom prst="rect">
            <a:avLst/>
          </a:prstGeom>
        </p:spPr>
        <p:txBody>
          <a:bodyPr vert="horz" wrap="square" lIns="0" tIns="12065" rIns="0" bIns="0" rtlCol="0">
            <a:spAutoFit/>
          </a:bodyPr>
          <a:lstStyle/>
          <a:p>
            <a:pPr marL="12700" marR="5080" algn="just">
              <a:lnSpc>
                <a:spcPct val="110200"/>
              </a:lnSpc>
              <a:spcBef>
                <a:spcPts val="95"/>
              </a:spcBef>
            </a:pPr>
            <a:r>
              <a:rPr sz="1400" spc="-5" dirty="0">
                <a:latin typeface="Times New Roman"/>
                <a:cs typeface="Times New Roman"/>
              </a:rPr>
              <a:t>Certified that this </a:t>
            </a:r>
            <a:r>
              <a:rPr sz="1400" b="1" dirty="0">
                <a:latin typeface="Times New Roman"/>
                <a:cs typeface="Times New Roman"/>
              </a:rPr>
              <a:t>180-Minor </a:t>
            </a:r>
            <a:r>
              <a:rPr sz="1400" b="1" spc="-5" dirty="0">
                <a:latin typeface="Times New Roman"/>
                <a:cs typeface="Times New Roman"/>
              </a:rPr>
              <a:t>Project I </a:t>
            </a:r>
            <a:r>
              <a:rPr sz="1400" spc="-5" dirty="0">
                <a:latin typeface="Times New Roman"/>
                <a:cs typeface="Times New Roman"/>
              </a:rPr>
              <a:t>report </a:t>
            </a:r>
            <a:r>
              <a:rPr sz="1400" b="1" spc="-5" dirty="0">
                <a:latin typeface="Times New Roman"/>
                <a:cs typeface="Times New Roman"/>
              </a:rPr>
              <a:t>“</a:t>
            </a:r>
            <a:r>
              <a:rPr lang="en-US" sz="1400" b="1" spc="-5" dirty="0">
                <a:latin typeface="Times New Roman"/>
                <a:cs typeface="Times New Roman"/>
              </a:rPr>
              <a:t>SMART WATER LEVEL MONITORING SYSTEM</a:t>
            </a:r>
            <a:r>
              <a:rPr sz="1400" b="1" dirty="0">
                <a:latin typeface="Times New Roman"/>
                <a:cs typeface="Times New Roman"/>
              </a:rPr>
              <a:t>”</a:t>
            </a:r>
            <a:r>
              <a:rPr sz="1400" b="1" spc="5" dirty="0">
                <a:latin typeface="Times New Roman"/>
                <a:cs typeface="Times New Roman"/>
              </a:rPr>
              <a:t> </a:t>
            </a:r>
            <a:r>
              <a:rPr sz="1400" dirty="0">
                <a:latin typeface="Times New Roman"/>
                <a:cs typeface="Times New Roman"/>
              </a:rPr>
              <a:t>is</a:t>
            </a:r>
            <a:r>
              <a:rPr sz="1400" spc="5" dirty="0">
                <a:latin typeface="Times New Roman"/>
                <a:cs typeface="Times New Roman"/>
              </a:rPr>
              <a:t> </a:t>
            </a:r>
            <a:r>
              <a:rPr sz="1400" dirty="0">
                <a:latin typeface="Times New Roman"/>
                <a:cs typeface="Times New Roman"/>
              </a:rPr>
              <a:t>the </a:t>
            </a:r>
            <a:r>
              <a:rPr sz="1400" spc="5" dirty="0">
                <a:latin typeface="Times New Roman"/>
                <a:cs typeface="Times New Roman"/>
              </a:rPr>
              <a:t> </a:t>
            </a:r>
            <a:r>
              <a:rPr sz="1400" dirty="0">
                <a:latin typeface="Times New Roman"/>
                <a:cs typeface="Times New Roman"/>
              </a:rPr>
              <a:t>bonafide</a:t>
            </a:r>
            <a:r>
              <a:rPr sz="1400" spc="5" dirty="0">
                <a:latin typeface="Times New Roman"/>
                <a:cs typeface="Times New Roman"/>
              </a:rPr>
              <a:t> </a:t>
            </a:r>
            <a:r>
              <a:rPr sz="1400" spc="-5" dirty="0">
                <a:latin typeface="Times New Roman"/>
                <a:cs typeface="Times New Roman"/>
              </a:rPr>
              <a:t>work</a:t>
            </a:r>
            <a:r>
              <a:rPr sz="1400" dirty="0">
                <a:latin typeface="Times New Roman"/>
                <a:cs typeface="Times New Roman"/>
              </a:rPr>
              <a:t> of</a:t>
            </a:r>
            <a:r>
              <a:rPr sz="1400" spc="5" dirty="0">
                <a:latin typeface="Times New Roman"/>
                <a:cs typeface="Times New Roman"/>
              </a:rPr>
              <a:t> </a:t>
            </a:r>
            <a:r>
              <a:rPr sz="1400" spc="-10" dirty="0">
                <a:latin typeface="Times New Roman"/>
                <a:cs typeface="Times New Roman"/>
              </a:rPr>
              <a:t>“</a:t>
            </a:r>
            <a:r>
              <a:rPr sz="1400" b="1" spc="-10" dirty="0">
                <a:latin typeface="Times New Roman"/>
                <a:cs typeface="Times New Roman"/>
              </a:rPr>
              <a:t>D</a:t>
            </a:r>
            <a:r>
              <a:rPr lang="en-US" sz="1400" b="1" spc="-10" dirty="0">
                <a:latin typeface="Times New Roman"/>
                <a:cs typeface="Times New Roman"/>
              </a:rPr>
              <a:t>HARSHINI B</a:t>
            </a:r>
            <a:r>
              <a:rPr sz="1400" b="1" spc="5" dirty="0">
                <a:latin typeface="Times New Roman"/>
                <a:cs typeface="Times New Roman"/>
              </a:rPr>
              <a:t> </a:t>
            </a:r>
            <a:r>
              <a:rPr sz="1400" b="1" spc="-5" dirty="0">
                <a:latin typeface="Times New Roman"/>
                <a:cs typeface="Times New Roman"/>
              </a:rPr>
              <a:t>(22BEC03</a:t>
            </a:r>
            <a:r>
              <a:rPr lang="en-US" sz="1400" b="1" spc="-5" dirty="0">
                <a:latin typeface="Times New Roman"/>
                <a:cs typeface="Times New Roman"/>
              </a:rPr>
              <a:t>7</a:t>
            </a:r>
            <a:r>
              <a:rPr sz="1400" b="1" spc="-5" dirty="0">
                <a:latin typeface="Times New Roman"/>
                <a:cs typeface="Times New Roman"/>
              </a:rPr>
              <a:t>),</a:t>
            </a:r>
            <a:r>
              <a:rPr sz="1400" b="1" dirty="0">
                <a:latin typeface="Times New Roman"/>
                <a:cs typeface="Times New Roman"/>
              </a:rPr>
              <a:t> </a:t>
            </a:r>
            <a:r>
              <a:rPr lang="en-US" sz="1400" b="1" spc="-5" dirty="0">
                <a:latin typeface="Times New Roman"/>
                <a:cs typeface="Times New Roman"/>
              </a:rPr>
              <a:t>DHARSINI DEVI R V(22BEC042), DEVAKI M(22BEC030) DHARSHNA R(22BEC040)</a:t>
            </a:r>
            <a:r>
              <a:rPr sz="1400" b="1" spc="580" dirty="0">
                <a:latin typeface="Times New Roman"/>
                <a:cs typeface="Times New Roman"/>
              </a:rPr>
              <a:t> </a:t>
            </a:r>
            <a:r>
              <a:rPr sz="1400" dirty="0">
                <a:latin typeface="Times New Roman"/>
                <a:cs typeface="Times New Roman"/>
              </a:rPr>
              <a:t>”</a:t>
            </a:r>
            <a:r>
              <a:rPr sz="1400" spc="114" dirty="0">
                <a:latin typeface="Times New Roman"/>
                <a:cs typeface="Times New Roman"/>
              </a:rPr>
              <a:t> </a:t>
            </a:r>
            <a:r>
              <a:rPr sz="1400" spc="-10" dirty="0">
                <a:latin typeface="Times New Roman"/>
                <a:cs typeface="Times New Roman"/>
              </a:rPr>
              <a:t>who</a:t>
            </a:r>
            <a:r>
              <a:rPr lang="en-US" sz="1400" spc="-10" dirty="0">
                <a:latin typeface="Times New Roman"/>
                <a:cs typeface="Times New Roman"/>
              </a:rPr>
              <a:t> </a:t>
            </a:r>
            <a:r>
              <a:rPr sz="1400" dirty="0">
                <a:latin typeface="Times New Roman"/>
                <a:cs typeface="Times New Roman"/>
              </a:rPr>
              <a:t>carried</a:t>
            </a:r>
            <a:r>
              <a:rPr sz="1400" spc="-5" dirty="0">
                <a:latin typeface="Times New Roman"/>
                <a:cs typeface="Times New Roman"/>
              </a:rPr>
              <a:t> </a:t>
            </a:r>
            <a:r>
              <a:rPr sz="1400" dirty="0">
                <a:latin typeface="Times New Roman"/>
                <a:cs typeface="Times New Roman"/>
              </a:rPr>
              <a:t>out</a:t>
            </a:r>
            <a:r>
              <a:rPr sz="1400" spc="10" dirty="0">
                <a:latin typeface="Times New Roman"/>
                <a:cs typeface="Times New Roman"/>
              </a:rPr>
              <a:t> </a:t>
            </a:r>
            <a:r>
              <a:rPr sz="1400" spc="-10" dirty="0">
                <a:latin typeface="Times New Roman"/>
                <a:cs typeface="Times New Roman"/>
              </a:rPr>
              <a:t>the</a:t>
            </a:r>
            <a:r>
              <a:rPr sz="1400" dirty="0">
                <a:latin typeface="Times New Roman"/>
                <a:cs typeface="Times New Roman"/>
              </a:rPr>
              <a:t> project</a:t>
            </a:r>
            <a:r>
              <a:rPr sz="1400" spc="5" dirty="0">
                <a:latin typeface="Times New Roman"/>
                <a:cs typeface="Times New Roman"/>
              </a:rPr>
              <a:t> </a:t>
            </a:r>
            <a:r>
              <a:rPr sz="1400" spc="-5" dirty="0">
                <a:latin typeface="Times New Roman"/>
                <a:cs typeface="Times New Roman"/>
              </a:rPr>
              <a:t>work</a:t>
            </a:r>
            <a:r>
              <a:rPr sz="1400" dirty="0">
                <a:latin typeface="Times New Roman"/>
                <a:cs typeface="Times New Roman"/>
              </a:rPr>
              <a:t> </a:t>
            </a:r>
            <a:r>
              <a:rPr sz="1400" spc="-5" dirty="0">
                <a:latin typeface="Times New Roman"/>
                <a:cs typeface="Times New Roman"/>
              </a:rPr>
              <a:t>under</a:t>
            </a:r>
            <a:r>
              <a:rPr sz="1400" dirty="0">
                <a:latin typeface="Times New Roman"/>
                <a:cs typeface="Times New Roman"/>
              </a:rPr>
              <a:t> my </a:t>
            </a:r>
            <a:r>
              <a:rPr sz="1400" spc="-5" dirty="0">
                <a:latin typeface="Times New Roman"/>
                <a:cs typeface="Times New Roman"/>
              </a:rPr>
              <a:t>supervision</a:t>
            </a:r>
            <a:r>
              <a:rPr sz="1400" spc="-30" dirty="0">
                <a:latin typeface="Times New Roman"/>
                <a:cs typeface="Times New Roman"/>
              </a:rPr>
              <a:t> </a:t>
            </a:r>
            <a:r>
              <a:rPr sz="1400" dirty="0">
                <a:latin typeface="Times New Roman"/>
                <a:cs typeface="Times New Roman"/>
              </a:rPr>
              <a:t>in the </a:t>
            </a:r>
            <a:r>
              <a:rPr sz="1400" spc="-5" dirty="0">
                <a:latin typeface="Times New Roman"/>
                <a:cs typeface="Times New Roman"/>
              </a:rPr>
              <a:t>academic</a:t>
            </a:r>
            <a:r>
              <a:rPr sz="1400" dirty="0">
                <a:latin typeface="Times New Roman"/>
                <a:cs typeface="Times New Roman"/>
              </a:rPr>
              <a:t> year</a:t>
            </a:r>
            <a:r>
              <a:rPr sz="1400" spc="5" dirty="0">
                <a:latin typeface="Times New Roman"/>
                <a:cs typeface="Times New Roman"/>
              </a:rPr>
              <a:t> </a:t>
            </a:r>
            <a:r>
              <a:rPr sz="1400" dirty="0">
                <a:latin typeface="Times New Roman"/>
                <a:cs typeface="Times New Roman"/>
              </a:rPr>
              <a:t>202</a:t>
            </a:r>
            <a:r>
              <a:rPr lang="en-US" sz="1400" dirty="0">
                <a:latin typeface="Times New Roman"/>
                <a:cs typeface="Times New Roman"/>
              </a:rPr>
              <a:t>3</a:t>
            </a:r>
            <a:r>
              <a:rPr sz="1400" dirty="0">
                <a:latin typeface="Times New Roman"/>
                <a:cs typeface="Times New Roman"/>
              </a:rPr>
              <a:t>-202</a:t>
            </a:r>
            <a:r>
              <a:rPr lang="en-US" sz="1400" dirty="0">
                <a:latin typeface="Times New Roman"/>
                <a:cs typeface="Times New Roman"/>
              </a:rPr>
              <a:t>4</a:t>
            </a:r>
            <a:r>
              <a:rPr sz="1400" b="1" dirty="0">
                <a:latin typeface="Times New Roman"/>
                <a:cs typeface="Times New Roman"/>
              </a:rPr>
              <a:t>.</a:t>
            </a:r>
            <a:endParaRPr sz="1400" dirty="0">
              <a:latin typeface="Times New Roman"/>
              <a:cs typeface="Times New Roman"/>
            </a:endParaRPr>
          </a:p>
        </p:txBody>
      </p:sp>
      <p:sp>
        <p:nvSpPr>
          <p:cNvPr id="5" name="object 5"/>
          <p:cNvSpPr txBox="1"/>
          <p:nvPr/>
        </p:nvSpPr>
        <p:spPr>
          <a:xfrm>
            <a:off x="1130935" y="4247769"/>
            <a:ext cx="2754630" cy="2305685"/>
          </a:xfrm>
          <a:prstGeom prst="rect">
            <a:avLst/>
          </a:prstGeom>
        </p:spPr>
        <p:txBody>
          <a:bodyPr vert="horz" wrap="square" lIns="0" tIns="100330" rIns="0" bIns="0" rtlCol="0">
            <a:spAutoFit/>
          </a:bodyPr>
          <a:lstStyle/>
          <a:p>
            <a:pPr marL="12700">
              <a:lnSpc>
                <a:spcPct val="100000"/>
              </a:lnSpc>
              <a:spcBef>
                <a:spcPts val="790"/>
              </a:spcBef>
            </a:pPr>
            <a:r>
              <a:rPr sz="1300" b="1" dirty="0">
                <a:latin typeface="Times New Roman"/>
                <a:cs typeface="Times New Roman"/>
              </a:rPr>
              <a:t>SIGNATURE</a:t>
            </a:r>
            <a:endParaRPr sz="1300">
              <a:latin typeface="Times New Roman"/>
              <a:cs typeface="Times New Roman"/>
            </a:endParaRPr>
          </a:p>
          <a:p>
            <a:pPr marL="12700">
              <a:lnSpc>
                <a:spcPct val="100000"/>
              </a:lnSpc>
              <a:spcBef>
                <a:spcPts val="690"/>
              </a:spcBef>
            </a:pPr>
            <a:r>
              <a:rPr sz="1300" spc="-5" dirty="0">
                <a:latin typeface="Times New Roman"/>
                <a:cs typeface="Times New Roman"/>
              </a:rPr>
              <a:t>Dr.A.Kavitha,</a:t>
            </a:r>
            <a:r>
              <a:rPr sz="1300" spc="-10" dirty="0">
                <a:latin typeface="Times New Roman"/>
                <a:cs typeface="Times New Roman"/>
              </a:rPr>
              <a:t> </a:t>
            </a:r>
            <a:r>
              <a:rPr sz="1300" spc="-5" dirty="0">
                <a:latin typeface="Times New Roman"/>
                <a:cs typeface="Times New Roman"/>
              </a:rPr>
              <a:t>M.E., </a:t>
            </a:r>
            <a:r>
              <a:rPr sz="1300" dirty="0">
                <a:latin typeface="Times New Roman"/>
                <a:cs typeface="Times New Roman"/>
              </a:rPr>
              <a:t>Ph.D.,</a:t>
            </a:r>
            <a:endParaRPr sz="1300">
              <a:latin typeface="Times New Roman"/>
              <a:cs typeface="Times New Roman"/>
            </a:endParaRPr>
          </a:p>
          <a:p>
            <a:pPr marL="12700">
              <a:lnSpc>
                <a:spcPct val="100000"/>
              </a:lnSpc>
              <a:spcBef>
                <a:spcPts val="690"/>
              </a:spcBef>
            </a:pPr>
            <a:r>
              <a:rPr sz="1300" b="1" spc="-5" dirty="0">
                <a:latin typeface="Times New Roman"/>
                <a:cs typeface="Times New Roman"/>
              </a:rPr>
              <a:t>HEAD</a:t>
            </a:r>
            <a:r>
              <a:rPr sz="1300" b="1" dirty="0">
                <a:latin typeface="Times New Roman"/>
                <a:cs typeface="Times New Roman"/>
              </a:rPr>
              <a:t> </a:t>
            </a:r>
            <a:r>
              <a:rPr sz="1300" b="1" spc="-10" dirty="0">
                <a:latin typeface="Times New Roman"/>
                <a:cs typeface="Times New Roman"/>
              </a:rPr>
              <a:t>OF</a:t>
            </a:r>
            <a:r>
              <a:rPr sz="1300" b="1" spc="-5" dirty="0">
                <a:latin typeface="Times New Roman"/>
                <a:cs typeface="Times New Roman"/>
              </a:rPr>
              <a:t> THE DEPARTMENT,</a:t>
            </a:r>
            <a:endParaRPr sz="1300">
              <a:latin typeface="Times New Roman"/>
              <a:cs typeface="Times New Roman"/>
            </a:endParaRPr>
          </a:p>
          <a:p>
            <a:pPr marL="12700">
              <a:lnSpc>
                <a:spcPct val="100000"/>
              </a:lnSpc>
              <a:spcBef>
                <a:spcPts val="665"/>
              </a:spcBef>
            </a:pPr>
            <a:r>
              <a:rPr sz="1300" spc="-10" dirty="0">
                <a:latin typeface="Times New Roman"/>
                <a:cs typeface="Times New Roman"/>
              </a:rPr>
              <a:t>Professor,</a:t>
            </a:r>
            <a:endParaRPr sz="1300">
              <a:latin typeface="Times New Roman"/>
              <a:cs typeface="Times New Roman"/>
            </a:endParaRPr>
          </a:p>
          <a:p>
            <a:pPr marL="12700" marR="715010">
              <a:lnSpc>
                <a:spcPct val="144200"/>
              </a:lnSpc>
            </a:pPr>
            <a:r>
              <a:rPr sz="1300" spc="-5" dirty="0">
                <a:latin typeface="Times New Roman"/>
                <a:cs typeface="Times New Roman"/>
              </a:rPr>
              <a:t>Department</a:t>
            </a:r>
            <a:r>
              <a:rPr sz="1300" spc="-35" dirty="0">
                <a:latin typeface="Times New Roman"/>
                <a:cs typeface="Times New Roman"/>
              </a:rPr>
              <a:t> </a:t>
            </a:r>
            <a:r>
              <a:rPr sz="1300" spc="10" dirty="0">
                <a:latin typeface="Times New Roman"/>
                <a:cs typeface="Times New Roman"/>
              </a:rPr>
              <a:t>of</a:t>
            </a:r>
            <a:r>
              <a:rPr sz="1300" spc="-25" dirty="0">
                <a:latin typeface="Times New Roman"/>
                <a:cs typeface="Times New Roman"/>
              </a:rPr>
              <a:t> </a:t>
            </a:r>
            <a:r>
              <a:rPr sz="1300" spc="-5" dirty="0">
                <a:latin typeface="Times New Roman"/>
                <a:cs typeface="Times New Roman"/>
              </a:rPr>
              <a:t>Electronics</a:t>
            </a:r>
            <a:r>
              <a:rPr sz="1300" spc="-25" dirty="0">
                <a:latin typeface="Times New Roman"/>
                <a:cs typeface="Times New Roman"/>
              </a:rPr>
              <a:t> </a:t>
            </a:r>
            <a:r>
              <a:rPr sz="1300" dirty="0">
                <a:latin typeface="Times New Roman"/>
                <a:cs typeface="Times New Roman"/>
              </a:rPr>
              <a:t>and </a:t>
            </a:r>
            <a:r>
              <a:rPr sz="1300" spc="-310" dirty="0">
                <a:latin typeface="Times New Roman"/>
                <a:cs typeface="Times New Roman"/>
              </a:rPr>
              <a:t> </a:t>
            </a:r>
            <a:r>
              <a:rPr sz="1300" spc="-5" dirty="0">
                <a:latin typeface="Times New Roman"/>
                <a:cs typeface="Times New Roman"/>
              </a:rPr>
              <a:t>Communication</a:t>
            </a:r>
            <a:r>
              <a:rPr sz="1300" spc="-20" dirty="0">
                <a:latin typeface="Times New Roman"/>
                <a:cs typeface="Times New Roman"/>
              </a:rPr>
              <a:t> </a:t>
            </a:r>
            <a:r>
              <a:rPr sz="1300" spc="-5" dirty="0">
                <a:latin typeface="Times New Roman"/>
                <a:cs typeface="Times New Roman"/>
              </a:rPr>
              <a:t>Engineering,</a:t>
            </a:r>
            <a:endParaRPr sz="1300">
              <a:latin typeface="Times New Roman"/>
              <a:cs typeface="Times New Roman"/>
            </a:endParaRPr>
          </a:p>
          <a:p>
            <a:pPr marL="12700" marR="5080">
              <a:lnSpc>
                <a:spcPts val="2250"/>
              </a:lnSpc>
              <a:spcBef>
                <a:spcPts val="80"/>
              </a:spcBef>
            </a:pPr>
            <a:r>
              <a:rPr sz="1300" spc="-10" dirty="0">
                <a:latin typeface="Times New Roman"/>
                <a:cs typeface="Times New Roman"/>
              </a:rPr>
              <a:t>M. </a:t>
            </a:r>
            <a:r>
              <a:rPr sz="1300" spc="-5" dirty="0">
                <a:latin typeface="Times New Roman"/>
                <a:cs typeface="Times New Roman"/>
              </a:rPr>
              <a:t>Kumarasamy College </a:t>
            </a:r>
            <a:r>
              <a:rPr sz="1300" spc="10" dirty="0">
                <a:latin typeface="Times New Roman"/>
                <a:cs typeface="Times New Roman"/>
              </a:rPr>
              <a:t>of </a:t>
            </a:r>
            <a:r>
              <a:rPr sz="1300" spc="-5" dirty="0">
                <a:latin typeface="Times New Roman"/>
                <a:cs typeface="Times New Roman"/>
              </a:rPr>
              <a:t>Engineering, </a:t>
            </a:r>
            <a:r>
              <a:rPr sz="1300" spc="-310" dirty="0">
                <a:latin typeface="Times New Roman"/>
                <a:cs typeface="Times New Roman"/>
              </a:rPr>
              <a:t> </a:t>
            </a:r>
            <a:r>
              <a:rPr sz="1300" spc="-5" dirty="0">
                <a:latin typeface="Times New Roman"/>
                <a:cs typeface="Times New Roman"/>
              </a:rPr>
              <a:t>Thalavapalayam, Karur-639113.</a:t>
            </a:r>
            <a:endParaRPr sz="1300">
              <a:latin typeface="Times New Roman"/>
              <a:cs typeface="Times New Roman"/>
            </a:endParaRPr>
          </a:p>
        </p:txBody>
      </p:sp>
      <p:sp>
        <p:nvSpPr>
          <p:cNvPr id="6" name="object 6"/>
          <p:cNvSpPr txBox="1"/>
          <p:nvPr/>
        </p:nvSpPr>
        <p:spPr>
          <a:xfrm>
            <a:off x="4056126" y="4247769"/>
            <a:ext cx="3018790" cy="2305685"/>
          </a:xfrm>
          <a:prstGeom prst="rect">
            <a:avLst/>
          </a:prstGeom>
        </p:spPr>
        <p:txBody>
          <a:bodyPr vert="horz" wrap="square" lIns="0" tIns="100330" rIns="0" bIns="0" rtlCol="0">
            <a:spAutoFit/>
          </a:bodyPr>
          <a:lstStyle/>
          <a:p>
            <a:pPr marL="349250">
              <a:lnSpc>
                <a:spcPct val="100000"/>
              </a:lnSpc>
              <a:spcBef>
                <a:spcPts val="790"/>
              </a:spcBef>
            </a:pPr>
            <a:r>
              <a:rPr sz="1300" b="1" dirty="0">
                <a:latin typeface="Times New Roman"/>
                <a:cs typeface="Times New Roman"/>
              </a:rPr>
              <a:t>SIGNATURE</a:t>
            </a:r>
            <a:endParaRPr sz="1300" dirty="0">
              <a:latin typeface="Times New Roman"/>
              <a:cs typeface="Times New Roman"/>
            </a:endParaRPr>
          </a:p>
          <a:p>
            <a:pPr marL="12700">
              <a:lnSpc>
                <a:spcPct val="100000"/>
              </a:lnSpc>
              <a:spcBef>
                <a:spcPts val="690"/>
              </a:spcBef>
            </a:pPr>
            <a:r>
              <a:rPr lang="en-US" sz="1300" spc="-5" dirty="0">
                <a:latin typeface="Times New Roman"/>
                <a:cs typeface="Times New Roman"/>
              </a:rPr>
              <a:t>         MRS. P.YUVARANI, M.E;(PHD)</a:t>
            </a:r>
            <a:endParaRPr sz="1300" dirty="0">
              <a:latin typeface="Times New Roman"/>
              <a:cs typeface="Times New Roman"/>
            </a:endParaRPr>
          </a:p>
          <a:p>
            <a:pPr marL="349250">
              <a:lnSpc>
                <a:spcPct val="100000"/>
              </a:lnSpc>
              <a:spcBef>
                <a:spcPts val="690"/>
              </a:spcBef>
            </a:pPr>
            <a:r>
              <a:rPr sz="1300" b="1" spc="-5" dirty="0">
                <a:latin typeface="Times New Roman"/>
                <a:cs typeface="Times New Roman"/>
              </a:rPr>
              <a:t>SUPERVISOR,</a:t>
            </a:r>
            <a:endParaRPr sz="1300" dirty="0">
              <a:latin typeface="Times New Roman"/>
              <a:cs typeface="Times New Roman"/>
            </a:endParaRPr>
          </a:p>
          <a:p>
            <a:pPr marL="381000">
              <a:lnSpc>
                <a:spcPct val="100000"/>
              </a:lnSpc>
              <a:spcBef>
                <a:spcPts val="665"/>
              </a:spcBef>
            </a:pPr>
            <a:r>
              <a:rPr sz="1300" spc="-5" dirty="0">
                <a:latin typeface="Times New Roman"/>
                <a:cs typeface="Times New Roman"/>
              </a:rPr>
              <a:t>Assistant</a:t>
            </a:r>
            <a:r>
              <a:rPr sz="1300" spc="-45" dirty="0">
                <a:latin typeface="Times New Roman"/>
                <a:cs typeface="Times New Roman"/>
              </a:rPr>
              <a:t> </a:t>
            </a:r>
            <a:r>
              <a:rPr sz="1300" spc="-5" dirty="0">
                <a:latin typeface="Times New Roman"/>
                <a:cs typeface="Times New Roman"/>
              </a:rPr>
              <a:t>Professor,</a:t>
            </a:r>
            <a:endParaRPr sz="1300" dirty="0">
              <a:latin typeface="Times New Roman"/>
              <a:cs typeface="Times New Roman"/>
            </a:endParaRPr>
          </a:p>
          <a:p>
            <a:pPr marL="317500" marR="5080" indent="31750">
              <a:lnSpc>
                <a:spcPct val="143700"/>
              </a:lnSpc>
              <a:spcBef>
                <a:spcPts val="10"/>
              </a:spcBef>
            </a:pPr>
            <a:r>
              <a:rPr sz="1300" spc="-5" dirty="0">
                <a:latin typeface="Times New Roman"/>
                <a:cs typeface="Times New Roman"/>
              </a:rPr>
              <a:t>Department </a:t>
            </a:r>
            <a:r>
              <a:rPr sz="1300" spc="10" dirty="0">
                <a:latin typeface="Times New Roman"/>
                <a:cs typeface="Times New Roman"/>
              </a:rPr>
              <a:t>of </a:t>
            </a:r>
            <a:r>
              <a:rPr sz="1300" spc="-5" dirty="0">
                <a:latin typeface="Times New Roman"/>
                <a:cs typeface="Times New Roman"/>
              </a:rPr>
              <a:t>Electronics </a:t>
            </a:r>
            <a:r>
              <a:rPr sz="1300" dirty="0">
                <a:latin typeface="Times New Roman"/>
                <a:cs typeface="Times New Roman"/>
              </a:rPr>
              <a:t>and </a:t>
            </a:r>
            <a:r>
              <a:rPr sz="1300" spc="5" dirty="0">
                <a:latin typeface="Times New Roman"/>
                <a:cs typeface="Times New Roman"/>
              </a:rPr>
              <a:t> </a:t>
            </a:r>
            <a:r>
              <a:rPr sz="1300" spc="-5" dirty="0">
                <a:latin typeface="Times New Roman"/>
                <a:cs typeface="Times New Roman"/>
              </a:rPr>
              <a:t>Communication Engineering, </a:t>
            </a:r>
            <a:r>
              <a:rPr sz="1300" dirty="0">
                <a:latin typeface="Times New Roman"/>
                <a:cs typeface="Times New Roman"/>
              </a:rPr>
              <a:t> </a:t>
            </a:r>
            <a:r>
              <a:rPr sz="1300" spc="-5" dirty="0">
                <a:latin typeface="Times New Roman"/>
                <a:cs typeface="Times New Roman"/>
              </a:rPr>
              <a:t>M.Kumarasamy College </a:t>
            </a:r>
            <a:r>
              <a:rPr sz="1300" spc="10" dirty="0">
                <a:latin typeface="Times New Roman"/>
                <a:cs typeface="Times New Roman"/>
              </a:rPr>
              <a:t>of </a:t>
            </a:r>
            <a:r>
              <a:rPr sz="1300" spc="-5" dirty="0">
                <a:latin typeface="Times New Roman"/>
                <a:cs typeface="Times New Roman"/>
              </a:rPr>
              <a:t>Engineering, </a:t>
            </a:r>
            <a:r>
              <a:rPr sz="1300" spc="-310" dirty="0">
                <a:latin typeface="Times New Roman"/>
                <a:cs typeface="Times New Roman"/>
              </a:rPr>
              <a:t> </a:t>
            </a:r>
            <a:r>
              <a:rPr sz="1300" spc="-5" dirty="0">
                <a:latin typeface="Times New Roman"/>
                <a:cs typeface="Times New Roman"/>
              </a:rPr>
              <a:t>Thalavapalayam,</a:t>
            </a:r>
            <a:r>
              <a:rPr sz="1300" spc="5" dirty="0">
                <a:latin typeface="Times New Roman"/>
                <a:cs typeface="Times New Roman"/>
              </a:rPr>
              <a:t> </a:t>
            </a:r>
            <a:r>
              <a:rPr sz="1300" spc="-5" dirty="0">
                <a:latin typeface="Times New Roman"/>
                <a:cs typeface="Times New Roman"/>
              </a:rPr>
              <a:t>Karur-639113.</a:t>
            </a:r>
            <a:endParaRPr sz="1300" dirty="0">
              <a:latin typeface="Times New Roman"/>
              <a:cs typeface="Times New Roman"/>
            </a:endParaRPr>
          </a:p>
        </p:txBody>
      </p:sp>
      <p:sp>
        <p:nvSpPr>
          <p:cNvPr id="7" name="object 7"/>
          <p:cNvSpPr txBox="1"/>
          <p:nvPr/>
        </p:nvSpPr>
        <p:spPr>
          <a:xfrm>
            <a:off x="902017" y="7317740"/>
            <a:ext cx="5970270" cy="601345"/>
          </a:xfrm>
          <a:prstGeom prst="rect">
            <a:avLst/>
          </a:prstGeom>
        </p:spPr>
        <p:txBody>
          <a:bodyPr vert="horz" wrap="square" lIns="0" tIns="12700" rIns="0" bIns="0" rtlCol="0">
            <a:spAutoFit/>
          </a:bodyPr>
          <a:lstStyle/>
          <a:p>
            <a:pPr marL="12700">
              <a:lnSpc>
                <a:spcPct val="100000"/>
              </a:lnSpc>
              <a:spcBef>
                <a:spcPts val="100"/>
              </a:spcBef>
            </a:pPr>
            <a:r>
              <a:rPr sz="1300" spc="-5" dirty="0">
                <a:latin typeface="Times New Roman"/>
                <a:cs typeface="Times New Roman"/>
              </a:rPr>
              <a:t>This</a:t>
            </a:r>
            <a:r>
              <a:rPr sz="1300" spc="65" dirty="0">
                <a:latin typeface="Times New Roman"/>
                <a:cs typeface="Times New Roman"/>
              </a:rPr>
              <a:t> </a:t>
            </a:r>
            <a:r>
              <a:rPr sz="1300" spc="-5" dirty="0">
                <a:latin typeface="Times New Roman"/>
                <a:cs typeface="Times New Roman"/>
              </a:rPr>
              <a:t>Minor</a:t>
            </a:r>
            <a:r>
              <a:rPr sz="1300" spc="65" dirty="0">
                <a:latin typeface="Times New Roman"/>
                <a:cs typeface="Times New Roman"/>
              </a:rPr>
              <a:t> </a:t>
            </a:r>
            <a:r>
              <a:rPr sz="1300" dirty="0">
                <a:latin typeface="Times New Roman"/>
                <a:cs typeface="Times New Roman"/>
              </a:rPr>
              <a:t>project-I</a:t>
            </a:r>
            <a:r>
              <a:rPr sz="1300" spc="65" dirty="0">
                <a:latin typeface="Times New Roman"/>
                <a:cs typeface="Times New Roman"/>
              </a:rPr>
              <a:t> </a:t>
            </a:r>
            <a:r>
              <a:rPr sz="1300" dirty="0">
                <a:latin typeface="Times New Roman"/>
                <a:cs typeface="Times New Roman"/>
              </a:rPr>
              <a:t>report</a:t>
            </a:r>
            <a:r>
              <a:rPr sz="1300" spc="65" dirty="0">
                <a:latin typeface="Times New Roman"/>
                <a:cs typeface="Times New Roman"/>
              </a:rPr>
              <a:t> </a:t>
            </a:r>
            <a:r>
              <a:rPr sz="1300" spc="-5" dirty="0">
                <a:latin typeface="Times New Roman"/>
                <a:cs typeface="Times New Roman"/>
              </a:rPr>
              <a:t>has</a:t>
            </a:r>
            <a:r>
              <a:rPr sz="1300" spc="65" dirty="0">
                <a:latin typeface="Times New Roman"/>
                <a:cs typeface="Times New Roman"/>
              </a:rPr>
              <a:t> </a:t>
            </a:r>
            <a:r>
              <a:rPr sz="1300" spc="-5" dirty="0">
                <a:latin typeface="Times New Roman"/>
                <a:cs typeface="Times New Roman"/>
              </a:rPr>
              <a:t>been</a:t>
            </a:r>
            <a:r>
              <a:rPr sz="1300" spc="70" dirty="0">
                <a:latin typeface="Times New Roman"/>
                <a:cs typeface="Times New Roman"/>
              </a:rPr>
              <a:t> </a:t>
            </a:r>
            <a:r>
              <a:rPr sz="1300" spc="-5" dirty="0">
                <a:latin typeface="Times New Roman"/>
                <a:cs typeface="Times New Roman"/>
              </a:rPr>
              <a:t>submitted</a:t>
            </a:r>
            <a:r>
              <a:rPr sz="1300" spc="100" dirty="0">
                <a:latin typeface="Times New Roman"/>
                <a:cs typeface="Times New Roman"/>
              </a:rPr>
              <a:t> </a:t>
            </a:r>
            <a:r>
              <a:rPr sz="1300" spc="-5" dirty="0">
                <a:latin typeface="Times New Roman"/>
                <a:cs typeface="Times New Roman"/>
              </a:rPr>
              <a:t>for</a:t>
            </a:r>
            <a:r>
              <a:rPr sz="1300" spc="65" dirty="0">
                <a:latin typeface="Times New Roman"/>
                <a:cs typeface="Times New Roman"/>
              </a:rPr>
              <a:t> </a:t>
            </a:r>
            <a:r>
              <a:rPr sz="1300" spc="-5" dirty="0">
                <a:latin typeface="Times New Roman"/>
                <a:cs typeface="Times New Roman"/>
              </a:rPr>
              <a:t>the</a:t>
            </a:r>
            <a:r>
              <a:rPr sz="1300" spc="495" dirty="0">
                <a:latin typeface="Times New Roman"/>
                <a:cs typeface="Times New Roman"/>
              </a:rPr>
              <a:t> </a:t>
            </a:r>
            <a:r>
              <a:rPr sz="1300" b="1" dirty="0">
                <a:latin typeface="Times New Roman"/>
                <a:cs typeface="Times New Roman"/>
              </a:rPr>
              <a:t>18L</a:t>
            </a:r>
            <a:r>
              <a:rPr sz="1300" b="1" spc="80" dirty="0">
                <a:latin typeface="Times New Roman"/>
                <a:cs typeface="Times New Roman"/>
              </a:rPr>
              <a:t> </a:t>
            </a:r>
            <a:r>
              <a:rPr sz="1300" b="1" dirty="0">
                <a:latin typeface="Times New Roman"/>
                <a:cs typeface="Times New Roman"/>
              </a:rPr>
              <a:t>–</a:t>
            </a:r>
            <a:r>
              <a:rPr sz="1300" b="1" spc="75" dirty="0">
                <a:latin typeface="Times New Roman"/>
                <a:cs typeface="Times New Roman"/>
              </a:rPr>
              <a:t> </a:t>
            </a:r>
            <a:r>
              <a:rPr sz="1300" b="1" spc="-5" dirty="0">
                <a:latin typeface="Times New Roman"/>
                <a:cs typeface="Times New Roman"/>
              </a:rPr>
              <a:t>Minor</a:t>
            </a:r>
            <a:r>
              <a:rPr sz="1300" b="1" spc="70" dirty="0">
                <a:latin typeface="Times New Roman"/>
                <a:cs typeface="Times New Roman"/>
              </a:rPr>
              <a:t> </a:t>
            </a:r>
            <a:r>
              <a:rPr sz="1300" b="1" spc="-5" dirty="0">
                <a:latin typeface="Times New Roman"/>
                <a:cs typeface="Times New Roman"/>
              </a:rPr>
              <a:t>Project-I</a:t>
            </a:r>
            <a:r>
              <a:rPr sz="1300" b="1" spc="470" dirty="0">
                <a:latin typeface="Times New Roman"/>
                <a:cs typeface="Times New Roman"/>
              </a:rPr>
              <a:t> </a:t>
            </a:r>
            <a:r>
              <a:rPr sz="1300" spc="-5" dirty="0">
                <a:latin typeface="Times New Roman"/>
                <a:cs typeface="Times New Roman"/>
              </a:rPr>
              <a:t>Review</a:t>
            </a:r>
            <a:endParaRPr sz="1300" dirty="0">
              <a:latin typeface="Times New Roman"/>
              <a:cs typeface="Times New Roman"/>
            </a:endParaRPr>
          </a:p>
          <a:p>
            <a:pPr>
              <a:lnSpc>
                <a:spcPct val="100000"/>
              </a:lnSpc>
              <a:spcBef>
                <a:spcPts val="35"/>
              </a:spcBef>
            </a:pPr>
            <a:endParaRPr sz="1200" dirty="0">
              <a:latin typeface="Times New Roman"/>
              <a:cs typeface="Times New Roman"/>
            </a:endParaRPr>
          </a:p>
          <a:p>
            <a:pPr marL="12700">
              <a:lnSpc>
                <a:spcPct val="100000"/>
              </a:lnSpc>
              <a:tabLst>
                <a:tab pos="5062220" algn="l"/>
              </a:tabLst>
            </a:pPr>
            <a:r>
              <a:rPr sz="1300" spc="-5" dirty="0">
                <a:latin typeface="Times New Roman"/>
                <a:cs typeface="Times New Roman"/>
              </a:rPr>
              <a:t>held</a:t>
            </a:r>
            <a:r>
              <a:rPr sz="1300" spc="5" dirty="0">
                <a:latin typeface="Times New Roman"/>
                <a:cs typeface="Times New Roman"/>
              </a:rPr>
              <a:t> </a:t>
            </a:r>
            <a:r>
              <a:rPr sz="1300" dirty="0">
                <a:latin typeface="Times New Roman"/>
                <a:cs typeface="Times New Roman"/>
              </a:rPr>
              <a:t>at</a:t>
            </a:r>
            <a:r>
              <a:rPr sz="1300" spc="-5" dirty="0">
                <a:latin typeface="Times New Roman"/>
                <a:cs typeface="Times New Roman"/>
              </a:rPr>
              <a:t> </a:t>
            </a:r>
            <a:r>
              <a:rPr sz="1300" spc="-10" dirty="0">
                <a:latin typeface="Times New Roman"/>
                <a:cs typeface="Times New Roman"/>
              </a:rPr>
              <a:t>M.</a:t>
            </a:r>
            <a:r>
              <a:rPr sz="1300" spc="5" dirty="0">
                <a:latin typeface="Times New Roman"/>
                <a:cs typeface="Times New Roman"/>
              </a:rPr>
              <a:t> </a:t>
            </a:r>
            <a:r>
              <a:rPr sz="1300" dirty="0">
                <a:latin typeface="Times New Roman"/>
                <a:cs typeface="Times New Roman"/>
              </a:rPr>
              <a:t>Kumarasamy</a:t>
            </a:r>
            <a:r>
              <a:rPr sz="1300" spc="10" dirty="0">
                <a:latin typeface="Times New Roman"/>
                <a:cs typeface="Times New Roman"/>
              </a:rPr>
              <a:t> </a:t>
            </a:r>
            <a:r>
              <a:rPr sz="1300" spc="-5" dirty="0">
                <a:latin typeface="Times New Roman"/>
                <a:cs typeface="Times New Roman"/>
              </a:rPr>
              <a:t>College</a:t>
            </a:r>
            <a:r>
              <a:rPr sz="1300" spc="5" dirty="0">
                <a:latin typeface="Times New Roman"/>
                <a:cs typeface="Times New Roman"/>
              </a:rPr>
              <a:t> </a:t>
            </a:r>
            <a:r>
              <a:rPr sz="1300" spc="10" dirty="0">
                <a:latin typeface="Times New Roman"/>
                <a:cs typeface="Times New Roman"/>
              </a:rPr>
              <a:t>of</a:t>
            </a:r>
            <a:r>
              <a:rPr sz="1300" spc="-5" dirty="0">
                <a:latin typeface="Times New Roman"/>
                <a:cs typeface="Times New Roman"/>
              </a:rPr>
              <a:t> Engineering,</a:t>
            </a:r>
            <a:r>
              <a:rPr sz="1300" spc="30" dirty="0">
                <a:latin typeface="Times New Roman"/>
                <a:cs typeface="Times New Roman"/>
              </a:rPr>
              <a:t> </a:t>
            </a:r>
            <a:r>
              <a:rPr sz="1300" spc="-5" dirty="0">
                <a:latin typeface="Times New Roman"/>
                <a:cs typeface="Times New Roman"/>
              </a:rPr>
              <a:t>Karur</a:t>
            </a:r>
            <a:r>
              <a:rPr sz="1300" spc="25" dirty="0">
                <a:latin typeface="Times New Roman"/>
                <a:cs typeface="Times New Roman"/>
              </a:rPr>
              <a:t> </a:t>
            </a:r>
            <a:r>
              <a:rPr sz="1300" dirty="0">
                <a:latin typeface="Times New Roman"/>
                <a:cs typeface="Times New Roman"/>
              </a:rPr>
              <a:t>on</a:t>
            </a:r>
            <a:r>
              <a:rPr sz="1300" u="sng" dirty="0">
                <a:uFill>
                  <a:solidFill>
                    <a:srgbClr val="000000"/>
                  </a:solidFill>
                </a:uFill>
                <a:latin typeface="Times New Roman"/>
                <a:cs typeface="Times New Roman"/>
              </a:rPr>
              <a:t>	</a:t>
            </a:r>
            <a:r>
              <a:rPr sz="1300" dirty="0">
                <a:latin typeface="Times New Roman"/>
                <a:cs typeface="Times New Roman"/>
              </a:rPr>
              <a:t>.</a:t>
            </a:r>
          </a:p>
        </p:txBody>
      </p:sp>
      <p:sp>
        <p:nvSpPr>
          <p:cNvPr id="8" name="object 8"/>
          <p:cNvSpPr txBox="1"/>
          <p:nvPr/>
        </p:nvSpPr>
        <p:spPr>
          <a:xfrm>
            <a:off x="4599304" y="8616632"/>
            <a:ext cx="227076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PROJECT</a:t>
            </a:r>
            <a:r>
              <a:rPr sz="1400" b="1" spc="-35" dirty="0">
                <a:latin typeface="Times New Roman"/>
                <a:cs typeface="Times New Roman"/>
              </a:rPr>
              <a:t> </a:t>
            </a:r>
            <a:r>
              <a:rPr sz="1400" b="1" spc="-5" dirty="0">
                <a:latin typeface="Times New Roman"/>
                <a:cs typeface="Times New Roman"/>
              </a:rPr>
              <a:t>COORDINATOR</a:t>
            </a:r>
            <a:endParaRPr sz="1400">
              <a:latin typeface="Times New Roman"/>
              <a:cs typeface="Times New Roman"/>
            </a:endParaRPr>
          </a:p>
        </p:txBody>
      </p:sp>
      <p:sp>
        <p:nvSpPr>
          <p:cNvPr id="9" name="object 9"/>
          <p:cNvSpPr/>
          <p:nvPr/>
        </p:nvSpPr>
        <p:spPr>
          <a:xfrm>
            <a:off x="866775" y="7101205"/>
            <a:ext cx="6153150" cy="28575"/>
          </a:xfrm>
          <a:custGeom>
            <a:avLst/>
            <a:gdLst/>
            <a:ahLst/>
            <a:cxnLst/>
            <a:rect l="l" t="t" r="r" b="b"/>
            <a:pathLst>
              <a:path w="6153150" h="28575">
                <a:moveTo>
                  <a:pt x="0" y="28575"/>
                </a:moveTo>
                <a:lnTo>
                  <a:pt x="6153150" y="0"/>
                </a:lnTo>
              </a:path>
            </a:pathLst>
          </a:custGeom>
          <a:ln w="9525">
            <a:solidFill>
              <a:srgbClr val="000000"/>
            </a:solidFill>
          </a:ln>
        </p:spPr>
        <p:txBody>
          <a:bodyPr wrap="square" lIns="0" tIns="0" rIns="0" bIns="0" rtlCol="0"/>
          <a:lstStyle/>
          <a:p>
            <a:endParaRPr/>
          </a:p>
        </p:txBody>
      </p:sp>
      <p:grpSp>
        <p:nvGrpSpPr>
          <p:cNvPr id="10" name="object 10"/>
          <p:cNvGrpSpPr/>
          <p:nvPr/>
        </p:nvGrpSpPr>
        <p:grpSpPr>
          <a:xfrm>
            <a:off x="304800" y="304800"/>
            <a:ext cx="7165975" cy="9451975"/>
            <a:chOff x="304800" y="304800"/>
            <a:chExt cx="7165975" cy="9451975"/>
          </a:xfrm>
        </p:grpSpPr>
        <p:sp>
          <p:nvSpPr>
            <p:cNvPr id="11" name="object 11"/>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12" name="object 12"/>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13" name="object 13"/>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286104"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2</a:t>
            </a:r>
            <a:r>
              <a:rPr lang="en-US" sz="2200" spc="-15" dirty="0">
                <a:latin typeface="Calibri Light"/>
                <a:cs typeface="Calibri Light"/>
              </a:rPr>
              <a:t>0</a:t>
            </a:r>
            <a:endParaRPr sz="2200" dirty="0">
              <a:latin typeface="Calibri Light"/>
              <a:cs typeface="Calibri Light"/>
            </a:endParaRPr>
          </a:p>
        </p:txBody>
      </p:sp>
      <p:sp>
        <p:nvSpPr>
          <p:cNvPr id="3" name="object 3"/>
          <p:cNvSpPr txBox="1"/>
          <p:nvPr/>
        </p:nvSpPr>
        <p:spPr>
          <a:xfrm>
            <a:off x="786511" y="454973"/>
            <a:ext cx="5974080" cy="8798562"/>
          </a:xfrm>
          <a:prstGeom prst="rect">
            <a:avLst/>
          </a:prstGeom>
        </p:spPr>
        <p:txBody>
          <a:bodyPr vert="horz" wrap="square" lIns="0" tIns="13970" rIns="0" bIns="0" rtlCol="0">
            <a:spAutoFit/>
          </a:bodyPr>
          <a:lstStyle/>
          <a:p>
            <a:pPr marL="12700" marR="5080" indent="666750" algn="just">
              <a:lnSpc>
                <a:spcPct val="143800"/>
              </a:lnSpc>
              <a:spcBef>
                <a:spcPts val="110"/>
              </a:spcBef>
            </a:pPr>
            <a:r>
              <a:rPr lang="en-US" sz="1400" b="1" dirty="0">
                <a:latin typeface="Times New Roman"/>
                <a:cs typeface="Times New Roman"/>
              </a:rPr>
              <a:t>                                 CHAPTER 9</a:t>
            </a:r>
          </a:p>
          <a:p>
            <a:pPr marL="12700" marR="5080" indent="666750" algn="just">
              <a:lnSpc>
                <a:spcPct val="143800"/>
              </a:lnSpc>
              <a:spcBef>
                <a:spcPts val="110"/>
              </a:spcBef>
            </a:pPr>
            <a:r>
              <a:rPr lang="en-US" sz="1400" b="1" dirty="0">
                <a:latin typeface="Times New Roman"/>
                <a:cs typeface="Times New Roman"/>
              </a:rPr>
              <a:t>                             CONCLUSION</a:t>
            </a:r>
            <a:r>
              <a:rPr lang="en-US" sz="1400" dirty="0">
                <a:solidFill>
                  <a:srgbClr val="FFFF00"/>
                </a:solidFill>
              </a:rPr>
              <a:t> </a:t>
            </a:r>
          </a:p>
          <a:p>
            <a:pPr algn="just"/>
            <a:endParaRPr lang="en-US" sz="1400" dirty="0">
              <a:solidFill>
                <a:srgbClr val="FFFF00"/>
              </a:solidFill>
            </a:endParaRPr>
          </a:p>
          <a:p>
            <a:pPr algn="just">
              <a:lnSpc>
                <a:spcPct val="200000"/>
              </a:lnSpc>
            </a:pPr>
            <a:r>
              <a:rPr lang="en-US" sz="1400" dirty="0"/>
              <a:t>        Most of the people in residential areas face the problem of running out of water and overflow of water in water tanks due to excess supply of water. Even when the pump is turned on users will not realize when the water tank gets filled which may result in overflow. It becomes difficult for users may run out of water, water tank monitoring system is used to sort out the issues associated with water tank. It is also possible to check the level of the water using sensor so that whenever the water goes below certain threshold limit, a notification is sent to user through the android application using Arduino Board and user needs to turn on the motor. Also if the water level goes above certain limit the motor gets turned off automatically. This system prevents wastage of water.</a:t>
            </a:r>
          </a:p>
          <a:p>
            <a:pPr algn="just">
              <a:lnSpc>
                <a:spcPct val="200000"/>
              </a:lnSpc>
            </a:pPr>
            <a:r>
              <a:rPr lang="en-US" sz="1400" dirty="0"/>
              <a:t>         The study presented the design phase of water Level Monitoring System using Arduino and ultrasonic sensors. The requirement analysis and the system design details have been conducted in depth for the better understanding of the project and also to know risk factors the will be faced during the construction phase. From the above analysis we can conclude that the entire system can be built with low cost, reliable instrument there by </a:t>
            </a:r>
            <a:r>
              <a:rPr lang="en-US" sz="1400" dirty="0" err="1"/>
              <a:t>provking</a:t>
            </a:r>
            <a:r>
              <a:rPr lang="en-US" sz="1400" dirty="0"/>
              <a:t> an efficient Water Level Monitoring System. </a:t>
            </a:r>
            <a:endParaRPr lang="en-IN" sz="1400" dirty="0"/>
          </a:p>
          <a:p>
            <a:pPr marL="12700" marR="5080" indent="666750" algn="just">
              <a:lnSpc>
                <a:spcPct val="143800"/>
              </a:lnSpc>
              <a:spcBef>
                <a:spcPts val="110"/>
              </a:spcBef>
            </a:pPr>
            <a:endParaRPr lang="en-US" sz="1400" b="1" dirty="0">
              <a:latin typeface="Times New Roman"/>
              <a:cs typeface="Times New Roman"/>
            </a:endParaRPr>
          </a:p>
          <a:p>
            <a:pPr marL="12700" marR="5080" indent="666750" algn="just">
              <a:lnSpc>
                <a:spcPct val="143800"/>
              </a:lnSpc>
              <a:spcBef>
                <a:spcPts val="110"/>
              </a:spcBef>
            </a:pPr>
            <a:endParaRPr sz="1400" dirty="0">
              <a:latin typeface="Times New Roman"/>
              <a:cs typeface="Times New Roman"/>
            </a:endParaRPr>
          </a:p>
        </p:txBody>
      </p:sp>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286104"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2</a:t>
            </a:r>
            <a:r>
              <a:rPr lang="en-US" sz="2200" spc="-15" dirty="0">
                <a:latin typeface="Calibri Light"/>
                <a:cs typeface="Calibri Light"/>
              </a:rPr>
              <a:t>1</a:t>
            </a:r>
            <a:endParaRPr sz="2200" dirty="0">
              <a:latin typeface="Calibri Light"/>
              <a:cs typeface="Calibri Light"/>
            </a:endParaRPr>
          </a:p>
        </p:txBody>
      </p:sp>
      <p:sp>
        <p:nvSpPr>
          <p:cNvPr id="4" name="object 4"/>
          <p:cNvSpPr txBox="1"/>
          <p:nvPr/>
        </p:nvSpPr>
        <p:spPr>
          <a:xfrm>
            <a:off x="600052" y="814358"/>
            <a:ext cx="6500857" cy="8181214"/>
          </a:xfrm>
          <a:prstGeom prst="rect">
            <a:avLst/>
          </a:prstGeom>
        </p:spPr>
        <p:txBody>
          <a:bodyPr vert="horz" wrap="square" lIns="0" tIns="12700" rIns="0" bIns="0" rtlCol="0">
            <a:spAutoFit/>
          </a:bodyPr>
          <a:lstStyle/>
          <a:p>
            <a:pPr marL="2045335" marR="2554605" indent="83820" algn="ctr">
              <a:lnSpc>
                <a:spcPct val="143300"/>
              </a:lnSpc>
              <a:spcBef>
                <a:spcPts val="100"/>
              </a:spcBef>
            </a:pPr>
            <a:r>
              <a:rPr sz="1600" b="1" spc="-5" dirty="0">
                <a:latin typeface="Times New Roman"/>
                <a:cs typeface="Times New Roman"/>
              </a:rPr>
              <a:t>CHAPTER </a:t>
            </a:r>
            <a:r>
              <a:rPr sz="1600" b="1">
                <a:latin typeface="Times New Roman"/>
                <a:cs typeface="Times New Roman"/>
              </a:rPr>
              <a:t>9 </a:t>
            </a:r>
            <a:r>
              <a:rPr sz="1600" b="1" spc="5">
                <a:latin typeface="Times New Roman"/>
                <a:cs typeface="Times New Roman"/>
              </a:rPr>
              <a:t> </a:t>
            </a:r>
            <a:r>
              <a:rPr sz="1600" b="1" spc="-10">
                <a:latin typeface="Times New Roman"/>
                <a:cs typeface="Times New Roman"/>
              </a:rPr>
              <a:t>R</a:t>
            </a:r>
            <a:r>
              <a:rPr sz="1600" b="1" spc="5">
                <a:latin typeface="Times New Roman"/>
                <a:cs typeface="Times New Roman"/>
              </a:rPr>
              <a:t>E</a:t>
            </a:r>
            <a:r>
              <a:rPr sz="1600" b="1">
                <a:latin typeface="Times New Roman"/>
                <a:cs typeface="Times New Roman"/>
              </a:rPr>
              <a:t>FE</a:t>
            </a:r>
            <a:r>
              <a:rPr sz="1600" b="1" spc="-10">
                <a:latin typeface="Times New Roman"/>
                <a:cs typeface="Times New Roman"/>
              </a:rPr>
              <a:t>R</a:t>
            </a:r>
            <a:r>
              <a:rPr sz="1600" b="1" spc="5">
                <a:latin typeface="Times New Roman"/>
                <a:cs typeface="Times New Roman"/>
              </a:rPr>
              <a:t>E</a:t>
            </a:r>
            <a:r>
              <a:rPr sz="1600" b="1" spc="-10">
                <a:latin typeface="Times New Roman"/>
                <a:cs typeface="Times New Roman"/>
              </a:rPr>
              <a:t>NC</a:t>
            </a:r>
            <a:r>
              <a:rPr sz="1600" b="1" spc="-5">
                <a:latin typeface="Times New Roman"/>
                <a:cs typeface="Times New Roman"/>
              </a:rPr>
              <a:t>S</a:t>
            </a:r>
          </a:p>
          <a:p>
            <a:pPr marL="12700" marR="12700" indent="44450" algn="just">
              <a:lnSpc>
                <a:spcPct val="200000"/>
              </a:lnSpc>
              <a:spcBef>
                <a:spcPts val="1045"/>
              </a:spcBef>
              <a:buAutoNum type="arabicPeriod"/>
              <a:tabLst>
                <a:tab pos="323215" algn="l"/>
              </a:tabLst>
            </a:pPr>
            <a:r>
              <a:rPr lang="en-US" sz="1400" dirty="0">
                <a:latin typeface="Times New Roman"/>
                <a:cs typeface="Times New Roman"/>
              </a:rPr>
              <a:t>P. </a:t>
            </a:r>
            <a:r>
              <a:rPr lang="en-US" sz="1600" dirty="0">
                <a:cs typeface="Times New Roman"/>
              </a:rPr>
              <a:t>Dietz  , W. </a:t>
            </a:r>
            <a:r>
              <a:rPr lang="en-US" sz="1600" dirty="0" err="1">
                <a:cs typeface="Times New Roman"/>
              </a:rPr>
              <a:t>Yerazunis</a:t>
            </a:r>
            <a:r>
              <a:rPr lang="en-US" sz="1600" dirty="0">
                <a:cs typeface="Times New Roman"/>
              </a:rPr>
              <a:t> , D . Leigh, very low cost sensing and communication using bidirectional LEDs ,</a:t>
            </a:r>
            <a:r>
              <a:rPr lang="en-US" sz="1600" dirty="0" err="1">
                <a:cs typeface="Times New Roman"/>
              </a:rPr>
              <a:t>Ubicomp</a:t>
            </a:r>
            <a:r>
              <a:rPr lang="en-US" sz="1600" dirty="0">
                <a:cs typeface="Times New Roman"/>
              </a:rPr>
              <a:t> 2011: vol.2864,pp.175-191,2003.</a:t>
            </a:r>
          </a:p>
          <a:p>
            <a:pPr marL="12700" marR="12700" indent="44450" algn="just">
              <a:lnSpc>
                <a:spcPct val="200000"/>
              </a:lnSpc>
              <a:spcBef>
                <a:spcPts val="1045"/>
              </a:spcBef>
              <a:buAutoNum type="arabicPeriod"/>
              <a:tabLst>
                <a:tab pos="323215" algn="l"/>
              </a:tabLst>
            </a:pPr>
            <a:r>
              <a:rPr lang="en-US" sz="1600" dirty="0">
                <a:cs typeface="Times New Roman"/>
              </a:rPr>
              <a:t> M .</a:t>
            </a:r>
            <a:r>
              <a:rPr lang="en-US" sz="1600" dirty="0" err="1">
                <a:cs typeface="Times New Roman"/>
              </a:rPr>
              <a:t>Javanmard</a:t>
            </a:r>
            <a:r>
              <a:rPr lang="en-US" sz="1600" dirty="0">
                <a:cs typeface="Times New Roman"/>
              </a:rPr>
              <a:t>, K.A .</a:t>
            </a:r>
            <a:r>
              <a:rPr lang="en-US" sz="1600" dirty="0" err="1">
                <a:cs typeface="Times New Roman"/>
              </a:rPr>
              <a:t>Abbas</a:t>
            </a:r>
            <a:r>
              <a:rPr lang="en-US" sz="1600" dirty="0">
                <a:cs typeface="Times New Roman"/>
              </a:rPr>
              <a:t> and F. Arvin ,” A Microcontroller Based Monitoring System for Batch </a:t>
            </a:r>
            <a:r>
              <a:rPr lang="en-US" sz="1600" dirty="0" err="1">
                <a:cs typeface="Times New Roman"/>
              </a:rPr>
              <a:t>TeaDryer</a:t>
            </a:r>
            <a:r>
              <a:rPr lang="en-US" sz="1600" dirty="0">
                <a:cs typeface="Times New Roman"/>
              </a:rPr>
              <a:t>”, CCSE Journal of agriculture science , </a:t>
            </a:r>
            <a:r>
              <a:rPr lang="en-US" sz="1600" dirty="0" err="1">
                <a:cs typeface="Times New Roman"/>
              </a:rPr>
              <a:t>vol</a:t>
            </a:r>
            <a:r>
              <a:rPr lang="en-US" sz="1600" dirty="0">
                <a:cs typeface="Times New Roman"/>
              </a:rPr>
              <a:t> 1,no .2,December 2012.</a:t>
            </a:r>
          </a:p>
          <a:p>
            <a:pPr marL="12700" marR="12700" indent="44450" algn="just">
              <a:lnSpc>
                <a:spcPct val="200000"/>
              </a:lnSpc>
              <a:spcBef>
                <a:spcPts val="1045"/>
              </a:spcBef>
              <a:buAutoNum type="arabicPeriod"/>
              <a:tabLst>
                <a:tab pos="323215" algn="l"/>
              </a:tabLst>
            </a:pPr>
            <a:r>
              <a:rPr lang="en-US" sz="1600" dirty="0">
                <a:cs typeface="Times New Roman"/>
              </a:rPr>
              <a:t>Microcontroller based automated water level sensing and controlling : design and implementation issue </a:t>
            </a:r>
            <a:r>
              <a:rPr lang="en-US" sz="1600" dirty="0" err="1">
                <a:cs typeface="Times New Roman"/>
              </a:rPr>
              <a:t>procceding</a:t>
            </a:r>
            <a:r>
              <a:rPr lang="en-US" sz="1600" dirty="0">
                <a:cs typeface="Times New Roman"/>
              </a:rPr>
              <a:t> of the world congress on engineering and computer science,pp220-250.</a:t>
            </a:r>
          </a:p>
          <a:p>
            <a:pPr marL="12700" marR="12700" indent="44450" algn="just">
              <a:lnSpc>
                <a:spcPct val="200000"/>
              </a:lnSpc>
              <a:spcBef>
                <a:spcPts val="1045"/>
              </a:spcBef>
              <a:buAutoNum type="arabicPeriod"/>
              <a:tabLst>
                <a:tab pos="323215" algn="l"/>
              </a:tabLst>
            </a:pPr>
            <a:r>
              <a:rPr lang="en-US" sz="1600" dirty="0">
                <a:cs typeface="Times New Roman"/>
              </a:rPr>
              <a:t>S.M .</a:t>
            </a:r>
            <a:r>
              <a:rPr lang="en-US" sz="1600" dirty="0" err="1">
                <a:cs typeface="Times New Roman"/>
              </a:rPr>
              <a:t>Khaled</a:t>
            </a:r>
            <a:r>
              <a:rPr lang="en-US" sz="1600" dirty="0">
                <a:cs typeface="Times New Roman"/>
              </a:rPr>
              <a:t> Reza ,Shah </a:t>
            </a:r>
            <a:r>
              <a:rPr lang="en-US" sz="1600" dirty="0" err="1">
                <a:cs typeface="Times New Roman"/>
              </a:rPr>
              <a:t>Ahsanuzaman</a:t>
            </a:r>
            <a:r>
              <a:rPr lang="en-US" sz="1600" dirty="0">
                <a:cs typeface="Times New Roman"/>
              </a:rPr>
              <a:t> </a:t>
            </a:r>
            <a:r>
              <a:rPr lang="en-US" sz="1600" dirty="0" err="1">
                <a:cs typeface="Times New Roman"/>
              </a:rPr>
              <a:t>Md.Tariq</a:t>
            </a:r>
            <a:r>
              <a:rPr lang="en-US" sz="1600" dirty="0">
                <a:cs typeface="Times New Roman"/>
              </a:rPr>
              <a:t> , </a:t>
            </a:r>
            <a:r>
              <a:rPr lang="en-US" sz="1600" dirty="0" err="1">
                <a:cs typeface="Times New Roman"/>
              </a:rPr>
              <a:t>S.N.Mohsin</a:t>
            </a:r>
            <a:r>
              <a:rPr lang="en-US" sz="1600" dirty="0">
                <a:cs typeface="Times New Roman"/>
              </a:rPr>
              <a:t> Reza, ”Microcontroller based automated water level sensing and controlling : and implementation of issue :, proceeding of the world congress on engineering and computer science 2010 </a:t>
            </a:r>
            <a:r>
              <a:rPr lang="en-US" sz="1600" dirty="0" err="1">
                <a:cs typeface="Times New Roman"/>
              </a:rPr>
              <a:t>vol</a:t>
            </a:r>
            <a:r>
              <a:rPr lang="en-US" sz="1600" dirty="0">
                <a:cs typeface="Times New Roman"/>
              </a:rPr>
              <a:t> 1 (WCECS) , </a:t>
            </a:r>
            <a:r>
              <a:rPr lang="en-US" sz="1600" dirty="0" err="1">
                <a:cs typeface="Times New Roman"/>
              </a:rPr>
              <a:t>october</a:t>
            </a:r>
            <a:r>
              <a:rPr lang="en-US" sz="1600" dirty="0">
                <a:cs typeface="Times New Roman"/>
              </a:rPr>
              <a:t> 20-22,2010.</a:t>
            </a:r>
          </a:p>
          <a:p>
            <a:pPr marL="12700" marR="12700" indent="44450" algn="just">
              <a:lnSpc>
                <a:spcPct val="200000"/>
              </a:lnSpc>
              <a:spcBef>
                <a:spcPts val="1045"/>
              </a:spcBef>
              <a:buAutoNum type="arabicPeriod"/>
              <a:tabLst>
                <a:tab pos="323215" algn="l"/>
              </a:tabLst>
            </a:pPr>
            <a:endParaRPr lang="en-US" sz="1400" dirty="0">
              <a:latin typeface="Times New Roman"/>
              <a:cs typeface="Times New Roman"/>
            </a:endParaRPr>
          </a:p>
          <a:p>
            <a:pPr marL="12700" marR="12700" indent="44450" algn="just">
              <a:lnSpc>
                <a:spcPct val="143700"/>
              </a:lnSpc>
              <a:spcBef>
                <a:spcPts val="1045"/>
              </a:spcBef>
              <a:buAutoNum type="arabicPeriod"/>
              <a:tabLst>
                <a:tab pos="323215" algn="l"/>
              </a:tabLst>
            </a:pPr>
            <a:endParaRPr sz="1600">
              <a:latin typeface="Times New Roman"/>
              <a:cs typeface="Times New Roman"/>
            </a:endParaRPr>
          </a:p>
        </p:txBody>
      </p:sp>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854757"/>
            <a:ext cx="286104" cy="603250"/>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spc="-15" dirty="0">
                <a:latin typeface="Calibri Light"/>
                <a:cs typeface="Calibri Light"/>
              </a:rPr>
              <a:t>2</a:t>
            </a:r>
            <a:r>
              <a:rPr lang="en-US" sz="2200" spc="-15" dirty="0">
                <a:latin typeface="Calibri Light"/>
                <a:cs typeface="Calibri Light"/>
              </a:rPr>
              <a:t>2</a:t>
            </a:r>
            <a:endParaRPr sz="2200" dirty="0">
              <a:latin typeface="Calibri Light"/>
              <a:cs typeface="Calibri Light"/>
            </a:endParaRPr>
          </a:p>
        </p:txBody>
      </p:sp>
      <p:sp>
        <p:nvSpPr>
          <p:cNvPr id="3" name="object 3"/>
          <p:cNvSpPr txBox="1"/>
          <p:nvPr/>
        </p:nvSpPr>
        <p:spPr>
          <a:xfrm>
            <a:off x="902017" y="626491"/>
            <a:ext cx="6413207" cy="1885901"/>
          </a:xfrm>
          <a:prstGeom prst="rect">
            <a:avLst/>
          </a:prstGeom>
        </p:spPr>
        <p:txBody>
          <a:bodyPr vert="horz" wrap="square" lIns="0" tIns="13970" rIns="0" bIns="0" rtlCol="0">
            <a:spAutoFit/>
          </a:bodyPr>
          <a:lstStyle/>
          <a:p>
            <a:pPr marL="12700" marR="6350" algn="just">
              <a:lnSpc>
                <a:spcPct val="143700"/>
              </a:lnSpc>
              <a:spcBef>
                <a:spcPts val="110"/>
              </a:spcBef>
              <a:tabLst>
                <a:tab pos="288290" algn="l"/>
              </a:tabLst>
            </a:pP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45"/>
              </a:spcBef>
            </a:pPr>
            <a:endParaRPr sz="1200">
              <a:latin typeface="Times New Roman"/>
              <a:cs typeface="Times New Roman"/>
            </a:endParaRPr>
          </a:p>
          <a:p>
            <a:pPr marL="12700">
              <a:lnSpc>
                <a:spcPct val="100000"/>
              </a:lnSpc>
            </a:pPr>
            <a:r>
              <a:rPr sz="1400" b="1" spc="-5" dirty="0">
                <a:latin typeface="Times New Roman"/>
                <a:cs typeface="Times New Roman"/>
              </a:rPr>
              <a:t>Web</a:t>
            </a:r>
            <a:r>
              <a:rPr sz="1400" b="1" spc="-30" dirty="0">
                <a:latin typeface="Times New Roman"/>
                <a:cs typeface="Times New Roman"/>
              </a:rPr>
              <a:t> </a:t>
            </a:r>
            <a:r>
              <a:rPr sz="1400" b="1" spc="-5" dirty="0">
                <a:latin typeface="Times New Roman"/>
                <a:cs typeface="Times New Roman"/>
              </a:rPr>
              <a:t>pages</a:t>
            </a:r>
            <a:endParaRPr sz="1400">
              <a:latin typeface="Times New Roman"/>
              <a:cs typeface="Times New Roman"/>
            </a:endParaRPr>
          </a:p>
          <a:p>
            <a:pPr marL="12700" marR="1222375">
              <a:lnSpc>
                <a:spcPct val="143700"/>
              </a:lnSpc>
              <a:spcBef>
                <a:spcPts val="10"/>
              </a:spcBef>
            </a:pPr>
            <a:r>
              <a:rPr sz="1400" spc="-5">
                <a:latin typeface="Times New Roman"/>
                <a:cs typeface="Times New Roman"/>
              </a:rPr>
              <a:t>[a]</a:t>
            </a:r>
            <a:r>
              <a:rPr lang="en-US" sz="1400" spc="-5" dirty="0">
                <a:latin typeface="Times New Roman"/>
                <a:cs typeface="Times New Roman"/>
              </a:rPr>
              <a:t> </a:t>
            </a:r>
            <a:r>
              <a:rPr lang="en-US" sz="1400" spc="-5" dirty="0">
                <a:latin typeface="Times New Roman"/>
                <a:cs typeface="Times New Roman"/>
                <a:hlinkClick r:id="rId2"/>
              </a:rPr>
              <a:t>https://www.robotsthenextspeciesonearth.com/p/blog-page_14.html</a:t>
            </a:r>
            <a:r>
              <a:rPr lang="en-US" sz="1400" spc="-5" dirty="0">
                <a:latin typeface="Times New Roman"/>
                <a:cs typeface="Times New Roman"/>
              </a:rPr>
              <a:t> </a:t>
            </a:r>
            <a:r>
              <a:rPr sz="1400" spc="-5">
                <a:latin typeface="Times New Roman"/>
                <a:cs typeface="Times New Roman"/>
              </a:rPr>
              <a:t>b]</a:t>
            </a:r>
            <a:r>
              <a:rPr lang="en-US" sz="1400" spc="-5" dirty="0">
                <a:latin typeface="Times New Roman"/>
                <a:cs typeface="Times New Roman"/>
              </a:rPr>
              <a:t> https://www.biz4intellia.com  </a:t>
            </a:r>
          </a:p>
          <a:p>
            <a:pPr marL="12700" marR="1222375">
              <a:lnSpc>
                <a:spcPct val="143700"/>
              </a:lnSpc>
              <a:spcBef>
                <a:spcPts val="10"/>
              </a:spcBef>
            </a:pPr>
            <a:r>
              <a:rPr sz="1400" spc="-5">
                <a:latin typeface="Times New Roman"/>
                <a:cs typeface="Times New Roman"/>
              </a:rPr>
              <a:t>[c]</a:t>
            </a:r>
            <a:r>
              <a:rPr sz="1400" spc="-5">
                <a:latin typeface="Times New Roman"/>
                <a:cs typeface="Times New Roman"/>
                <a:hlinkClick r:id="rId3"/>
              </a:rPr>
              <a:t>www.fierceelectronics.com/sensors/what-ir-sensor</a:t>
            </a:r>
            <a:endParaRPr sz="1400">
              <a:latin typeface="Times New Roman"/>
              <a:cs typeface="Times New Roman"/>
            </a:endParaRPr>
          </a:p>
        </p:txBody>
      </p:sp>
      <p:grpSp>
        <p:nvGrpSpPr>
          <p:cNvPr id="4" name="object 4"/>
          <p:cNvGrpSpPr/>
          <p:nvPr/>
        </p:nvGrpSpPr>
        <p:grpSpPr>
          <a:xfrm>
            <a:off x="304800" y="304800"/>
            <a:ext cx="7165975" cy="9451975"/>
            <a:chOff x="304800" y="304800"/>
            <a:chExt cx="7165975" cy="9451975"/>
          </a:xfrm>
        </p:grpSpPr>
        <p:sp>
          <p:nvSpPr>
            <p:cNvPr id="5" name="object 5"/>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6" name="object 6"/>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7" name="object 7"/>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3</a:t>
            </a:r>
            <a:endParaRPr sz="2200">
              <a:latin typeface="Calibri Light"/>
              <a:cs typeface="Calibri Light"/>
            </a:endParaRPr>
          </a:p>
        </p:txBody>
      </p:sp>
      <p:sp>
        <p:nvSpPr>
          <p:cNvPr id="3" name="object 3"/>
          <p:cNvSpPr txBox="1"/>
          <p:nvPr/>
        </p:nvSpPr>
        <p:spPr>
          <a:xfrm>
            <a:off x="902017" y="1048131"/>
            <a:ext cx="5968365" cy="6496050"/>
          </a:xfrm>
          <a:prstGeom prst="rect">
            <a:avLst/>
          </a:prstGeom>
        </p:spPr>
        <p:txBody>
          <a:bodyPr vert="horz" wrap="square" lIns="0" tIns="12700" rIns="0" bIns="0" rtlCol="0">
            <a:spAutoFit/>
          </a:bodyPr>
          <a:lstStyle/>
          <a:p>
            <a:pPr marL="12700">
              <a:lnSpc>
                <a:spcPct val="100000"/>
              </a:lnSpc>
              <a:spcBef>
                <a:spcPts val="100"/>
              </a:spcBef>
            </a:pPr>
            <a:r>
              <a:rPr sz="1400" b="1" u="heavy" spc="-5" dirty="0">
                <a:uFill>
                  <a:solidFill>
                    <a:srgbClr val="000000"/>
                  </a:solidFill>
                </a:uFill>
                <a:latin typeface="Times New Roman"/>
                <a:cs typeface="Times New Roman"/>
              </a:rPr>
              <a:t>Vision</a:t>
            </a:r>
            <a:r>
              <a:rPr sz="1400" b="1" u="heavy" spc="-10"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of</a:t>
            </a:r>
            <a:r>
              <a:rPr sz="1400" b="1" u="heavy" spc="-10"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the</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Institution</a:t>
            </a:r>
            <a:endParaRPr sz="1400">
              <a:latin typeface="Times New Roman"/>
              <a:cs typeface="Times New Roman"/>
            </a:endParaRPr>
          </a:p>
          <a:p>
            <a:pPr>
              <a:lnSpc>
                <a:spcPct val="100000"/>
              </a:lnSpc>
            </a:pPr>
            <a:endParaRPr sz="1300">
              <a:latin typeface="Times New Roman"/>
              <a:cs typeface="Times New Roman"/>
            </a:endParaRPr>
          </a:p>
          <a:p>
            <a:pPr marL="12700">
              <a:lnSpc>
                <a:spcPct val="100000"/>
              </a:lnSpc>
            </a:pPr>
            <a:r>
              <a:rPr sz="1400" spc="-5" dirty="0">
                <a:latin typeface="Times New Roman"/>
                <a:cs typeface="Times New Roman"/>
              </a:rPr>
              <a:t>To</a:t>
            </a:r>
            <a:r>
              <a:rPr sz="1400" dirty="0">
                <a:latin typeface="Times New Roman"/>
                <a:cs typeface="Times New Roman"/>
              </a:rPr>
              <a:t> emerge</a:t>
            </a:r>
            <a:r>
              <a:rPr sz="1400" spc="5" dirty="0">
                <a:latin typeface="Times New Roman"/>
                <a:cs typeface="Times New Roman"/>
              </a:rPr>
              <a:t> </a:t>
            </a:r>
            <a:r>
              <a:rPr sz="1400" dirty="0">
                <a:latin typeface="Times New Roman"/>
                <a:cs typeface="Times New Roman"/>
              </a:rPr>
              <a:t>as</a:t>
            </a:r>
            <a:r>
              <a:rPr sz="1400" spc="5" dirty="0">
                <a:latin typeface="Times New Roman"/>
                <a:cs typeface="Times New Roman"/>
              </a:rPr>
              <a:t> </a:t>
            </a:r>
            <a:r>
              <a:rPr sz="1400" dirty="0">
                <a:latin typeface="Times New Roman"/>
                <a:cs typeface="Times New Roman"/>
              </a:rPr>
              <a:t>a</a:t>
            </a:r>
            <a:r>
              <a:rPr sz="1400" spc="-20" dirty="0">
                <a:latin typeface="Times New Roman"/>
                <a:cs typeface="Times New Roman"/>
              </a:rPr>
              <a:t> </a:t>
            </a:r>
            <a:r>
              <a:rPr sz="1400" spc="-5" dirty="0">
                <a:latin typeface="Times New Roman"/>
                <a:cs typeface="Times New Roman"/>
              </a:rPr>
              <a:t>leader</a:t>
            </a:r>
            <a:r>
              <a:rPr sz="1400" spc="5" dirty="0">
                <a:latin typeface="Times New Roman"/>
                <a:cs typeface="Times New Roman"/>
              </a:rPr>
              <a:t> </a:t>
            </a:r>
            <a:r>
              <a:rPr sz="1400" dirty="0">
                <a:latin typeface="Times New Roman"/>
                <a:cs typeface="Times New Roman"/>
              </a:rPr>
              <a:t>among</a:t>
            </a:r>
            <a:r>
              <a:rPr sz="1400" spc="-25" dirty="0">
                <a:latin typeface="Times New Roman"/>
                <a:cs typeface="Times New Roman"/>
              </a:rPr>
              <a:t> </a:t>
            </a:r>
            <a:r>
              <a:rPr sz="1400" dirty="0">
                <a:latin typeface="Times New Roman"/>
                <a:cs typeface="Times New Roman"/>
              </a:rPr>
              <a:t>the</a:t>
            </a:r>
            <a:r>
              <a:rPr sz="1400" spc="5" dirty="0">
                <a:latin typeface="Times New Roman"/>
                <a:cs typeface="Times New Roman"/>
              </a:rPr>
              <a:t> </a:t>
            </a:r>
            <a:r>
              <a:rPr sz="1400" dirty="0">
                <a:latin typeface="Times New Roman"/>
                <a:cs typeface="Times New Roman"/>
              </a:rPr>
              <a:t>top</a:t>
            </a:r>
            <a:r>
              <a:rPr sz="1400" spc="-25" dirty="0">
                <a:latin typeface="Times New Roman"/>
                <a:cs typeface="Times New Roman"/>
              </a:rPr>
              <a:t> </a:t>
            </a:r>
            <a:r>
              <a:rPr sz="1400" spc="-5" dirty="0">
                <a:latin typeface="Times New Roman"/>
                <a:cs typeface="Times New Roman"/>
              </a:rPr>
              <a:t>institutions</a:t>
            </a:r>
            <a:r>
              <a:rPr sz="1400" dirty="0">
                <a:latin typeface="Times New Roman"/>
                <a:cs typeface="Times New Roman"/>
              </a:rPr>
              <a:t> in</a:t>
            </a:r>
            <a:r>
              <a:rPr sz="1400" spc="5" dirty="0">
                <a:latin typeface="Times New Roman"/>
                <a:cs typeface="Times New Roman"/>
              </a:rPr>
              <a:t> </a:t>
            </a:r>
            <a:r>
              <a:rPr sz="1400" dirty="0">
                <a:latin typeface="Times New Roman"/>
                <a:cs typeface="Times New Roman"/>
              </a:rPr>
              <a:t>the</a:t>
            </a:r>
            <a:r>
              <a:rPr sz="1400" spc="-20" dirty="0">
                <a:latin typeface="Times New Roman"/>
                <a:cs typeface="Times New Roman"/>
              </a:rPr>
              <a:t> </a:t>
            </a:r>
            <a:r>
              <a:rPr sz="1400" spc="-5" dirty="0">
                <a:latin typeface="Times New Roman"/>
                <a:cs typeface="Times New Roman"/>
              </a:rPr>
              <a:t>field</a:t>
            </a:r>
            <a:r>
              <a:rPr sz="1400" spc="5" dirty="0">
                <a:latin typeface="Times New Roman"/>
                <a:cs typeface="Times New Roman"/>
              </a:rPr>
              <a:t> </a:t>
            </a:r>
            <a:r>
              <a:rPr sz="1400" dirty="0">
                <a:latin typeface="Times New Roman"/>
                <a:cs typeface="Times New Roman"/>
              </a:rPr>
              <a:t>of</a:t>
            </a:r>
            <a:r>
              <a:rPr sz="1400" spc="10" dirty="0">
                <a:latin typeface="Times New Roman"/>
                <a:cs typeface="Times New Roman"/>
              </a:rPr>
              <a:t> </a:t>
            </a:r>
            <a:r>
              <a:rPr sz="1400" spc="-5" dirty="0">
                <a:latin typeface="Times New Roman"/>
                <a:cs typeface="Times New Roman"/>
              </a:rPr>
              <a:t>technical</a:t>
            </a:r>
            <a:r>
              <a:rPr sz="1400" spc="5" dirty="0">
                <a:latin typeface="Times New Roman"/>
                <a:cs typeface="Times New Roman"/>
              </a:rPr>
              <a:t> </a:t>
            </a:r>
            <a:r>
              <a:rPr sz="1400" spc="-5" dirty="0">
                <a:latin typeface="Times New Roman"/>
                <a:cs typeface="Times New Roman"/>
              </a:rPr>
              <a:t>education</a:t>
            </a:r>
            <a:endParaRPr sz="1400">
              <a:latin typeface="Times New Roman"/>
              <a:cs typeface="Times New Roman"/>
            </a:endParaRPr>
          </a:p>
          <a:p>
            <a:pPr marL="12700">
              <a:lnSpc>
                <a:spcPct val="100000"/>
              </a:lnSpc>
              <a:spcBef>
                <a:spcPts val="695"/>
              </a:spcBef>
            </a:pPr>
            <a:r>
              <a:rPr sz="1400" b="1" u="heavy" dirty="0">
                <a:uFill>
                  <a:solidFill>
                    <a:srgbClr val="000000"/>
                  </a:solidFill>
                </a:uFill>
                <a:latin typeface="Times New Roman"/>
                <a:cs typeface="Times New Roman"/>
              </a:rPr>
              <a:t>Mission</a:t>
            </a:r>
            <a:r>
              <a:rPr sz="1400" b="1" u="heavy" spc="-15" dirty="0">
                <a:uFill>
                  <a:solidFill>
                    <a:srgbClr val="000000"/>
                  </a:solidFill>
                </a:uFill>
                <a:latin typeface="Times New Roman"/>
                <a:cs typeface="Times New Roman"/>
              </a:rPr>
              <a:t> of</a:t>
            </a:r>
            <a:r>
              <a:rPr sz="1400" b="1" u="heavy" spc="-10"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the</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Institution</a:t>
            </a:r>
            <a:endParaRPr sz="1400">
              <a:latin typeface="Times New Roman"/>
              <a:cs typeface="Times New Roman"/>
            </a:endParaRPr>
          </a:p>
          <a:p>
            <a:pPr marL="469900" marR="62230">
              <a:lnSpc>
                <a:spcPct val="141500"/>
              </a:lnSpc>
              <a:spcBef>
                <a:spcPts val="800"/>
              </a:spcBef>
            </a:pPr>
            <a:r>
              <a:rPr sz="1400" b="1" dirty="0">
                <a:latin typeface="Times New Roman"/>
                <a:cs typeface="Times New Roman"/>
              </a:rPr>
              <a:t>M1:</a:t>
            </a:r>
            <a:r>
              <a:rPr sz="1400" b="1" spc="-40" dirty="0">
                <a:latin typeface="Times New Roman"/>
                <a:cs typeface="Times New Roman"/>
              </a:rPr>
              <a:t> </a:t>
            </a:r>
            <a:r>
              <a:rPr sz="1400" dirty="0">
                <a:latin typeface="Times New Roman"/>
                <a:cs typeface="Times New Roman"/>
              </a:rPr>
              <a:t>Produce</a:t>
            </a:r>
            <a:r>
              <a:rPr sz="1400" spc="-65" dirty="0">
                <a:latin typeface="Times New Roman"/>
                <a:cs typeface="Times New Roman"/>
              </a:rPr>
              <a:t> </a:t>
            </a:r>
            <a:r>
              <a:rPr sz="1400" spc="-5" dirty="0">
                <a:latin typeface="Times New Roman"/>
                <a:cs typeface="Times New Roman"/>
              </a:rPr>
              <a:t>smart</a:t>
            </a:r>
            <a:r>
              <a:rPr sz="1400" spc="-60" dirty="0">
                <a:latin typeface="Times New Roman"/>
                <a:cs typeface="Times New Roman"/>
              </a:rPr>
              <a:t> </a:t>
            </a:r>
            <a:r>
              <a:rPr sz="1400" spc="-5" dirty="0">
                <a:latin typeface="Times New Roman"/>
                <a:cs typeface="Times New Roman"/>
              </a:rPr>
              <a:t>technocrats</a:t>
            </a:r>
            <a:r>
              <a:rPr sz="1400" spc="-50" dirty="0">
                <a:latin typeface="Times New Roman"/>
                <a:cs typeface="Times New Roman"/>
              </a:rPr>
              <a:t> </a:t>
            </a:r>
            <a:r>
              <a:rPr sz="1400" spc="-5" dirty="0">
                <a:latin typeface="Times New Roman"/>
                <a:cs typeface="Times New Roman"/>
              </a:rPr>
              <a:t>with</a:t>
            </a:r>
            <a:r>
              <a:rPr sz="1400" spc="-75" dirty="0">
                <a:latin typeface="Times New Roman"/>
                <a:cs typeface="Times New Roman"/>
              </a:rPr>
              <a:t> </a:t>
            </a:r>
            <a:r>
              <a:rPr sz="1400" spc="-5" dirty="0">
                <a:latin typeface="Times New Roman"/>
                <a:cs typeface="Times New Roman"/>
              </a:rPr>
              <a:t>empirical</a:t>
            </a:r>
            <a:r>
              <a:rPr sz="1400" spc="-40" dirty="0">
                <a:latin typeface="Times New Roman"/>
                <a:cs typeface="Times New Roman"/>
              </a:rPr>
              <a:t> </a:t>
            </a:r>
            <a:r>
              <a:rPr sz="1400" spc="-5" dirty="0">
                <a:latin typeface="Times New Roman"/>
                <a:cs typeface="Times New Roman"/>
              </a:rPr>
              <a:t>knowledge</a:t>
            </a:r>
            <a:r>
              <a:rPr sz="1400" spc="-45" dirty="0">
                <a:latin typeface="Times New Roman"/>
                <a:cs typeface="Times New Roman"/>
              </a:rPr>
              <a:t> </a:t>
            </a:r>
            <a:r>
              <a:rPr sz="1400" spc="-10" dirty="0">
                <a:latin typeface="Times New Roman"/>
                <a:cs typeface="Times New Roman"/>
              </a:rPr>
              <a:t>who</a:t>
            </a:r>
            <a:r>
              <a:rPr sz="1400" spc="-50" dirty="0">
                <a:latin typeface="Times New Roman"/>
                <a:cs typeface="Times New Roman"/>
              </a:rPr>
              <a:t> </a:t>
            </a:r>
            <a:r>
              <a:rPr sz="1400" spc="-10" dirty="0">
                <a:latin typeface="Times New Roman"/>
                <a:cs typeface="Times New Roman"/>
              </a:rPr>
              <a:t>can</a:t>
            </a:r>
            <a:r>
              <a:rPr sz="1400" spc="-45" dirty="0">
                <a:latin typeface="Times New Roman"/>
                <a:cs typeface="Times New Roman"/>
              </a:rPr>
              <a:t> </a:t>
            </a:r>
            <a:r>
              <a:rPr sz="1400" spc="-5" dirty="0">
                <a:latin typeface="Times New Roman"/>
                <a:cs typeface="Times New Roman"/>
              </a:rPr>
              <a:t>surmount </a:t>
            </a:r>
            <a:r>
              <a:rPr sz="1400" spc="-335" dirty="0">
                <a:latin typeface="Times New Roman"/>
                <a:cs typeface="Times New Roman"/>
              </a:rPr>
              <a:t> </a:t>
            </a:r>
            <a:r>
              <a:rPr sz="1400" dirty="0">
                <a:latin typeface="Times New Roman"/>
                <a:cs typeface="Times New Roman"/>
              </a:rPr>
              <a:t>the</a:t>
            </a:r>
            <a:r>
              <a:rPr sz="1400" spc="-5" dirty="0">
                <a:latin typeface="Times New Roman"/>
                <a:cs typeface="Times New Roman"/>
              </a:rPr>
              <a:t> global</a:t>
            </a:r>
            <a:r>
              <a:rPr sz="1400" spc="5" dirty="0">
                <a:latin typeface="Times New Roman"/>
                <a:cs typeface="Times New Roman"/>
              </a:rPr>
              <a:t> </a:t>
            </a:r>
            <a:r>
              <a:rPr sz="1400" dirty="0">
                <a:latin typeface="Times New Roman"/>
                <a:cs typeface="Times New Roman"/>
              </a:rPr>
              <a:t>challenges</a:t>
            </a:r>
            <a:endParaRPr sz="1400">
              <a:latin typeface="Times New Roman"/>
              <a:cs typeface="Times New Roman"/>
            </a:endParaRPr>
          </a:p>
          <a:p>
            <a:pPr marL="469900" marR="58419">
              <a:lnSpc>
                <a:spcPct val="141400"/>
              </a:lnSpc>
              <a:spcBef>
                <a:spcPts val="800"/>
              </a:spcBef>
            </a:pPr>
            <a:r>
              <a:rPr sz="1400" b="1" dirty="0">
                <a:latin typeface="Times New Roman"/>
                <a:cs typeface="Times New Roman"/>
              </a:rPr>
              <a:t>M2:</a:t>
            </a:r>
            <a:r>
              <a:rPr sz="1400" b="1" spc="35" dirty="0">
                <a:latin typeface="Times New Roman"/>
                <a:cs typeface="Times New Roman"/>
              </a:rPr>
              <a:t> </a:t>
            </a:r>
            <a:r>
              <a:rPr sz="1400" spc="-5" dirty="0">
                <a:latin typeface="Times New Roman"/>
                <a:cs typeface="Times New Roman"/>
              </a:rPr>
              <a:t>Create</a:t>
            </a:r>
            <a:r>
              <a:rPr sz="1400" spc="25" dirty="0">
                <a:latin typeface="Times New Roman"/>
                <a:cs typeface="Times New Roman"/>
              </a:rPr>
              <a:t> </a:t>
            </a:r>
            <a:r>
              <a:rPr sz="1400" dirty="0">
                <a:latin typeface="Times New Roman"/>
                <a:cs typeface="Times New Roman"/>
              </a:rPr>
              <a:t>a</a:t>
            </a:r>
            <a:r>
              <a:rPr sz="1400" spc="25" dirty="0">
                <a:latin typeface="Times New Roman"/>
                <a:cs typeface="Times New Roman"/>
              </a:rPr>
              <a:t> </a:t>
            </a:r>
            <a:r>
              <a:rPr sz="1400" spc="-5" dirty="0">
                <a:latin typeface="Times New Roman"/>
                <a:cs typeface="Times New Roman"/>
              </a:rPr>
              <a:t>diverse,</a:t>
            </a:r>
            <a:r>
              <a:rPr sz="1400" dirty="0">
                <a:latin typeface="Times New Roman"/>
                <a:cs typeface="Times New Roman"/>
              </a:rPr>
              <a:t> </a:t>
            </a:r>
            <a:r>
              <a:rPr sz="1400" spc="-5" dirty="0">
                <a:latin typeface="Times New Roman"/>
                <a:cs typeface="Times New Roman"/>
              </a:rPr>
              <a:t>fully</a:t>
            </a:r>
            <a:r>
              <a:rPr sz="1400" spc="25" dirty="0">
                <a:latin typeface="Times New Roman"/>
                <a:cs typeface="Times New Roman"/>
              </a:rPr>
              <a:t> </a:t>
            </a:r>
            <a:r>
              <a:rPr sz="1400" dirty="0">
                <a:latin typeface="Times New Roman"/>
                <a:cs typeface="Times New Roman"/>
              </a:rPr>
              <a:t>engaged, learner-centric</a:t>
            </a:r>
            <a:r>
              <a:rPr sz="1400" spc="25" dirty="0">
                <a:latin typeface="Times New Roman"/>
                <a:cs typeface="Times New Roman"/>
              </a:rPr>
              <a:t> </a:t>
            </a:r>
            <a:r>
              <a:rPr sz="1400" spc="-5" dirty="0">
                <a:latin typeface="Times New Roman"/>
                <a:cs typeface="Times New Roman"/>
              </a:rPr>
              <a:t>campus</a:t>
            </a:r>
            <a:r>
              <a:rPr sz="1400" spc="25" dirty="0">
                <a:latin typeface="Times New Roman"/>
                <a:cs typeface="Times New Roman"/>
              </a:rPr>
              <a:t> </a:t>
            </a:r>
            <a:r>
              <a:rPr sz="1400" spc="-5" dirty="0">
                <a:latin typeface="Times New Roman"/>
                <a:cs typeface="Times New Roman"/>
              </a:rPr>
              <a:t>environment</a:t>
            </a:r>
            <a:r>
              <a:rPr sz="1400" spc="5" dirty="0">
                <a:latin typeface="Times New Roman"/>
                <a:cs typeface="Times New Roman"/>
              </a:rPr>
              <a:t> </a:t>
            </a:r>
            <a:r>
              <a:rPr sz="1400" dirty="0">
                <a:latin typeface="Times New Roman"/>
                <a:cs typeface="Times New Roman"/>
              </a:rPr>
              <a:t>to </a:t>
            </a:r>
            <a:r>
              <a:rPr sz="1400" spc="-335" dirty="0">
                <a:latin typeface="Times New Roman"/>
                <a:cs typeface="Times New Roman"/>
              </a:rPr>
              <a:t> </a:t>
            </a:r>
            <a:r>
              <a:rPr sz="1400" dirty="0">
                <a:latin typeface="Times New Roman"/>
                <a:cs typeface="Times New Roman"/>
              </a:rPr>
              <a:t>provide </a:t>
            </a:r>
            <a:r>
              <a:rPr sz="1400" spc="-5" dirty="0">
                <a:latin typeface="Times New Roman"/>
                <a:cs typeface="Times New Roman"/>
              </a:rPr>
              <a:t>quality</a:t>
            </a:r>
            <a:r>
              <a:rPr sz="1400" spc="-30" dirty="0">
                <a:latin typeface="Times New Roman"/>
                <a:cs typeface="Times New Roman"/>
              </a:rPr>
              <a:t> </a:t>
            </a:r>
            <a:r>
              <a:rPr sz="1400" spc="-5" dirty="0">
                <a:latin typeface="Times New Roman"/>
                <a:cs typeface="Times New Roman"/>
              </a:rPr>
              <a:t>education</a:t>
            </a:r>
            <a:r>
              <a:rPr sz="1400" dirty="0">
                <a:latin typeface="Times New Roman"/>
                <a:cs typeface="Times New Roman"/>
              </a:rPr>
              <a:t> to</a:t>
            </a:r>
            <a:r>
              <a:rPr sz="1400" spc="-30" dirty="0">
                <a:latin typeface="Times New Roman"/>
                <a:cs typeface="Times New Roman"/>
              </a:rPr>
              <a:t> </a:t>
            </a:r>
            <a:r>
              <a:rPr sz="1400" dirty="0">
                <a:latin typeface="Times New Roman"/>
                <a:cs typeface="Times New Roman"/>
              </a:rPr>
              <a:t>the </a:t>
            </a:r>
            <a:r>
              <a:rPr sz="1400" spc="-5" dirty="0">
                <a:latin typeface="Times New Roman"/>
                <a:cs typeface="Times New Roman"/>
              </a:rPr>
              <a:t>students</a:t>
            </a:r>
            <a:endParaRPr sz="1400">
              <a:latin typeface="Times New Roman"/>
              <a:cs typeface="Times New Roman"/>
            </a:endParaRPr>
          </a:p>
          <a:p>
            <a:pPr marL="469900" marR="62865">
              <a:lnSpc>
                <a:spcPct val="141400"/>
              </a:lnSpc>
              <a:spcBef>
                <a:spcPts val="800"/>
              </a:spcBef>
            </a:pPr>
            <a:r>
              <a:rPr sz="1400" b="1" dirty="0">
                <a:latin typeface="Times New Roman"/>
                <a:cs typeface="Times New Roman"/>
              </a:rPr>
              <a:t>M3:</a:t>
            </a:r>
            <a:r>
              <a:rPr sz="1400" b="1" spc="215" dirty="0">
                <a:latin typeface="Times New Roman"/>
                <a:cs typeface="Times New Roman"/>
              </a:rPr>
              <a:t> </a:t>
            </a:r>
            <a:r>
              <a:rPr sz="1400" spc="-5" dirty="0">
                <a:latin typeface="Times New Roman"/>
                <a:cs typeface="Times New Roman"/>
              </a:rPr>
              <a:t>Maintain</a:t>
            </a:r>
            <a:r>
              <a:rPr sz="1400" spc="200" dirty="0">
                <a:latin typeface="Times New Roman"/>
                <a:cs typeface="Times New Roman"/>
              </a:rPr>
              <a:t> </a:t>
            </a:r>
            <a:r>
              <a:rPr sz="1400" spc="-5" dirty="0">
                <a:latin typeface="Times New Roman"/>
                <a:cs typeface="Times New Roman"/>
              </a:rPr>
              <a:t>mutually</a:t>
            </a:r>
            <a:r>
              <a:rPr sz="1400" spc="200" dirty="0">
                <a:latin typeface="Times New Roman"/>
                <a:cs typeface="Times New Roman"/>
              </a:rPr>
              <a:t> </a:t>
            </a:r>
            <a:r>
              <a:rPr sz="1400" spc="-5" dirty="0">
                <a:latin typeface="Times New Roman"/>
                <a:cs typeface="Times New Roman"/>
              </a:rPr>
              <a:t>beneficial</a:t>
            </a:r>
            <a:r>
              <a:rPr sz="1400" spc="190" dirty="0">
                <a:latin typeface="Times New Roman"/>
                <a:cs typeface="Times New Roman"/>
              </a:rPr>
              <a:t> </a:t>
            </a:r>
            <a:r>
              <a:rPr sz="1400" spc="-5" dirty="0">
                <a:latin typeface="Times New Roman"/>
                <a:cs typeface="Times New Roman"/>
              </a:rPr>
              <a:t>partnerships</a:t>
            </a:r>
            <a:r>
              <a:rPr sz="1400" spc="210" dirty="0">
                <a:latin typeface="Times New Roman"/>
                <a:cs typeface="Times New Roman"/>
              </a:rPr>
              <a:t> </a:t>
            </a:r>
            <a:r>
              <a:rPr sz="1400" spc="-5" dirty="0">
                <a:latin typeface="Times New Roman"/>
                <a:cs typeface="Times New Roman"/>
              </a:rPr>
              <a:t>with</a:t>
            </a:r>
            <a:r>
              <a:rPr sz="1400" spc="175" dirty="0">
                <a:latin typeface="Times New Roman"/>
                <a:cs typeface="Times New Roman"/>
              </a:rPr>
              <a:t> </a:t>
            </a:r>
            <a:r>
              <a:rPr sz="1400" dirty="0">
                <a:latin typeface="Times New Roman"/>
                <a:cs typeface="Times New Roman"/>
              </a:rPr>
              <a:t>our</a:t>
            </a:r>
            <a:r>
              <a:rPr sz="1400" spc="185" dirty="0">
                <a:latin typeface="Times New Roman"/>
                <a:cs typeface="Times New Roman"/>
              </a:rPr>
              <a:t> </a:t>
            </a:r>
            <a:r>
              <a:rPr sz="1400" spc="-5" dirty="0">
                <a:latin typeface="Times New Roman"/>
                <a:cs typeface="Times New Roman"/>
              </a:rPr>
              <a:t>alumni,</a:t>
            </a:r>
            <a:r>
              <a:rPr sz="1400" spc="175" dirty="0">
                <a:latin typeface="Times New Roman"/>
                <a:cs typeface="Times New Roman"/>
              </a:rPr>
              <a:t> </a:t>
            </a:r>
            <a:r>
              <a:rPr sz="1400" spc="-5" dirty="0">
                <a:latin typeface="Times New Roman"/>
                <a:cs typeface="Times New Roman"/>
              </a:rPr>
              <a:t>industry, </a:t>
            </a:r>
            <a:r>
              <a:rPr sz="1400" spc="-335" dirty="0">
                <a:latin typeface="Times New Roman"/>
                <a:cs typeface="Times New Roman"/>
              </a:rPr>
              <a:t> </a:t>
            </a:r>
            <a:r>
              <a:rPr sz="1400" dirty="0">
                <a:latin typeface="Times New Roman"/>
                <a:cs typeface="Times New Roman"/>
              </a:rPr>
              <a:t>and </a:t>
            </a:r>
            <a:r>
              <a:rPr sz="1400" spc="-5" dirty="0">
                <a:latin typeface="Times New Roman"/>
                <a:cs typeface="Times New Roman"/>
              </a:rPr>
              <a:t>Professional</a:t>
            </a:r>
            <a:r>
              <a:rPr sz="1400" spc="10" dirty="0">
                <a:latin typeface="Times New Roman"/>
                <a:cs typeface="Times New Roman"/>
              </a:rPr>
              <a:t> </a:t>
            </a:r>
            <a:r>
              <a:rPr sz="1400" spc="-5" dirty="0">
                <a:latin typeface="Times New Roman"/>
                <a:cs typeface="Times New Roman"/>
              </a:rPr>
              <a:t>associations</a:t>
            </a:r>
            <a:r>
              <a:rPr sz="1400" dirty="0">
                <a:latin typeface="Times New Roman"/>
                <a:cs typeface="Times New Roman"/>
              </a:rPr>
              <a:t> </a:t>
            </a:r>
            <a:r>
              <a:rPr sz="1400" spc="-5" dirty="0">
                <a:latin typeface="Times New Roman"/>
                <a:cs typeface="Times New Roman"/>
              </a:rPr>
              <a:t>Vision</a:t>
            </a:r>
            <a:r>
              <a:rPr sz="1400" dirty="0">
                <a:latin typeface="Times New Roman"/>
                <a:cs typeface="Times New Roman"/>
              </a:rPr>
              <a:t> </a:t>
            </a:r>
            <a:r>
              <a:rPr sz="1400" spc="-15" dirty="0">
                <a:latin typeface="Times New Roman"/>
                <a:cs typeface="Times New Roman"/>
              </a:rPr>
              <a:t>of</a:t>
            </a:r>
            <a:r>
              <a:rPr sz="1400" spc="5" dirty="0">
                <a:latin typeface="Times New Roman"/>
                <a:cs typeface="Times New Roman"/>
              </a:rPr>
              <a:t> </a:t>
            </a:r>
            <a:r>
              <a:rPr sz="1400" dirty="0">
                <a:latin typeface="Times New Roman"/>
                <a:cs typeface="Times New Roman"/>
              </a:rPr>
              <a:t>the </a:t>
            </a:r>
            <a:r>
              <a:rPr sz="1400" spc="-5" dirty="0">
                <a:latin typeface="Times New Roman"/>
                <a:cs typeface="Times New Roman"/>
              </a:rPr>
              <a:t>Department</a:t>
            </a:r>
            <a:endParaRPr sz="1400">
              <a:latin typeface="Times New Roman"/>
              <a:cs typeface="Times New Roman"/>
            </a:endParaRPr>
          </a:p>
          <a:p>
            <a:pPr>
              <a:lnSpc>
                <a:spcPct val="100000"/>
              </a:lnSpc>
              <a:spcBef>
                <a:spcPts val="30"/>
              </a:spcBef>
            </a:pPr>
            <a:endParaRPr sz="1250">
              <a:latin typeface="Times New Roman"/>
              <a:cs typeface="Times New Roman"/>
            </a:endParaRPr>
          </a:p>
          <a:p>
            <a:pPr marL="12700" algn="just">
              <a:lnSpc>
                <a:spcPct val="100000"/>
              </a:lnSpc>
            </a:pPr>
            <a:r>
              <a:rPr sz="1400" b="1" u="heavy" spc="-5" dirty="0">
                <a:uFill>
                  <a:solidFill>
                    <a:srgbClr val="000000"/>
                  </a:solidFill>
                </a:uFill>
                <a:latin typeface="Times New Roman"/>
                <a:cs typeface="Times New Roman"/>
              </a:rPr>
              <a:t>Vision</a:t>
            </a:r>
            <a:r>
              <a:rPr sz="1400" b="1" u="heavy" spc="-10"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of</a:t>
            </a:r>
            <a:r>
              <a:rPr sz="1400" b="1" u="heavy" spc="-10"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the</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Department</a:t>
            </a:r>
            <a:endParaRPr sz="1400">
              <a:latin typeface="Times New Roman"/>
              <a:cs typeface="Times New Roman"/>
            </a:endParaRPr>
          </a:p>
          <a:p>
            <a:pPr marL="12700" marR="5080" indent="457200" algn="just">
              <a:lnSpc>
                <a:spcPct val="143600"/>
              </a:lnSpc>
              <a:spcBef>
                <a:spcPts val="740"/>
              </a:spcBef>
            </a:pPr>
            <a:r>
              <a:rPr sz="1400" spc="-5" dirty="0">
                <a:latin typeface="Times New Roman"/>
                <a:cs typeface="Times New Roman"/>
              </a:rPr>
              <a:t>To empower </a:t>
            </a:r>
            <a:r>
              <a:rPr sz="1400" dirty="0">
                <a:latin typeface="Times New Roman"/>
                <a:cs typeface="Times New Roman"/>
              </a:rPr>
              <a:t>the </a:t>
            </a:r>
            <a:r>
              <a:rPr sz="1400" spc="-5" dirty="0">
                <a:latin typeface="Times New Roman"/>
                <a:cs typeface="Times New Roman"/>
              </a:rPr>
              <a:t>Electronics </a:t>
            </a:r>
            <a:r>
              <a:rPr sz="1400" dirty="0">
                <a:latin typeface="Times New Roman"/>
                <a:cs typeface="Times New Roman"/>
              </a:rPr>
              <a:t>and </a:t>
            </a:r>
            <a:r>
              <a:rPr sz="1400" spc="-5" dirty="0">
                <a:latin typeface="Times New Roman"/>
                <a:cs typeface="Times New Roman"/>
              </a:rPr>
              <a:t>Communication Engineering students with </a:t>
            </a:r>
            <a:r>
              <a:rPr sz="1400" dirty="0">
                <a:latin typeface="Times New Roman"/>
                <a:cs typeface="Times New Roman"/>
              </a:rPr>
              <a:t> </a:t>
            </a:r>
            <a:r>
              <a:rPr sz="1400" spc="-5" dirty="0">
                <a:latin typeface="Times New Roman"/>
                <a:cs typeface="Times New Roman"/>
              </a:rPr>
              <a:t>emerging</a:t>
            </a:r>
            <a:r>
              <a:rPr sz="1400" dirty="0">
                <a:latin typeface="Times New Roman"/>
                <a:cs typeface="Times New Roman"/>
              </a:rPr>
              <a:t> </a:t>
            </a:r>
            <a:r>
              <a:rPr sz="1400" spc="-5" dirty="0">
                <a:latin typeface="Times New Roman"/>
                <a:cs typeface="Times New Roman"/>
              </a:rPr>
              <a:t>technologies,</a:t>
            </a:r>
            <a:r>
              <a:rPr sz="1400" dirty="0">
                <a:latin typeface="Times New Roman"/>
                <a:cs typeface="Times New Roman"/>
              </a:rPr>
              <a:t> </a:t>
            </a:r>
            <a:r>
              <a:rPr sz="1400" spc="-5" dirty="0">
                <a:latin typeface="Times New Roman"/>
                <a:cs typeface="Times New Roman"/>
              </a:rPr>
              <a:t>professionalism,</a:t>
            </a:r>
            <a:r>
              <a:rPr sz="1400" dirty="0">
                <a:latin typeface="Times New Roman"/>
                <a:cs typeface="Times New Roman"/>
              </a:rPr>
              <a:t> </a:t>
            </a:r>
            <a:r>
              <a:rPr sz="1400" spc="-5" dirty="0">
                <a:latin typeface="Times New Roman"/>
                <a:cs typeface="Times New Roman"/>
              </a:rPr>
              <a:t>innovative</a:t>
            </a:r>
            <a:r>
              <a:rPr sz="1400" dirty="0">
                <a:latin typeface="Times New Roman"/>
                <a:cs typeface="Times New Roman"/>
              </a:rPr>
              <a:t> </a:t>
            </a:r>
            <a:r>
              <a:rPr sz="1400" spc="-5" dirty="0">
                <a:latin typeface="Times New Roman"/>
                <a:cs typeface="Times New Roman"/>
              </a:rPr>
              <a:t>research,</a:t>
            </a:r>
            <a:r>
              <a:rPr sz="1400" dirty="0">
                <a:latin typeface="Times New Roman"/>
                <a:cs typeface="Times New Roman"/>
              </a:rPr>
              <a:t> and</a:t>
            </a:r>
            <a:r>
              <a:rPr sz="1400" spc="5" dirty="0">
                <a:latin typeface="Times New Roman"/>
                <a:cs typeface="Times New Roman"/>
              </a:rPr>
              <a:t> </a:t>
            </a:r>
            <a:r>
              <a:rPr sz="1400" spc="-10" dirty="0">
                <a:latin typeface="Times New Roman"/>
                <a:cs typeface="Times New Roman"/>
              </a:rPr>
              <a:t>social </a:t>
            </a:r>
            <a:r>
              <a:rPr sz="1400" spc="-5" dirty="0">
                <a:latin typeface="Times New Roman"/>
                <a:cs typeface="Times New Roman"/>
              </a:rPr>
              <a:t> responsibility.</a:t>
            </a:r>
            <a:endParaRPr sz="1400">
              <a:latin typeface="Times New Roman"/>
              <a:cs typeface="Times New Roman"/>
            </a:endParaRPr>
          </a:p>
          <a:p>
            <a:pPr>
              <a:lnSpc>
                <a:spcPct val="100000"/>
              </a:lnSpc>
              <a:spcBef>
                <a:spcPts val="10"/>
              </a:spcBef>
            </a:pPr>
            <a:endParaRPr sz="125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Mission</a:t>
            </a:r>
            <a:r>
              <a:rPr sz="1400" b="1" u="heavy" spc="-15" dirty="0">
                <a:uFill>
                  <a:solidFill>
                    <a:srgbClr val="000000"/>
                  </a:solidFill>
                </a:uFill>
                <a:latin typeface="Times New Roman"/>
                <a:cs typeface="Times New Roman"/>
              </a:rPr>
              <a:t> of</a:t>
            </a:r>
            <a:r>
              <a:rPr sz="1400" b="1" u="heavy" spc="-10"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the</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Department</a:t>
            </a:r>
            <a:endParaRPr sz="1400">
              <a:latin typeface="Times New Roman"/>
              <a:cs typeface="Times New Roman"/>
            </a:endParaRPr>
          </a:p>
          <a:p>
            <a:pPr marL="469900" marR="5080">
              <a:lnSpc>
                <a:spcPct val="144500"/>
              </a:lnSpc>
              <a:spcBef>
                <a:spcPts val="725"/>
              </a:spcBef>
            </a:pPr>
            <a:r>
              <a:rPr sz="1400" b="1" dirty="0">
                <a:latin typeface="Times New Roman"/>
                <a:cs typeface="Times New Roman"/>
              </a:rPr>
              <a:t>M1:</a:t>
            </a:r>
            <a:r>
              <a:rPr sz="1400" b="1" spc="265" dirty="0">
                <a:latin typeface="Times New Roman"/>
                <a:cs typeface="Times New Roman"/>
              </a:rPr>
              <a:t> </a:t>
            </a:r>
            <a:r>
              <a:rPr sz="1400" spc="-5" dirty="0">
                <a:latin typeface="Times New Roman"/>
                <a:cs typeface="Times New Roman"/>
              </a:rPr>
              <a:t>Attain</a:t>
            </a:r>
            <a:r>
              <a:rPr sz="1400" spc="220" dirty="0">
                <a:latin typeface="Times New Roman"/>
                <a:cs typeface="Times New Roman"/>
              </a:rPr>
              <a:t> </a:t>
            </a:r>
            <a:r>
              <a:rPr sz="1400" dirty="0">
                <a:latin typeface="Times New Roman"/>
                <a:cs typeface="Times New Roman"/>
              </a:rPr>
              <a:t>the</a:t>
            </a:r>
            <a:r>
              <a:rPr sz="1400" spc="254" dirty="0">
                <a:latin typeface="Times New Roman"/>
                <a:cs typeface="Times New Roman"/>
              </a:rPr>
              <a:t> </a:t>
            </a:r>
            <a:r>
              <a:rPr sz="1400" spc="-5" dirty="0">
                <a:latin typeface="Times New Roman"/>
                <a:cs typeface="Times New Roman"/>
              </a:rPr>
              <a:t>academic</a:t>
            </a:r>
            <a:r>
              <a:rPr sz="1400" spc="229" dirty="0">
                <a:latin typeface="Times New Roman"/>
                <a:cs typeface="Times New Roman"/>
              </a:rPr>
              <a:t> </a:t>
            </a:r>
            <a:r>
              <a:rPr sz="1400" dirty="0">
                <a:latin typeface="Times New Roman"/>
                <a:cs typeface="Times New Roman"/>
              </a:rPr>
              <a:t>excellence</a:t>
            </a:r>
            <a:r>
              <a:rPr sz="1400" spc="229" dirty="0">
                <a:latin typeface="Times New Roman"/>
                <a:cs typeface="Times New Roman"/>
              </a:rPr>
              <a:t> </a:t>
            </a:r>
            <a:r>
              <a:rPr sz="1400" spc="-5" dirty="0">
                <a:latin typeface="Times New Roman"/>
                <a:cs typeface="Times New Roman"/>
              </a:rPr>
              <a:t>through</a:t>
            </a:r>
            <a:r>
              <a:rPr sz="1400" spc="250" dirty="0">
                <a:latin typeface="Times New Roman"/>
                <a:cs typeface="Times New Roman"/>
              </a:rPr>
              <a:t> </a:t>
            </a:r>
            <a:r>
              <a:rPr sz="1400" spc="-5" dirty="0">
                <a:latin typeface="Times New Roman"/>
                <a:cs typeface="Times New Roman"/>
              </a:rPr>
              <a:t>innovative</a:t>
            </a:r>
            <a:r>
              <a:rPr sz="1400" spc="229" dirty="0">
                <a:latin typeface="Times New Roman"/>
                <a:cs typeface="Times New Roman"/>
              </a:rPr>
              <a:t> </a:t>
            </a:r>
            <a:r>
              <a:rPr sz="1400" spc="-5" dirty="0">
                <a:latin typeface="Times New Roman"/>
                <a:cs typeface="Times New Roman"/>
              </a:rPr>
              <a:t>teaching</a:t>
            </a:r>
            <a:r>
              <a:rPr sz="1400" spc="225" dirty="0">
                <a:latin typeface="Times New Roman"/>
                <a:cs typeface="Times New Roman"/>
              </a:rPr>
              <a:t> </a:t>
            </a:r>
            <a:r>
              <a:rPr sz="1400" spc="-5" dirty="0">
                <a:latin typeface="Times New Roman"/>
                <a:cs typeface="Times New Roman"/>
              </a:rPr>
              <a:t>learning </a:t>
            </a:r>
            <a:r>
              <a:rPr sz="1400" spc="-335" dirty="0">
                <a:latin typeface="Times New Roman"/>
                <a:cs typeface="Times New Roman"/>
              </a:rPr>
              <a:t> </a:t>
            </a:r>
            <a:r>
              <a:rPr sz="1400" dirty="0">
                <a:latin typeface="Times New Roman"/>
                <a:cs typeface="Times New Roman"/>
              </a:rPr>
              <a:t>process,</a:t>
            </a:r>
            <a:r>
              <a:rPr sz="1400" spc="-5" dirty="0">
                <a:latin typeface="Times New Roman"/>
                <a:cs typeface="Times New Roman"/>
              </a:rPr>
              <a:t> research</a:t>
            </a:r>
            <a:r>
              <a:rPr sz="1400" dirty="0">
                <a:latin typeface="Times New Roman"/>
                <a:cs typeface="Times New Roman"/>
              </a:rPr>
              <a:t> </a:t>
            </a:r>
            <a:r>
              <a:rPr sz="1400" spc="-5" dirty="0">
                <a:latin typeface="Times New Roman"/>
                <a:cs typeface="Times New Roman"/>
              </a:rPr>
              <a:t>areas</a:t>
            </a:r>
            <a:r>
              <a:rPr sz="1400" dirty="0">
                <a:latin typeface="Times New Roman"/>
                <a:cs typeface="Times New Roman"/>
              </a:rPr>
              <a:t> &amp;</a:t>
            </a:r>
            <a:r>
              <a:rPr sz="1400" spc="5" dirty="0">
                <a:latin typeface="Times New Roman"/>
                <a:cs typeface="Times New Roman"/>
              </a:rPr>
              <a:t> </a:t>
            </a:r>
            <a:r>
              <a:rPr sz="1400" spc="-5" dirty="0">
                <a:latin typeface="Times New Roman"/>
                <a:cs typeface="Times New Roman"/>
              </a:rPr>
              <a:t>laboratories </a:t>
            </a:r>
            <a:r>
              <a:rPr sz="1400" dirty="0">
                <a:latin typeface="Times New Roman"/>
                <a:cs typeface="Times New Roman"/>
              </a:rPr>
              <a:t>and Consultancy </a:t>
            </a:r>
            <a:r>
              <a:rPr sz="1400" spc="-5" dirty="0">
                <a:latin typeface="Times New Roman"/>
                <a:cs typeface="Times New Roman"/>
              </a:rPr>
              <a:t>projects.</a:t>
            </a:r>
            <a:endParaRPr sz="1400">
              <a:latin typeface="Times New Roman"/>
              <a:cs typeface="Times New Roman"/>
            </a:endParaRPr>
          </a:p>
          <a:p>
            <a:pPr marL="469900">
              <a:lnSpc>
                <a:spcPct val="100000"/>
              </a:lnSpc>
              <a:spcBef>
                <a:spcPts val="720"/>
              </a:spcBef>
            </a:pPr>
            <a:r>
              <a:rPr sz="1400" b="1" dirty="0">
                <a:latin typeface="Times New Roman"/>
                <a:cs typeface="Times New Roman"/>
              </a:rPr>
              <a:t>M2:</a:t>
            </a:r>
            <a:r>
              <a:rPr sz="1400" b="1" spc="5" dirty="0">
                <a:latin typeface="Times New Roman"/>
                <a:cs typeface="Times New Roman"/>
              </a:rPr>
              <a:t> </a:t>
            </a:r>
            <a:r>
              <a:rPr sz="1400" dirty="0">
                <a:latin typeface="Times New Roman"/>
                <a:cs typeface="Times New Roman"/>
              </a:rPr>
              <a:t>Inculcate</a:t>
            </a:r>
            <a:r>
              <a:rPr sz="1400" spc="-25" dirty="0">
                <a:latin typeface="Times New Roman"/>
                <a:cs typeface="Times New Roman"/>
              </a:rPr>
              <a:t> </a:t>
            </a:r>
            <a:r>
              <a:rPr sz="1400" dirty="0">
                <a:latin typeface="Times New Roman"/>
                <a:cs typeface="Times New Roman"/>
              </a:rPr>
              <a:t>the </a:t>
            </a:r>
            <a:r>
              <a:rPr sz="1400" spc="-5" dirty="0">
                <a:latin typeface="Times New Roman"/>
                <a:cs typeface="Times New Roman"/>
              </a:rPr>
              <a:t>students</a:t>
            </a:r>
            <a:r>
              <a:rPr sz="1400" spc="-30" dirty="0">
                <a:latin typeface="Times New Roman"/>
                <a:cs typeface="Times New Roman"/>
              </a:rPr>
              <a:t> </a:t>
            </a:r>
            <a:r>
              <a:rPr sz="1400" dirty="0">
                <a:latin typeface="Times New Roman"/>
                <a:cs typeface="Times New Roman"/>
              </a:rPr>
              <a:t>in </a:t>
            </a:r>
            <a:r>
              <a:rPr sz="1400" spc="-5" dirty="0">
                <a:latin typeface="Times New Roman"/>
                <a:cs typeface="Times New Roman"/>
              </a:rPr>
              <a:t>problem</a:t>
            </a:r>
            <a:r>
              <a:rPr sz="1400" spc="10" dirty="0">
                <a:latin typeface="Times New Roman"/>
                <a:cs typeface="Times New Roman"/>
              </a:rPr>
              <a:t> </a:t>
            </a:r>
            <a:r>
              <a:rPr sz="1400" spc="-10" dirty="0">
                <a:latin typeface="Times New Roman"/>
                <a:cs typeface="Times New Roman"/>
              </a:rPr>
              <a:t>solving</a:t>
            </a:r>
            <a:r>
              <a:rPr sz="1400" dirty="0">
                <a:latin typeface="Times New Roman"/>
                <a:cs typeface="Times New Roman"/>
              </a:rPr>
              <a:t> and</a:t>
            </a:r>
            <a:r>
              <a:rPr sz="1400" spc="-5" dirty="0">
                <a:latin typeface="Times New Roman"/>
                <a:cs typeface="Times New Roman"/>
              </a:rPr>
              <a:t> </a:t>
            </a:r>
            <a:r>
              <a:rPr sz="1400" dirty="0">
                <a:latin typeface="Times New Roman"/>
                <a:cs typeface="Times New Roman"/>
              </a:rPr>
              <a:t>lifelong learning</a:t>
            </a:r>
            <a:r>
              <a:rPr sz="1400" spc="-30" dirty="0">
                <a:latin typeface="Times New Roman"/>
                <a:cs typeface="Times New Roman"/>
              </a:rPr>
              <a:t> </a:t>
            </a:r>
            <a:r>
              <a:rPr sz="1400" dirty="0">
                <a:latin typeface="Times New Roman"/>
                <a:cs typeface="Times New Roman"/>
              </a:rPr>
              <a:t>ability.</a:t>
            </a:r>
            <a:endParaRPr sz="1400">
              <a:latin typeface="Times New Roman"/>
              <a:cs typeface="Times New Roman"/>
            </a:endParaRPr>
          </a:p>
          <a:p>
            <a:pPr marL="469900">
              <a:lnSpc>
                <a:spcPct val="100000"/>
              </a:lnSpc>
              <a:spcBef>
                <a:spcPts val="745"/>
              </a:spcBef>
            </a:pPr>
            <a:r>
              <a:rPr sz="1400" b="1" dirty="0">
                <a:latin typeface="Times New Roman"/>
                <a:cs typeface="Times New Roman"/>
              </a:rPr>
              <a:t>M3:</a:t>
            </a:r>
            <a:r>
              <a:rPr sz="1400" b="1" spc="5" dirty="0">
                <a:latin typeface="Times New Roman"/>
                <a:cs typeface="Times New Roman"/>
              </a:rPr>
              <a:t> </a:t>
            </a:r>
            <a:r>
              <a:rPr sz="1400" dirty="0">
                <a:latin typeface="Times New Roman"/>
                <a:cs typeface="Times New Roman"/>
              </a:rPr>
              <a:t>Provide </a:t>
            </a:r>
            <a:r>
              <a:rPr sz="1400" spc="-5" dirty="0">
                <a:latin typeface="Times New Roman"/>
                <a:cs typeface="Times New Roman"/>
              </a:rPr>
              <a:t>entrepreneurial</a:t>
            </a:r>
            <a:r>
              <a:rPr sz="1400" spc="-15" dirty="0">
                <a:latin typeface="Times New Roman"/>
                <a:cs typeface="Times New Roman"/>
              </a:rPr>
              <a:t> </a:t>
            </a:r>
            <a:r>
              <a:rPr sz="1400" spc="-5" dirty="0">
                <a:latin typeface="Times New Roman"/>
                <a:cs typeface="Times New Roman"/>
              </a:rPr>
              <a:t>skills</a:t>
            </a:r>
            <a:r>
              <a:rPr sz="1400" dirty="0">
                <a:latin typeface="Times New Roman"/>
                <a:cs typeface="Times New Roman"/>
              </a:rPr>
              <a:t> and</a:t>
            </a:r>
            <a:r>
              <a:rPr sz="1400" spc="-25" dirty="0">
                <a:latin typeface="Times New Roman"/>
                <a:cs typeface="Times New Roman"/>
              </a:rPr>
              <a:t> </a:t>
            </a:r>
            <a:r>
              <a:rPr sz="1400" dirty="0">
                <a:latin typeface="Times New Roman"/>
                <a:cs typeface="Times New Roman"/>
              </a:rPr>
              <a:t>leadership </a:t>
            </a:r>
            <a:r>
              <a:rPr sz="1400" spc="-5" dirty="0">
                <a:latin typeface="Times New Roman"/>
                <a:cs typeface="Times New Roman"/>
              </a:rPr>
              <a:t>qualities.</a:t>
            </a:r>
            <a:endParaRPr sz="1400">
              <a:latin typeface="Times New Roman"/>
              <a:cs typeface="Times New Roman"/>
            </a:endParaRPr>
          </a:p>
          <a:p>
            <a:pPr marL="469900">
              <a:lnSpc>
                <a:spcPct val="100000"/>
              </a:lnSpc>
              <a:spcBef>
                <a:spcPts val="725"/>
              </a:spcBef>
            </a:pPr>
            <a:r>
              <a:rPr sz="1400" b="1" dirty="0">
                <a:latin typeface="Times New Roman"/>
                <a:cs typeface="Times New Roman"/>
              </a:rPr>
              <a:t>M4:</a:t>
            </a:r>
            <a:r>
              <a:rPr sz="1400" b="1" spc="10" dirty="0">
                <a:latin typeface="Times New Roman"/>
                <a:cs typeface="Times New Roman"/>
              </a:rPr>
              <a:t> </a:t>
            </a:r>
            <a:r>
              <a:rPr sz="1400" spc="-5" dirty="0">
                <a:latin typeface="Times New Roman"/>
                <a:cs typeface="Times New Roman"/>
              </a:rPr>
              <a:t>Render</a:t>
            </a:r>
            <a:r>
              <a:rPr sz="1400" spc="5" dirty="0">
                <a:latin typeface="Times New Roman"/>
                <a:cs typeface="Times New Roman"/>
              </a:rPr>
              <a:t> </a:t>
            </a:r>
            <a:r>
              <a:rPr sz="1400" dirty="0">
                <a:latin typeface="Times New Roman"/>
                <a:cs typeface="Times New Roman"/>
              </a:rPr>
              <a:t>the</a:t>
            </a:r>
            <a:r>
              <a:rPr sz="1400" spc="-20" dirty="0">
                <a:latin typeface="Times New Roman"/>
                <a:cs typeface="Times New Roman"/>
              </a:rPr>
              <a:t> </a:t>
            </a:r>
            <a:r>
              <a:rPr sz="1400" spc="-5" dirty="0">
                <a:latin typeface="Times New Roman"/>
                <a:cs typeface="Times New Roman"/>
              </a:rPr>
              <a:t>technical</a:t>
            </a:r>
            <a:r>
              <a:rPr sz="1400" spc="5" dirty="0">
                <a:latin typeface="Times New Roman"/>
                <a:cs typeface="Times New Roman"/>
              </a:rPr>
              <a:t> </a:t>
            </a:r>
            <a:r>
              <a:rPr sz="1400" spc="-5" dirty="0">
                <a:latin typeface="Times New Roman"/>
                <a:cs typeface="Times New Roman"/>
              </a:rPr>
              <a:t>knowledge</a:t>
            </a:r>
            <a:r>
              <a:rPr sz="1400" spc="5" dirty="0">
                <a:latin typeface="Times New Roman"/>
                <a:cs typeface="Times New Roman"/>
              </a:rPr>
              <a:t> </a:t>
            </a:r>
            <a:r>
              <a:rPr sz="1400" dirty="0">
                <a:latin typeface="Times New Roman"/>
                <a:cs typeface="Times New Roman"/>
              </a:rPr>
              <a:t>and </a:t>
            </a:r>
            <a:r>
              <a:rPr sz="1400" spc="-5" dirty="0">
                <a:latin typeface="Times New Roman"/>
                <a:cs typeface="Times New Roman"/>
              </a:rPr>
              <a:t>skills</a:t>
            </a:r>
            <a:r>
              <a:rPr sz="1400" spc="5" dirty="0">
                <a:latin typeface="Times New Roman"/>
                <a:cs typeface="Times New Roman"/>
              </a:rPr>
              <a:t>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faculty</a:t>
            </a:r>
            <a:r>
              <a:rPr sz="1400" spc="5" dirty="0">
                <a:latin typeface="Times New Roman"/>
                <a:cs typeface="Times New Roman"/>
              </a:rPr>
              <a:t> </a:t>
            </a:r>
            <a:r>
              <a:rPr sz="1400" spc="-5" dirty="0">
                <a:latin typeface="Times New Roman"/>
                <a:cs typeface="Times New Roman"/>
              </a:rPr>
              <a:t>members.</a:t>
            </a:r>
            <a:endParaRPr sz="1400">
              <a:latin typeface="Times New Roman"/>
              <a:cs typeface="Times New Roman"/>
            </a:endParaRPr>
          </a:p>
        </p:txBody>
      </p:sp>
      <p:grpSp>
        <p:nvGrpSpPr>
          <p:cNvPr id="4" name="object 4"/>
          <p:cNvGrpSpPr/>
          <p:nvPr/>
        </p:nvGrpSpPr>
        <p:grpSpPr>
          <a:xfrm>
            <a:off x="304800" y="304800"/>
            <a:ext cx="7165975" cy="9451975"/>
            <a:chOff x="304800" y="304800"/>
            <a:chExt cx="7165975" cy="9451975"/>
          </a:xfrm>
        </p:grpSpPr>
        <p:sp>
          <p:nvSpPr>
            <p:cNvPr id="5" name="object 5"/>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6" name="object 6"/>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7" name="object 7"/>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4</a:t>
            </a:r>
            <a:endParaRPr sz="2200">
              <a:latin typeface="Calibri Light"/>
              <a:cs typeface="Calibri Light"/>
            </a:endParaRPr>
          </a:p>
        </p:txBody>
      </p:sp>
      <p:sp>
        <p:nvSpPr>
          <p:cNvPr id="3" name="object 3"/>
          <p:cNvSpPr txBox="1"/>
          <p:nvPr/>
        </p:nvSpPr>
        <p:spPr>
          <a:xfrm>
            <a:off x="902017" y="717931"/>
            <a:ext cx="5974080" cy="7756525"/>
          </a:xfrm>
          <a:prstGeom prst="rect">
            <a:avLst/>
          </a:prstGeom>
        </p:spPr>
        <p:txBody>
          <a:bodyPr vert="horz" wrap="square" lIns="0" tIns="12700" rIns="0" bIns="0" rtlCol="0">
            <a:spAutoFit/>
          </a:bodyPr>
          <a:lstStyle/>
          <a:p>
            <a:pPr marL="12700" algn="just">
              <a:lnSpc>
                <a:spcPct val="100000"/>
              </a:lnSpc>
              <a:spcBef>
                <a:spcPts val="100"/>
              </a:spcBef>
            </a:pPr>
            <a:r>
              <a:rPr sz="1400" b="1" u="heavy" spc="-5" dirty="0">
                <a:solidFill>
                  <a:srgbClr val="212121"/>
                </a:solidFill>
                <a:uFill>
                  <a:solidFill>
                    <a:srgbClr val="212121"/>
                  </a:solidFill>
                </a:uFill>
                <a:latin typeface="Times New Roman"/>
                <a:cs typeface="Times New Roman"/>
              </a:rPr>
              <a:t>Program</a:t>
            </a:r>
            <a:r>
              <a:rPr sz="1400" b="1" u="heavy" spc="5" dirty="0">
                <a:solidFill>
                  <a:srgbClr val="212121"/>
                </a:solidFill>
                <a:uFill>
                  <a:solidFill>
                    <a:srgbClr val="212121"/>
                  </a:solidFill>
                </a:uFill>
                <a:latin typeface="Times New Roman"/>
                <a:cs typeface="Times New Roman"/>
              </a:rPr>
              <a:t> </a:t>
            </a:r>
            <a:r>
              <a:rPr sz="1400" b="1" u="heavy" spc="-5" dirty="0">
                <a:solidFill>
                  <a:srgbClr val="212121"/>
                </a:solidFill>
                <a:uFill>
                  <a:solidFill>
                    <a:srgbClr val="212121"/>
                  </a:solidFill>
                </a:uFill>
                <a:latin typeface="Times New Roman"/>
                <a:cs typeface="Times New Roman"/>
              </a:rPr>
              <a:t>Educational</a:t>
            </a:r>
            <a:r>
              <a:rPr sz="1400" b="1" u="heavy" spc="5" dirty="0">
                <a:solidFill>
                  <a:srgbClr val="212121"/>
                </a:solidFill>
                <a:uFill>
                  <a:solidFill>
                    <a:srgbClr val="212121"/>
                  </a:solidFill>
                </a:uFill>
                <a:latin typeface="Times New Roman"/>
                <a:cs typeface="Times New Roman"/>
              </a:rPr>
              <a:t> </a:t>
            </a:r>
            <a:r>
              <a:rPr sz="1400" b="1" u="heavy" spc="-5" dirty="0">
                <a:solidFill>
                  <a:srgbClr val="212121"/>
                </a:solidFill>
                <a:uFill>
                  <a:solidFill>
                    <a:srgbClr val="212121"/>
                  </a:solidFill>
                </a:uFill>
                <a:latin typeface="Times New Roman"/>
                <a:cs typeface="Times New Roman"/>
              </a:rPr>
              <a:t>Objectives</a:t>
            </a:r>
            <a:r>
              <a:rPr sz="1400" b="1" u="heavy" spc="35" dirty="0">
                <a:solidFill>
                  <a:srgbClr val="212121"/>
                </a:solidFill>
                <a:uFill>
                  <a:solidFill>
                    <a:srgbClr val="212121"/>
                  </a:solidFill>
                </a:uFill>
                <a:latin typeface="Times New Roman"/>
                <a:cs typeface="Times New Roman"/>
              </a:rPr>
              <a:t> </a:t>
            </a:r>
            <a:r>
              <a:rPr sz="1400" b="1" u="heavy" spc="-5" dirty="0">
                <a:uFill>
                  <a:solidFill>
                    <a:srgbClr val="212121"/>
                  </a:solidFill>
                </a:uFill>
                <a:latin typeface="Times New Roman"/>
                <a:cs typeface="Times New Roman"/>
              </a:rPr>
              <a:t>(PEOs):</a:t>
            </a:r>
            <a:endParaRPr sz="1400">
              <a:latin typeface="Times New Roman"/>
              <a:cs typeface="Times New Roman"/>
            </a:endParaRPr>
          </a:p>
          <a:p>
            <a:pPr marL="12700" marR="10795" algn="just">
              <a:lnSpc>
                <a:spcPct val="110200"/>
              </a:lnSpc>
              <a:spcBef>
                <a:spcPts val="994"/>
              </a:spcBef>
            </a:pPr>
            <a:r>
              <a:rPr sz="1400" b="1" spc="-5" dirty="0">
                <a:solidFill>
                  <a:srgbClr val="212121"/>
                </a:solidFill>
                <a:latin typeface="Times New Roman"/>
                <a:cs typeface="Times New Roman"/>
              </a:rPr>
              <a:t>PEO1: Core Competence: </a:t>
            </a:r>
            <a:r>
              <a:rPr sz="1400" spc="-5" dirty="0">
                <a:solidFill>
                  <a:srgbClr val="212121"/>
                </a:solidFill>
                <a:latin typeface="Times New Roman"/>
                <a:cs typeface="Times New Roman"/>
              </a:rPr>
              <a:t>Graduates </a:t>
            </a:r>
            <a:r>
              <a:rPr sz="1400" spc="-10" dirty="0">
                <a:solidFill>
                  <a:srgbClr val="212121"/>
                </a:solidFill>
                <a:latin typeface="Times New Roman"/>
                <a:cs typeface="Times New Roman"/>
              </a:rPr>
              <a:t>will have </a:t>
            </a:r>
            <a:r>
              <a:rPr sz="1400" dirty="0">
                <a:solidFill>
                  <a:srgbClr val="212121"/>
                </a:solidFill>
                <a:latin typeface="Times New Roman"/>
                <a:cs typeface="Times New Roman"/>
              </a:rPr>
              <a:t>a </a:t>
            </a:r>
            <a:r>
              <a:rPr sz="1400" spc="-5" dirty="0">
                <a:solidFill>
                  <a:srgbClr val="212121"/>
                </a:solidFill>
                <a:latin typeface="Times New Roman"/>
                <a:cs typeface="Times New Roman"/>
              </a:rPr>
              <a:t>successful career </a:t>
            </a:r>
            <a:r>
              <a:rPr sz="1400" dirty="0">
                <a:solidFill>
                  <a:srgbClr val="212121"/>
                </a:solidFill>
                <a:latin typeface="Times New Roman"/>
                <a:cs typeface="Times New Roman"/>
              </a:rPr>
              <a:t>in </a:t>
            </a:r>
            <a:r>
              <a:rPr sz="1400" spc="-5" dirty="0">
                <a:solidFill>
                  <a:srgbClr val="212121"/>
                </a:solidFill>
                <a:latin typeface="Times New Roman"/>
                <a:cs typeface="Times New Roman"/>
              </a:rPr>
              <a:t>academia </a:t>
            </a:r>
            <a:r>
              <a:rPr sz="1400" dirty="0">
                <a:solidFill>
                  <a:srgbClr val="212121"/>
                </a:solidFill>
                <a:latin typeface="Times New Roman"/>
                <a:cs typeface="Times New Roman"/>
              </a:rPr>
              <a:t>or </a:t>
            </a:r>
            <a:r>
              <a:rPr sz="1400" spc="5" dirty="0">
                <a:solidFill>
                  <a:srgbClr val="212121"/>
                </a:solidFill>
                <a:latin typeface="Times New Roman"/>
                <a:cs typeface="Times New Roman"/>
              </a:rPr>
              <a:t> </a:t>
            </a:r>
            <a:r>
              <a:rPr sz="1400" dirty="0">
                <a:solidFill>
                  <a:srgbClr val="212121"/>
                </a:solidFill>
                <a:latin typeface="Times New Roman"/>
                <a:cs typeface="Times New Roman"/>
              </a:rPr>
              <a:t>industry</a:t>
            </a:r>
            <a:r>
              <a:rPr sz="1400" spc="-30" dirty="0">
                <a:solidFill>
                  <a:srgbClr val="212121"/>
                </a:solidFill>
                <a:latin typeface="Times New Roman"/>
                <a:cs typeface="Times New Roman"/>
              </a:rPr>
              <a:t> </a:t>
            </a:r>
            <a:r>
              <a:rPr sz="1400" spc="-5" dirty="0">
                <a:solidFill>
                  <a:srgbClr val="212121"/>
                </a:solidFill>
                <a:latin typeface="Times New Roman"/>
                <a:cs typeface="Times New Roman"/>
              </a:rPr>
              <a:t>associated</a:t>
            </a:r>
            <a:r>
              <a:rPr sz="1400" dirty="0">
                <a:solidFill>
                  <a:srgbClr val="212121"/>
                </a:solidFill>
                <a:latin typeface="Times New Roman"/>
                <a:cs typeface="Times New Roman"/>
              </a:rPr>
              <a:t> </a:t>
            </a:r>
            <a:r>
              <a:rPr sz="1400" spc="-10" dirty="0">
                <a:solidFill>
                  <a:srgbClr val="212121"/>
                </a:solidFill>
                <a:latin typeface="Times New Roman"/>
                <a:cs typeface="Times New Roman"/>
              </a:rPr>
              <a:t>with</a:t>
            </a:r>
            <a:r>
              <a:rPr sz="1400" dirty="0">
                <a:solidFill>
                  <a:srgbClr val="212121"/>
                </a:solidFill>
                <a:latin typeface="Times New Roman"/>
                <a:cs typeface="Times New Roman"/>
              </a:rPr>
              <a:t> </a:t>
            </a:r>
            <a:r>
              <a:rPr sz="1400" spc="-5" dirty="0">
                <a:solidFill>
                  <a:srgbClr val="212121"/>
                </a:solidFill>
                <a:latin typeface="Times New Roman"/>
                <a:cs typeface="Times New Roman"/>
              </a:rPr>
              <a:t>Electronics</a:t>
            </a:r>
            <a:r>
              <a:rPr sz="1400" spc="10" dirty="0">
                <a:solidFill>
                  <a:srgbClr val="212121"/>
                </a:solidFill>
                <a:latin typeface="Times New Roman"/>
                <a:cs typeface="Times New Roman"/>
              </a:rPr>
              <a:t> </a:t>
            </a:r>
            <a:r>
              <a:rPr sz="1400" dirty="0">
                <a:solidFill>
                  <a:srgbClr val="212121"/>
                </a:solidFill>
                <a:latin typeface="Times New Roman"/>
                <a:cs typeface="Times New Roman"/>
              </a:rPr>
              <a:t>and </a:t>
            </a:r>
            <a:r>
              <a:rPr sz="1400" spc="-5" dirty="0">
                <a:solidFill>
                  <a:srgbClr val="212121"/>
                </a:solidFill>
                <a:latin typeface="Times New Roman"/>
                <a:cs typeface="Times New Roman"/>
              </a:rPr>
              <a:t>Communication</a:t>
            </a:r>
            <a:r>
              <a:rPr sz="1400" dirty="0">
                <a:solidFill>
                  <a:srgbClr val="212121"/>
                </a:solidFill>
                <a:latin typeface="Times New Roman"/>
                <a:cs typeface="Times New Roman"/>
              </a:rPr>
              <a:t> </a:t>
            </a:r>
            <a:r>
              <a:rPr sz="1400" spc="-5" dirty="0">
                <a:solidFill>
                  <a:srgbClr val="212121"/>
                </a:solidFill>
                <a:latin typeface="Times New Roman"/>
                <a:cs typeface="Times New Roman"/>
              </a:rPr>
              <a:t>Engineering.</a:t>
            </a:r>
            <a:endParaRPr sz="1400">
              <a:latin typeface="Times New Roman"/>
              <a:cs typeface="Times New Roman"/>
            </a:endParaRPr>
          </a:p>
          <a:p>
            <a:pPr marL="12700" marR="10160" algn="just">
              <a:lnSpc>
                <a:spcPct val="110100"/>
              </a:lnSpc>
              <a:spcBef>
                <a:spcPts val="1000"/>
              </a:spcBef>
            </a:pPr>
            <a:r>
              <a:rPr sz="1400" b="1" spc="-5" dirty="0">
                <a:solidFill>
                  <a:srgbClr val="212121"/>
                </a:solidFill>
                <a:latin typeface="Times New Roman"/>
                <a:cs typeface="Times New Roman"/>
              </a:rPr>
              <a:t>PEO2: Professionalism:</a:t>
            </a:r>
            <a:r>
              <a:rPr sz="1400" b="1" dirty="0">
                <a:solidFill>
                  <a:srgbClr val="212121"/>
                </a:solidFill>
                <a:latin typeface="Times New Roman"/>
                <a:cs typeface="Times New Roman"/>
              </a:rPr>
              <a:t> </a:t>
            </a:r>
            <a:r>
              <a:rPr sz="1400" spc="-5" dirty="0">
                <a:solidFill>
                  <a:srgbClr val="212121"/>
                </a:solidFill>
                <a:latin typeface="Times New Roman"/>
                <a:cs typeface="Times New Roman"/>
              </a:rPr>
              <a:t>Graduates</a:t>
            </a:r>
            <a:r>
              <a:rPr sz="1400" dirty="0">
                <a:solidFill>
                  <a:srgbClr val="212121"/>
                </a:solidFill>
                <a:latin typeface="Times New Roman"/>
                <a:cs typeface="Times New Roman"/>
              </a:rPr>
              <a:t> </a:t>
            </a:r>
            <a:r>
              <a:rPr sz="1400" spc="-10" dirty="0">
                <a:solidFill>
                  <a:srgbClr val="212121"/>
                </a:solidFill>
                <a:latin typeface="Times New Roman"/>
                <a:cs typeface="Times New Roman"/>
              </a:rPr>
              <a:t>will</a:t>
            </a:r>
            <a:r>
              <a:rPr sz="1400" spc="-5" dirty="0">
                <a:solidFill>
                  <a:srgbClr val="212121"/>
                </a:solidFill>
                <a:latin typeface="Times New Roman"/>
                <a:cs typeface="Times New Roman"/>
              </a:rPr>
              <a:t> </a:t>
            </a:r>
            <a:r>
              <a:rPr sz="1400" dirty="0">
                <a:solidFill>
                  <a:srgbClr val="212121"/>
                </a:solidFill>
                <a:latin typeface="Times New Roman"/>
                <a:cs typeface="Times New Roman"/>
              </a:rPr>
              <a:t>provide</a:t>
            </a:r>
            <a:r>
              <a:rPr sz="1400" spc="5" dirty="0">
                <a:solidFill>
                  <a:srgbClr val="212121"/>
                </a:solidFill>
                <a:latin typeface="Times New Roman"/>
                <a:cs typeface="Times New Roman"/>
              </a:rPr>
              <a:t> </a:t>
            </a:r>
            <a:r>
              <a:rPr sz="1400" dirty="0">
                <a:solidFill>
                  <a:srgbClr val="212121"/>
                </a:solidFill>
                <a:latin typeface="Times New Roman"/>
                <a:cs typeface="Times New Roman"/>
              </a:rPr>
              <a:t>feasible</a:t>
            </a:r>
            <a:r>
              <a:rPr sz="1400" spc="5" dirty="0">
                <a:solidFill>
                  <a:srgbClr val="212121"/>
                </a:solidFill>
                <a:latin typeface="Times New Roman"/>
                <a:cs typeface="Times New Roman"/>
              </a:rPr>
              <a:t> </a:t>
            </a:r>
            <a:r>
              <a:rPr sz="1400" spc="-5" dirty="0">
                <a:solidFill>
                  <a:srgbClr val="212121"/>
                </a:solidFill>
                <a:latin typeface="Times New Roman"/>
                <a:cs typeface="Times New Roman"/>
              </a:rPr>
              <a:t>solutions</a:t>
            </a:r>
            <a:r>
              <a:rPr sz="1400" dirty="0">
                <a:solidFill>
                  <a:srgbClr val="212121"/>
                </a:solidFill>
                <a:latin typeface="Times New Roman"/>
                <a:cs typeface="Times New Roman"/>
              </a:rPr>
              <a:t> for</a:t>
            </a:r>
            <a:r>
              <a:rPr sz="1400" spc="5" dirty="0">
                <a:solidFill>
                  <a:srgbClr val="212121"/>
                </a:solidFill>
                <a:latin typeface="Times New Roman"/>
                <a:cs typeface="Times New Roman"/>
              </a:rPr>
              <a:t> </a:t>
            </a:r>
            <a:r>
              <a:rPr sz="1400" dirty="0">
                <a:solidFill>
                  <a:srgbClr val="212121"/>
                </a:solidFill>
                <a:latin typeface="Times New Roman"/>
                <a:cs typeface="Times New Roman"/>
              </a:rPr>
              <a:t>the </a:t>
            </a:r>
            <a:r>
              <a:rPr sz="1400" spc="5" dirty="0">
                <a:solidFill>
                  <a:srgbClr val="212121"/>
                </a:solidFill>
                <a:latin typeface="Times New Roman"/>
                <a:cs typeface="Times New Roman"/>
              </a:rPr>
              <a:t> </a:t>
            </a:r>
            <a:r>
              <a:rPr sz="1400" spc="-5" dirty="0">
                <a:solidFill>
                  <a:srgbClr val="212121"/>
                </a:solidFill>
                <a:latin typeface="Times New Roman"/>
                <a:cs typeface="Times New Roman"/>
              </a:rPr>
              <a:t>challenging problems through comprehensive </a:t>
            </a:r>
            <a:r>
              <a:rPr sz="1400" dirty="0">
                <a:solidFill>
                  <a:srgbClr val="212121"/>
                </a:solidFill>
                <a:latin typeface="Times New Roman"/>
                <a:cs typeface="Times New Roman"/>
              </a:rPr>
              <a:t>research and </a:t>
            </a:r>
            <a:r>
              <a:rPr sz="1400" spc="-5" dirty="0">
                <a:solidFill>
                  <a:srgbClr val="212121"/>
                </a:solidFill>
                <a:latin typeface="Times New Roman"/>
                <a:cs typeface="Times New Roman"/>
              </a:rPr>
              <a:t>innovation </a:t>
            </a:r>
            <a:r>
              <a:rPr sz="1400" dirty="0">
                <a:solidFill>
                  <a:srgbClr val="212121"/>
                </a:solidFill>
                <a:latin typeface="Times New Roman"/>
                <a:cs typeface="Times New Roman"/>
              </a:rPr>
              <a:t>in the </a:t>
            </a:r>
            <a:r>
              <a:rPr sz="1400" spc="-5" dirty="0">
                <a:solidFill>
                  <a:srgbClr val="212121"/>
                </a:solidFill>
                <a:latin typeface="Times New Roman"/>
                <a:cs typeface="Times New Roman"/>
              </a:rPr>
              <a:t>allied </a:t>
            </a:r>
            <a:r>
              <a:rPr sz="1400" dirty="0">
                <a:solidFill>
                  <a:srgbClr val="212121"/>
                </a:solidFill>
                <a:latin typeface="Times New Roman"/>
                <a:cs typeface="Times New Roman"/>
              </a:rPr>
              <a:t> areas</a:t>
            </a:r>
            <a:r>
              <a:rPr sz="1400" spc="-5" dirty="0">
                <a:solidFill>
                  <a:srgbClr val="212121"/>
                </a:solidFill>
                <a:latin typeface="Times New Roman"/>
                <a:cs typeface="Times New Roman"/>
              </a:rPr>
              <a:t> </a:t>
            </a:r>
            <a:r>
              <a:rPr sz="1400" dirty="0">
                <a:solidFill>
                  <a:srgbClr val="212121"/>
                </a:solidFill>
                <a:latin typeface="Times New Roman"/>
                <a:cs typeface="Times New Roman"/>
              </a:rPr>
              <a:t>of</a:t>
            </a:r>
            <a:r>
              <a:rPr sz="1400" spc="5" dirty="0">
                <a:solidFill>
                  <a:srgbClr val="212121"/>
                </a:solidFill>
                <a:latin typeface="Times New Roman"/>
                <a:cs typeface="Times New Roman"/>
              </a:rPr>
              <a:t> </a:t>
            </a:r>
            <a:r>
              <a:rPr sz="1400" spc="-5" dirty="0">
                <a:solidFill>
                  <a:srgbClr val="212121"/>
                </a:solidFill>
                <a:latin typeface="Times New Roman"/>
                <a:cs typeface="Times New Roman"/>
              </a:rPr>
              <a:t>Electronics</a:t>
            </a:r>
            <a:r>
              <a:rPr sz="1400" spc="-20" dirty="0">
                <a:solidFill>
                  <a:srgbClr val="212121"/>
                </a:solidFill>
                <a:latin typeface="Times New Roman"/>
                <a:cs typeface="Times New Roman"/>
              </a:rPr>
              <a:t> </a:t>
            </a:r>
            <a:r>
              <a:rPr sz="1400" dirty="0">
                <a:solidFill>
                  <a:srgbClr val="212121"/>
                </a:solidFill>
                <a:latin typeface="Times New Roman"/>
                <a:cs typeface="Times New Roman"/>
              </a:rPr>
              <a:t>and </a:t>
            </a:r>
            <a:r>
              <a:rPr sz="1400" spc="-5" dirty="0">
                <a:solidFill>
                  <a:srgbClr val="212121"/>
                </a:solidFill>
                <a:latin typeface="Times New Roman"/>
                <a:cs typeface="Times New Roman"/>
              </a:rPr>
              <a:t>Communication</a:t>
            </a:r>
            <a:r>
              <a:rPr sz="1400" dirty="0">
                <a:solidFill>
                  <a:srgbClr val="212121"/>
                </a:solidFill>
                <a:latin typeface="Times New Roman"/>
                <a:cs typeface="Times New Roman"/>
              </a:rPr>
              <a:t> </a:t>
            </a:r>
            <a:r>
              <a:rPr sz="1400" spc="-5" dirty="0">
                <a:solidFill>
                  <a:srgbClr val="212121"/>
                </a:solidFill>
                <a:latin typeface="Times New Roman"/>
                <a:cs typeface="Times New Roman"/>
              </a:rPr>
              <a:t>Engineering.</a:t>
            </a:r>
            <a:endParaRPr sz="1400">
              <a:latin typeface="Times New Roman"/>
              <a:cs typeface="Times New Roman"/>
            </a:endParaRPr>
          </a:p>
          <a:p>
            <a:pPr marL="12700" marR="10160" algn="just">
              <a:lnSpc>
                <a:spcPct val="110100"/>
              </a:lnSpc>
              <a:spcBef>
                <a:spcPts val="1005"/>
              </a:spcBef>
            </a:pPr>
            <a:r>
              <a:rPr sz="1400" b="1" spc="-5" dirty="0">
                <a:solidFill>
                  <a:srgbClr val="212121"/>
                </a:solidFill>
                <a:latin typeface="Times New Roman"/>
                <a:cs typeface="Times New Roman"/>
              </a:rPr>
              <a:t>PEO3: </a:t>
            </a:r>
            <a:r>
              <a:rPr sz="1400" b="1" dirty="0">
                <a:solidFill>
                  <a:srgbClr val="212121"/>
                </a:solidFill>
                <a:latin typeface="Times New Roman"/>
                <a:cs typeface="Times New Roman"/>
              </a:rPr>
              <a:t>Lifelong </a:t>
            </a:r>
            <a:r>
              <a:rPr sz="1400" b="1" spc="-5" dirty="0">
                <a:solidFill>
                  <a:srgbClr val="212121"/>
                </a:solidFill>
                <a:latin typeface="Times New Roman"/>
                <a:cs typeface="Times New Roman"/>
              </a:rPr>
              <a:t>Learning: </a:t>
            </a:r>
            <a:r>
              <a:rPr sz="1400" spc="-5" dirty="0">
                <a:solidFill>
                  <a:srgbClr val="212121"/>
                </a:solidFill>
                <a:latin typeface="Times New Roman"/>
                <a:cs typeface="Times New Roman"/>
              </a:rPr>
              <a:t>Graduates </a:t>
            </a:r>
            <a:r>
              <a:rPr sz="1400" spc="-10" dirty="0">
                <a:solidFill>
                  <a:srgbClr val="212121"/>
                </a:solidFill>
                <a:latin typeface="Times New Roman"/>
                <a:cs typeface="Times New Roman"/>
              </a:rPr>
              <a:t>will </a:t>
            </a:r>
            <a:r>
              <a:rPr sz="1400" spc="-5" dirty="0">
                <a:solidFill>
                  <a:srgbClr val="212121"/>
                </a:solidFill>
                <a:latin typeface="Times New Roman"/>
                <a:cs typeface="Times New Roman"/>
              </a:rPr>
              <a:t>contribute </a:t>
            </a:r>
            <a:r>
              <a:rPr sz="1400" dirty="0">
                <a:solidFill>
                  <a:srgbClr val="212121"/>
                </a:solidFill>
                <a:latin typeface="Times New Roman"/>
                <a:cs typeface="Times New Roman"/>
              </a:rPr>
              <a:t>to the </a:t>
            </a:r>
            <a:r>
              <a:rPr sz="1400" spc="-5" dirty="0">
                <a:solidFill>
                  <a:srgbClr val="212121"/>
                </a:solidFill>
                <a:latin typeface="Times New Roman"/>
                <a:cs typeface="Times New Roman"/>
              </a:rPr>
              <a:t>social </a:t>
            </a:r>
            <a:r>
              <a:rPr sz="1400" dirty="0">
                <a:solidFill>
                  <a:srgbClr val="212121"/>
                </a:solidFill>
                <a:latin typeface="Times New Roman"/>
                <a:cs typeface="Times New Roman"/>
              </a:rPr>
              <a:t>needs through </a:t>
            </a:r>
            <a:r>
              <a:rPr sz="1400" spc="5" dirty="0">
                <a:solidFill>
                  <a:srgbClr val="212121"/>
                </a:solidFill>
                <a:latin typeface="Times New Roman"/>
                <a:cs typeface="Times New Roman"/>
              </a:rPr>
              <a:t> </a:t>
            </a:r>
            <a:r>
              <a:rPr sz="1400" spc="-5" dirty="0">
                <a:solidFill>
                  <a:srgbClr val="212121"/>
                </a:solidFill>
                <a:latin typeface="Times New Roman"/>
                <a:cs typeface="Times New Roman"/>
              </a:rPr>
              <a:t>lifelong</a:t>
            </a:r>
            <a:r>
              <a:rPr sz="1400" dirty="0">
                <a:solidFill>
                  <a:srgbClr val="212121"/>
                </a:solidFill>
                <a:latin typeface="Times New Roman"/>
                <a:cs typeface="Times New Roman"/>
              </a:rPr>
              <a:t> </a:t>
            </a:r>
            <a:r>
              <a:rPr sz="1400" spc="-5" dirty="0">
                <a:solidFill>
                  <a:srgbClr val="212121"/>
                </a:solidFill>
                <a:latin typeface="Times New Roman"/>
                <a:cs typeface="Times New Roman"/>
              </a:rPr>
              <a:t>learning,</a:t>
            </a:r>
            <a:r>
              <a:rPr sz="1400" spc="5" dirty="0">
                <a:solidFill>
                  <a:srgbClr val="212121"/>
                </a:solidFill>
                <a:latin typeface="Times New Roman"/>
                <a:cs typeface="Times New Roman"/>
              </a:rPr>
              <a:t> </a:t>
            </a:r>
            <a:r>
              <a:rPr sz="1400" spc="-5" dirty="0">
                <a:solidFill>
                  <a:srgbClr val="212121"/>
                </a:solidFill>
                <a:latin typeface="Times New Roman"/>
                <a:cs typeface="Times New Roman"/>
              </a:rPr>
              <a:t>practicing</a:t>
            </a:r>
            <a:r>
              <a:rPr sz="1400" dirty="0">
                <a:solidFill>
                  <a:srgbClr val="212121"/>
                </a:solidFill>
                <a:latin typeface="Times New Roman"/>
                <a:cs typeface="Times New Roman"/>
              </a:rPr>
              <a:t> </a:t>
            </a:r>
            <a:r>
              <a:rPr sz="1400" spc="-10" dirty="0">
                <a:solidFill>
                  <a:srgbClr val="212121"/>
                </a:solidFill>
                <a:latin typeface="Times New Roman"/>
                <a:cs typeface="Times New Roman"/>
              </a:rPr>
              <a:t>professional</a:t>
            </a:r>
            <a:r>
              <a:rPr sz="1400" spc="10" dirty="0">
                <a:solidFill>
                  <a:srgbClr val="212121"/>
                </a:solidFill>
                <a:latin typeface="Times New Roman"/>
                <a:cs typeface="Times New Roman"/>
              </a:rPr>
              <a:t> </a:t>
            </a:r>
            <a:r>
              <a:rPr sz="1400" spc="-10" dirty="0">
                <a:solidFill>
                  <a:srgbClr val="212121"/>
                </a:solidFill>
                <a:latin typeface="Times New Roman"/>
                <a:cs typeface="Times New Roman"/>
              </a:rPr>
              <a:t>ethics</a:t>
            </a:r>
            <a:r>
              <a:rPr sz="1400" spc="10" dirty="0">
                <a:solidFill>
                  <a:srgbClr val="212121"/>
                </a:solidFill>
                <a:latin typeface="Times New Roman"/>
                <a:cs typeface="Times New Roman"/>
              </a:rPr>
              <a:t> </a:t>
            </a:r>
            <a:r>
              <a:rPr sz="1400" dirty="0">
                <a:solidFill>
                  <a:srgbClr val="212121"/>
                </a:solidFill>
                <a:latin typeface="Times New Roman"/>
                <a:cs typeface="Times New Roman"/>
              </a:rPr>
              <a:t>and leadership</a:t>
            </a:r>
            <a:r>
              <a:rPr sz="1400" spc="5" dirty="0">
                <a:solidFill>
                  <a:srgbClr val="212121"/>
                </a:solidFill>
                <a:latin typeface="Times New Roman"/>
                <a:cs typeface="Times New Roman"/>
              </a:rPr>
              <a:t> </a:t>
            </a:r>
            <a:r>
              <a:rPr sz="1400" spc="-5" dirty="0">
                <a:solidFill>
                  <a:srgbClr val="212121"/>
                </a:solidFill>
                <a:latin typeface="Times New Roman"/>
                <a:cs typeface="Times New Roman"/>
              </a:rPr>
              <a:t>quality</a:t>
            </a:r>
            <a:endParaRPr sz="1400">
              <a:latin typeface="Times New Roman"/>
              <a:cs typeface="Times New Roman"/>
            </a:endParaRPr>
          </a:p>
          <a:p>
            <a:pPr marL="12700" algn="just">
              <a:lnSpc>
                <a:spcPct val="100000"/>
              </a:lnSpc>
              <a:spcBef>
                <a:spcPts val="770"/>
              </a:spcBef>
            </a:pPr>
            <a:r>
              <a:rPr sz="1400" b="1" u="heavy" spc="-5" dirty="0">
                <a:uFill>
                  <a:solidFill>
                    <a:srgbClr val="000000"/>
                  </a:solidFill>
                </a:uFill>
                <a:latin typeface="Times New Roman"/>
                <a:cs typeface="Times New Roman"/>
              </a:rPr>
              <a:t>Program</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Outcomes (POs):</a:t>
            </a:r>
            <a:endParaRPr sz="1400">
              <a:latin typeface="Times New Roman"/>
              <a:cs typeface="Times New Roman"/>
            </a:endParaRPr>
          </a:p>
          <a:p>
            <a:pPr marL="12700" marR="8890" algn="just">
              <a:lnSpc>
                <a:spcPct val="110900"/>
              </a:lnSpc>
              <a:spcBef>
                <a:spcPts val="590"/>
              </a:spcBef>
            </a:pPr>
            <a:r>
              <a:rPr sz="1400" b="1" spc="-5" dirty="0">
                <a:latin typeface="Times New Roman"/>
                <a:cs typeface="Times New Roman"/>
              </a:rPr>
              <a:t>PO </a:t>
            </a:r>
            <a:r>
              <a:rPr sz="1400" b="1" dirty="0">
                <a:latin typeface="Times New Roman"/>
                <a:cs typeface="Times New Roman"/>
              </a:rPr>
              <a:t>1: </a:t>
            </a:r>
            <a:r>
              <a:rPr sz="1400" b="1" spc="-5" dirty="0">
                <a:latin typeface="Times New Roman"/>
                <a:cs typeface="Times New Roman"/>
              </a:rPr>
              <a:t>Engineering knowledge: </a:t>
            </a:r>
            <a:r>
              <a:rPr sz="1400" spc="-5" dirty="0">
                <a:latin typeface="Times New Roman"/>
                <a:cs typeface="Times New Roman"/>
              </a:rPr>
              <a:t>Apply </a:t>
            </a:r>
            <a:r>
              <a:rPr sz="1400" dirty="0">
                <a:latin typeface="Times New Roman"/>
                <a:cs typeface="Times New Roman"/>
              </a:rPr>
              <a:t>the </a:t>
            </a:r>
            <a:r>
              <a:rPr sz="1400" spc="-5" dirty="0">
                <a:latin typeface="Times New Roman"/>
                <a:cs typeface="Times New Roman"/>
              </a:rPr>
              <a:t>knowledge </a:t>
            </a:r>
            <a:r>
              <a:rPr sz="1400" dirty="0">
                <a:latin typeface="Times New Roman"/>
                <a:cs typeface="Times New Roman"/>
              </a:rPr>
              <a:t>of </a:t>
            </a:r>
            <a:r>
              <a:rPr sz="1400" spc="-5" dirty="0">
                <a:latin typeface="Times New Roman"/>
                <a:cs typeface="Times New Roman"/>
              </a:rPr>
              <a:t>mathematics, science, </a:t>
            </a:r>
            <a:r>
              <a:rPr sz="1400" dirty="0">
                <a:latin typeface="Times New Roman"/>
                <a:cs typeface="Times New Roman"/>
              </a:rPr>
              <a:t> engineering </a:t>
            </a:r>
            <a:r>
              <a:rPr sz="1400" spc="-5" dirty="0">
                <a:latin typeface="Times New Roman"/>
                <a:cs typeface="Times New Roman"/>
              </a:rPr>
              <a:t>fundamentals,</a:t>
            </a:r>
            <a:r>
              <a:rPr sz="1400" dirty="0">
                <a:latin typeface="Times New Roman"/>
                <a:cs typeface="Times New Roman"/>
              </a:rPr>
              <a:t> and</a:t>
            </a:r>
            <a:r>
              <a:rPr sz="1400" spc="5" dirty="0">
                <a:latin typeface="Times New Roman"/>
                <a:cs typeface="Times New Roman"/>
              </a:rPr>
              <a:t> </a:t>
            </a:r>
            <a:r>
              <a:rPr sz="1400" dirty="0">
                <a:latin typeface="Times New Roman"/>
                <a:cs typeface="Times New Roman"/>
              </a:rPr>
              <a:t>an</a:t>
            </a:r>
            <a:r>
              <a:rPr sz="1400" spc="5" dirty="0">
                <a:latin typeface="Times New Roman"/>
                <a:cs typeface="Times New Roman"/>
              </a:rPr>
              <a:t> </a:t>
            </a:r>
            <a:r>
              <a:rPr sz="1400" dirty="0">
                <a:latin typeface="Times New Roman"/>
                <a:cs typeface="Times New Roman"/>
              </a:rPr>
              <a:t>engineering </a:t>
            </a:r>
            <a:r>
              <a:rPr sz="1400" spc="-5" dirty="0">
                <a:latin typeface="Times New Roman"/>
                <a:cs typeface="Times New Roman"/>
              </a:rPr>
              <a:t>specialization</a:t>
            </a:r>
            <a:r>
              <a:rPr sz="1400" dirty="0">
                <a:latin typeface="Times New Roman"/>
                <a:cs typeface="Times New Roman"/>
              </a:rPr>
              <a:t> to the</a:t>
            </a:r>
            <a:r>
              <a:rPr sz="1400" spc="5" dirty="0">
                <a:latin typeface="Times New Roman"/>
                <a:cs typeface="Times New Roman"/>
              </a:rPr>
              <a:t> </a:t>
            </a:r>
            <a:r>
              <a:rPr sz="1400" spc="-5" dirty="0">
                <a:latin typeface="Times New Roman"/>
                <a:cs typeface="Times New Roman"/>
              </a:rPr>
              <a:t>solution</a:t>
            </a:r>
            <a:r>
              <a:rPr sz="1400" dirty="0">
                <a:latin typeface="Times New Roman"/>
                <a:cs typeface="Times New Roman"/>
              </a:rPr>
              <a:t> of </a:t>
            </a:r>
            <a:r>
              <a:rPr sz="1400" spc="5" dirty="0">
                <a:latin typeface="Times New Roman"/>
                <a:cs typeface="Times New Roman"/>
              </a:rPr>
              <a:t> </a:t>
            </a:r>
            <a:r>
              <a:rPr sz="1400" dirty="0">
                <a:latin typeface="Times New Roman"/>
                <a:cs typeface="Times New Roman"/>
              </a:rPr>
              <a:t>complex</a:t>
            </a:r>
            <a:r>
              <a:rPr sz="1400" spc="-5" dirty="0">
                <a:latin typeface="Times New Roman"/>
                <a:cs typeface="Times New Roman"/>
              </a:rPr>
              <a:t> engineering</a:t>
            </a:r>
            <a:r>
              <a:rPr sz="1400" dirty="0">
                <a:latin typeface="Times New Roman"/>
                <a:cs typeface="Times New Roman"/>
              </a:rPr>
              <a:t> </a:t>
            </a:r>
            <a:r>
              <a:rPr sz="1400" spc="-5" dirty="0">
                <a:latin typeface="Times New Roman"/>
                <a:cs typeface="Times New Roman"/>
              </a:rPr>
              <a:t>problems.</a:t>
            </a:r>
            <a:endParaRPr sz="1400">
              <a:latin typeface="Times New Roman"/>
              <a:cs typeface="Times New Roman"/>
            </a:endParaRPr>
          </a:p>
          <a:p>
            <a:pPr marL="12700" marR="9525" algn="just">
              <a:lnSpc>
                <a:spcPct val="110200"/>
              </a:lnSpc>
              <a:spcBef>
                <a:spcPts val="1000"/>
              </a:spcBef>
            </a:pPr>
            <a:r>
              <a:rPr sz="1400" b="1" spc="-5" dirty="0">
                <a:latin typeface="Times New Roman"/>
                <a:cs typeface="Times New Roman"/>
              </a:rPr>
              <a:t>PO</a:t>
            </a:r>
            <a:r>
              <a:rPr sz="1400" b="1" dirty="0">
                <a:latin typeface="Times New Roman"/>
                <a:cs typeface="Times New Roman"/>
              </a:rPr>
              <a:t> 2:</a:t>
            </a:r>
            <a:r>
              <a:rPr sz="1400" b="1" spc="5" dirty="0">
                <a:latin typeface="Times New Roman"/>
                <a:cs typeface="Times New Roman"/>
              </a:rPr>
              <a:t> </a:t>
            </a:r>
            <a:r>
              <a:rPr sz="1400" b="1" spc="-5" dirty="0">
                <a:latin typeface="Times New Roman"/>
                <a:cs typeface="Times New Roman"/>
              </a:rPr>
              <a:t>Problem</a:t>
            </a:r>
            <a:r>
              <a:rPr sz="1400" b="1" dirty="0">
                <a:latin typeface="Times New Roman"/>
                <a:cs typeface="Times New Roman"/>
              </a:rPr>
              <a:t> </a:t>
            </a:r>
            <a:r>
              <a:rPr sz="1400" b="1" spc="-5" dirty="0">
                <a:latin typeface="Times New Roman"/>
                <a:cs typeface="Times New Roman"/>
              </a:rPr>
              <a:t>analysis:</a:t>
            </a:r>
            <a:r>
              <a:rPr sz="1400" b="1" dirty="0">
                <a:latin typeface="Times New Roman"/>
                <a:cs typeface="Times New Roman"/>
              </a:rPr>
              <a:t> </a:t>
            </a:r>
            <a:r>
              <a:rPr sz="1400" spc="-5" dirty="0">
                <a:latin typeface="Times New Roman"/>
                <a:cs typeface="Times New Roman"/>
              </a:rPr>
              <a:t>Identify,</a:t>
            </a:r>
            <a:r>
              <a:rPr sz="1400" dirty="0">
                <a:latin typeface="Times New Roman"/>
                <a:cs typeface="Times New Roman"/>
              </a:rPr>
              <a:t> </a:t>
            </a:r>
            <a:r>
              <a:rPr sz="1400" spc="-5" dirty="0">
                <a:latin typeface="Times New Roman"/>
                <a:cs typeface="Times New Roman"/>
              </a:rPr>
              <a:t>formulate,</a:t>
            </a:r>
            <a:r>
              <a:rPr sz="1400" dirty="0">
                <a:latin typeface="Times New Roman"/>
                <a:cs typeface="Times New Roman"/>
              </a:rPr>
              <a:t> </a:t>
            </a:r>
            <a:r>
              <a:rPr sz="1400" spc="-5" dirty="0">
                <a:latin typeface="Times New Roman"/>
                <a:cs typeface="Times New Roman"/>
              </a:rPr>
              <a:t>review</a:t>
            </a:r>
            <a:r>
              <a:rPr sz="1400" dirty="0">
                <a:latin typeface="Times New Roman"/>
                <a:cs typeface="Times New Roman"/>
              </a:rPr>
              <a:t> </a:t>
            </a:r>
            <a:r>
              <a:rPr sz="1400" spc="-5" dirty="0">
                <a:latin typeface="Times New Roman"/>
                <a:cs typeface="Times New Roman"/>
              </a:rPr>
              <a:t>research</a:t>
            </a:r>
            <a:r>
              <a:rPr sz="1400" dirty="0">
                <a:latin typeface="Times New Roman"/>
                <a:cs typeface="Times New Roman"/>
              </a:rPr>
              <a:t> </a:t>
            </a:r>
            <a:r>
              <a:rPr sz="1400" spc="-5" dirty="0">
                <a:latin typeface="Times New Roman"/>
                <a:cs typeface="Times New Roman"/>
              </a:rPr>
              <a:t>literature,</a:t>
            </a:r>
            <a:r>
              <a:rPr sz="1400" dirty="0">
                <a:latin typeface="Times New Roman"/>
                <a:cs typeface="Times New Roman"/>
              </a:rPr>
              <a:t> and </a:t>
            </a:r>
            <a:r>
              <a:rPr sz="1400" spc="5" dirty="0">
                <a:latin typeface="Times New Roman"/>
                <a:cs typeface="Times New Roman"/>
              </a:rPr>
              <a:t> </a:t>
            </a:r>
            <a:r>
              <a:rPr sz="1400" dirty="0">
                <a:latin typeface="Times New Roman"/>
                <a:cs typeface="Times New Roman"/>
              </a:rPr>
              <a:t>analyze </a:t>
            </a:r>
            <a:r>
              <a:rPr sz="1400" spc="-5" dirty="0">
                <a:latin typeface="Times New Roman"/>
                <a:cs typeface="Times New Roman"/>
              </a:rPr>
              <a:t>complex engineering problems reaching substantiated conclusions using </a:t>
            </a:r>
            <a:r>
              <a:rPr sz="1400" dirty="0">
                <a:latin typeface="Times New Roman"/>
                <a:cs typeface="Times New Roman"/>
              </a:rPr>
              <a:t> </a:t>
            </a:r>
            <a:r>
              <a:rPr sz="1400" spc="-5" dirty="0">
                <a:latin typeface="Times New Roman"/>
                <a:cs typeface="Times New Roman"/>
              </a:rPr>
              <a:t>first</a:t>
            </a:r>
            <a:r>
              <a:rPr sz="1400" spc="5" dirty="0">
                <a:latin typeface="Times New Roman"/>
                <a:cs typeface="Times New Roman"/>
              </a:rPr>
              <a:t> </a:t>
            </a:r>
            <a:r>
              <a:rPr sz="1400" spc="-5" dirty="0">
                <a:latin typeface="Times New Roman"/>
                <a:cs typeface="Times New Roman"/>
              </a:rPr>
              <a:t>principles</a:t>
            </a:r>
            <a:r>
              <a:rPr sz="1400" spc="5" dirty="0">
                <a:latin typeface="Times New Roman"/>
                <a:cs typeface="Times New Roman"/>
              </a:rPr>
              <a:t> </a:t>
            </a:r>
            <a:r>
              <a:rPr sz="1400" dirty="0">
                <a:latin typeface="Times New Roman"/>
                <a:cs typeface="Times New Roman"/>
              </a:rPr>
              <a:t>of</a:t>
            </a:r>
            <a:r>
              <a:rPr sz="1400" spc="-15" dirty="0">
                <a:latin typeface="Times New Roman"/>
                <a:cs typeface="Times New Roman"/>
              </a:rPr>
              <a:t> </a:t>
            </a:r>
            <a:r>
              <a:rPr sz="1400" spc="-5" dirty="0">
                <a:latin typeface="Times New Roman"/>
                <a:cs typeface="Times New Roman"/>
              </a:rPr>
              <a:t>mathematics,</a:t>
            </a:r>
            <a:r>
              <a:rPr sz="1400" dirty="0">
                <a:latin typeface="Times New Roman"/>
                <a:cs typeface="Times New Roman"/>
              </a:rPr>
              <a:t> </a:t>
            </a:r>
            <a:r>
              <a:rPr sz="1400" spc="-10" dirty="0">
                <a:latin typeface="Times New Roman"/>
                <a:cs typeface="Times New Roman"/>
              </a:rPr>
              <a:t>natural</a:t>
            </a:r>
            <a:r>
              <a:rPr sz="1400" spc="5" dirty="0">
                <a:latin typeface="Times New Roman"/>
                <a:cs typeface="Times New Roman"/>
              </a:rPr>
              <a:t> </a:t>
            </a:r>
            <a:r>
              <a:rPr sz="1400" spc="-5" dirty="0">
                <a:latin typeface="Times New Roman"/>
                <a:cs typeface="Times New Roman"/>
              </a:rPr>
              <a:t>sciences,</a:t>
            </a:r>
            <a:r>
              <a:rPr sz="1400" spc="5" dirty="0">
                <a:latin typeface="Times New Roman"/>
                <a:cs typeface="Times New Roman"/>
              </a:rPr>
              <a:t> </a:t>
            </a:r>
            <a:r>
              <a:rPr sz="1400" dirty="0">
                <a:latin typeface="Times New Roman"/>
                <a:cs typeface="Times New Roman"/>
              </a:rPr>
              <a:t>and engineering </a:t>
            </a:r>
            <a:r>
              <a:rPr sz="1400" spc="-5" dirty="0">
                <a:latin typeface="Times New Roman"/>
                <a:cs typeface="Times New Roman"/>
              </a:rPr>
              <a:t>sciences.</a:t>
            </a:r>
            <a:endParaRPr sz="1400">
              <a:latin typeface="Times New Roman"/>
              <a:cs typeface="Times New Roman"/>
            </a:endParaRPr>
          </a:p>
          <a:p>
            <a:pPr marL="12700" marR="7620" algn="just">
              <a:lnSpc>
                <a:spcPct val="110200"/>
              </a:lnSpc>
              <a:spcBef>
                <a:spcPts val="994"/>
              </a:spcBef>
            </a:pPr>
            <a:r>
              <a:rPr sz="1400" b="1" spc="-5" dirty="0">
                <a:latin typeface="Times New Roman"/>
                <a:cs typeface="Times New Roman"/>
              </a:rPr>
              <a:t>PO</a:t>
            </a:r>
            <a:r>
              <a:rPr sz="1400" b="1" spc="-45" dirty="0">
                <a:latin typeface="Times New Roman"/>
                <a:cs typeface="Times New Roman"/>
              </a:rPr>
              <a:t> </a:t>
            </a:r>
            <a:r>
              <a:rPr sz="1400" b="1" dirty="0">
                <a:latin typeface="Times New Roman"/>
                <a:cs typeface="Times New Roman"/>
              </a:rPr>
              <a:t>3:</a:t>
            </a:r>
            <a:r>
              <a:rPr sz="1400" b="1" spc="-45" dirty="0">
                <a:latin typeface="Times New Roman"/>
                <a:cs typeface="Times New Roman"/>
              </a:rPr>
              <a:t> </a:t>
            </a:r>
            <a:r>
              <a:rPr sz="1400" b="1" spc="-5" dirty="0">
                <a:latin typeface="Times New Roman"/>
                <a:cs typeface="Times New Roman"/>
              </a:rPr>
              <a:t>Design/development</a:t>
            </a:r>
            <a:r>
              <a:rPr sz="1400" b="1" spc="-45" dirty="0">
                <a:latin typeface="Times New Roman"/>
                <a:cs typeface="Times New Roman"/>
              </a:rPr>
              <a:t> </a:t>
            </a:r>
            <a:r>
              <a:rPr sz="1400" b="1" spc="-15" dirty="0">
                <a:latin typeface="Times New Roman"/>
                <a:cs typeface="Times New Roman"/>
              </a:rPr>
              <a:t>of</a:t>
            </a:r>
            <a:r>
              <a:rPr sz="1400" b="1" spc="-45" dirty="0">
                <a:latin typeface="Times New Roman"/>
                <a:cs typeface="Times New Roman"/>
              </a:rPr>
              <a:t> </a:t>
            </a:r>
            <a:r>
              <a:rPr sz="1400" b="1" spc="-5" dirty="0">
                <a:latin typeface="Times New Roman"/>
                <a:cs typeface="Times New Roman"/>
              </a:rPr>
              <a:t>solutions:</a:t>
            </a:r>
            <a:r>
              <a:rPr sz="1400" b="1" spc="-10" dirty="0">
                <a:latin typeface="Times New Roman"/>
                <a:cs typeface="Times New Roman"/>
              </a:rPr>
              <a:t> </a:t>
            </a:r>
            <a:r>
              <a:rPr sz="1400" spc="-10" dirty="0">
                <a:latin typeface="Times New Roman"/>
                <a:cs typeface="Times New Roman"/>
              </a:rPr>
              <a:t>Design</a:t>
            </a:r>
            <a:r>
              <a:rPr sz="1400" spc="-55" dirty="0">
                <a:latin typeface="Times New Roman"/>
                <a:cs typeface="Times New Roman"/>
              </a:rPr>
              <a:t> </a:t>
            </a:r>
            <a:r>
              <a:rPr sz="1400" spc="-5" dirty="0">
                <a:latin typeface="Times New Roman"/>
                <a:cs typeface="Times New Roman"/>
              </a:rPr>
              <a:t>solutions</a:t>
            </a:r>
            <a:r>
              <a:rPr sz="1400" spc="-50" dirty="0">
                <a:latin typeface="Times New Roman"/>
                <a:cs typeface="Times New Roman"/>
              </a:rPr>
              <a:t> </a:t>
            </a:r>
            <a:r>
              <a:rPr sz="1400" spc="-10" dirty="0">
                <a:latin typeface="Times New Roman"/>
                <a:cs typeface="Times New Roman"/>
              </a:rPr>
              <a:t>for</a:t>
            </a:r>
            <a:r>
              <a:rPr sz="1400" spc="-45" dirty="0">
                <a:latin typeface="Times New Roman"/>
                <a:cs typeface="Times New Roman"/>
              </a:rPr>
              <a:t> </a:t>
            </a:r>
            <a:r>
              <a:rPr sz="1400" spc="-5" dirty="0">
                <a:latin typeface="Times New Roman"/>
                <a:cs typeface="Times New Roman"/>
              </a:rPr>
              <a:t>complex</a:t>
            </a:r>
            <a:r>
              <a:rPr sz="1400" spc="-70" dirty="0">
                <a:latin typeface="Times New Roman"/>
                <a:cs typeface="Times New Roman"/>
              </a:rPr>
              <a:t> </a:t>
            </a:r>
            <a:r>
              <a:rPr sz="1400" dirty="0">
                <a:latin typeface="Times New Roman"/>
                <a:cs typeface="Times New Roman"/>
              </a:rPr>
              <a:t>engineering </a:t>
            </a:r>
            <a:r>
              <a:rPr sz="1400" spc="-340" dirty="0">
                <a:latin typeface="Times New Roman"/>
                <a:cs typeface="Times New Roman"/>
              </a:rPr>
              <a:t> </a:t>
            </a:r>
            <a:r>
              <a:rPr sz="1400" spc="-5" dirty="0">
                <a:latin typeface="Times New Roman"/>
                <a:cs typeface="Times New Roman"/>
              </a:rPr>
              <a:t>problems </a:t>
            </a:r>
            <a:r>
              <a:rPr sz="1400" dirty="0">
                <a:latin typeface="Times New Roman"/>
                <a:cs typeface="Times New Roman"/>
              </a:rPr>
              <a:t>and design </a:t>
            </a:r>
            <a:r>
              <a:rPr sz="1400" spc="-5" dirty="0">
                <a:latin typeface="Times New Roman"/>
                <a:cs typeface="Times New Roman"/>
              </a:rPr>
              <a:t>system components </a:t>
            </a:r>
            <a:r>
              <a:rPr sz="1400" dirty="0">
                <a:latin typeface="Times New Roman"/>
                <a:cs typeface="Times New Roman"/>
              </a:rPr>
              <a:t>or processes </a:t>
            </a:r>
            <a:r>
              <a:rPr sz="1400" spc="-10" dirty="0">
                <a:latin typeface="Times New Roman"/>
                <a:cs typeface="Times New Roman"/>
              </a:rPr>
              <a:t>that </a:t>
            </a:r>
            <a:r>
              <a:rPr sz="1400" spc="-5" dirty="0">
                <a:latin typeface="Times New Roman"/>
                <a:cs typeface="Times New Roman"/>
              </a:rPr>
              <a:t>meet </a:t>
            </a:r>
            <a:r>
              <a:rPr sz="1400" dirty="0">
                <a:latin typeface="Times New Roman"/>
                <a:cs typeface="Times New Roman"/>
              </a:rPr>
              <a:t>the </a:t>
            </a:r>
            <a:r>
              <a:rPr sz="1400" spc="-5" dirty="0">
                <a:latin typeface="Times New Roman"/>
                <a:cs typeface="Times New Roman"/>
              </a:rPr>
              <a:t>specified </a:t>
            </a:r>
            <a:r>
              <a:rPr sz="1400" dirty="0">
                <a:latin typeface="Times New Roman"/>
                <a:cs typeface="Times New Roman"/>
              </a:rPr>
              <a:t>needs </a:t>
            </a:r>
            <a:r>
              <a:rPr sz="1400" spc="-335" dirty="0">
                <a:latin typeface="Times New Roman"/>
                <a:cs typeface="Times New Roman"/>
              </a:rPr>
              <a:t> </a:t>
            </a:r>
            <a:r>
              <a:rPr sz="1400" spc="-5" dirty="0">
                <a:latin typeface="Times New Roman"/>
                <a:cs typeface="Times New Roman"/>
              </a:rPr>
              <a:t>with </a:t>
            </a:r>
            <a:r>
              <a:rPr sz="1400" dirty="0">
                <a:latin typeface="Times New Roman"/>
                <a:cs typeface="Times New Roman"/>
              </a:rPr>
              <a:t>appropriate </a:t>
            </a:r>
            <a:r>
              <a:rPr sz="1400" spc="-5" dirty="0">
                <a:latin typeface="Times New Roman"/>
                <a:cs typeface="Times New Roman"/>
              </a:rPr>
              <a:t>consideration </a:t>
            </a:r>
            <a:r>
              <a:rPr sz="1400" dirty="0">
                <a:latin typeface="Times New Roman"/>
                <a:cs typeface="Times New Roman"/>
              </a:rPr>
              <a:t>for the </a:t>
            </a:r>
            <a:r>
              <a:rPr sz="1400" spc="-5" dirty="0">
                <a:latin typeface="Times New Roman"/>
                <a:cs typeface="Times New Roman"/>
              </a:rPr>
              <a:t>public </a:t>
            </a:r>
            <a:r>
              <a:rPr sz="1400" dirty="0">
                <a:latin typeface="Times New Roman"/>
                <a:cs typeface="Times New Roman"/>
              </a:rPr>
              <a:t>health and </a:t>
            </a:r>
            <a:r>
              <a:rPr sz="1400" spc="-5" dirty="0">
                <a:latin typeface="Times New Roman"/>
                <a:cs typeface="Times New Roman"/>
              </a:rPr>
              <a:t>safety, </a:t>
            </a:r>
            <a:r>
              <a:rPr sz="1400" dirty="0">
                <a:latin typeface="Times New Roman"/>
                <a:cs typeface="Times New Roman"/>
              </a:rPr>
              <a:t>and the </a:t>
            </a:r>
            <a:r>
              <a:rPr sz="1400" spc="-5" dirty="0">
                <a:latin typeface="Times New Roman"/>
                <a:cs typeface="Times New Roman"/>
              </a:rPr>
              <a:t>cultural, </a:t>
            </a:r>
            <a:r>
              <a:rPr sz="1400" dirty="0">
                <a:latin typeface="Times New Roman"/>
                <a:cs typeface="Times New Roman"/>
              </a:rPr>
              <a:t> societal,</a:t>
            </a:r>
            <a:r>
              <a:rPr sz="1400" spc="-5" dirty="0">
                <a:latin typeface="Times New Roman"/>
                <a:cs typeface="Times New Roman"/>
              </a:rPr>
              <a:t> </a:t>
            </a:r>
            <a:r>
              <a:rPr sz="1400" dirty="0">
                <a:latin typeface="Times New Roman"/>
                <a:cs typeface="Times New Roman"/>
              </a:rPr>
              <a:t>and </a:t>
            </a:r>
            <a:r>
              <a:rPr sz="1400" spc="-5" dirty="0">
                <a:latin typeface="Times New Roman"/>
                <a:cs typeface="Times New Roman"/>
              </a:rPr>
              <a:t>environmental</a:t>
            </a:r>
            <a:r>
              <a:rPr sz="1400" spc="5" dirty="0">
                <a:latin typeface="Times New Roman"/>
                <a:cs typeface="Times New Roman"/>
              </a:rPr>
              <a:t> </a:t>
            </a:r>
            <a:r>
              <a:rPr sz="1400" spc="-5" dirty="0">
                <a:latin typeface="Times New Roman"/>
                <a:cs typeface="Times New Roman"/>
              </a:rPr>
              <a:t>considerations.</a:t>
            </a:r>
            <a:endParaRPr sz="1400">
              <a:latin typeface="Times New Roman"/>
              <a:cs typeface="Times New Roman"/>
            </a:endParaRPr>
          </a:p>
          <a:p>
            <a:pPr marL="12700" marR="5080" algn="just">
              <a:lnSpc>
                <a:spcPct val="110200"/>
              </a:lnSpc>
              <a:spcBef>
                <a:spcPts val="1000"/>
              </a:spcBef>
            </a:pPr>
            <a:r>
              <a:rPr sz="1400" b="1" spc="-5" dirty="0">
                <a:latin typeface="Times New Roman"/>
                <a:cs typeface="Times New Roman"/>
              </a:rPr>
              <a:t>PO</a:t>
            </a:r>
            <a:r>
              <a:rPr sz="1400" b="1" dirty="0">
                <a:latin typeface="Times New Roman"/>
                <a:cs typeface="Times New Roman"/>
              </a:rPr>
              <a:t> 4:</a:t>
            </a:r>
            <a:r>
              <a:rPr sz="1400" b="1" spc="5" dirty="0">
                <a:latin typeface="Times New Roman"/>
                <a:cs typeface="Times New Roman"/>
              </a:rPr>
              <a:t> </a:t>
            </a:r>
            <a:r>
              <a:rPr sz="1400" b="1" spc="-5" dirty="0">
                <a:latin typeface="Times New Roman"/>
                <a:cs typeface="Times New Roman"/>
              </a:rPr>
              <a:t>Conduct</a:t>
            </a:r>
            <a:r>
              <a:rPr sz="1400" b="1" dirty="0">
                <a:latin typeface="Times New Roman"/>
                <a:cs typeface="Times New Roman"/>
              </a:rPr>
              <a:t> investigations</a:t>
            </a:r>
            <a:r>
              <a:rPr sz="1400" b="1" spc="5" dirty="0">
                <a:latin typeface="Times New Roman"/>
                <a:cs typeface="Times New Roman"/>
              </a:rPr>
              <a:t> </a:t>
            </a:r>
            <a:r>
              <a:rPr sz="1400" b="1" dirty="0">
                <a:latin typeface="Times New Roman"/>
                <a:cs typeface="Times New Roman"/>
              </a:rPr>
              <a:t>of</a:t>
            </a:r>
            <a:r>
              <a:rPr sz="1400" b="1" spc="5" dirty="0">
                <a:latin typeface="Times New Roman"/>
                <a:cs typeface="Times New Roman"/>
              </a:rPr>
              <a:t> </a:t>
            </a:r>
            <a:r>
              <a:rPr sz="1400" b="1" spc="-5" dirty="0">
                <a:latin typeface="Times New Roman"/>
                <a:cs typeface="Times New Roman"/>
              </a:rPr>
              <a:t>complex</a:t>
            </a:r>
            <a:r>
              <a:rPr sz="1400" b="1" dirty="0">
                <a:latin typeface="Times New Roman"/>
                <a:cs typeface="Times New Roman"/>
              </a:rPr>
              <a:t> problems:</a:t>
            </a:r>
            <a:r>
              <a:rPr sz="1400" b="1" spc="5" dirty="0">
                <a:latin typeface="Times New Roman"/>
                <a:cs typeface="Times New Roman"/>
              </a:rPr>
              <a:t> </a:t>
            </a:r>
            <a:r>
              <a:rPr sz="1400" spc="-10" dirty="0">
                <a:latin typeface="Times New Roman"/>
                <a:cs typeface="Times New Roman"/>
              </a:rPr>
              <a:t>Use</a:t>
            </a:r>
            <a:r>
              <a:rPr sz="1400" spc="-5" dirty="0">
                <a:latin typeface="Times New Roman"/>
                <a:cs typeface="Times New Roman"/>
              </a:rPr>
              <a:t> research-based </a:t>
            </a:r>
            <a:r>
              <a:rPr sz="1400" dirty="0">
                <a:latin typeface="Times New Roman"/>
                <a:cs typeface="Times New Roman"/>
              </a:rPr>
              <a:t> </a:t>
            </a:r>
            <a:r>
              <a:rPr sz="1400" spc="-5" dirty="0">
                <a:latin typeface="Times New Roman"/>
                <a:cs typeface="Times New Roman"/>
              </a:rPr>
              <a:t>knowledge </a:t>
            </a:r>
            <a:r>
              <a:rPr sz="1400" dirty="0">
                <a:latin typeface="Times New Roman"/>
                <a:cs typeface="Times New Roman"/>
              </a:rPr>
              <a:t>and </a:t>
            </a:r>
            <a:r>
              <a:rPr sz="1400" spc="-5" dirty="0">
                <a:latin typeface="Times New Roman"/>
                <a:cs typeface="Times New Roman"/>
              </a:rPr>
              <a:t>research methods including </a:t>
            </a:r>
            <a:r>
              <a:rPr sz="1400" dirty="0">
                <a:latin typeface="Times New Roman"/>
                <a:cs typeface="Times New Roman"/>
              </a:rPr>
              <a:t>design of </a:t>
            </a:r>
            <a:r>
              <a:rPr sz="1400" spc="-5" dirty="0">
                <a:latin typeface="Times New Roman"/>
                <a:cs typeface="Times New Roman"/>
              </a:rPr>
              <a:t>experiments, analysis </a:t>
            </a:r>
            <a:r>
              <a:rPr sz="1400" dirty="0">
                <a:latin typeface="Times New Roman"/>
                <a:cs typeface="Times New Roman"/>
              </a:rPr>
              <a:t>and </a:t>
            </a:r>
            <a:r>
              <a:rPr sz="1400" spc="5" dirty="0">
                <a:latin typeface="Times New Roman"/>
                <a:cs typeface="Times New Roman"/>
              </a:rPr>
              <a:t> </a:t>
            </a:r>
            <a:r>
              <a:rPr sz="1400" spc="-5" dirty="0">
                <a:latin typeface="Times New Roman"/>
                <a:cs typeface="Times New Roman"/>
              </a:rPr>
              <a:t>interpretation</a:t>
            </a:r>
            <a:r>
              <a:rPr sz="1400" spc="-25" dirty="0">
                <a:latin typeface="Times New Roman"/>
                <a:cs typeface="Times New Roman"/>
              </a:rPr>
              <a:t> </a:t>
            </a:r>
            <a:r>
              <a:rPr sz="1400" dirty="0">
                <a:latin typeface="Times New Roman"/>
                <a:cs typeface="Times New Roman"/>
              </a:rPr>
              <a:t>of</a:t>
            </a:r>
            <a:r>
              <a:rPr sz="1400" spc="-10" dirty="0">
                <a:latin typeface="Times New Roman"/>
                <a:cs typeface="Times New Roman"/>
              </a:rPr>
              <a:t> </a:t>
            </a:r>
            <a:r>
              <a:rPr sz="1400" spc="-5" dirty="0">
                <a:latin typeface="Times New Roman"/>
                <a:cs typeface="Times New Roman"/>
              </a:rPr>
              <a:t>data,</a:t>
            </a:r>
            <a:r>
              <a:rPr sz="1400" spc="-15" dirty="0">
                <a:latin typeface="Times New Roman"/>
                <a:cs typeface="Times New Roman"/>
              </a:rPr>
              <a:t> </a:t>
            </a:r>
            <a:r>
              <a:rPr sz="1400" dirty="0">
                <a:latin typeface="Times New Roman"/>
                <a:cs typeface="Times New Roman"/>
              </a:rPr>
              <a:t>and</a:t>
            </a:r>
            <a:r>
              <a:rPr sz="1400" spc="-15" dirty="0">
                <a:latin typeface="Times New Roman"/>
                <a:cs typeface="Times New Roman"/>
              </a:rPr>
              <a:t> </a:t>
            </a:r>
            <a:r>
              <a:rPr sz="1400" spc="-5" dirty="0">
                <a:latin typeface="Times New Roman"/>
                <a:cs typeface="Times New Roman"/>
              </a:rPr>
              <a:t>synthesis</a:t>
            </a:r>
            <a:r>
              <a:rPr sz="1400" spc="-20" dirty="0">
                <a:latin typeface="Times New Roman"/>
                <a:cs typeface="Times New Roman"/>
              </a:rPr>
              <a:t> </a:t>
            </a:r>
            <a:r>
              <a:rPr sz="1400" dirty="0">
                <a:latin typeface="Times New Roman"/>
                <a:cs typeface="Times New Roman"/>
              </a:rPr>
              <a:t>of</a:t>
            </a:r>
            <a:r>
              <a:rPr sz="1400" spc="-35"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spc="-5" dirty="0">
                <a:latin typeface="Times New Roman"/>
                <a:cs typeface="Times New Roman"/>
              </a:rPr>
              <a:t>information</a:t>
            </a:r>
            <a:r>
              <a:rPr sz="1400" spc="-20" dirty="0">
                <a:latin typeface="Times New Roman"/>
                <a:cs typeface="Times New Roman"/>
              </a:rPr>
              <a:t> </a:t>
            </a:r>
            <a:r>
              <a:rPr sz="1400" dirty="0">
                <a:latin typeface="Times New Roman"/>
                <a:cs typeface="Times New Roman"/>
              </a:rPr>
              <a:t>to</a:t>
            </a:r>
            <a:r>
              <a:rPr sz="1400" spc="-25" dirty="0">
                <a:latin typeface="Times New Roman"/>
                <a:cs typeface="Times New Roman"/>
              </a:rPr>
              <a:t> </a:t>
            </a:r>
            <a:r>
              <a:rPr sz="1400" spc="-5" dirty="0">
                <a:latin typeface="Times New Roman"/>
                <a:cs typeface="Times New Roman"/>
              </a:rPr>
              <a:t>provide</a:t>
            </a:r>
            <a:r>
              <a:rPr sz="1400" spc="-15" dirty="0">
                <a:latin typeface="Times New Roman"/>
                <a:cs typeface="Times New Roman"/>
              </a:rPr>
              <a:t> </a:t>
            </a:r>
            <a:r>
              <a:rPr sz="1400" dirty="0">
                <a:latin typeface="Times New Roman"/>
                <a:cs typeface="Times New Roman"/>
              </a:rPr>
              <a:t>valid</a:t>
            </a:r>
            <a:r>
              <a:rPr sz="1400" spc="-20" dirty="0">
                <a:latin typeface="Times New Roman"/>
                <a:cs typeface="Times New Roman"/>
              </a:rPr>
              <a:t> </a:t>
            </a:r>
            <a:r>
              <a:rPr sz="1400" spc="-5" dirty="0">
                <a:latin typeface="Times New Roman"/>
                <a:cs typeface="Times New Roman"/>
              </a:rPr>
              <a:t>conclusions.</a:t>
            </a:r>
            <a:endParaRPr sz="1400">
              <a:latin typeface="Times New Roman"/>
              <a:cs typeface="Times New Roman"/>
            </a:endParaRPr>
          </a:p>
          <a:p>
            <a:pPr marL="12700" marR="8255" algn="just">
              <a:lnSpc>
                <a:spcPct val="110200"/>
              </a:lnSpc>
              <a:spcBef>
                <a:spcPts val="1000"/>
              </a:spcBef>
            </a:pPr>
            <a:r>
              <a:rPr sz="1400" b="1" spc="-5" dirty="0">
                <a:latin typeface="Times New Roman"/>
                <a:cs typeface="Times New Roman"/>
              </a:rPr>
              <a:t>PO</a:t>
            </a:r>
            <a:r>
              <a:rPr sz="1400" b="1" dirty="0">
                <a:latin typeface="Times New Roman"/>
                <a:cs typeface="Times New Roman"/>
              </a:rPr>
              <a:t> 5:</a:t>
            </a:r>
            <a:r>
              <a:rPr sz="1400" b="1" spc="5" dirty="0">
                <a:latin typeface="Times New Roman"/>
                <a:cs typeface="Times New Roman"/>
              </a:rPr>
              <a:t> </a:t>
            </a:r>
            <a:r>
              <a:rPr sz="1400" b="1" spc="-5" dirty="0">
                <a:latin typeface="Times New Roman"/>
                <a:cs typeface="Times New Roman"/>
              </a:rPr>
              <a:t>Modern</a:t>
            </a:r>
            <a:r>
              <a:rPr sz="1400" b="1" dirty="0">
                <a:latin typeface="Times New Roman"/>
                <a:cs typeface="Times New Roman"/>
              </a:rPr>
              <a:t> tool</a:t>
            </a:r>
            <a:r>
              <a:rPr sz="1400" b="1" spc="5" dirty="0">
                <a:latin typeface="Times New Roman"/>
                <a:cs typeface="Times New Roman"/>
              </a:rPr>
              <a:t> </a:t>
            </a:r>
            <a:r>
              <a:rPr sz="1400" b="1" spc="-5" dirty="0">
                <a:latin typeface="Times New Roman"/>
                <a:cs typeface="Times New Roman"/>
              </a:rPr>
              <a:t>usage:</a:t>
            </a:r>
            <a:r>
              <a:rPr sz="1400" b="1" dirty="0">
                <a:latin typeface="Times New Roman"/>
                <a:cs typeface="Times New Roman"/>
              </a:rPr>
              <a:t> </a:t>
            </a:r>
            <a:r>
              <a:rPr sz="1400" spc="-5" dirty="0">
                <a:latin typeface="Times New Roman"/>
                <a:cs typeface="Times New Roman"/>
              </a:rPr>
              <a:t>Create,</a:t>
            </a:r>
            <a:r>
              <a:rPr sz="1400" dirty="0">
                <a:latin typeface="Times New Roman"/>
                <a:cs typeface="Times New Roman"/>
              </a:rPr>
              <a:t> </a:t>
            </a:r>
            <a:r>
              <a:rPr sz="1400" spc="-5" dirty="0">
                <a:latin typeface="Times New Roman"/>
                <a:cs typeface="Times New Roman"/>
              </a:rPr>
              <a:t>select,</a:t>
            </a:r>
            <a:r>
              <a:rPr sz="1400" dirty="0">
                <a:latin typeface="Times New Roman"/>
                <a:cs typeface="Times New Roman"/>
              </a:rPr>
              <a:t> and</a:t>
            </a:r>
            <a:r>
              <a:rPr sz="1400" spc="5" dirty="0">
                <a:latin typeface="Times New Roman"/>
                <a:cs typeface="Times New Roman"/>
              </a:rPr>
              <a:t> </a:t>
            </a:r>
            <a:r>
              <a:rPr sz="1400" spc="-5" dirty="0">
                <a:latin typeface="Times New Roman"/>
                <a:cs typeface="Times New Roman"/>
              </a:rPr>
              <a:t>apply</a:t>
            </a:r>
            <a:r>
              <a:rPr sz="1400" dirty="0">
                <a:latin typeface="Times New Roman"/>
                <a:cs typeface="Times New Roman"/>
              </a:rPr>
              <a:t> </a:t>
            </a:r>
            <a:r>
              <a:rPr sz="1400" spc="-5" dirty="0">
                <a:latin typeface="Times New Roman"/>
                <a:cs typeface="Times New Roman"/>
              </a:rPr>
              <a:t>appropriate</a:t>
            </a:r>
            <a:r>
              <a:rPr sz="1400" dirty="0">
                <a:latin typeface="Times New Roman"/>
                <a:cs typeface="Times New Roman"/>
              </a:rPr>
              <a:t> </a:t>
            </a:r>
            <a:r>
              <a:rPr sz="1400" spc="-5" dirty="0">
                <a:latin typeface="Times New Roman"/>
                <a:cs typeface="Times New Roman"/>
              </a:rPr>
              <a:t>techniques, </a:t>
            </a:r>
            <a:r>
              <a:rPr sz="1400" dirty="0">
                <a:latin typeface="Times New Roman"/>
                <a:cs typeface="Times New Roman"/>
              </a:rPr>
              <a:t> </a:t>
            </a:r>
            <a:r>
              <a:rPr sz="1400" spc="-5" dirty="0">
                <a:latin typeface="Times New Roman"/>
                <a:cs typeface="Times New Roman"/>
              </a:rPr>
              <a:t>resources, </a:t>
            </a:r>
            <a:r>
              <a:rPr sz="1400" dirty="0">
                <a:latin typeface="Times New Roman"/>
                <a:cs typeface="Times New Roman"/>
              </a:rPr>
              <a:t>and modern engineering and IT </a:t>
            </a:r>
            <a:r>
              <a:rPr sz="1400" spc="-5" dirty="0">
                <a:latin typeface="Times New Roman"/>
                <a:cs typeface="Times New Roman"/>
              </a:rPr>
              <a:t>tools including prediction </a:t>
            </a:r>
            <a:r>
              <a:rPr sz="1400" dirty="0">
                <a:latin typeface="Times New Roman"/>
                <a:cs typeface="Times New Roman"/>
              </a:rPr>
              <a:t>and </a:t>
            </a:r>
            <a:r>
              <a:rPr sz="1400" spc="-5" dirty="0">
                <a:latin typeface="Times New Roman"/>
                <a:cs typeface="Times New Roman"/>
              </a:rPr>
              <a:t>modeling </a:t>
            </a:r>
            <a:r>
              <a:rPr sz="1400" dirty="0">
                <a:latin typeface="Times New Roman"/>
                <a:cs typeface="Times New Roman"/>
              </a:rPr>
              <a:t> to </a:t>
            </a:r>
            <a:r>
              <a:rPr sz="1400" spc="-5" dirty="0">
                <a:latin typeface="Times New Roman"/>
                <a:cs typeface="Times New Roman"/>
              </a:rPr>
              <a:t>complex</a:t>
            </a:r>
            <a:r>
              <a:rPr sz="1400" dirty="0">
                <a:latin typeface="Times New Roman"/>
                <a:cs typeface="Times New Roman"/>
              </a:rPr>
              <a:t> engineering </a:t>
            </a:r>
            <a:r>
              <a:rPr sz="1400" spc="-5" dirty="0">
                <a:latin typeface="Times New Roman"/>
                <a:cs typeface="Times New Roman"/>
              </a:rPr>
              <a:t>activities</a:t>
            </a:r>
            <a:r>
              <a:rPr sz="1400" spc="5" dirty="0">
                <a:latin typeface="Times New Roman"/>
                <a:cs typeface="Times New Roman"/>
              </a:rPr>
              <a:t> </a:t>
            </a:r>
            <a:r>
              <a:rPr sz="1400" spc="-10" dirty="0">
                <a:latin typeface="Times New Roman"/>
                <a:cs typeface="Times New Roman"/>
              </a:rPr>
              <a:t>with</a:t>
            </a:r>
            <a:r>
              <a:rPr sz="1400" spc="5" dirty="0">
                <a:latin typeface="Times New Roman"/>
                <a:cs typeface="Times New Roman"/>
              </a:rPr>
              <a:t> </a:t>
            </a:r>
            <a:r>
              <a:rPr sz="1400" dirty="0">
                <a:latin typeface="Times New Roman"/>
                <a:cs typeface="Times New Roman"/>
              </a:rPr>
              <a:t>an </a:t>
            </a:r>
            <a:r>
              <a:rPr sz="1400" spc="-5" dirty="0">
                <a:latin typeface="Times New Roman"/>
                <a:cs typeface="Times New Roman"/>
              </a:rPr>
              <a:t>understanding</a:t>
            </a:r>
            <a:r>
              <a:rPr sz="1400" dirty="0">
                <a:latin typeface="Times New Roman"/>
                <a:cs typeface="Times New Roman"/>
              </a:rPr>
              <a:t> of</a:t>
            </a:r>
            <a:r>
              <a:rPr sz="1400" spc="-20" dirty="0">
                <a:latin typeface="Times New Roman"/>
                <a:cs typeface="Times New Roman"/>
              </a:rPr>
              <a:t> </a:t>
            </a:r>
            <a:r>
              <a:rPr sz="1400" dirty="0">
                <a:latin typeface="Times New Roman"/>
                <a:cs typeface="Times New Roman"/>
              </a:rPr>
              <a:t>the</a:t>
            </a:r>
            <a:r>
              <a:rPr sz="1400" spc="5" dirty="0">
                <a:latin typeface="Times New Roman"/>
                <a:cs typeface="Times New Roman"/>
              </a:rPr>
              <a:t> </a:t>
            </a:r>
            <a:r>
              <a:rPr sz="1400" spc="-5" dirty="0">
                <a:latin typeface="Times New Roman"/>
                <a:cs typeface="Times New Roman"/>
              </a:rPr>
              <a:t>limitations.</a:t>
            </a:r>
            <a:endParaRPr sz="1400">
              <a:latin typeface="Times New Roman"/>
              <a:cs typeface="Times New Roman"/>
            </a:endParaRPr>
          </a:p>
          <a:p>
            <a:pPr marL="12700" marR="9525" algn="just">
              <a:lnSpc>
                <a:spcPct val="110100"/>
              </a:lnSpc>
              <a:spcBef>
                <a:spcPts val="1000"/>
              </a:spcBef>
            </a:pPr>
            <a:r>
              <a:rPr sz="1400" b="1" spc="-5" dirty="0">
                <a:latin typeface="Times New Roman"/>
                <a:cs typeface="Times New Roman"/>
              </a:rPr>
              <a:t>PO </a:t>
            </a:r>
            <a:r>
              <a:rPr sz="1400" b="1" dirty="0">
                <a:latin typeface="Times New Roman"/>
                <a:cs typeface="Times New Roman"/>
              </a:rPr>
              <a:t>6: </a:t>
            </a:r>
            <a:r>
              <a:rPr sz="1400" b="1" spc="-5" dirty="0">
                <a:latin typeface="Times New Roman"/>
                <a:cs typeface="Times New Roman"/>
              </a:rPr>
              <a:t>The </a:t>
            </a:r>
            <a:r>
              <a:rPr sz="1400" b="1" dirty="0">
                <a:latin typeface="Times New Roman"/>
                <a:cs typeface="Times New Roman"/>
              </a:rPr>
              <a:t>engineer </a:t>
            </a:r>
            <a:r>
              <a:rPr sz="1400" b="1" spc="-5" dirty="0">
                <a:latin typeface="Times New Roman"/>
                <a:cs typeface="Times New Roman"/>
              </a:rPr>
              <a:t>and </a:t>
            </a:r>
            <a:r>
              <a:rPr sz="1400" b="1" dirty="0">
                <a:latin typeface="Times New Roman"/>
                <a:cs typeface="Times New Roman"/>
              </a:rPr>
              <a:t>society: </a:t>
            </a:r>
            <a:r>
              <a:rPr sz="1400" spc="-5" dirty="0">
                <a:latin typeface="Times New Roman"/>
                <a:cs typeface="Times New Roman"/>
              </a:rPr>
              <a:t>Apply </a:t>
            </a:r>
            <a:r>
              <a:rPr sz="1400" dirty="0">
                <a:latin typeface="Times New Roman"/>
                <a:cs typeface="Times New Roman"/>
              </a:rPr>
              <a:t>reasoning </a:t>
            </a:r>
            <a:r>
              <a:rPr sz="1400" spc="-5" dirty="0">
                <a:latin typeface="Times New Roman"/>
                <a:cs typeface="Times New Roman"/>
              </a:rPr>
              <a:t>informed </a:t>
            </a:r>
            <a:r>
              <a:rPr sz="1400" dirty="0">
                <a:latin typeface="Times New Roman"/>
                <a:cs typeface="Times New Roman"/>
              </a:rPr>
              <a:t>by the </a:t>
            </a:r>
            <a:r>
              <a:rPr sz="1400" spc="-5" dirty="0">
                <a:latin typeface="Times New Roman"/>
                <a:cs typeface="Times New Roman"/>
              </a:rPr>
              <a:t>contextual </a:t>
            </a:r>
            <a:r>
              <a:rPr sz="1400" dirty="0">
                <a:latin typeface="Times New Roman"/>
                <a:cs typeface="Times New Roman"/>
              </a:rPr>
              <a:t> </a:t>
            </a:r>
            <a:r>
              <a:rPr sz="1400" spc="-5" dirty="0">
                <a:latin typeface="Times New Roman"/>
                <a:cs typeface="Times New Roman"/>
              </a:rPr>
              <a:t>knowledge</a:t>
            </a:r>
            <a:r>
              <a:rPr sz="1400" dirty="0">
                <a:latin typeface="Times New Roman"/>
                <a:cs typeface="Times New Roman"/>
              </a:rPr>
              <a:t> to assess</a:t>
            </a:r>
            <a:r>
              <a:rPr sz="1400" spc="5" dirty="0">
                <a:latin typeface="Times New Roman"/>
                <a:cs typeface="Times New Roman"/>
              </a:rPr>
              <a:t> </a:t>
            </a:r>
            <a:r>
              <a:rPr sz="1400" spc="-5" dirty="0">
                <a:latin typeface="Times New Roman"/>
                <a:cs typeface="Times New Roman"/>
              </a:rPr>
              <a:t>societal,</a:t>
            </a:r>
            <a:r>
              <a:rPr sz="1400" dirty="0">
                <a:latin typeface="Times New Roman"/>
                <a:cs typeface="Times New Roman"/>
              </a:rPr>
              <a:t> </a:t>
            </a:r>
            <a:r>
              <a:rPr sz="1400" spc="-5" dirty="0">
                <a:latin typeface="Times New Roman"/>
                <a:cs typeface="Times New Roman"/>
              </a:rPr>
              <a:t>health,</a:t>
            </a:r>
            <a:r>
              <a:rPr sz="1400" dirty="0">
                <a:latin typeface="Times New Roman"/>
                <a:cs typeface="Times New Roman"/>
              </a:rPr>
              <a:t> </a:t>
            </a:r>
            <a:r>
              <a:rPr sz="1400" spc="-5" dirty="0">
                <a:latin typeface="Times New Roman"/>
                <a:cs typeface="Times New Roman"/>
              </a:rPr>
              <a:t>safety,</a:t>
            </a:r>
            <a:r>
              <a:rPr sz="1400" dirty="0">
                <a:latin typeface="Times New Roman"/>
                <a:cs typeface="Times New Roman"/>
              </a:rPr>
              <a:t> legal</a:t>
            </a:r>
            <a:r>
              <a:rPr sz="1400" spc="5" dirty="0">
                <a:latin typeface="Times New Roman"/>
                <a:cs typeface="Times New Roman"/>
              </a:rPr>
              <a:t> </a:t>
            </a:r>
            <a:r>
              <a:rPr sz="1400" dirty="0">
                <a:latin typeface="Times New Roman"/>
                <a:cs typeface="Times New Roman"/>
              </a:rPr>
              <a:t>and</a:t>
            </a:r>
            <a:r>
              <a:rPr sz="1400" spc="5" dirty="0">
                <a:latin typeface="Times New Roman"/>
                <a:cs typeface="Times New Roman"/>
              </a:rPr>
              <a:t> </a:t>
            </a:r>
            <a:r>
              <a:rPr sz="1400" spc="-5" dirty="0">
                <a:latin typeface="Times New Roman"/>
                <a:cs typeface="Times New Roman"/>
              </a:rPr>
              <a:t>cultural</a:t>
            </a:r>
            <a:r>
              <a:rPr sz="1400" dirty="0">
                <a:latin typeface="Times New Roman"/>
                <a:cs typeface="Times New Roman"/>
              </a:rPr>
              <a:t> </a:t>
            </a:r>
            <a:r>
              <a:rPr sz="1400" spc="-5" dirty="0">
                <a:latin typeface="Times New Roman"/>
                <a:cs typeface="Times New Roman"/>
              </a:rPr>
              <a:t>issues,</a:t>
            </a:r>
            <a:r>
              <a:rPr sz="1400" dirty="0">
                <a:latin typeface="Times New Roman"/>
                <a:cs typeface="Times New Roman"/>
              </a:rPr>
              <a:t> and</a:t>
            </a:r>
            <a:r>
              <a:rPr sz="1400" spc="5" dirty="0">
                <a:latin typeface="Times New Roman"/>
                <a:cs typeface="Times New Roman"/>
              </a:rPr>
              <a:t> </a:t>
            </a:r>
            <a:r>
              <a:rPr sz="1400" dirty="0">
                <a:latin typeface="Times New Roman"/>
                <a:cs typeface="Times New Roman"/>
              </a:rPr>
              <a:t>the </a:t>
            </a:r>
            <a:r>
              <a:rPr sz="1400" spc="5" dirty="0">
                <a:latin typeface="Times New Roman"/>
                <a:cs typeface="Times New Roman"/>
              </a:rPr>
              <a:t> </a:t>
            </a:r>
            <a:r>
              <a:rPr sz="1400" dirty="0">
                <a:latin typeface="Times New Roman"/>
                <a:cs typeface="Times New Roman"/>
              </a:rPr>
              <a:t>consequent</a:t>
            </a:r>
            <a:r>
              <a:rPr sz="1400" spc="5" dirty="0">
                <a:latin typeface="Times New Roman"/>
                <a:cs typeface="Times New Roman"/>
              </a:rPr>
              <a:t> </a:t>
            </a:r>
            <a:r>
              <a:rPr sz="1400" spc="-5" dirty="0">
                <a:latin typeface="Times New Roman"/>
                <a:cs typeface="Times New Roman"/>
              </a:rPr>
              <a:t>responsibilities</a:t>
            </a:r>
            <a:r>
              <a:rPr sz="1400" spc="5" dirty="0">
                <a:latin typeface="Times New Roman"/>
                <a:cs typeface="Times New Roman"/>
              </a:rPr>
              <a:t> </a:t>
            </a:r>
            <a:r>
              <a:rPr sz="1400" spc="-5" dirty="0">
                <a:latin typeface="Times New Roman"/>
                <a:cs typeface="Times New Roman"/>
              </a:rPr>
              <a:t>relevant</a:t>
            </a:r>
            <a:r>
              <a:rPr sz="1400" spc="5" dirty="0">
                <a:latin typeface="Times New Roman"/>
                <a:cs typeface="Times New Roman"/>
              </a:rPr>
              <a:t> </a:t>
            </a:r>
            <a:r>
              <a:rPr sz="1400" dirty="0">
                <a:latin typeface="Times New Roman"/>
                <a:cs typeface="Times New Roman"/>
              </a:rPr>
              <a:t>to</a:t>
            </a:r>
            <a:r>
              <a:rPr sz="1400" spc="-30" dirty="0">
                <a:latin typeface="Times New Roman"/>
                <a:cs typeface="Times New Roman"/>
              </a:rPr>
              <a:t> </a:t>
            </a:r>
            <a:r>
              <a:rPr sz="1400" dirty="0">
                <a:latin typeface="Times New Roman"/>
                <a:cs typeface="Times New Roman"/>
              </a:rPr>
              <a:t>the </a:t>
            </a:r>
            <a:r>
              <a:rPr sz="1400" spc="-5" dirty="0">
                <a:latin typeface="Times New Roman"/>
                <a:cs typeface="Times New Roman"/>
              </a:rPr>
              <a:t>professional</a:t>
            </a:r>
            <a:r>
              <a:rPr sz="1400" spc="5" dirty="0">
                <a:latin typeface="Times New Roman"/>
                <a:cs typeface="Times New Roman"/>
              </a:rPr>
              <a:t> </a:t>
            </a:r>
            <a:r>
              <a:rPr sz="1400" spc="-5" dirty="0">
                <a:latin typeface="Times New Roman"/>
                <a:cs typeface="Times New Roman"/>
              </a:rPr>
              <a:t>engineering</a:t>
            </a:r>
            <a:r>
              <a:rPr sz="1400" dirty="0">
                <a:latin typeface="Times New Roman"/>
                <a:cs typeface="Times New Roman"/>
              </a:rPr>
              <a:t> practice.</a:t>
            </a:r>
            <a:endParaRPr sz="1400">
              <a:latin typeface="Times New Roman"/>
              <a:cs typeface="Times New Roman"/>
            </a:endParaRPr>
          </a:p>
        </p:txBody>
      </p:sp>
      <p:grpSp>
        <p:nvGrpSpPr>
          <p:cNvPr id="4" name="object 4"/>
          <p:cNvGrpSpPr/>
          <p:nvPr/>
        </p:nvGrpSpPr>
        <p:grpSpPr>
          <a:xfrm>
            <a:off x="304800" y="304800"/>
            <a:ext cx="7165975" cy="9451975"/>
            <a:chOff x="304800" y="304800"/>
            <a:chExt cx="7165975" cy="9451975"/>
          </a:xfrm>
        </p:grpSpPr>
        <p:sp>
          <p:nvSpPr>
            <p:cNvPr id="5" name="object 5"/>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6" name="object 6"/>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7" name="object 7"/>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4</a:t>
            </a:fld>
            <a:endParaRPr dirty="0"/>
          </a:p>
        </p:txBody>
      </p:sp>
      <p:sp>
        <p:nvSpPr>
          <p:cNvPr id="9" name="object 9"/>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r>
              <a:rPr sz="1200" spc="-5" dirty="0">
                <a:latin typeface="Times New Roman"/>
                <a:cs typeface="Times New Roman"/>
              </a:rPr>
              <a:t>P</a:t>
            </a:r>
            <a:endParaRPr sz="12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5</a:t>
            </a:r>
            <a:endParaRPr sz="2200">
              <a:latin typeface="Calibri Light"/>
              <a:cs typeface="Calibri Light"/>
            </a:endParaRPr>
          </a:p>
        </p:txBody>
      </p:sp>
      <p:sp>
        <p:nvSpPr>
          <p:cNvPr id="3" name="object 3"/>
          <p:cNvSpPr txBox="1"/>
          <p:nvPr/>
        </p:nvSpPr>
        <p:spPr>
          <a:xfrm>
            <a:off x="902017" y="696341"/>
            <a:ext cx="5972175" cy="6920865"/>
          </a:xfrm>
          <a:prstGeom prst="rect">
            <a:avLst/>
          </a:prstGeom>
        </p:spPr>
        <p:txBody>
          <a:bodyPr vert="horz" wrap="square" lIns="0" tIns="12700" rIns="0" bIns="0" rtlCol="0">
            <a:spAutoFit/>
          </a:bodyPr>
          <a:lstStyle/>
          <a:p>
            <a:pPr marL="12700" marR="7620" algn="just">
              <a:lnSpc>
                <a:spcPct val="110100"/>
              </a:lnSpc>
              <a:spcBef>
                <a:spcPts val="100"/>
              </a:spcBef>
            </a:pPr>
            <a:r>
              <a:rPr sz="1400" b="1" spc="-5" dirty="0">
                <a:latin typeface="Times New Roman"/>
                <a:cs typeface="Times New Roman"/>
              </a:rPr>
              <a:t>PO </a:t>
            </a:r>
            <a:r>
              <a:rPr sz="1400" b="1" dirty="0">
                <a:latin typeface="Times New Roman"/>
                <a:cs typeface="Times New Roman"/>
              </a:rPr>
              <a:t>7: </a:t>
            </a:r>
            <a:r>
              <a:rPr sz="1400" b="1" spc="-5" dirty="0">
                <a:latin typeface="Times New Roman"/>
                <a:cs typeface="Times New Roman"/>
              </a:rPr>
              <a:t>Environment and sustainability: </a:t>
            </a:r>
            <a:r>
              <a:rPr sz="1400" dirty="0">
                <a:latin typeface="Times New Roman"/>
                <a:cs typeface="Times New Roman"/>
              </a:rPr>
              <a:t>Understand </a:t>
            </a:r>
            <a:r>
              <a:rPr sz="1400" spc="-10" dirty="0">
                <a:latin typeface="Times New Roman"/>
                <a:cs typeface="Times New Roman"/>
              </a:rPr>
              <a:t>the </a:t>
            </a:r>
            <a:r>
              <a:rPr sz="1400" spc="-5" dirty="0">
                <a:latin typeface="Times New Roman"/>
                <a:cs typeface="Times New Roman"/>
              </a:rPr>
              <a:t>impact </a:t>
            </a:r>
            <a:r>
              <a:rPr sz="1400" dirty="0">
                <a:latin typeface="Times New Roman"/>
                <a:cs typeface="Times New Roman"/>
              </a:rPr>
              <a:t>of the </a:t>
            </a:r>
            <a:r>
              <a:rPr sz="1400" spc="-5" dirty="0">
                <a:latin typeface="Times New Roman"/>
                <a:cs typeface="Times New Roman"/>
              </a:rPr>
              <a:t>professional </a:t>
            </a:r>
            <a:r>
              <a:rPr sz="1400" spc="-335" dirty="0">
                <a:latin typeface="Times New Roman"/>
                <a:cs typeface="Times New Roman"/>
              </a:rPr>
              <a:t> </a:t>
            </a:r>
            <a:r>
              <a:rPr sz="1400" dirty="0">
                <a:latin typeface="Times New Roman"/>
                <a:cs typeface="Times New Roman"/>
              </a:rPr>
              <a:t>engineering </a:t>
            </a:r>
            <a:r>
              <a:rPr sz="1400" spc="-5" dirty="0">
                <a:latin typeface="Times New Roman"/>
                <a:cs typeface="Times New Roman"/>
              </a:rPr>
              <a:t>solutions </a:t>
            </a:r>
            <a:r>
              <a:rPr sz="1400" dirty="0">
                <a:latin typeface="Times New Roman"/>
                <a:cs typeface="Times New Roman"/>
              </a:rPr>
              <a:t>in </a:t>
            </a:r>
            <a:r>
              <a:rPr sz="1400" spc="-5" dirty="0">
                <a:latin typeface="Times New Roman"/>
                <a:cs typeface="Times New Roman"/>
              </a:rPr>
              <a:t>societal </a:t>
            </a:r>
            <a:r>
              <a:rPr sz="1400" dirty="0">
                <a:latin typeface="Times New Roman"/>
                <a:cs typeface="Times New Roman"/>
              </a:rPr>
              <a:t>and </a:t>
            </a:r>
            <a:r>
              <a:rPr sz="1400" spc="-5" dirty="0">
                <a:latin typeface="Times New Roman"/>
                <a:cs typeface="Times New Roman"/>
              </a:rPr>
              <a:t>environmental contexts, </a:t>
            </a:r>
            <a:r>
              <a:rPr sz="1400" dirty="0">
                <a:latin typeface="Times New Roman"/>
                <a:cs typeface="Times New Roman"/>
              </a:rPr>
              <a:t>and </a:t>
            </a:r>
            <a:r>
              <a:rPr sz="1400" spc="-5" dirty="0">
                <a:latin typeface="Times New Roman"/>
                <a:cs typeface="Times New Roman"/>
              </a:rPr>
              <a:t>demonstrate </a:t>
            </a:r>
            <a:r>
              <a:rPr sz="1400" spc="-10" dirty="0">
                <a:latin typeface="Times New Roman"/>
                <a:cs typeface="Times New Roman"/>
              </a:rPr>
              <a:t>the </a:t>
            </a:r>
            <a:r>
              <a:rPr sz="1400" spc="-5" dirty="0">
                <a:latin typeface="Times New Roman"/>
                <a:cs typeface="Times New Roman"/>
              </a:rPr>
              <a:t> knowledge</a:t>
            </a:r>
            <a:r>
              <a:rPr sz="1400" spc="5" dirty="0">
                <a:latin typeface="Times New Roman"/>
                <a:cs typeface="Times New Roman"/>
              </a:rPr>
              <a:t> </a:t>
            </a:r>
            <a:r>
              <a:rPr sz="1400" dirty="0">
                <a:latin typeface="Times New Roman"/>
                <a:cs typeface="Times New Roman"/>
              </a:rPr>
              <a:t>of, and need </a:t>
            </a:r>
            <a:r>
              <a:rPr sz="1400" spc="-10" dirty="0">
                <a:latin typeface="Times New Roman"/>
                <a:cs typeface="Times New Roman"/>
              </a:rPr>
              <a:t>for</a:t>
            </a:r>
            <a:r>
              <a:rPr sz="1400" spc="5" dirty="0">
                <a:latin typeface="Times New Roman"/>
                <a:cs typeface="Times New Roman"/>
              </a:rPr>
              <a:t> </a:t>
            </a:r>
            <a:r>
              <a:rPr sz="1400" spc="-5" dirty="0">
                <a:latin typeface="Times New Roman"/>
                <a:cs typeface="Times New Roman"/>
              </a:rPr>
              <a:t>sustainable</a:t>
            </a:r>
            <a:r>
              <a:rPr sz="1400" dirty="0">
                <a:latin typeface="Times New Roman"/>
                <a:cs typeface="Times New Roman"/>
              </a:rPr>
              <a:t> </a:t>
            </a:r>
            <a:r>
              <a:rPr sz="1400" spc="-5" dirty="0">
                <a:latin typeface="Times New Roman"/>
                <a:cs typeface="Times New Roman"/>
              </a:rPr>
              <a:t>development.</a:t>
            </a:r>
            <a:endParaRPr sz="1400">
              <a:latin typeface="Times New Roman"/>
              <a:cs typeface="Times New Roman"/>
            </a:endParaRPr>
          </a:p>
          <a:p>
            <a:pPr marL="12700" marR="10160" algn="just">
              <a:lnSpc>
                <a:spcPct val="110100"/>
              </a:lnSpc>
              <a:spcBef>
                <a:spcPts val="1000"/>
              </a:spcBef>
            </a:pPr>
            <a:r>
              <a:rPr sz="1400" b="1" spc="-5" dirty="0">
                <a:latin typeface="Times New Roman"/>
                <a:cs typeface="Times New Roman"/>
              </a:rPr>
              <a:t>PO </a:t>
            </a:r>
            <a:r>
              <a:rPr sz="1400" b="1" dirty="0">
                <a:latin typeface="Times New Roman"/>
                <a:cs typeface="Times New Roman"/>
              </a:rPr>
              <a:t>8: Ethics:</a:t>
            </a:r>
            <a:r>
              <a:rPr sz="1400" b="1" spc="5" dirty="0">
                <a:latin typeface="Times New Roman"/>
                <a:cs typeface="Times New Roman"/>
              </a:rPr>
              <a:t> </a:t>
            </a:r>
            <a:r>
              <a:rPr sz="1400" spc="-5" dirty="0">
                <a:latin typeface="Times New Roman"/>
                <a:cs typeface="Times New Roman"/>
              </a:rPr>
              <a:t>Apply ethical principles </a:t>
            </a:r>
            <a:r>
              <a:rPr sz="1400" spc="-10" dirty="0">
                <a:latin typeface="Times New Roman"/>
                <a:cs typeface="Times New Roman"/>
              </a:rPr>
              <a:t>and </a:t>
            </a:r>
            <a:r>
              <a:rPr sz="1400" dirty="0">
                <a:latin typeface="Times New Roman"/>
                <a:cs typeface="Times New Roman"/>
              </a:rPr>
              <a:t>commit to </a:t>
            </a:r>
            <a:r>
              <a:rPr sz="1400" spc="-5" dirty="0">
                <a:latin typeface="Times New Roman"/>
                <a:cs typeface="Times New Roman"/>
              </a:rPr>
              <a:t>professional ethics </a:t>
            </a:r>
            <a:r>
              <a:rPr sz="1400" dirty="0">
                <a:latin typeface="Times New Roman"/>
                <a:cs typeface="Times New Roman"/>
              </a:rPr>
              <a:t>and </a:t>
            </a:r>
            <a:r>
              <a:rPr sz="1400" spc="5" dirty="0">
                <a:latin typeface="Times New Roman"/>
                <a:cs typeface="Times New Roman"/>
              </a:rPr>
              <a:t> </a:t>
            </a:r>
            <a:r>
              <a:rPr sz="1400" spc="-5" dirty="0">
                <a:latin typeface="Times New Roman"/>
                <a:cs typeface="Times New Roman"/>
              </a:rPr>
              <a:t>responsibilities</a:t>
            </a:r>
            <a:r>
              <a:rPr sz="1400" spc="5" dirty="0">
                <a:latin typeface="Times New Roman"/>
                <a:cs typeface="Times New Roman"/>
              </a:rPr>
              <a:t> </a:t>
            </a:r>
            <a:r>
              <a:rPr sz="1400" dirty="0">
                <a:latin typeface="Times New Roman"/>
                <a:cs typeface="Times New Roman"/>
              </a:rPr>
              <a:t>and </a:t>
            </a:r>
            <a:r>
              <a:rPr sz="1400" spc="-5" dirty="0">
                <a:latin typeface="Times New Roman"/>
                <a:cs typeface="Times New Roman"/>
              </a:rPr>
              <a:t>norms </a:t>
            </a:r>
            <a:r>
              <a:rPr sz="1400" dirty="0">
                <a:latin typeface="Times New Roman"/>
                <a:cs typeface="Times New Roman"/>
              </a:rPr>
              <a:t>of</a:t>
            </a:r>
            <a:r>
              <a:rPr sz="1400" spc="-20" dirty="0">
                <a:latin typeface="Times New Roman"/>
                <a:cs typeface="Times New Roman"/>
              </a:rPr>
              <a:t> </a:t>
            </a:r>
            <a:r>
              <a:rPr sz="1400" dirty="0">
                <a:latin typeface="Times New Roman"/>
                <a:cs typeface="Times New Roman"/>
              </a:rPr>
              <a:t>the </a:t>
            </a:r>
            <a:r>
              <a:rPr sz="1400" spc="-5" dirty="0">
                <a:latin typeface="Times New Roman"/>
                <a:cs typeface="Times New Roman"/>
              </a:rPr>
              <a:t>engineering</a:t>
            </a:r>
            <a:r>
              <a:rPr sz="1400" spc="-30" dirty="0">
                <a:latin typeface="Times New Roman"/>
                <a:cs typeface="Times New Roman"/>
              </a:rPr>
              <a:t> </a:t>
            </a:r>
            <a:r>
              <a:rPr sz="1400" dirty="0">
                <a:latin typeface="Times New Roman"/>
                <a:cs typeface="Times New Roman"/>
              </a:rPr>
              <a:t>practice.</a:t>
            </a:r>
            <a:endParaRPr sz="1400">
              <a:latin typeface="Times New Roman"/>
              <a:cs typeface="Times New Roman"/>
            </a:endParaRPr>
          </a:p>
          <a:p>
            <a:pPr marL="12700" marR="7620" algn="just">
              <a:lnSpc>
                <a:spcPct val="110300"/>
              </a:lnSpc>
              <a:spcBef>
                <a:spcPts val="1000"/>
              </a:spcBef>
            </a:pPr>
            <a:r>
              <a:rPr sz="1400" b="1" spc="-5" dirty="0">
                <a:latin typeface="Times New Roman"/>
                <a:cs typeface="Times New Roman"/>
              </a:rPr>
              <a:t>PO </a:t>
            </a:r>
            <a:r>
              <a:rPr sz="1400" b="1" dirty="0">
                <a:latin typeface="Times New Roman"/>
                <a:cs typeface="Times New Roman"/>
              </a:rPr>
              <a:t>9: </a:t>
            </a:r>
            <a:r>
              <a:rPr sz="1400" b="1" spc="-5" dirty="0">
                <a:latin typeface="Times New Roman"/>
                <a:cs typeface="Times New Roman"/>
              </a:rPr>
              <a:t>Individual and teamwork: </a:t>
            </a:r>
            <a:r>
              <a:rPr sz="1400" spc="-5" dirty="0">
                <a:latin typeface="Times New Roman"/>
                <a:cs typeface="Times New Roman"/>
              </a:rPr>
              <a:t>Function effectively as </a:t>
            </a:r>
            <a:r>
              <a:rPr sz="1400" dirty="0">
                <a:latin typeface="Times New Roman"/>
                <a:cs typeface="Times New Roman"/>
              </a:rPr>
              <a:t>an </a:t>
            </a:r>
            <a:r>
              <a:rPr sz="1400" spc="-5" dirty="0">
                <a:latin typeface="Times New Roman"/>
                <a:cs typeface="Times New Roman"/>
              </a:rPr>
              <a:t>individual, </a:t>
            </a:r>
            <a:r>
              <a:rPr sz="1400" dirty="0">
                <a:latin typeface="Times New Roman"/>
                <a:cs typeface="Times New Roman"/>
              </a:rPr>
              <a:t>and </a:t>
            </a:r>
            <a:r>
              <a:rPr sz="1400" spc="-5" dirty="0">
                <a:latin typeface="Times New Roman"/>
                <a:cs typeface="Times New Roman"/>
              </a:rPr>
              <a:t>as </a:t>
            </a:r>
            <a:r>
              <a:rPr sz="1400" dirty="0">
                <a:latin typeface="Times New Roman"/>
                <a:cs typeface="Times New Roman"/>
              </a:rPr>
              <a:t>a </a:t>
            </a:r>
            <a:r>
              <a:rPr sz="1400" spc="5" dirty="0">
                <a:latin typeface="Times New Roman"/>
                <a:cs typeface="Times New Roman"/>
              </a:rPr>
              <a:t> </a:t>
            </a:r>
            <a:r>
              <a:rPr sz="1400" spc="-5" dirty="0">
                <a:latin typeface="Times New Roman"/>
                <a:cs typeface="Times New Roman"/>
              </a:rPr>
              <a:t>member</a:t>
            </a:r>
            <a:r>
              <a:rPr sz="1400" spc="5" dirty="0">
                <a:latin typeface="Times New Roman"/>
                <a:cs typeface="Times New Roman"/>
              </a:rPr>
              <a:t> </a:t>
            </a:r>
            <a:r>
              <a:rPr sz="1400" dirty="0">
                <a:latin typeface="Times New Roman"/>
                <a:cs typeface="Times New Roman"/>
              </a:rPr>
              <a:t>or</a:t>
            </a:r>
            <a:r>
              <a:rPr sz="1400" spc="5" dirty="0">
                <a:latin typeface="Times New Roman"/>
                <a:cs typeface="Times New Roman"/>
              </a:rPr>
              <a:t> </a:t>
            </a:r>
            <a:r>
              <a:rPr sz="1400" spc="-5" dirty="0">
                <a:latin typeface="Times New Roman"/>
                <a:cs typeface="Times New Roman"/>
              </a:rPr>
              <a:t>leader</a:t>
            </a:r>
            <a:r>
              <a:rPr sz="1400" spc="-20" dirty="0">
                <a:latin typeface="Times New Roman"/>
                <a:cs typeface="Times New Roman"/>
              </a:rPr>
              <a:t> </a:t>
            </a:r>
            <a:r>
              <a:rPr sz="1400" dirty="0">
                <a:latin typeface="Times New Roman"/>
                <a:cs typeface="Times New Roman"/>
              </a:rPr>
              <a:t>in </a:t>
            </a:r>
            <a:r>
              <a:rPr sz="1400" spc="-5" dirty="0">
                <a:latin typeface="Times New Roman"/>
                <a:cs typeface="Times New Roman"/>
              </a:rPr>
              <a:t>diverse</a:t>
            </a:r>
            <a:r>
              <a:rPr sz="1400" spc="5" dirty="0">
                <a:latin typeface="Times New Roman"/>
                <a:cs typeface="Times New Roman"/>
              </a:rPr>
              <a:t> </a:t>
            </a:r>
            <a:r>
              <a:rPr sz="1400" spc="-5" dirty="0">
                <a:latin typeface="Times New Roman"/>
                <a:cs typeface="Times New Roman"/>
              </a:rPr>
              <a:t>teams,</a:t>
            </a:r>
            <a:r>
              <a:rPr sz="1400" dirty="0">
                <a:latin typeface="Times New Roman"/>
                <a:cs typeface="Times New Roman"/>
              </a:rPr>
              <a:t> and</a:t>
            </a:r>
            <a:r>
              <a:rPr sz="1400" spc="-25" dirty="0">
                <a:latin typeface="Times New Roman"/>
                <a:cs typeface="Times New Roman"/>
              </a:rPr>
              <a:t> </a:t>
            </a:r>
            <a:r>
              <a:rPr sz="1400" dirty="0">
                <a:latin typeface="Times New Roman"/>
                <a:cs typeface="Times New Roman"/>
              </a:rPr>
              <a:t>in </a:t>
            </a:r>
            <a:r>
              <a:rPr sz="1400" spc="-5" dirty="0">
                <a:latin typeface="Times New Roman"/>
                <a:cs typeface="Times New Roman"/>
              </a:rPr>
              <a:t>multidisciplinary</a:t>
            </a:r>
            <a:r>
              <a:rPr sz="1400" spc="5" dirty="0">
                <a:latin typeface="Times New Roman"/>
                <a:cs typeface="Times New Roman"/>
              </a:rPr>
              <a:t> </a:t>
            </a:r>
            <a:r>
              <a:rPr sz="1400" spc="-5" dirty="0">
                <a:latin typeface="Times New Roman"/>
                <a:cs typeface="Times New Roman"/>
              </a:rPr>
              <a:t>settings.</a:t>
            </a:r>
            <a:endParaRPr sz="1400">
              <a:latin typeface="Times New Roman"/>
              <a:cs typeface="Times New Roman"/>
            </a:endParaRPr>
          </a:p>
          <a:p>
            <a:pPr marL="12700" marR="6985" algn="just">
              <a:lnSpc>
                <a:spcPct val="110700"/>
              </a:lnSpc>
              <a:spcBef>
                <a:spcPts val="990"/>
              </a:spcBef>
            </a:pPr>
            <a:r>
              <a:rPr sz="1400" b="1" spc="-5" dirty="0">
                <a:latin typeface="Times New Roman"/>
                <a:cs typeface="Times New Roman"/>
              </a:rPr>
              <a:t>PO</a:t>
            </a:r>
            <a:r>
              <a:rPr sz="1400" b="1" dirty="0">
                <a:latin typeface="Times New Roman"/>
                <a:cs typeface="Times New Roman"/>
              </a:rPr>
              <a:t> 10:</a:t>
            </a:r>
            <a:r>
              <a:rPr sz="1400" b="1" spc="5" dirty="0">
                <a:latin typeface="Times New Roman"/>
                <a:cs typeface="Times New Roman"/>
              </a:rPr>
              <a:t> </a:t>
            </a:r>
            <a:r>
              <a:rPr sz="1400" b="1" dirty="0">
                <a:latin typeface="Times New Roman"/>
                <a:cs typeface="Times New Roman"/>
              </a:rPr>
              <a:t>Communication:</a:t>
            </a:r>
            <a:r>
              <a:rPr sz="1400" b="1" spc="5" dirty="0">
                <a:latin typeface="Times New Roman"/>
                <a:cs typeface="Times New Roman"/>
              </a:rPr>
              <a:t> </a:t>
            </a:r>
            <a:r>
              <a:rPr sz="1400" spc="-5" dirty="0">
                <a:latin typeface="Times New Roman"/>
                <a:cs typeface="Times New Roman"/>
              </a:rPr>
              <a:t>Communicate</a:t>
            </a:r>
            <a:r>
              <a:rPr sz="1400" dirty="0">
                <a:latin typeface="Times New Roman"/>
                <a:cs typeface="Times New Roman"/>
              </a:rPr>
              <a:t> </a:t>
            </a:r>
            <a:r>
              <a:rPr sz="1400" spc="-5" dirty="0">
                <a:latin typeface="Times New Roman"/>
                <a:cs typeface="Times New Roman"/>
              </a:rPr>
              <a:t>effectively</a:t>
            </a:r>
            <a:r>
              <a:rPr sz="1400" dirty="0">
                <a:latin typeface="Times New Roman"/>
                <a:cs typeface="Times New Roman"/>
              </a:rPr>
              <a:t> on</a:t>
            </a:r>
            <a:r>
              <a:rPr sz="1400" spc="5" dirty="0">
                <a:latin typeface="Times New Roman"/>
                <a:cs typeface="Times New Roman"/>
              </a:rPr>
              <a:t> </a:t>
            </a:r>
            <a:r>
              <a:rPr sz="1400" dirty="0">
                <a:latin typeface="Times New Roman"/>
                <a:cs typeface="Times New Roman"/>
              </a:rPr>
              <a:t>complex</a:t>
            </a:r>
            <a:r>
              <a:rPr sz="1400" spc="5" dirty="0">
                <a:latin typeface="Times New Roman"/>
                <a:cs typeface="Times New Roman"/>
              </a:rPr>
              <a:t> </a:t>
            </a:r>
            <a:r>
              <a:rPr sz="1400" dirty="0">
                <a:latin typeface="Times New Roman"/>
                <a:cs typeface="Times New Roman"/>
              </a:rPr>
              <a:t>engineering </a:t>
            </a:r>
            <a:r>
              <a:rPr sz="1400" spc="5" dirty="0">
                <a:latin typeface="Times New Roman"/>
                <a:cs typeface="Times New Roman"/>
              </a:rPr>
              <a:t> </a:t>
            </a:r>
            <a:r>
              <a:rPr sz="1400" spc="-5" dirty="0">
                <a:latin typeface="Times New Roman"/>
                <a:cs typeface="Times New Roman"/>
              </a:rPr>
              <a:t>activities </a:t>
            </a:r>
            <a:r>
              <a:rPr sz="1400" spc="-10" dirty="0">
                <a:latin typeface="Times New Roman"/>
                <a:cs typeface="Times New Roman"/>
              </a:rPr>
              <a:t>with </a:t>
            </a:r>
            <a:r>
              <a:rPr sz="1400" dirty="0">
                <a:latin typeface="Times New Roman"/>
                <a:cs typeface="Times New Roman"/>
              </a:rPr>
              <a:t>the engineering </a:t>
            </a:r>
            <a:r>
              <a:rPr sz="1400" spc="-5" dirty="0">
                <a:latin typeface="Times New Roman"/>
                <a:cs typeface="Times New Roman"/>
              </a:rPr>
              <a:t>community </a:t>
            </a:r>
            <a:r>
              <a:rPr sz="1400" spc="-10" dirty="0">
                <a:latin typeface="Times New Roman"/>
                <a:cs typeface="Times New Roman"/>
              </a:rPr>
              <a:t>and </a:t>
            </a:r>
            <a:r>
              <a:rPr sz="1400" spc="-5" dirty="0">
                <a:latin typeface="Times New Roman"/>
                <a:cs typeface="Times New Roman"/>
              </a:rPr>
              <a:t>with society </a:t>
            </a:r>
            <a:r>
              <a:rPr sz="1400" dirty="0">
                <a:latin typeface="Times New Roman"/>
                <a:cs typeface="Times New Roman"/>
              </a:rPr>
              <a:t>at large, </a:t>
            </a:r>
            <a:r>
              <a:rPr sz="1400" spc="-5" dirty="0">
                <a:latin typeface="Times New Roman"/>
                <a:cs typeface="Times New Roman"/>
              </a:rPr>
              <a:t>such </a:t>
            </a:r>
            <a:r>
              <a:rPr sz="1400" spc="-10" dirty="0">
                <a:latin typeface="Times New Roman"/>
                <a:cs typeface="Times New Roman"/>
              </a:rPr>
              <a:t>as, </a:t>
            </a:r>
            <a:r>
              <a:rPr sz="1400" dirty="0">
                <a:latin typeface="Times New Roman"/>
                <a:cs typeface="Times New Roman"/>
              </a:rPr>
              <a:t>being </a:t>
            </a:r>
            <a:r>
              <a:rPr sz="1400" spc="5" dirty="0">
                <a:latin typeface="Times New Roman"/>
                <a:cs typeface="Times New Roman"/>
              </a:rPr>
              <a:t> </a:t>
            </a:r>
            <a:r>
              <a:rPr sz="1400" dirty="0">
                <a:latin typeface="Times New Roman"/>
                <a:cs typeface="Times New Roman"/>
              </a:rPr>
              <a:t>able to </a:t>
            </a:r>
            <a:r>
              <a:rPr sz="1400" spc="-5" dirty="0">
                <a:latin typeface="Times New Roman"/>
                <a:cs typeface="Times New Roman"/>
              </a:rPr>
              <a:t>comprehend </a:t>
            </a:r>
            <a:r>
              <a:rPr sz="1400" dirty="0">
                <a:latin typeface="Times New Roman"/>
                <a:cs typeface="Times New Roman"/>
              </a:rPr>
              <a:t>and </a:t>
            </a:r>
            <a:r>
              <a:rPr sz="1400" spc="-5" dirty="0">
                <a:latin typeface="Times New Roman"/>
                <a:cs typeface="Times New Roman"/>
              </a:rPr>
              <a:t>write effective reports </a:t>
            </a:r>
            <a:r>
              <a:rPr sz="1400" dirty="0">
                <a:latin typeface="Times New Roman"/>
                <a:cs typeface="Times New Roman"/>
              </a:rPr>
              <a:t>and </a:t>
            </a:r>
            <a:r>
              <a:rPr sz="1400" spc="-5" dirty="0">
                <a:latin typeface="Times New Roman"/>
                <a:cs typeface="Times New Roman"/>
              </a:rPr>
              <a:t>design documentation, </a:t>
            </a:r>
            <a:r>
              <a:rPr sz="1400" dirty="0">
                <a:latin typeface="Times New Roman"/>
                <a:cs typeface="Times New Roman"/>
              </a:rPr>
              <a:t>make </a:t>
            </a:r>
            <a:r>
              <a:rPr sz="1400" spc="5" dirty="0">
                <a:latin typeface="Times New Roman"/>
                <a:cs typeface="Times New Roman"/>
              </a:rPr>
              <a:t> </a:t>
            </a:r>
            <a:r>
              <a:rPr sz="1400" dirty="0">
                <a:latin typeface="Times New Roman"/>
                <a:cs typeface="Times New Roman"/>
              </a:rPr>
              <a:t>effective </a:t>
            </a:r>
            <a:r>
              <a:rPr sz="1400" spc="-5" dirty="0">
                <a:latin typeface="Times New Roman"/>
                <a:cs typeface="Times New Roman"/>
              </a:rPr>
              <a:t>presentations,</a:t>
            </a:r>
            <a:r>
              <a:rPr sz="1400" dirty="0">
                <a:latin typeface="Times New Roman"/>
                <a:cs typeface="Times New Roman"/>
              </a:rPr>
              <a:t> and give</a:t>
            </a:r>
            <a:r>
              <a:rPr sz="1400" spc="-25" dirty="0">
                <a:latin typeface="Times New Roman"/>
                <a:cs typeface="Times New Roman"/>
              </a:rPr>
              <a:t> </a:t>
            </a:r>
            <a:r>
              <a:rPr sz="1400" dirty="0">
                <a:latin typeface="Times New Roman"/>
                <a:cs typeface="Times New Roman"/>
              </a:rPr>
              <a:t>and </a:t>
            </a:r>
            <a:r>
              <a:rPr sz="1400" spc="-5" dirty="0">
                <a:latin typeface="Times New Roman"/>
                <a:cs typeface="Times New Roman"/>
              </a:rPr>
              <a:t>receive</a:t>
            </a:r>
            <a:r>
              <a:rPr sz="1400" spc="-20" dirty="0">
                <a:latin typeface="Times New Roman"/>
                <a:cs typeface="Times New Roman"/>
              </a:rPr>
              <a:t> </a:t>
            </a:r>
            <a:r>
              <a:rPr sz="1400" spc="5" dirty="0">
                <a:latin typeface="Times New Roman"/>
                <a:cs typeface="Times New Roman"/>
              </a:rPr>
              <a:t>clear</a:t>
            </a:r>
            <a:r>
              <a:rPr sz="1400" spc="-20" dirty="0">
                <a:latin typeface="Times New Roman"/>
                <a:cs typeface="Times New Roman"/>
              </a:rPr>
              <a:t> </a:t>
            </a:r>
            <a:r>
              <a:rPr sz="1400" spc="-5" dirty="0">
                <a:latin typeface="Times New Roman"/>
                <a:cs typeface="Times New Roman"/>
              </a:rPr>
              <a:t>instructions.</a:t>
            </a:r>
            <a:endParaRPr sz="1400">
              <a:latin typeface="Times New Roman"/>
              <a:cs typeface="Times New Roman"/>
            </a:endParaRPr>
          </a:p>
          <a:p>
            <a:pPr marL="12700" marR="5080" algn="just">
              <a:lnSpc>
                <a:spcPct val="110200"/>
              </a:lnSpc>
              <a:spcBef>
                <a:spcPts val="994"/>
              </a:spcBef>
            </a:pPr>
            <a:r>
              <a:rPr sz="1400" b="1" spc="-5" dirty="0">
                <a:latin typeface="Times New Roman"/>
                <a:cs typeface="Times New Roman"/>
              </a:rPr>
              <a:t>PO</a:t>
            </a:r>
            <a:r>
              <a:rPr sz="1400" b="1" dirty="0">
                <a:latin typeface="Times New Roman"/>
                <a:cs typeface="Times New Roman"/>
              </a:rPr>
              <a:t> 11:</a:t>
            </a:r>
            <a:r>
              <a:rPr sz="1400" b="1" spc="5" dirty="0">
                <a:latin typeface="Times New Roman"/>
                <a:cs typeface="Times New Roman"/>
              </a:rPr>
              <a:t> </a:t>
            </a:r>
            <a:r>
              <a:rPr sz="1400" b="1" spc="-5" dirty="0">
                <a:latin typeface="Times New Roman"/>
                <a:cs typeface="Times New Roman"/>
              </a:rPr>
              <a:t>Project</a:t>
            </a:r>
            <a:r>
              <a:rPr sz="1400" b="1" dirty="0">
                <a:latin typeface="Times New Roman"/>
                <a:cs typeface="Times New Roman"/>
              </a:rPr>
              <a:t> management</a:t>
            </a:r>
            <a:r>
              <a:rPr sz="1400" b="1" spc="5" dirty="0">
                <a:latin typeface="Times New Roman"/>
                <a:cs typeface="Times New Roman"/>
              </a:rPr>
              <a:t> </a:t>
            </a:r>
            <a:r>
              <a:rPr sz="1400" b="1" spc="-5" dirty="0">
                <a:latin typeface="Times New Roman"/>
                <a:cs typeface="Times New Roman"/>
              </a:rPr>
              <a:t>and</a:t>
            </a:r>
            <a:r>
              <a:rPr sz="1400" b="1" dirty="0">
                <a:latin typeface="Times New Roman"/>
                <a:cs typeface="Times New Roman"/>
              </a:rPr>
              <a:t> </a:t>
            </a:r>
            <a:r>
              <a:rPr sz="1400" b="1" spc="-5" dirty="0">
                <a:latin typeface="Times New Roman"/>
                <a:cs typeface="Times New Roman"/>
              </a:rPr>
              <a:t>finance:</a:t>
            </a:r>
            <a:r>
              <a:rPr sz="1400" b="1" dirty="0">
                <a:latin typeface="Times New Roman"/>
                <a:cs typeface="Times New Roman"/>
              </a:rPr>
              <a:t> </a:t>
            </a:r>
            <a:r>
              <a:rPr sz="1400" spc="-5" dirty="0">
                <a:latin typeface="Times New Roman"/>
                <a:cs typeface="Times New Roman"/>
              </a:rPr>
              <a:t>Demonstrate</a:t>
            </a:r>
            <a:r>
              <a:rPr sz="1400" dirty="0">
                <a:latin typeface="Times New Roman"/>
                <a:cs typeface="Times New Roman"/>
              </a:rPr>
              <a:t> </a:t>
            </a:r>
            <a:r>
              <a:rPr sz="1400" spc="-5" dirty="0">
                <a:latin typeface="Times New Roman"/>
                <a:cs typeface="Times New Roman"/>
              </a:rPr>
              <a:t>knowledge</a:t>
            </a:r>
            <a:r>
              <a:rPr sz="1400" dirty="0">
                <a:latin typeface="Times New Roman"/>
                <a:cs typeface="Times New Roman"/>
              </a:rPr>
              <a:t> and </a:t>
            </a:r>
            <a:r>
              <a:rPr sz="1400" spc="5" dirty="0">
                <a:latin typeface="Times New Roman"/>
                <a:cs typeface="Times New Roman"/>
              </a:rPr>
              <a:t> </a:t>
            </a:r>
            <a:r>
              <a:rPr sz="1400" spc="-5" dirty="0">
                <a:latin typeface="Times New Roman"/>
                <a:cs typeface="Times New Roman"/>
              </a:rPr>
              <a:t>understanding </a:t>
            </a:r>
            <a:r>
              <a:rPr sz="1400" dirty="0">
                <a:latin typeface="Times New Roman"/>
                <a:cs typeface="Times New Roman"/>
              </a:rPr>
              <a:t>of the engineering and </a:t>
            </a:r>
            <a:r>
              <a:rPr sz="1400" spc="-5" dirty="0">
                <a:latin typeface="Times New Roman"/>
                <a:cs typeface="Times New Roman"/>
              </a:rPr>
              <a:t>management principles </a:t>
            </a:r>
            <a:r>
              <a:rPr sz="1400" dirty="0">
                <a:latin typeface="Times New Roman"/>
                <a:cs typeface="Times New Roman"/>
              </a:rPr>
              <a:t>and apply </a:t>
            </a:r>
            <a:r>
              <a:rPr sz="1400" spc="-5" dirty="0">
                <a:latin typeface="Times New Roman"/>
                <a:cs typeface="Times New Roman"/>
              </a:rPr>
              <a:t>these </a:t>
            </a:r>
            <a:r>
              <a:rPr sz="1400" dirty="0">
                <a:latin typeface="Times New Roman"/>
                <a:cs typeface="Times New Roman"/>
              </a:rPr>
              <a:t>to </a:t>
            </a:r>
            <a:r>
              <a:rPr sz="1400" spc="5" dirty="0">
                <a:latin typeface="Times New Roman"/>
                <a:cs typeface="Times New Roman"/>
              </a:rPr>
              <a:t> </a:t>
            </a:r>
            <a:r>
              <a:rPr sz="1400" dirty="0">
                <a:latin typeface="Times New Roman"/>
                <a:cs typeface="Times New Roman"/>
              </a:rPr>
              <a:t>one’s </a:t>
            </a:r>
            <a:r>
              <a:rPr sz="1400" spc="-5" dirty="0">
                <a:latin typeface="Times New Roman"/>
                <a:cs typeface="Times New Roman"/>
              </a:rPr>
              <a:t>own work, </a:t>
            </a:r>
            <a:r>
              <a:rPr sz="1400" dirty="0">
                <a:latin typeface="Times New Roman"/>
                <a:cs typeface="Times New Roman"/>
              </a:rPr>
              <a:t>as a </a:t>
            </a:r>
            <a:r>
              <a:rPr sz="1400" spc="-5" dirty="0">
                <a:latin typeface="Times New Roman"/>
                <a:cs typeface="Times New Roman"/>
              </a:rPr>
              <a:t>member </a:t>
            </a:r>
            <a:r>
              <a:rPr sz="1400" dirty="0">
                <a:latin typeface="Times New Roman"/>
                <a:cs typeface="Times New Roman"/>
              </a:rPr>
              <a:t>and </a:t>
            </a:r>
            <a:r>
              <a:rPr sz="1400" spc="-5" dirty="0">
                <a:latin typeface="Times New Roman"/>
                <a:cs typeface="Times New Roman"/>
              </a:rPr>
              <a:t>leader </a:t>
            </a:r>
            <a:r>
              <a:rPr sz="1400" spc="-10" dirty="0">
                <a:latin typeface="Times New Roman"/>
                <a:cs typeface="Times New Roman"/>
              </a:rPr>
              <a:t>in </a:t>
            </a:r>
            <a:r>
              <a:rPr sz="1400" dirty="0">
                <a:latin typeface="Times New Roman"/>
                <a:cs typeface="Times New Roman"/>
              </a:rPr>
              <a:t>a team, </a:t>
            </a:r>
            <a:r>
              <a:rPr sz="1400" spc="5" dirty="0">
                <a:latin typeface="Times New Roman"/>
                <a:cs typeface="Times New Roman"/>
              </a:rPr>
              <a:t>to </a:t>
            </a:r>
            <a:r>
              <a:rPr sz="1400" dirty="0">
                <a:latin typeface="Times New Roman"/>
                <a:cs typeface="Times New Roman"/>
              </a:rPr>
              <a:t>manage projects and </a:t>
            </a:r>
            <a:r>
              <a:rPr sz="1400" spc="5" dirty="0">
                <a:latin typeface="Times New Roman"/>
                <a:cs typeface="Times New Roman"/>
              </a:rPr>
              <a:t>in </a:t>
            </a:r>
            <a:r>
              <a:rPr sz="1400" spc="10" dirty="0">
                <a:latin typeface="Times New Roman"/>
                <a:cs typeface="Times New Roman"/>
              </a:rPr>
              <a:t> </a:t>
            </a:r>
            <a:r>
              <a:rPr sz="1400" spc="-5" dirty="0">
                <a:latin typeface="Times New Roman"/>
                <a:cs typeface="Times New Roman"/>
              </a:rPr>
              <a:t>multidisciplinary</a:t>
            </a:r>
            <a:r>
              <a:rPr sz="1400" spc="-30" dirty="0">
                <a:latin typeface="Times New Roman"/>
                <a:cs typeface="Times New Roman"/>
              </a:rPr>
              <a:t> </a:t>
            </a:r>
            <a:r>
              <a:rPr sz="1400" spc="-5" dirty="0">
                <a:latin typeface="Times New Roman"/>
                <a:cs typeface="Times New Roman"/>
              </a:rPr>
              <a:t>environments.</a:t>
            </a:r>
            <a:endParaRPr sz="1400">
              <a:latin typeface="Times New Roman"/>
              <a:cs typeface="Times New Roman"/>
            </a:endParaRPr>
          </a:p>
          <a:p>
            <a:pPr marL="12700" marR="7620" algn="just">
              <a:lnSpc>
                <a:spcPct val="110200"/>
              </a:lnSpc>
              <a:spcBef>
                <a:spcPts val="1000"/>
              </a:spcBef>
            </a:pPr>
            <a:r>
              <a:rPr sz="1400" b="1" spc="-5" dirty="0">
                <a:latin typeface="Times New Roman"/>
                <a:cs typeface="Times New Roman"/>
              </a:rPr>
              <a:t>PO </a:t>
            </a:r>
            <a:r>
              <a:rPr sz="1400" b="1" dirty="0">
                <a:latin typeface="Times New Roman"/>
                <a:cs typeface="Times New Roman"/>
              </a:rPr>
              <a:t>12: Life-long </a:t>
            </a:r>
            <a:r>
              <a:rPr sz="1400" b="1" spc="-5" dirty="0">
                <a:latin typeface="Times New Roman"/>
                <a:cs typeface="Times New Roman"/>
              </a:rPr>
              <a:t>learning: </a:t>
            </a:r>
            <a:r>
              <a:rPr sz="1400" dirty="0">
                <a:latin typeface="Times New Roman"/>
                <a:cs typeface="Times New Roman"/>
              </a:rPr>
              <a:t>Recognize the need for and have </a:t>
            </a:r>
            <a:r>
              <a:rPr sz="1400" spc="-10" dirty="0">
                <a:latin typeface="Times New Roman"/>
                <a:cs typeface="Times New Roman"/>
              </a:rPr>
              <a:t>the </a:t>
            </a:r>
            <a:r>
              <a:rPr sz="1400" dirty="0">
                <a:latin typeface="Times New Roman"/>
                <a:cs typeface="Times New Roman"/>
              </a:rPr>
              <a:t>preparation and </a:t>
            </a:r>
            <a:r>
              <a:rPr sz="1400" spc="5" dirty="0">
                <a:latin typeface="Times New Roman"/>
                <a:cs typeface="Times New Roman"/>
              </a:rPr>
              <a:t> </a:t>
            </a:r>
            <a:r>
              <a:rPr sz="1400" dirty="0">
                <a:latin typeface="Times New Roman"/>
                <a:cs typeface="Times New Roman"/>
              </a:rPr>
              <a:t>ability to engage in </a:t>
            </a:r>
            <a:r>
              <a:rPr sz="1400" spc="-5" dirty="0">
                <a:latin typeface="Times New Roman"/>
                <a:cs typeface="Times New Roman"/>
              </a:rPr>
              <a:t>independent </a:t>
            </a:r>
            <a:r>
              <a:rPr sz="1400" dirty="0">
                <a:latin typeface="Times New Roman"/>
                <a:cs typeface="Times New Roman"/>
              </a:rPr>
              <a:t>and life-long </a:t>
            </a:r>
            <a:r>
              <a:rPr sz="1400" spc="-5" dirty="0">
                <a:latin typeface="Times New Roman"/>
                <a:cs typeface="Times New Roman"/>
              </a:rPr>
              <a:t>learning </a:t>
            </a:r>
            <a:r>
              <a:rPr sz="1400" dirty="0">
                <a:latin typeface="Times New Roman"/>
                <a:cs typeface="Times New Roman"/>
              </a:rPr>
              <a:t>in the </a:t>
            </a:r>
            <a:r>
              <a:rPr sz="1400" spc="-5" dirty="0">
                <a:latin typeface="Times New Roman"/>
                <a:cs typeface="Times New Roman"/>
              </a:rPr>
              <a:t>broadest context </a:t>
            </a:r>
            <a:r>
              <a:rPr sz="1400" spc="-15" dirty="0">
                <a:latin typeface="Times New Roman"/>
                <a:cs typeface="Times New Roman"/>
              </a:rPr>
              <a:t>of </a:t>
            </a:r>
            <a:r>
              <a:rPr sz="1400" spc="-10" dirty="0">
                <a:latin typeface="Times New Roman"/>
                <a:cs typeface="Times New Roman"/>
              </a:rPr>
              <a:t> </a:t>
            </a:r>
            <a:r>
              <a:rPr sz="1400" spc="-5" dirty="0">
                <a:latin typeface="Times New Roman"/>
                <a:cs typeface="Times New Roman"/>
              </a:rPr>
              <a:t>technological</a:t>
            </a:r>
            <a:r>
              <a:rPr sz="1400" dirty="0">
                <a:latin typeface="Times New Roman"/>
                <a:cs typeface="Times New Roman"/>
              </a:rPr>
              <a:t> </a:t>
            </a:r>
            <a:r>
              <a:rPr sz="1400" spc="-5" dirty="0">
                <a:latin typeface="Times New Roman"/>
                <a:cs typeface="Times New Roman"/>
              </a:rPr>
              <a:t>change.</a:t>
            </a:r>
            <a:endParaRPr sz="1400">
              <a:latin typeface="Times New Roman"/>
              <a:cs typeface="Times New Roman"/>
            </a:endParaRPr>
          </a:p>
          <a:p>
            <a:pPr marL="12700" algn="just">
              <a:lnSpc>
                <a:spcPct val="100000"/>
              </a:lnSpc>
              <a:spcBef>
                <a:spcPts val="1170"/>
              </a:spcBef>
            </a:pPr>
            <a:r>
              <a:rPr sz="1400" b="1" u="heavy" spc="-5" dirty="0">
                <a:uFill>
                  <a:solidFill>
                    <a:srgbClr val="000000"/>
                  </a:solidFill>
                </a:uFill>
                <a:latin typeface="Times New Roman"/>
                <a:cs typeface="Times New Roman"/>
              </a:rPr>
              <a:t>Program</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Specific</a:t>
            </a:r>
            <a:r>
              <a:rPr sz="1400" b="1" u="heavy"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Outcomes</a:t>
            </a:r>
            <a:r>
              <a:rPr sz="1400" b="1" u="heavy" spc="-1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(PSOs):</a:t>
            </a:r>
            <a:endParaRPr sz="1400">
              <a:latin typeface="Times New Roman"/>
              <a:cs typeface="Times New Roman"/>
            </a:endParaRPr>
          </a:p>
          <a:p>
            <a:pPr marL="12700" marR="8255" algn="just">
              <a:lnSpc>
                <a:spcPct val="110200"/>
              </a:lnSpc>
              <a:spcBef>
                <a:spcPts val="1000"/>
              </a:spcBef>
            </a:pPr>
            <a:r>
              <a:rPr sz="1400" b="1" spc="-5" dirty="0">
                <a:latin typeface="Times New Roman"/>
                <a:cs typeface="Times New Roman"/>
              </a:rPr>
              <a:t>PSO1: </a:t>
            </a:r>
            <a:r>
              <a:rPr sz="1400" spc="-5" dirty="0">
                <a:latin typeface="Times New Roman"/>
                <a:cs typeface="Times New Roman"/>
              </a:rPr>
              <a:t>Applying knowledge </a:t>
            </a:r>
            <a:r>
              <a:rPr sz="1400" dirty="0">
                <a:latin typeface="Times New Roman"/>
                <a:cs typeface="Times New Roman"/>
              </a:rPr>
              <a:t>in </a:t>
            </a:r>
            <a:r>
              <a:rPr sz="1400" spc="-5" dirty="0">
                <a:latin typeface="Times New Roman"/>
                <a:cs typeface="Times New Roman"/>
              </a:rPr>
              <a:t>various </a:t>
            </a:r>
            <a:r>
              <a:rPr sz="1400" spc="-10" dirty="0">
                <a:latin typeface="Times New Roman"/>
                <a:cs typeface="Times New Roman"/>
              </a:rPr>
              <a:t>areas, </a:t>
            </a:r>
            <a:r>
              <a:rPr sz="1400" dirty="0">
                <a:latin typeface="Times New Roman"/>
                <a:cs typeface="Times New Roman"/>
              </a:rPr>
              <a:t>like </a:t>
            </a:r>
            <a:r>
              <a:rPr sz="1400" spc="-5" dirty="0">
                <a:latin typeface="Times New Roman"/>
                <a:cs typeface="Times New Roman"/>
              </a:rPr>
              <a:t>Electronics, Communications, </a:t>
            </a:r>
            <a:r>
              <a:rPr sz="1400" dirty="0">
                <a:latin typeface="Times New Roman"/>
                <a:cs typeface="Times New Roman"/>
              </a:rPr>
              <a:t> Signal </a:t>
            </a:r>
            <a:r>
              <a:rPr sz="1400" spc="-5" dirty="0">
                <a:latin typeface="Times New Roman"/>
                <a:cs typeface="Times New Roman"/>
              </a:rPr>
              <a:t>processing, </a:t>
            </a:r>
            <a:r>
              <a:rPr sz="1400" spc="-10" dirty="0">
                <a:latin typeface="Times New Roman"/>
                <a:cs typeface="Times New Roman"/>
              </a:rPr>
              <a:t>VLSI, </a:t>
            </a:r>
            <a:r>
              <a:rPr sz="1400" spc="-5" dirty="0">
                <a:latin typeface="Times New Roman"/>
                <a:cs typeface="Times New Roman"/>
              </a:rPr>
              <a:t>Embedded systems </a:t>
            </a:r>
            <a:r>
              <a:rPr sz="1400" dirty="0">
                <a:latin typeface="Times New Roman"/>
                <a:cs typeface="Times New Roman"/>
              </a:rPr>
              <a:t>etc., in the </a:t>
            </a:r>
            <a:r>
              <a:rPr sz="1400" spc="-5" dirty="0">
                <a:latin typeface="Times New Roman"/>
                <a:cs typeface="Times New Roman"/>
              </a:rPr>
              <a:t>design </a:t>
            </a:r>
            <a:r>
              <a:rPr sz="1400" dirty="0">
                <a:latin typeface="Times New Roman"/>
                <a:cs typeface="Times New Roman"/>
              </a:rPr>
              <a:t>and </a:t>
            </a:r>
            <a:r>
              <a:rPr sz="1400" spc="-5" dirty="0">
                <a:latin typeface="Times New Roman"/>
                <a:cs typeface="Times New Roman"/>
              </a:rPr>
              <a:t>implementation </a:t>
            </a:r>
            <a:r>
              <a:rPr sz="1400" spc="-335" dirty="0">
                <a:latin typeface="Times New Roman"/>
                <a:cs typeface="Times New Roman"/>
              </a:rPr>
              <a:t> </a:t>
            </a:r>
            <a:r>
              <a:rPr sz="1400" dirty="0">
                <a:latin typeface="Times New Roman"/>
                <a:cs typeface="Times New Roman"/>
              </a:rPr>
              <a:t>of </a:t>
            </a:r>
            <a:r>
              <a:rPr sz="1400" spc="-5" dirty="0">
                <a:latin typeface="Times New Roman"/>
                <a:cs typeface="Times New Roman"/>
              </a:rPr>
              <a:t>Engineering</a:t>
            </a:r>
            <a:r>
              <a:rPr sz="1400" dirty="0">
                <a:latin typeface="Times New Roman"/>
                <a:cs typeface="Times New Roman"/>
              </a:rPr>
              <a:t> </a:t>
            </a:r>
            <a:r>
              <a:rPr sz="1400" spc="-5" dirty="0">
                <a:latin typeface="Times New Roman"/>
                <a:cs typeface="Times New Roman"/>
              </a:rPr>
              <a:t>application.</a:t>
            </a:r>
            <a:endParaRPr sz="1400">
              <a:latin typeface="Times New Roman"/>
              <a:cs typeface="Times New Roman"/>
            </a:endParaRPr>
          </a:p>
          <a:p>
            <a:pPr marL="12700" marR="5080" algn="just">
              <a:lnSpc>
                <a:spcPct val="110200"/>
              </a:lnSpc>
              <a:spcBef>
                <a:spcPts val="1000"/>
              </a:spcBef>
            </a:pPr>
            <a:r>
              <a:rPr sz="1400" b="1" spc="-5" dirty="0">
                <a:latin typeface="Times New Roman"/>
                <a:cs typeface="Times New Roman"/>
              </a:rPr>
              <a:t>PSO2:</a:t>
            </a:r>
            <a:r>
              <a:rPr sz="1400" b="1" dirty="0">
                <a:latin typeface="Times New Roman"/>
                <a:cs typeface="Times New Roman"/>
              </a:rPr>
              <a:t> </a:t>
            </a:r>
            <a:r>
              <a:rPr sz="1400" spc="-5" dirty="0">
                <a:latin typeface="Times New Roman"/>
                <a:cs typeface="Times New Roman"/>
              </a:rPr>
              <a:t>Able</a:t>
            </a:r>
            <a:r>
              <a:rPr sz="1400" dirty="0">
                <a:latin typeface="Times New Roman"/>
                <a:cs typeface="Times New Roman"/>
              </a:rPr>
              <a:t> to</a:t>
            </a:r>
            <a:r>
              <a:rPr sz="1400" spc="5" dirty="0">
                <a:latin typeface="Times New Roman"/>
                <a:cs typeface="Times New Roman"/>
              </a:rPr>
              <a:t> </a:t>
            </a:r>
            <a:r>
              <a:rPr sz="1400" dirty="0">
                <a:latin typeface="Times New Roman"/>
                <a:cs typeface="Times New Roman"/>
              </a:rPr>
              <a:t>solve</a:t>
            </a:r>
            <a:r>
              <a:rPr sz="1400" spc="5" dirty="0">
                <a:latin typeface="Times New Roman"/>
                <a:cs typeface="Times New Roman"/>
              </a:rPr>
              <a:t> </a:t>
            </a:r>
            <a:r>
              <a:rPr sz="1400" spc="-5" dirty="0">
                <a:latin typeface="Times New Roman"/>
                <a:cs typeface="Times New Roman"/>
              </a:rPr>
              <a:t>complex</a:t>
            </a:r>
            <a:r>
              <a:rPr sz="1400" dirty="0">
                <a:latin typeface="Times New Roman"/>
                <a:cs typeface="Times New Roman"/>
              </a:rPr>
              <a:t> </a:t>
            </a:r>
            <a:r>
              <a:rPr sz="1400" spc="-5" dirty="0">
                <a:latin typeface="Times New Roman"/>
                <a:cs typeface="Times New Roman"/>
              </a:rPr>
              <a:t>problems</a:t>
            </a:r>
            <a:r>
              <a:rPr sz="1400" dirty="0">
                <a:latin typeface="Times New Roman"/>
                <a:cs typeface="Times New Roman"/>
              </a:rPr>
              <a:t> in</a:t>
            </a:r>
            <a:r>
              <a:rPr sz="1400" spc="5" dirty="0">
                <a:latin typeface="Times New Roman"/>
                <a:cs typeface="Times New Roman"/>
              </a:rPr>
              <a:t> </a:t>
            </a:r>
            <a:r>
              <a:rPr sz="1400" spc="-5" dirty="0">
                <a:latin typeface="Times New Roman"/>
                <a:cs typeface="Times New Roman"/>
              </a:rPr>
              <a:t>Electronics</a:t>
            </a:r>
            <a:r>
              <a:rPr sz="1400" dirty="0">
                <a:latin typeface="Times New Roman"/>
                <a:cs typeface="Times New Roman"/>
              </a:rPr>
              <a:t> and</a:t>
            </a:r>
            <a:r>
              <a:rPr sz="1400" spc="5" dirty="0">
                <a:latin typeface="Times New Roman"/>
                <a:cs typeface="Times New Roman"/>
              </a:rPr>
              <a:t> </a:t>
            </a:r>
            <a:r>
              <a:rPr sz="1400" spc="-5" dirty="0">
                <a:latin typeface="Times New Roman"/>
                <a:cs typeface="Times New Roman"/>
              </a:rPr>
              <a:t>Communication </a:t>
            </a:r>
            <a:r>
              <a:rPr sz="1400" dirty="0">
                <a:latin typeface="Times New Roman"/>
                <a:cs typeface="Times New Roman"/>
              </a:rPr>
              <a:t> Engineering </a:t>
            </a:r>
            <a:r>
              <a:rPr sz="1400" spc="-10" dirty="0">
                <a:latin typeface="Times New Roman"/>
                <a:cs typeface="Times New Roman"/>
              </a:rPr>
              <a:t>with </a:t>
            </a:r>
            <a:r>
              <a:rPr sz="1400" spc="-5" dirty="0">
                <a:latin typeface="Times New Roman"/>
                <a:cs typeface="Times New Roman"/>
              </a:rPr>
              <a:t>analytical </a:t>
            </a:r>
            <a:r>
              <a:rPr sz="1400" dirty="0">
                <a:latin typeface="Times New Roman"/>
                <a:cs typeface="Times New Roman"/>
              </a:rPr>
              <a:t>and </a:t>
            </a:r>
            <a:r>
              <a:rPr sz="1400" spc="-5" dirty="0">
                <a:latin typeface="Times New Roman"/>
                <a:cs typeface="Times New Roman"/>
              </a:rPr>
              <a:t>managerial skills either independently </a:t>
            </a:r>
            <a:r>
              <a:rPr sz="1400" spc="-15" dirty="0">
                <a:latin typeface="Times New Roman"/>
                <a:cs typeface="Times New Roman"/>
              </a:rPr>
              <a:t>or </a:t>
            </a:r>
            <a:r>
              <a:rPr sz="1400" dirty="0">
                <a:latin typeface="Times New Roman"/>
                <a:cs typeface="Times New Roman"/>
              </a:rPr>
              <a:t>in team </a:t>
            </a:r>
            <a:r>
              <a:rPr sz="1400" spc="5" dirty="0">
                <a:latin typeface="Times New Roman"/>
                <a:cs typeface="Times New Roman"/>
              </a:rPr>
              <a:t> </a:t>
            </a:r>
            <a:r>
              <a:rPr sz="1400" dirty="0">
                <a:latin typeface="Times New Roman"/>
                <a:cs typeface="Times New Roman"/>
              </a:rPr>
              <a:t>using </a:t>
            </a:r>
            <a:r>
              <a:rPr sz="1400" spc="-5" dirty="0">
                <a:latin typeface="Times New Roman"/>
                <a:cs typeface="Times New Roman"/>
              </a:rPr>
              <a:t>latest</a:t>
            </a:r>
            <a:r>
              <a:rPr sz="1400" spc="5" dirty="0">
                <a:latin typeface="Times New Roman"/>
                <a:cs typeface="Times New Roman"/>
              </a:rPr>
              <a:t> </a:t>
            </a:r>
            <a:r>
              <a:rPr sz="1400" spc="-5" dirty="0">
                <a:latin typeface="Times New Roman"/>
                <a:cs typeface="Times New Roman"/>
              </a:rPr>
              <a:t>hardware</a:t>
            </a:r>
            <a:r>
              <a:rPr sz="1400" spc="5" dirty="0">
                <a:latin typeface="Times New Roman"/>
                <a:cs typeface="Times New Roman"/>
              </a:rPr>
              <a:t> </a:t>
            </a:r>
            <a:r>
              <a:rPr sz="1400" dirty="0">
                <a:latin typeface="Times New Roman"/>
                <a:cs typeface="Times New Roman"/>
              </a:rPr>
              <a:t>and</a:t>
            </a:r>
            <a:r>
              <a:rPr sz="1400" spc="-30" dirty="0">
                <a:latin typeface="Times New Roman"/>
                <a:cs typeface="Times New Roman"/>
              </a:rPr>
              <a:t> </a:t>
            </a:r>
            <a:r>
              <a:rPr sz="1400" spc="-5" dirty="0">
                <a:latin typeface="Times New Roman"/>
                <a:cs typeface="Times New Roman"/>
              </a:rPr>
              <a:t>software</a:t>
            </a:r>
            <a:r>
              <a:rPr sz="1400" spc="5" dirty="0">
                <a:latin typeface="Times New Roman"/>
                <a:cs typeface="Times New Roman"/>
              </a:rPr>
              <a:t> </a:t>
            </a:r>
            <a:r>
              <a:rPr sz="1400" spc="-5" dirty="0">
                <a:latin typeface="Times New Roman"/>
                <a:cs typeface="Times New Roman"/>
              </a:rPr>
              <a:t>tools</a:t>
            </a:r>
            <a:r>
              <a:rPr sz="1400" dirty="0">
                <a:latin typeface="Times New Roman"/>
                <a:cs typeface="Times New Roman"/>
              </a:rPr>
              <a:t> to</a:t>
            </a:r>
            <a:r>
              <a:rPr sz="1400" spc="5" dirty="0">
                <a:latin typeface="Times New Roman"/>
                <a:cs typeface="Times New Roman"/>
              </a:rPr>
              <a:t> </a:t>
            </a:r>
            <a:r>
              <a:rPr sz="1400" spc="-5" dirty="0">
                <a:latin typeface="Times New Roman"/>
                <a:cs typeface="Times New Roman"/>
              </a:rPr>
              <a:t>fulfil</a:t>
            </a:r>
            <a:r>
              <a:rPr sz="1400" spc="5" dirty="0">
                <a:latin typeface="Times New Roman"/>
                <a:cs typeface="Times New Roman"/>
              </a:rPr>
              <a:t> </a:t>
            </a:r>
            <a:r>
              <a:rPr sz="1400" dirty="0">
                <a:latin typeface="Times New Roman"/>
                <a:cs typeface="Times New Roman"/>
              </a:rPr>
              <a:t>the</a:t>
            </a:r>
            <a:r>
              <a:rPr sz="1400" spc="-25" dirty="0">
                <a:latin typeface="Times New Roman"/>
                <a:cs typeface="Times New Roman"/>
              </a:rPr>
              <a:t> </a:t>
            </a:r>
            <a:r>
              <a:rPr sz="1400" spc="-5" dirty="0">
                <a:latin typeface="Times New Roman"/>
                <a:cs typeface="Times New Roman"/>
              </a:rPr>
              <a:t>industrial</a:t>
            </a:r>
            <a:r>
              <a:rPr sz="1400" spc="10" dirty="0">
                <a:latin typeface="Times New Roman"/>
                <a:cs typeface="Times New Roman"/>
              </a:rPr>
              <a:t> </a:t>
            </a:r>
            <a:r>
              <a:rPr sz="1400" spc="-5" dirty="0">
                <a:latin typeface="Times New Roman"/>
                <a:cs typeface="Times New Roman"/>
              </a:rPr>
              <a:t>expectations</a:t>
            </a:r>
            <a:endParaRPr sz="1400">
              <a:latin typeface="Times New Roman"/>
              <a:cs typeface="Times New Roman"/>
            </a:endParaRPr>
          </a:p>
        </p:txBody>
      </p:sp>
      <p:grpSp>
        <p:nvGrpSpPr>
          <p:cNvPr id="4" name="object 4"/>
          <p:cNvGrpSpPr/>
          <p:nvPr/>
        </p:nvGrpSpPr>
        <p:grpSpPr>
          <a:xfrm>
            <a:off x="304800" y="304800"/>
            <a:ext cx="7165975" cy="9451975"/>
            <a:chOff x="304800" y="304800"/>
            <a:chExt cx="7165975" cy="9451975"/>
          </a:xfrm>
        </p:grpSpPr>
        <p:sp>
          <p:nvSpPr>
            <p:cNvPr id="5" name="object 5"/>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6" name="object 6"/>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7" name="object 7"/>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6</a:t>
            </a:r>
            <a:endParaRPr sz="2200">
              <a:latin typeface="Calibri Light"/>
              <a:cs typeface="Calibri Light"/>
            </a:endParaRPr>
          </a:p>
        </p:txBody>
      </p:sp>
      <p:sp>
        <p:nvSpPr>
          <p:cNvPr id="3" name="object 3"/>
          <p:cNvSpPr txBox="1"/>
          <p:nvPr/>
        </p:nvSpPr>
        <p:spPr>
          <a:xfrm>
            <a:off x="902017" y="721106"/>
            <a:ext cx="5969000" cy="2233295"/>
          </a:xfrm>
          <a:prstGeom prst="rect">
            <a:avLst/>
          </a:prstGeom>
        </p:spPr>
        <p:txBody>
          <a:bodyPr vert="horz" wrap="square" lIns="0" tIns="12700" rIns="0" bIns="0" rtlCol="0">
            <a:spAutoFit/>
          </a:bodyPr>
          <a:lstStyle/>
          <a:p>
            <a:pPr marL="12700" algn="just">
              <a:lnSpc>
                <a:spcPct val="100000"/>
              </a:lnSpc>
              <a:spcBef>
                <a:spcPts val="100"/>
              </a:spcBef>
            </a:pPr>
            <a:r>
              <a:rPr sz="1400" b="1" u="heavy" spc="-5" dirty="0">
                <a:uFill>
                  <a:solidFill>
                    <a:srgbClr val="000000"/>
                  </a:solidFill>
                </a:uFill>
                <a:latin typeface="Times New Roman"/>
                <a:cs typeface="Times New Roman"/>
              </a:rPr>
              <a:t>Program</a:t>
            </a:r>
            <a:r>
              <a:rPr sz="1400" b="1" u="heavy"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Specific</a:t>
            </a:r>
            <a:r>
              <a:rPr sz="1400" b="1" u="heavy"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Outcomes</a:t>
            </a:r>
            <a:endParaRPr sz="1400">
              <a:latin typeface="Times New Roman"/>
              <a:cs typeface="Times New Roman"/>
            </a:endParaRPr>
          </a:p>
          <a:p>
            <a:pPr marL="12700" marR="5080" algn="just">
              <a:lnSpc>
                <a:spcPct val="143700"/>
              </a:lnSpc>
              <a:spcBef>
                <a:spcPts val="610"/>
              </a:spcBef>
            </a:pPr>
            <a:r>
              <a:rPr sz="1400" b="1" spc="-5" dirty="0">
                <a:latin typeface="Times New Roman"/>
                <a:cs typeface="Times New Roman"/>
              </a:rPr>
              <a:t>PSO1: </a:t>
            </a:r>
            <a:r>
              <a:rPr sz="1400" spc="-5" dirty="0">
                <a:latin typeface="Times New Roman"/>
                <a:cs typeface="Times New Roman"/>
              </a:rPr>
              <a:t>Applying knowledge </a:t>
            </a:r>
            <a:r>
              <a:rPr sz="1400" dirty="0">
                <a:latin typeface="Times New Roman"/>
                <a:cs typeface="Times New Roman"/>
              </a:rPr>
              <a:t>in </a:t>
            </a:r>
            <a:r>
              <a:rPr sz="1400" spc="-5" dirty="0">
                <a:latin typeface="Times New Roman"/>
                <a:cs typeface="Times New Roman"/>
              </a:rPr>
              <a:t>various </a:t>
            </a:r>
            <a:r>
              <a:rPr sz="1400" spc="-10" dirty="0">
                <a:latin typeface="Times New Roman"/>
                <a:cs typeface="Times New Roman"/>
              </a:rPr>
              <a:t>areas, </a:t>
            </a:r>
            <a:r>
              <a:rPr sz="1400" dirty="0">
                <a:latin typeface="Times New Roman"/>
                <a:cs typeface="Times New Roman"/>
              </a:rPr>
              <a:t>like </a:t>
            </a:r>
            <a:r>
              <a:rPr sz="1400" spc="-5" dirty="0">
                <a:latin typeface="Times New Roman"/>
                <a:cs typeface="Times New Roman"/>
              </a:rPr>
              <a:t>Electronics, Communications, </a:t>
            </a:r>
            <a:r>
              <a:rPr sz="1400" dirty="0">
                <a:latin typeface="Times New Roman"/>
                <a:cs typeface="Times New Roman"/>
              </a:rPr>
              <a:t> Signal </a:t>
            </a:r>
            <a:r>
              <a:rPr sz="1400" spc="-5" dirty="0">
                <a:latin typeface="Times New Roman"/>
                <a:cs typeface="Times New Roman"/>
              </a:rPr>
              <a:t>processing, </a:t>
            </a:r>
            <a:r>
              <a:rPr sz="1400" spc="-10" dirty="0">
                <a:latin typeface="Times New Roman"/>
                <a:cs typeface="Times New Roman"/>
              </a:rPr>
              <a:t>VLSI, </a:t>
            </a:r>
            <a:r>
              <a:rPr sz="1400" spc="-5" dirty="0">
                <a:latin typeface="Times New Roman"/>
                <a:cs typeface="Times New Roman"/>
              </a:rPr>
              <a:t>Embedded systems </a:t>
            </a:r>
            <a:r>
              <a:rPr sz="1400" dirty="0">
                <a:latin typeface="Times New Roman"/>
                <a:cs typeface="Times New Roman"/>
              </a:rPr>
              <a:t>etc., in the </a:t>
            </a:r>
            <a:r>
              <a:rPr sz="1400" spc="-5" dirty="0">
                <a:latin typeface="Times New Roman"/>
                <a:cs typeface="Times New Roman"/>
              </a:rPr>
              <a:t>design </a:t>
            </a:r>
            <a:r>
              <a:rPr sz="1400" dirty="0">
                <a:latin typeface="Times New Roman"/>
                <a:cs typeface="Times New Roman"/>
              </a:rPr>
              <a:t>and </a:t>
            </a:r>
            <a:r>
              <a:rPr sz="1400" spc="-5" dirty="0">
                <a:latin typeface="Times New Roman"/>
                <a:cs typeface="Times New Roman"/>
              </a:rPr>
              <a:t>implementation </a:t>
            </a:r>
            <a:r>
              <a:rPr sz="1400" spc="-335" dirty="0">
                <a:latin typeface="Times New Roman"/>
                <a:cs typeface="Times New Roman"/>
              </a:rPr>
              <a:t> </a:t>
            </a:r>
            <a:r>
              <a:rPr sz="1400" dirty="0">
                <a:latin typeface="Times New Roman"/>
                <a:cs typeface="Times New Roman"/>
              </a:rPr>
              <a:t>of </a:t>
            </a:r>
            <a:r>
              <a:rPr sz="1400" spc="-5" dirty="0">
                <a:latin typeface="Times New Roman"/>
                <a:cs typeface="Times New Roman"/>
              </a:rPr>
              <a:t>Engineering</a:t>
            </a:r>
            <a:r>
              <a:rPr sz="1400" dirty="0">
                <a:latin typeface="Times New Roman"/>
                <a:cs typeface="Times New Roman"/>
              </a:rPr>
              <a:t> </a:t>
            </a:r>
            <a:r>
              <a:rPr sz="1400" spc="-5" dirty="0">
                <a:latin typeface="Times New Roman"/>
                <a:cs typeface="Times New Roman"/>
              </a:rPr>
              <a:t>application.</a:t>
            </a:r>
            <a:endParaRPr sz="1400">
              <a:latin typeface="Times New Roman"/>
              <a:cs typeface="Times New Roman"/>
            </a:endParaRPr>
          </a:p>
          <a:p>
            <a:pPr marL="12700" marR="5080" algn="just">
              <a:lnSpc>
                <a:spcPct val="144400"/>
              </a:lnSpc>
              <a:spcBef>
                <a:spcPts val="575"/>
              </a:spcBef>
            </a:pPr>
            <a:r>
              <a:rPr sz="1400" b="1" spc="-5" dirty="0">
                <a:latin typeface="Times New Roman"/>
                <a:cs typeface="Times New Roman"/>
              </a:rPr>
              <a:t>PSO2:</a:t>
            </a:r>
            <a:r>
              <a:rPr sz="1400" b="1" dirty="0">
                <a:latin typeface="Times New Roman"/>
                <a:cs typeface="Times New Roman"/>
              </a:rPr>
              <a:t> </a:t>
            </a:r>
            <a:r>
              <a:rPr sz="1400" spc="-5" dirty="0">
                <a:latin typeface="Times New Roman"/>
                <a:cs typeface="Times New Roman"/>
              </a:rPr>
              <a:t>Able</a:t>
            </a:r>
            <a:r>
              <a:rPr sz="1400" dirty="0">
                <a:latin typeface="Times New Roman"/>
                <a:cs typeface="Times New Roman"/>
              </a:rPr>
              <a:t> to</a:t>
            </a:r>
            <a:r>
              <a:rPr sz="1400" spc="5" dirty="0">
                <a:latin typeface="Times New Roman"/>
                <a:cs typeface="Times New Roman"/>
              </a:rPr>
              <a:t> </a:t>
            </a:r>
            <a:r>
              <a:rPr sz="1400" dirty="0">
                <a:latin typeface="Times New Roman"/>
                <a:cs typeface="Times New Roman"/>
              </a:rPr>
              <a:t>solve</a:t>
            </a:r>
            <a:r>
              <a:rPr sz="1400" spc="5" dirty="0">
                <a:latin typeface="Times New Roman"/>
                <a:cs typeface="Times New Roman"/>
              </a:rPr>
              <a:t> </a:t>
            </a:r>
            <a:r>
              <a:rPr sz="1400" spc="-5" dirty="0">
                <a:latin typeface="Times New Roman"/>
                <a:cs typeface="Times New Roman"/>
              </a:rPr>
              <a:t>complex</a:t>
            </a:r>
            <a:r>
              <a:rPr sz="1400" dirty="0">
                <a:latin typeface="Times New Roman"/>
                <a:cs typeface="Times New Roman"/>
              </a:rPr>
              <a:t> </a:t>
            </a:r>
            <a:r>
              <a:rPr sz="1400" spc="-5" dirty="0">
                <a:latin typeface="Times New Roman"/>
                <a:cs typeface="Times New Roman"/>
              </a:rPr>
              <a:t>problems</a:t>
            </a:r>
            <a:r>
              <a:rPr sz="1400" dirty="0">
                <a:latin typeface="Times New Roman"/>
                <a:cs typeface="Times New Roman"/>
              </a:rPr>
              <a:t> in</a:t>
            </a:r>
            <a:r>
              <a:rPr sz="1400" spc="5" dirty="0">
                <a:latin typeface="Times New Roman"/>
                <a:cs typeface="Times New Roman"/>
              </a:rPr>
              <a:t> </a:t>
            </a:r>
            <a:r>
              <a:rPr sz="1400" spc="-5" dirty="0">
                <a:latin typeface="Times New Roman"/>
                <a:cs typeface="Times New Roman"/>
              </a:rPr>
              <a:t>Electronics</a:t>
            </a:r>
            <a:r>
              <a:rPr sz="1400" dirty="0">
                <a:latin typeface="Times New Roman"/>
                <a:cs typeface="Times New Roman"/>
              </a:rPr>
              <a:t> and</a:t>
            </a:r>
            <a:r>
              <a:rPr sz="1400" spc="5" dirty="0">
                <a:latin typeface="Times New Roman"/>
                <a:cs typeface="Times New Roman"/>
              </a:rPr>
              <a:t> </a:t>
            </a:r>
            <a:r>
              <a:rPr sz="1400" spc="-5" dirty="0">
                <a:latin typeface="Times New Roman"/>
                <a:cs typeface="Times New Roman"/>
              </a:rPr>
              <a:t>Communication </a:t>
            </a:r>
            <a:r>
              <a:rPr sz="1400" dirty="0">
                <a:latin typeface="Times New Roman"/>
                <a:cs typeface="Times New Roman"/>
              </a:rPr>
              <a:t> Engineering </a:t>
            </a:r>
            <a:r>
              <a:rPr sz="1400" spc="-10" dirty="0">
                <a:latin typeface="Times New Roman"/>
                <a:cs typeface="Times New Roman"/>
              </a:rPr>
              <a:t>with </a:t>
            </a:r>
            <a:r>
              <a:rPr sz="1400" spc="-5" dirty="0">
                <a:latin typeface="Times New Roman"/>
                <a:cs typeface="Times New Roman"/>
              </a:rPr>
              <a:t>analytical </a:t>
            </a:r>
            <a:r>
              <a:rPr sz="1400" dirty="0">
                <a:latin typeface="Times New Roman"/>
                <a:cs typeface="Times New Roman"/>
              </a:rPr>
              <a:t>and </a:t>
            </a:r>
            <a:r>
              <a:rPr sz="1400" spc="-5" dirty="0">
                <a:latin typeface="Times New Roman"/>
                <a:cs typeface="Times New Roman"/>
              </a:rPr>
              <a:t>managerial skills either independently </a:t>
            </a:r>
            <a:r>
              <a:rPr sz="1400" spc="-15" dirty="0">
                <a:latin typeface="Times New Roman"/>
                <a:cs typeface="Times New Roman"/>
              </a:rPr>
              <a:t>or </a:t>
            </a:r>
            <a:r>
              <a:rPr sz="1400" dirty="0">
                <a:latin typeface="Times New Roman"/>
                <a:cs typeface="Times New Roman"/>
              </a:rPr>
              <a:t>in team </a:t>
            </a:r>
            <a:r>
              <a:rPr sz="1400" spc="5" dirty="0">
                <a:latin typeface="Times New Roman"/>
                <a:cs typeface="Times New Roman"/>
              </a:rPr>
              <a:t> </a:t>
            </a:r>
            <a:r>
              <a:rPr sz="1400" dirty="0">
                <a:latin typeface="Times New Roman"/>
                <a:cs typeface="Times New Roman"/>
              </a:rPr>
              <a:t>using </a:t>
            </a:r>
            <a:r>
              <a:rPr sz="1400" spc="-5" dirty="0">
                <a:latin typeface="Times New Roman"/>
                <a:cs typeface="Times New Roman"/>
              </a:rPr>
              <a:t>latest</a:t>
            </a:r>
            <a:r>
              <a:rPr sz="1400" spc="10" dirty="0">
                <a:latin typeface="Times New Roman"/>
                <a:cs typeface="Times New Roman"/>
              </a:rPr>
              <a:t> </a:t>
            </a:r>
            <a:r>
              <a:rPr sz="1400" spc="-5" dirty="0">
                <a:latin typeface="Times New Roman"/>
                <a:cs typeface="Times New Roman"/>
              </a:rPr>
              <a:t>hardware</a:t>
            </a:r>
            <a:r>
              <a:rPr sz="1400" dirty="0">
                <a:latin typeface="Times New Roman"/>
                <a:cs typeface="Times New Roman"/>
              </a:rPr>
              <a:t> and</a:t>
            </a:r>
            <a:r>
              <a:rPr sz="1400" spc="-25" dirty="0">
                <a:latin typeface="Times New Roman"/>
                <a:cs typeface="Times New Roman"/>
              </a:rPr>
              <a:t> </a:t>
            </a:r>
            <a:r>
              <a:rPr sz="1400" spc="-5" dirty="0">
                <a:latin typeface="Times New Roman"/>
                <a:cs typeface="Times New Roman"/>
              </a:rPr>
              <a:t>software</a:t>
            </a:r>
            <a:r>
              <a:rPr sz="1400" dirty="0">
                <a:latin typeface="Times New Roman"/>
                <a:cs typeface="Times New Roman"/>
              </a:rPr>
              <a:t> </a:t>
            </a:r>
            <a:r>
              <a:rPr sz="1400" spc="-5" dirty="0">
                <a:latin typeface="Times New Roman"/>
                <a:cs typeface="Times New Roman"/>
              </a:rPr>
              <a:t>tools</a:t>
            </a:r>
            <a:r>
              <a:rPr sz="1400" spc="5" dirty="0">
                <a:latin typeface="Times New Roman"/>
                <a:cs typeface="Times New Roman"/>
              </a:rPr>
              <a:t> </a:t>
            </a:r>
            <a:r>
              <a:rPr sz="1400" dirty="0">
                <a:latin typeface="Times New Roman"/>
                <a:cs typeface="Times New Roman"/>
              </a:rPr>
              <a:t>to </a:t>
            </a:r>
            <a:r>
              <a:rPr sz="1400" spc="-5" dirty="0">
                <a:latin typeface="Times New Roman"/>
                <a:cs typeface="Times New Roman"/>
              </a:rPr>
              <a:t>fulfil</a:t>
            </a:r>
            <a:r>
              <a:rPr sz="1400" spc="10" dirty="0">
                <a:latin typeface="Times New Roman"/>
                <a:cs typeface="Times New Roman"/>
              </a:rPr>
              <a:t> </a:t>
            </a:r>
            <a:r>
              <a:rPr sz="1400" dirty="0">
                <a:latin typeface="Times New Roman"/>
                <a:cs typeface="Times New Roman"/>
              </a:rPr>
              <a:t>the</a:t>
            </a:r>
            <a:r>
              <a:rPr sz="1400" spc="-25" dirty="0">
                <a:latin typeface="Times New Roman"/>
                <a:cs typeface="Times New Roman"/>
              </a:rPr>
              <a:t> </a:t>
            </a:r>
            <a:r>
              <a:rPr sz="1400" spc="-5" dirty="0">
                <a:latin typeface="Times New Roman"/>
                <a:cs typeface="Times New Roman"/>
              </a:rPr>
              <a:t>industrial</a:t>
            </a:r>
            <a:r>
              <a:rPr sz="1400" spc="10" dirty="0">
                <a:latin typeface="Times New Roman"/>
                <a:cs typeface="Times New Roman"/>
              </a:rPr>
              <a:t> </a:t>
            </a:r>
            <a:r>
              <a:rPr sz="1400" spc="-5" dirty="0">
                <a:latin typeface="Times New Roman"/>
                <a:cs typeface="Times New Roman"/>
              </a:rPr>
              <a:t>expectations.</a:t>
            </a:r>
            <a:endParaRPr sz="14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1872100717"/>
              </p:ext>
            </p:extLst>
          </p:nvPr>
        </p:nvGraphicFramePr>
        <p:xfrm>
          <a:off x="930593" y="4386941"/>
          <a:ext cx="5940424" cy="1870581"/>
        </p:xfrm>
        <a:graphic>
          <a:graphicData uri="http://schemas.openxmlformats.org/drawingml/2006/table">
            <a:tbl>
              <a:tblPr firstRow="1" bandRow="1">
                <a:tableStyleId>{2D5ABB26-0587-4C30-8999-92F81FD0307C}</a:tableStyleId>
              </a:tblPr>
              <a:tblGrid>
                <a:gridCol w="2277745">
                  <a:extLst>
                    <a:ext uri="{9D8B030D-6E8A-4147-A177-3AD203B41FA5}">
                      <a16:colId xmlns:a16="http://schemas.microsoft.com/office/drawing/2014/main" val="20000"/>
                    </a:ext>
                  </a:extLst>
                </a:gridCol>
                <a:gridCol w="3662679">
                  <a:extLst>
                    <a:ext uri="{9D8B030D-6E8A-4147-A177-3AD203B41FA5}">
                      <a16:colId xmlns:a16="http://schemas.microsoft.com/office/drawing/2014/main" val="20001"/>
                    </a:ext>
                  </a:extLst>
                </a:gridCol>
              </a:tblGrid>
              <a:tr h="333628">
                <a:tc>
                  <a:txBody>
                    <a:bodyPr/>
                    <a:lstStyle/>
                    <a:p>
                      <a:pPr marL="4445" algn="ctr">
                        <a:lnSpc>
                          <a:spcPct val="100000"/>
                        </a:lnSpc>
                        <a:spcBef>
                          <a:spcPts val="400"/>
                        </a:spcBef>
                      </a:pPr>
                      <a:r>
                        <a:rPr sz="1400" b="1" spc="-5" dirty="0">
                          <a:latin typeface="Times New Roman"/>
                          <a:cs typeface="Times New Roman"/>
                        </a:rPr>
                        <a:t>Abstract</a:t>
                      </a:r>
                      <a:endParaRPr sz="1400">
                        <a:latin typeface="Times New Roman"/>
                        <a:cs typeface="Times New Roman"/>
                      </a:endParaRPr>
                    </a:p>
                  </a:txBody>
                  <a:tcPr marL="0" marR="0" marT="508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0"/>
                        </a:spcBef>
                      </a:pPr>
                      <a:r>
                        <a:rPr sz="1400" b="1" dirty="0">
                          <a:latin typeface="Times New Roman"/>
                          <a:cs typeface="Times New Roman"/>
                        </a:rPr>
                        <a:t>Matching</a:t>
                      </a:r>
                      <a:r>
                        <a:rPr sz="1400" b="1" spc="-15" dirty="0">
                          <a:latin typeface="Times New Roman"/>
                          <a:cs typeface="Times New Roman"/>
                        </a:rPr>
                        <a:t> </a:t>
                      </a:r>
                      <a:r>
                        <a:rPr sz="1400" b="1" spc="-5" dirty="0">
                          <a:latin typeface="Times New Roman"/>
                          <a:cs typeface="Times New Roman"/>
                        </a:rPr>
                        <a:t>with</a:t>
                      </a:r>
                      <a:r>
                        <a:rPr sz="1400" b="1" spc="-10" dirty="0">
                          <a:latin typeface="Times New Roman"/>
                          <a:cs typeface="Times New Roman"/>
                        </a:rPr>
                        <a:t> </a:t>
                      </a:r>
                      <a:r>
                        <a:rPr sz="1400" b="1" spc="-5" dirty="0">
                          <a:latin typeface="Times New Roman"/>
                          <a:cs typeface="Times New Roman"/>
                        </a:rPr>
                        <a:t>POs,</a:t>
                      </a:r>
                      <a:r>
                        <a:rPr sz="1400" b="1" spc="-15" dirty="0">
                          <a:latin typeface="Times New Roman"/>
                          <a:cs typeface="Times New Roman"/>
                        </a:rPr>
                        <a:t> </a:t>
                      </a:r>
                      <a:r>
                        <a:rPr sz="1400" b="1" spc="-10" dirty="0">
                          <a:latin typeface="Times New Roman"/>
                          <a:cs typeface="Times New Roman"/>
                        </a:rPr>
                        <a:t>PSOs</a:t>
                      </a:r>
                      <a:endParaRPr sz="1400">
                        <a:latin typeface="Times New Roman"/>
                        <a:cs typeface="Times New Roman"/>
                      </a:endParaRPr>
                    </a:p>
                  </a:txBody>
                  <a:tcPr marL="0" marR="0" marT="508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536953">
                <a:tc>
                  <a:txBody>
                    <a:bodyPr/>
                    <a:lstStyle/>
                    <a:p>
                      <a:pPr>
                        <a:lnSpc>
                          <a:spcPct val="100000"/>
                        </a:lnSpc>
                      </a:pPr>
                      <a:endParaRPr sz="1500" dirty="0">
                        <a:latin typeface="Times New Roman"/>
                        <a:cs typeface="Times New Roman"/>
                      </a:endParaRPr>
                    </a:p>
                    <a:p>
                      <a:pPr>
                        <a:lnSpc>
                          <a:spcPct val="100000"/>
                        </a:lnSpc>
                      </a:pPr>
                      <a:endParaRPr sz="1500" dirty="0">
                        <a:latin typeface="Times New Roman"/>
                        <a:cs typeface="Times New Roman"/>
                      </a:endParaRPr>
                    </a:p>
                    <a:p>
                      <a:pPr marL="69850" marR="58419">
                        <a:lnSpc>
                          <a:spcPts val="1630"/>
                        </a:lnSpc>
                        <a:spcBef>
                          <a:spcPts val="969"/>
                        </a:spcBef>
                      </a:pPr>
                      <a:r>
                        <a:rPr lang="en-US" sz="1400" dirty="0">
                          <a:latin typeface="Times New Roman"/>
                          <a:cs typeface="Times New Roman"/>
                        </a:rPr>
                        <a:t>Water level monitoring. </a:t>
                      </a:r>
                      <a:r>
                        <a:rPr lang="en-US" sz="1400" dirty="0" err="1">
                          <a:latin typeface="Times New Roman"/>
                          <a:cs typeface="Times New Roman"/>
                        </a:rPr>
                        <a:t>Ultarsonic</a:t>
                      </a:r>
                      <a:r>
                        <a:rPr lang="en-US" sz="1400" dirty="0">
                          <a:latin typeface="Times New Roman"/>
                          <a:cs typeface="Times New Roman"/>
                        </a:rPr>
                        <a:t> sensor, led  </a:t>
                      </a:r>
                      <a:r>
                        <a:rPr lang="en-US" sz="1400" dirty="0" err="1">
                          <a:latin typeface="Times New Roman"/>
                          <a:cs typeface="Times New Roman"/>
                        </a:rPr>
                        <a:t>NoddeMCU</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p>
                      <a:pPr>
                        <a:lnSpc>
                          <a:spcPct val="100000"/>
                        </a:lnSpc>
                      </a:pPr>
                      <a:endParaRPr sz="1500" dirty="0">
                        <a:latin typeface="Times New Roman"/>
                        <a:cs typeface="Times New Roman"/>
                      </a:endParaRPr>
                    </a:p>
                    <a:p>
                      <a:pPr algn="ctr">
                        <a:lnSpc>
                          <a:spcPct val="100000"/>
                        </a:lnSpc>
                        <a:spcBef>
                          <a:spcPts val="1325"/>
                        </a:spcBef>
                      </a:pPr>
                      <a:r>
                        <a:rPr sz="1400" spc="-5" dirty="0">
                          <a:solidFill>
                            <a:srgbClr val="C0504D"/>
                          </a:solidFill>
                          <a:latin typeface="Times New Roman"/>
                          <a:cs typeface="Times New Roman"/>
                        </a:rPr>
                        <a:t>PO1,PO2,PO7,PO6</a:t>
                      </a:r>
                      <a:r>
                        <a:rPr sz="1400" spc="320" dirty="0">
                          <a:solidFill>
                            <a:srgbClr val="C0504D"/>
                          </a:solidFill>
                          <a:latin typeface="Times New Roman"/>
                          <a:cs typeface="Times New Roman"/>
                        </a:rPr>
                        <a:t> </a:t>
                      </a:r>
                      <a:r>
                        <a:rPr sz="1400" dirty="0">
                          <a:solidFill>
                            <a:srgbClr val="C0504D"/>
                          </a:solidFill>
                          <a:latin typeface="Times New Roman"/>
                          <a:cs typeface="Times New Roman"/>
                        </a:rPr>
                        <a:t>and</a:t>
                      </a:r>
                      <a:r>
                        <a:rPr sz="1400" spc="-20" dirty="0">
                          <a:solidFill>
                            <a:srgbClr val="C0504D"/>
                          </a:solidFill>
                          <a:latin typeface="Times New Roman"/>
                          <a:cs typeface="Times New Roman"/>
                        </a:rPr>
                        <a:t> </a:t>
                      </a:r>
                      <a:r>
                        <a:rPr sz="1400" dirty="0">
                          <a:solidFill>
                            <a:srgbClr val="C0504D"/>
                          </a:solidFill>
                          <a:latin typeface="Times New Roman"/>
                          <a:cs typeface="Times New Roman"/>
                        </a:rPr>
                        <a:t>PSO1</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pSp>
        <p:nvGrpSpPr>
          <p:cNvPr id="5" name="object 5"/>
          <p:cNvGrpSpPr/>
          <p:nvPr/>
        </p:nvGrpSpPr>
        <p:grpSpPr>
          <a:xfrm>
            <a:off x="275908" y="279348"/>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7</a:t>
            </a:r>
            <a:endParaRPr sz="2200">
              <a:latin typeface="Calibri Light"/>
              <a:cs typeface="Calibri Light"/>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a:t>
            </a:fld>
            <a:endParaRPr dirty="0"/>
          </a:p>
        </p:txBody>
      </p:sp>
      <p:sp>
        <p:nvSpPr>
          <p:cNvPr id="3" name="object 3"/>
          <p:cNvSpPr txBox="1"/>
          <p:nvPr/>
        </p:nvSpPr>
        <p:spPr>
          <a:xfrm>
            <a:off x="776509" y="2286575"/>
            <a:ext cx="6451283" cy="5314275"/>
          </a:xfrm>
          <a:prstGeom prst="rect">
            <a:avLst/>
          </a:prstGeom>
        </p:spPr>
        <p:txBody>
          <a:bodyPr vert="horz" wrap="square" lIns="0" tIns="12700" rIns="0" bIns="0" rtlCol="0">
            <a:spAutoFit/>
          </a:bodyPr>
          <a:lstStyle/>
          <a:p>
            <a:pPr marR="256540" algn="ctr">
              <a:lnSpc>
                <a:spcPct val="100000"/>
              </a:lnSpc>
              <a:spcBef>
                <a:spcPts val="100"/>
              </a:spcBef>
            </a:pPr>
            <a:r>
              <a:rPr lang="en-US" sz="1600" b="1" spc="-5" dirty="0">
                <a:latin typeface="Times New Roman"/>
                <a:cs typeface="Times New Roman"/>
              </a:rPr>
              <a:t> </a:t>
            </a:r>
            <a:r>
              <a:rPr sz="1600" b="1" spc="-5" dirty="0">
                <a:latin typeface="Times New Roman"/>
                <a:cs typeface="Times New Roman"/>
              </a:rPr>
              <a:t>ABSTRACT</a:t>
            </a:r>
            <a:endParaRPr sz="1600" dirty="0">
              <a:latin typeface="Times New Roman"/>
              <a:cs typeface="Times New Roman"/>
            </a:endParaRPr>
          </a:p>
          <a:p>
            <a:pPr lvl="1">
              <a:lnSpc>
                <a:spcPct val="200000"/>
              </a:lnSpc>
              <a:spcBef>
                <a:spcPts val="10"/>
              </a:spcBef>
            </a:pPr>
            <a:r>
              <a:rPr lang="en-US" sz="1400" dirty="0">
                <a:latin typeface="Times New Roman"/>
                <a:cs typeface="Times New Roman"/>
              </a:rPr>
              <a:t>                                                                                                                                                                                                 </a:t>
            </a:r>
            <a:r>
              <a:rPr lang="en-US" sz="1400" dirty="0">
                <a:latin typeface="Times New Roman" panose="02020603050405020304" pitchFamily="18" charset="0"/>
                <a:cs typeface="Times New Roman"/>
              </a:rPr>
              <a:t> </a:t>
            </a:r>
            <a:r>
              <a:rPr lang="en-US" sz="1400" dirty="0">
                <a:effectLst/>
                <a:latin typeface="Times New Roman" panose="02020603050405020304" pitchFamily="18" charset="0"/>
                <a:ea typeface="Times New Roman" panose="02020603050405020304" pitchFamily="18" charset="0"/>
              </a:rPr>
              <a:t>       This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project</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gives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 proper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insight</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into</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water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conservation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through</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application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water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level</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monitoring</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system.</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Industries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homes</a:t>
            </a:r>
            <a:r>
              <a:rPr lang="en-US" sz="1400" spc="-3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where water is used to a large extent can implement the given model to</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get the information about the water level in real time. An ultrasonic</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sensor and a </a:t>
            </a:r>
            <a:r>
              <a:rPr lang="en-US" sz="1400" dirty="0" err="1">
                <a:effectLst/>
                <a:latin typeface="Times New Roman" panose="02020603050405020304" pitchFamily="18" charset="0"/>
                <a:ea typeface="Times New Roman" panose="02020603050405020304" pitchFamily="18" charset="0"/>
              </a:rPr>
              <a:t>NodeMCU</a:t>
            </a:r>
            <a:r>
              <a:rPr lang="en-US" sz="1400" dirty="0">
                <a:effectLst/>
                <a:latin typeface="Times New Roman" panose="02020603050405020304" pitchFamily="18" charset="0"/>
                <a:ea typeface="Times New Roman" panose="02020603050405020304" pitchFamily="18" charset="0"/>
              </a:rPr>
              <a:t> microcontroller are used to achieve the given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results. Using the power of internet, simplification can be further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achieved for users as they will be able to view the data from anywhere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 thereby giving the users the power to monitor it from anywhere and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giving them the power to achieve the control of water loss from</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everywhere. The need for this control arises due to the fact that water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loss is happening at a critical rate and if not controlled the situation will</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worsen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further.</a:t>
            </a:r>
            <a:endParaRPr lang="en-IN" sz="1400" dirty="0">
              <a:effectLst/>
              <a:latin typeface="Times New Roman" panose="02020603050405020304" pitchFamily="18" charset="0"/>
              <a:ea typeface="Times New Roman" panose="02020603050405020304" pitchFamily="18" charset="0"/>
            </a:endParaRPr>
          </a:p>
          <a:p>
            <a:pPr>
              <a:lnSpc>
                <a:spcPct val="100000"/>
              </a:lnSpc>
              <a:spcBef>
                <a:spcPts val="10"/>
              </a:spcBef>
            </a:pPr>
            <a:r>
              <a:rPr lang="en-US" sz="2050" dirty="0">
                <a:latin typeface="Times New Roman"/>
                <a:cs typeface="Times New Roman"/>
              </a:rPr>
              <a:t>   </a:t>
            </a:r>
            <a:endParaRPr sz="2050" dirty="0">
              <a:latin typeface="Times New Roman"/>
              <a:cs typeface="Times New Roman"/>
            </a:endParaRPr>
          </a:p>
        </p:txBody>
      </p:sp>
      <p:grpSp>
        <p:nvGrpSpPr>
          <p:cNvPr id="10" name="object 3">
            <a:extLst>
              <a:ext uri="{FF2B5EF4-FFF2-40B4-BE49-F238E27FC236}">
                <a16:creationId xmlns:a16="http://schemas.microsoft.com/office/drawing/2014/main" id="{79A10DE6-92D7-D9CB-8939-5162E0F1E558}"/>
              </a:ext>
            </a:extLst>
          </p:cNvPr>
          <p:cNvGrpSpPr/>
          <p:nvPr/>
        </p:nvGrpSpPr>
        <p:grpSpPr>
          <a:xfrm>
            <a:off x="338643" y="312880"/>
            <a:ext cx="7165975" cy="9451975"/>
            <a:chOff x="304800" y="304800"/>
            <a:chExt cx="7165975" cy="9451975"/>
          </a:xfrm>
        </p:grpSpPr>
        <p:sp>
          <p:nvSpPr>
            <p:cNvPr id="11" name="object 4">
              <a:extLst>
                <a:ext uri="{FF2B5EF4-FFF2-40B4-BE49-F238E27FC236}">
                  <a16:creationId xmlns:a16="http://schemas.microsoft.com/office/drawing/2014/main" id="{59BF5939-6F36-3067-9FCE-766C6D971BE9}"/>
                </a:ext>
              </a:extLst>
            </p:cNvPr>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12" name="object 5">
              <a:extLst>
                <a:ext uri="{FF2B5EF4-FFF2-40B4-BE49-F238E27FC236}">
                  <a16:creationId xmlns:a16="http://schemas.microsoft.com/office/drawing/2014/main" id="{EA15AFDF-4C46-DB95-D1C5-70552685A435}"/>
                </a:ext>
              </a:extLst>
            </p:cNvPr>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13" name="object 6">
              <a:extLst>
                <a:ext uri="{FF2B5EF4-FFF2-40B4-BE49-F238E27FC236}">
                  <a16:creationId xmlns:a16="http://schemas.microsoft.com/office/drawing/2014/main" id="{E5B8A88A-1BC1-2355-AF06-FE10F51FF41F}"/>
                </a:ext>
              </a:extLst>
            </p:cNvPr>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8</a:t>
            </a:r>
            <a:endParaRPr sz="2200">
              <a:latin typeface="Calibri Light"/>
              <a:cs typeface="Calibri Light"/>
            </a:endParaRPr>
          </a:p>
        </p:txBody>
      </p:sp>
      <p:sp>
        <p:nvSpPr>
          <p:cNvPr id="3" name="object 3"/>
          <p:cNvSpPr txBox="1"/>
          <p:nvPr/>
        </p:nvSpPr>
        <p:spPr>
          <a:xfrm>
            <a:off x="2915920" y="1248156"/>
            <a:ext cx="19399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TABLE</a:t>
            </a:r>
            <a:r>
              <a:rPr sz="1400" b="1" spc="-40" dirty="0">
                <a:latin typeface="Times New Roman"/>
                <a:cs typeface="Times New Roman"/>
              </a:rPr>
              <a:t> </a:t>
            </a:r>
            <a:r>
              <a:rPr sz="1400" b="1" dirty="0">
                <a:latin typeface="Times New Roman"/>
                <a:cs typeface="Times New Roman"/>
              </a:rPr>
              <a:t>OF</a:t>
            </a:r>
            <a:r>
              <a:rPr sz="1400" b="1" spc="-40" dirty="0">
                <a:latin typeface="Times New Roman"/>
                <a:cs typeface="Times New Roman"/>
              </a:rPr>
              <a:t> </a:t>
            </a:r>
            <a:r>
              <a:rPr sz="1400" b="1" spc="-5" dirty="0">
                <a:latin typeface="Times New Roman"/>
                <a:cs typeface="Times New Roman"/>
              </a:rPr>
              <a:t>CONTENTS</a:t>
            </a:r>
            <a:endParaRPr sz="14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725027907"/>
              </p:ext>
            </p:extLst>
          </p:nvPr>
        </p:nvGraphicFramePr>
        <p:xfrm>
          <a:off x="1172210" y="1869637"/>
          <a:ext cx="5422264" cy="6267252"/>
        </p:xfrm>
        <a:graphic>
          <a:graphicData uri="http://schemas.openxmlformats.org/drawingml/2006/table">
            <a:tbl>
              <a:tblPr firstRow="1" bandRow="1">
                <a:tableStyleId>{2D5ABB26-0587-4C30-8999-92F81FD0307C}</a:tableStyleId>
              </a:tblPr>
              <a:tblGrid>
                <a:gridCol w="1305560">
                  <a:extLst>
                    <a:ext uri="{9D8B030D-6E8A-4147-A177-3AD203B41FA5}">
                      <a16:colId xmlns:a16="http://schemas.microsoft.com/office/drawing/2014/main" val="20000"/>
                    </a:ext>
                  </a:extLst>
                </a:gridCol>
                <a:gridCol w="3201669">
                  <a:extLst>
                    <a:ext uri="{9D8B030D-6E8A-4147-A177-3AD203B41FA5}">
                      <a16:colId xmlns:a16="http://schemas.microsoft.com/office/drawing/2014/main" val="20001"/>
                    </a:ext>
                  </a:extLst>
                </a:gridCol>
                <a:gridCol w="915035">
                  <a:extLst>
                    <a:ext uri="{9D8B030D-6E8A-4147-A177-3AD203B41FA5}">
                      <a16:colId xmlns:a16="http://schemas.microsoft.com/office/drawing/2014/main" val="20002"/>
                    </a:ext>
                  </a:extLst>
                </a:gridCol>
              </a:tblGrid>
              <a:tr h="280472">
                <a:tc>
                  <a:txBody>
                    <a:bodyPr/>
                    <a:lstStyle/>
                    <a:p>
                      <a:pPr marL="107950">
                        <a:lnSpc>
                          <a:spcPts val="1420"/>
                        </a:lnSpc>
                      </a:pPr>
                      <a:r>
                        <a:rPr sz="1300" b="1" spc="-5" dirty="0">
                          <a:latin typeface="Times New Roman"/>
                          <a:cs typeface="Times New Roman"/>
                        </a:rPr>
                        <a:t>CHAPTER</a:t>
                      </a:r>
                      <a:r>
                        <a:rPr sz="1300" b="1" spc="-20" dirty="0">
                          <a:latin typeface="Times New Roman"/>
                          <a:cs typeface="Times New Roman"/>
                        </a:rPr>
                        <a:t> </a:t>
                      </a:r>
                      <a:r>
                        <a:rPr sz="1300" b="1" dirty="0">
                          <a:latin typeface="Times New Roman"/>
                          <a:cs typeface="Times New Roman"/>
                        </a:rPr>
                        <a:t>No.</a:t>
                      </a:r>
                      <a:endParaRPr sz="1300">
                        <a:latin typeface="Times New Roman"/>
                        <a:cs typeface="Times New Roman"/>
                      </a:endParaRPr>
                    </a:p>
                  </a:txBody>
                  <a:tcPr marL="0" marR="0" marT="0" marB="0">
                    <a:lnB w="6350">
                      <a:solidFill>
                        <a:srgbClr val="000000"/>
                      </a:solidFill>
                      <a:prstDash val="solid"/>
                    </a:lnB>
                  </a:tcPr>
                </a:tc>
                <a:tc>
                  <a:txBody>
                    <a:bodyPr/>
                    <a:lstStyle/>
                    <a:p>
                      <a:pPr marL="1905" algn="ctr">
                        <a:lnSpc>
                          <a:spcPts val="1420"/>
                        </a:lnSpc>
                      </a:pPr>
                      <a:r>
                        <a:rPr sz="1300" b="1" dirty="0">
                          <a:latin typeface="Times New Roman"/>
                          <a:cs typeface="Times New Roman"/>
                        </a:rPr>
                        <a:t>CONTENTS</a:t>
                      </a:r>
                      <a:endParaRPr sz="1300">
                        <a:latin typeface="Times New Roman"/>
                        <a:cs typeface="Times New Roman"/>
                      </a:endParaRPr>
                    </a:p>
                  </a:txBody>
                  <a:tcPr marL="0" marR="0" marT="0" marB="0">
                    <a:lnB w="6350">
                      <a:solidFill>
                        <a:srgbClr val="000000"/>
                      </a:solidFill>
                      <a:prstDash val="solid"/>
                    </a:lnB>
                  </a:tcPr>
                </a:tc>
                <a:tc>
                  <a:txBody>
                    <a:bodyPr/>
                    <a:lstStyle/>
                    <a:p>
                      <a:pPr marL="85725">
                        <a:lnSpc>
                          <a:spcPts val="1420"/>
                        </a:lnSpc>
                      </a:pPr>
                      <a:r>
                        <a:rPr sz="1300" b="1" spc="-5" dirty="0">
                          <a:latin typeface="Times New Roman"/>
                          <a:cs typeface="Times New Roman"/>
                        </a:rPr>
                        <a:t>PAGE</a:t>
                      </a:r>
                      <a:r>
                        <a:rPr sz="1300" b="1" spc="-30" dirty="0">
                          <a:latin typeface="Times New Roman"/>
                          <a:cs typeface="Times New Roman"/>
                        </a:rPr>
                        <a:t> </a:t>
                      </a:r>
                      <a:r>
                        <a:rPr sz="1300" b="1" dirty="0">
                          <a:latin typeface="Times New Roman"/>
                          <a:cs typeface="Times New Roman"/>
                        </a:rPr>
                        <a:t>No.</a:t>
                      </a:r>
                      <a:endParaRPr sz="1300">
                        <a:latin typeface="Times New Roman"/>
                        <a:cs typeface="Times New Roman"/>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5986780">
                <a:tc>
                  <a:txBody>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78740" algn="ctr">
                        <a:lnSpc>
                          <a:spcPct val="100000"/>
                        </a:lnSpc>
                        <a:spcBef>
                          <a:spcPts val="810"/>
                        </a:spcBef>
                      </a:pPr>
                      <a:r>
                        <a:rPr sz="1300" b="1" dirty="0">
                          <a:latin typeface="Times New Roman"/>
                          <a:cs typeface="Times New Roman"/>
                        </a:rPr>
                        <a:t>1</a:t>
                      </a:r>
                      <a:endParaRPr sz="13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40"/>
                        </a:spcBef>
                      </a:pPr>
                      <a:endParaRPr sz="1100" dirty="0">
                        <a:latin typeface="Times New Roman"/>
                        <a:cs typeface="Times New Roman"/>
                      </a:endParaRPr>
                    </a:p>
                    <a:p>
                      <a:pPr marL="78740" algn="ctr">
                        <a:lnSpc>
                          <a:spcPct val="100000"/>
                        </a:lnSpc>
                      </a:pPr>
                      <a:r>
                        <a:rPr sz="1300" b="1" dirty="0">
                          <a:latin typeface="Times New Roman"/>
                          <a:cs typeface="Times New Roman"/>
                        </a:rPr>
                        <a:t>2</a:t>
                      </a:r>
                      <a:endParaRPr sz="1300" dirty="0">
                        <a:latin typeface="Times New Roman"/>
                        <a:cs typeface="Times New Roman"/>
                      </a:endParaRPr>
                    </a:p>
                    <a:p>
                      <a:pPr marL="78740" algn="ctr">
                        <a:lnSpc>
                          <a:spcPct val="100000"/>
                        </a:lnSpc>
                        <a:spcBef>
                          <a:spcPts val="695"/>
                        </a:spcBef>
                      </a:pPr>
                      <a:r>
                        <a:rPr sz="1300" b="1" dirty="0">
                          <a:latin typeface="Times New Roman"/>
                          <a:cs typeface="Times New Roman"/>
                        </a:rPr>
                        <a:t>3</a:t>
                      </a:r>
                      <a:endParaRPr sz="1300" dirty="0">
                        <a:latin typeface="Times New Roman"/>
                        <a:cs typeface="Times New Roman"/>
                      </a:endParaRPr>
                    </a:p>
                    <a:p>
                      <a:pPr marL="78740" algn="ctr">
                        <a:lnSpc>
                          <a:spcPct val="100000"/>
                        </a:lnSpc>
                        <a:spcBef>
                          <a:spcPts val="690"/>
                        </a:spcBef>
                      </a:pPr>
                      <a:r>
                        <a:rPr sz="1300" b="1" dirty="0">
                          <a:latin typeface="Times New Roman"/>
                          <a:cs typeface="Times New Roman"/>
                        </a:rPr>
                        <a:t>4</a:t>
                      </a:r>
                      <a:endParaRPr sz="13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50"/>
                        </a:spcBef>
                      </a:pPr>
                      <a:endParaRPr sz="1650" dirty="0">
                        <a:latin typeface="Times New Roman"/>
                        <a:cs typeface="Times New Roman"/>
                      </a:endParaRPr>
                    </a:p>
                    <a:p>
                      <a:pPr marL="78740" algn="ctr">
                        <a:lnSpc>
                          <a:spcPct val="100000"/>
                        </a:lnSpc>
                      </a:pPr>
                      <a:r>
                        <a:rPr sz="1300" b="1" dirty="0">
                          <a:latin typeface="Times New Roman"/>
                          <a:cs typeface="Times New Roman"/>
                        </a:rPr>
                        <a:t>5</a:t>
                      </a:r>
                      <a:endParaRPr sz="1300" dirty="0">
                        <a:latin typeface="Times New Roman"/>
                        <a:cs typeface="Times New Roman"/>
                      </a:endParaRPr>
                    </a:p>
                    <a:p>
                      <a:pPr marL="78740" algn="ctr">
                        <a:lnSpc>
                          <a:spcPct val="100000"/>
                        </a:lnSpc>
                        <a:spcBef>
                          <a:spcPts val="665"/>
                        </a:spcBef>
                      </a:pPr>
                      <a:r>
                        <a:rPr sz="1300" b="1" dirty="0">
                          <a:latin typeface="Times New Roman"/>
                          <a:cs typeface="Times New Roman"/>
                        </a:rPr>
                        <a:t>6</a:t>
                      </a:r>
                      <a:endParaRPr sz="1300" dirty="0">
                        <a:latin typeface="Times New Roman"/>
                        <a:cs typeface="Times New Roman"/>
                      </a:endParaRPr>
                    </a:p>
                    <a:p>
                      <a:pPr marL="78740" algn="ctr">
                        <a:lnSpc>
                          <a:spcPct val="100000"/>
                        </a:lnSpc>
                        <a:spcBef>
                          <a:spcPts val="690"/>
                        </a:spcBef>
                      </a:pPr>
                      <a:r>
                        <a:rPr sz="1300" b="1" dirty="0">
                          <a:latin typeface="Times New Roman"/>
                          <a:cs typeface="Times New Roman"/>
                        </a:rPr>
                        <a:t>7</a:t>
                      </a:r>
                      <a:endParaRPr sz="1300" dirty="0">
                        <a:latin typeface="Times New Roman"/>
                        <a:cs typeface="Times New Roman"/>
                      </a:endParaRPr>
                    </a:p>
                    <a:p>
                      <a:pPr marL="78740" algn="ctr">
                        <a:lnSpc>
                          <a:spcPct val="100000"/>
                        </a:lnSpc>
                        <a:spcBef>
                          <a:spcPts val="695"/>
                        </a:spcBef>
                      </a:pPr>
                      <a:endParaRPr sz="13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300" dirty="0">
                        <a:latin typeface="Times New Roman"/>
                        <a:cs typeface="Times New Roman"/>
                      </a:endParaRPr>
                    </a:p>
                    <a:p>
                      <a:pPr marL="69850" marR="167640">
                        <a:lnSpc>
                          <a:spcPct val="143700"/>
                        </a:lnSpc>
                      </a:pPr>
                      <a:r>
                        <a:rPr sz="1300" b="1" spc="-5" dirty="0">
                          <a:latin typeface="Times New Roman"/>
                          <a:cs typeface="Times New Roman"/>
                        </a:rPr>
                        <a:t>INSTITUTION</a:t>
                      </a:r>
                      <a:r>
                        <a:rPr sz="1300" b="1" spc="10" dirty="0">
                          <a:latin typeface="Times New Roman"/>
                          <a:cs typeface="Times New Roman"/>
                        </a:rPr>
                        <a:t> </a:t>
                      </a:r>
                      <a:r>
                        <a:rPr sz="1300" b="1" spc="-10" dirty="0">
                          <a:latin typeface="Times New Roman"/>
                          <a:cs typeface="Times New Roman"/>
                        </a:rPr>
                        <a:t>VISION</a:t>
                      </a:r>
                      <a:r>
                        <a:rPr sz="1300" b="1" spc="10" dirty="0">
                          <a:latin typeface="Times New Roman"/>
                          <a:cs typeface="Times New Roman"/>
                        </a:rPr>
                        <a:t> </a:t>
                      </a:r>
                      <a:r>
                        <a:rPr sz="1300" b="1" spc="-5" dirty="0">
                          <a:latin typeface="Times New Roman"/>
                          <a:cs typeface="Times New Roman"/>
                        </a:rPr>
                        <a:t>AND</a:t>
                      </a:r>
                      <a:r>
                        <a:rPr sz="1300" b="1" spc="10" dirty="0">
                          <a:latin typeface="Times New Roman"/>
                          <a:cs typeface="Times New Roman"/>
                        </a:rPr>
                        <a:t> </a:t>
                      </a:r>
                      <a:r>
                        <a:rPr sz="1300" b="1" spc="-10" dirty="0">
                          <a:latin typeface="Times New Roman"/>
                          <a:cs typeface="Times New Roman"/>
                        </a:rPr>
                        <a:t>MISSION </a:t>
                      </a:r>
                      <a:r>
                        <a:rPr sz="1300" b="1" spc="-5" dirty="0">
                          <a:latin typeface="Times New Roman"/>
                          <a:cs typeface="Times New Roman"/>
                        </a:rPr>
                        <a:t> </a:t>
                      </a:r>
                      <a:r>
                        <a:rPr sz="1300" b="1" dirty="0">
                          <a:latin typeface="Times New Roman"/>
                          <a:cs typeface="Times New Roman"/>
                        </a:rPr>
                        <a:t>DEPARTMENT</a:t>
                      </a:r>
                      <a:r>
                        <a:rPr sz="1300" b="1" spc="-10" dirty="0">
                          <a:latin typeface="Times New Roman"/>
                          <a:cs typeface="Times New Roman"/>
                        </a:rPr>
                        <a:t> VISION</a:t>
                      </a:r>
                      <a:r>
                        <a:rPr sz="1300" b="1" dirty="0">
                          <a:latin typeface="Times New Roman"/>
                          <a:cs typeface="Times New Roman"/>
                        </a:rPr>
                        <a:t> </a:t>
                      </a:r>
                      <a:r>
                        <a:rPr sz="1300" b="1" spc="-5" dirty="0">
                          <a:latin typeface="Times New Roman"/>
                          <a:cs typeface="Times New Roman"/>
                        </a:rPr>
                        <a:t>AND</a:t>
                      </a:r>
                      <a:r>
                        <a:rPr sz="1300" b="1" dirty="0">
                          <a:latin typeface="Times New Roman"/>
                          <a:cs typeface="Times New Roman"/>
                        </a:rPr>
                        <a:t> </a:t>
                      </a:r>
                      <a:r>
                        <a:rPr sz="1300" b="1" spc="-10" dirty="0">
                          <a:latin typeface="Times New Roman"/>
                          <a:cs typeface="Times New Roman"/>
                        </a:rPr>
                        <a:t>MISSION </a:t>
                      </a:r>
                      <a:r>
                        <a:rPr sz="1300" b="1" spc="-310" dirty="0">
                          <a:latin typeface="Times New Roman"/>
                          <a:cs typeface="Times New Roman"/>
                        </a:rPr>
                        <a:t> </a:t>
                      </a:r>
                      <a:r>
                        <a:rPr sz="1300" b="1" dirty="0">
                          <a:latin typeface="Times New Roman"/>
                          <a:cs typeface="Times New Roman"/>
                        </a:rPr>
                        <a:t>DEPARTMENT </a:t>
                      </a:r>
                      <a:r>
                        <a:rPr sz="1300" b="1" spc="-10" dirty="0">
                          <a:latin typeface="Times New Roman"/>
                          <a:cs typeface="Times New Roman"/>
                        </a:rPr>
                        <a:t>PEO, </a:t>
                      </a:r>
                      <a:r>
                        <a:rPr sz="1300" b="1" dirty="0">
                          <a:latin typeface="Times New Roman"/>
                          <a:cs typeface="Times New Roman"/>
                        </a:rPr>
                        <a:t>PO </a:t>
                      </a:r>
                      <a:r>
                        <a:rPr sz="1300" b="1" spc="5" dirty="0">
                          <a:latin typeface="Times New Roman"/>
                          <a:cs typeface="Times New Roman"/>
                        </a:rPr>
                        <a:t>AND </a:t>
                      </a:r>
                      <a:r>
                        <a:rPr sz="1300" b="1" spc="-5" dirty="0">
                          <a:latin typeface="Times New Roman"/>
                          <a:cs typeface="Times New Roman"/>
                        </a:rPr>
                        <a:t>PSO </a:t>
                      </a:r>
                      <a:r>
                        <a:rPr sz="1300" b="1" dirty="0">
                          <a:latin typeface="Times New Roman"/>
                          <a:cs typeface="Times New Roman"/>
                        </a:rPr>
                        <a:t> ABSTRACT</a:t>
                      </a:r>
                      <a:endParaRPr sz="1300" dirty="0">
                        <a:latin typeface="Times New Roman"/>
                        <a:cs typeface="Times New Roman"/>
                      </a:endParaRPr>
                    </a:p>
                    <a:p>
                      <a:pPr marL="69850" marR="1699895">
                        <a:lnSpc>
                          <a:spcPct val="144200"/>
                        </a:lnSpc>
                      </a:pPr>
                      <a:r>
                        <a:rPr sz="1300" b="1" spc="-5" dirty="0">
                          <a:latin typeface="Times New Roman"/>
                          <a:cs typeface="Times New Roman"/>
                        </a:rPr>
                        <a:t>LIST </a:t>
                      </a:r>
                      <a:r>
                        <a:rPr sz="1300" b="1" spc="-10" dirty="0">
                          <a:latin typeface="Times New Roman"/>
                          <a:cs typeface="Times New Roman"/>
                        </a:rPr>
                        <a:t>OF </a:t>
                      </a:r>
                      <a:r>
                        <a:rPr sz="1300" b="1" dirty="0">
                          <a:latin typeface="Times New Roman"/>
                          <a:cs typeface="Times New Roman"/>
                        </a:rPr>
                        <a:t>TABLES </a:t>
                      </a:r>
                      <a:r>
                        <a:rPr sz="1300" b="1" spc="5" dirty="0">
                          <a:latin typeface="Times New Roman"/>
                          <a:cs typeface="Times New Roman"/>
                        </a:rPr>
                        <a:t> </a:t>
                      </a:r>
                      <a:r>
                        <a:rPr sz="1300" b="1" spc="-5" dirty="0">
                          <a:latin typeface="Times New Roman"/>
                          <a:cs typeface="Times New Roman"/>
                        </a:rPr>
                        <a:t>LIST</a:t>
                      </a:r>
                      <a:r>
                        <a:rPr sz="1300" b="1" spc="-20" dirty="0">
                          <a:latin typeface="Times New Roman"/>
                          <a:cs typeface="Times New Roman"/>
                        </a:rPr>
                        <a:t> </a:t>
                      </a:r>
                      <a:r>
                        <a:rPr sz="1300" b="1" spc="-10" dirty="0">
                          <a:latin typeface="Times New Roman"/>
                          <a:cs typeface="Times New Roman"/>
                        </a:rPr>
                        <a:t>OF</a:t>
                      </a:r>
                      <a:r>
                        <a:rPr sz="1300" b="1" spc="-20" dirty="0">
                          <a:latin typeface="Times New Roman"/>
                          <a:cs typeface="Times New Roman"/>
                        </a:rPr>
                        <a:t> </a:t>
                      </a:r>
                      <a:r>
                        <a:rPr sz="1300" b="1" spc="-5" dirty="0">
                          <a:latin typeface="Times New Roman"/>
                          <a:cs typeface="Times New Roman"/>
                        </a:rPr>
                        <a:t>FIGURES</a:t>
                      </a:r>
                      <a:endParaRPr sz="1300" dirty="0">
                        <a:latin typeface="Times New Roman"/>
                        <a:cs typeface="Times New Roman"/>
                      </a:endParaRPr>
                    </a:p>
                    <a:p>
                      <a:pPr marL="69850">
                        <a:lnSpc>
                          <a:spcPct val="100000"/>
                        </a:lnSpc>
                        <a:spcBef>
                          <a:spcPts val="665"/>
                        </a:spcBef>
                      </a:pPr>
                      <a:r>
                        <a:rPr sz="1300" b="1" spc="-5" dirty="0">
                          <a:latin typeface="Times New Roman"/>
                          <a:cs typeface="Times New Roman"/>
                        </a:rPr>
                        <a:t>LIST </a:t>
                      </a:r>
                      <a:r>
                        <a:rPr sz="1300" b="1" spc="-10" dirty="0">
                          <a:latin typeface="Times New Roman"/>
                          <a:cs typeface="Times New Roman"/>
                        </a:rPr>
                        <a:t>OF </a:t>
                      </a:r>
                      <a:r>
                        <a:rPr sz="1300" b="1" spc="-5" dirty="0">
                          <a:latin typeface="Times New Roman"/>
                          <a:cs typeface="Times New Roman"/>
                        </a:rPr>
                        <a:t>ABBREVIATIONS</a:t>
                      </a:r>
                      <a:endParaRPr sz="13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10"/>
                        </a:spcBef>
                      </a:pPr>
                      <a:endParaRPr sz="1150" dirty="0">
                        <a:latin typeface="Times New Roman"/>
                        <a:cs typeface="Times New Roman"/>
                      </a:endParaRPr>
                    </a:p>
                    <a:p>
                      <a:pPr marL="69850">
                        <a:lnSpc>
                          <a:spcPct val="100000"/>
                        </a:lnSpc>
                      </a:pPr>
                      <a:r>
                        <a:rPr sz="1300" b="1" spc="-5" dirty="0">
                          <a:latin typeface="Times New Roman"/>
                          <a:cs typeface="Times New Roman"/>
                        </a:rPr>
                        <a:t>INTRODUCTION</a:t>
                      </a:r>
                      <a:endParaRPr sz="1300" dirty="0">
                        <a:latin typeface="Times New Roman"/>
                        <a:cs typeface="Times New Roman"/>
                      </a:endParaRPr>
                    </a:p>
                    <a:p>
                      <a:pPr marL="358775">
                        <a:lnSpc>
                          <a:spcPct val="100000"/>
                        </a:lnSpc>
                        <a:spcBef>
                          <a:spcPts val="665"/>
                        </a:spcBef>
                      </a:pPr>
                      <a:r>
                        <a:rPr sz="1300" dirty="0">
                          <a:latin typeface="Times New Roman"/>
                          <a:cs typeface="Times New Roman"/>
                        </a:rPr>
                        <a:t>1.1</a:t>
                      </a:r>
                      <a:r>
                        <a:rPr sz="1300" spc="-35" dirty="0">
                          <a:latin typeface="Times New Roman"/>
                          <a:cs typeface="Times New Roman"/>
                        </a:rPr>
                        <a:t> </a:t>
                      </a:r>
                      <a:r>
                        <a:rPr sz="1300" spc="-5" dirty="0">
                          <a:latin typeface="Times New Roman"/>
                          <a:cs typeface="Times New Roman"/>
                        </a:rPr>
                        <a:t>OBJECTIVE</a:t>
                      </a:r>
                      <a:endParaRPr sz="1300" dirty="0">
                        <a:latin typeface="Times New Roman"/>
                        <a:cs typeface="Times New Roman"/>
                      </a:endParaRPr>
                    </a:p>
                    <a:p>
                      <a:pPr marL="69850">
                        <a:lnSpc>
                          <a:spcPct val="100000"/>
                        </a:lnSpc>
                        <a:spcBef>
                          <a:spcPts val="690"/>
                        </a:spcBef>
                      </a:pPr>
                      <a:r>
                        <a:rPr sz="1300" b="1" spc="-5" dirty="0">
                          <a:latin typeface="Times New Roman"/>
                          <a:cs typeface="Times New Roman"/>
                        </a:rPr>
                        <a:t>LITERATURE</a:t>
                      </a:r>
                      <a:r>
                        <a:rPr sz="1300" b="1" spc="-35" dirty="0">
                          <a:latin typeface="Times New Roman"/>
                          <a:cs typeface="Times New Roman"/>
                        </a:rPr>
                        <a:t> </a:t>
                      </a:r>
                      <a:r>
                        <a:rPr sz="1300" b="1" spc="-5" dirty="0">
                          <a:latin typeface="Times New Roman"/>
                          <a:cs typeface="Times New Roman"/>
                        </a:rPr>
                        <a:t>REVIEW</a:t>
                      </a:r>
                      <a:endParaRPr sz="1300" dirty="0">
                        <a:latin typeface="Times New Roman"/>
                        <a:cs typeface="Times New Roman"/>
                      </a:endParaRPr>
                    </a:p>
                    <a:p>
                      <a:pPr marL="69850" marR="1212850">
                        <a:lnSpc>
                          <a:spcPct val="144200"/>
                        </a:lnSpc>
                        <a:spcBef>
                          <a:spcPts val="5"/>
                        </a:spcBef>
                      </a:pPr>
                      <a:r>
                        <a:rPr sz="1300" b="1" dirty="0">
                          <a:latin typeface="Times New Roman"/>
                          <a:cs typeface="Times New Roman"/>
                        </a:rPr>
                        <a:t>PROBLEM</a:t>
                      </a:r>
                      <a:r>
                        <a:rPr sz="1300" b="1" spc="-80" dirty="0">
                          <a:latin typeface="Times New Roman"/>
                          <a:cs typeface="Times New Roman"/>
                        </a:rPr>
                        <a:t> </a:t>
                      </a:r>
                      <a:r>
                        <a:rPr sz="1300" b="1" spc="-5" dirty="0">
                          <a:latin typeface="Times New Roman"/>
                          <a:cs typeface="Times New Roman"/>
                        </a:rPr>
                        <a:t>STATEMENT </a:t>
                      </a:r>
                      <a:r>
                        <a:rPr sz="1300" b="1" spc="-310" dirty="0">
                          <a:latin typeface="Times New Roman"/>
                          <a:cs typeface="Times New Roman"/>
                        </a:rPr>
                        <a:t> </a:t>
                      </a:r>
                      <a:r>
                        <a:rPr sz="1300" b="1" spc="-5" dirty="0">
                          <a:latin typeface="Times New Roman"/>
                          <a:cs typeface="Times New Roman"/>
                        </a:rPr>
                        <a:t>FEASIBITY</a:t>
                      </a:r>
                      <a:r>
                        <a:rPr sz="1300" b="1" dirty="0">
                          <a:latin typeface="Times New Roman"/>
                          <a:cs typeface="Times New Roman"/>
                        </a:rPr>
                        <a:t> STUDY</a:t>
                      </a:r>
                      <a:endParaRPr sz="1300" dirty="0">
                        <a:latin typeface="Times New Roman"/>
                        <a:cs typeface="Times New Roman"/>
                      </a:endParaRPr>
                    </a:p>
                    <a:p>
                      <a:pPr marL="524510" lvl="1" indent="-207645">
                        <a:lnSpc>
                          <a:spcPct val="100000"/>
                        </a:lnSpc>
                        <a:spcBef>
                          <a:spcPts val="665"/>
                        </a:spcBef>
                        <a:buSzPct val="92307"/>
                        <a:buAutoNum type="arabicPeriod"/>
                        <a:tabLst>
                          <a:tab pos="525145" algn="l"/>
                        </a:tabLst>
                      </a:pPr>
                      <a:r>
                        <a:rPr sz="1300" dirty="0">
                          <a:latin typeface="Times New Roman"/>
                          <a:cs typeface="Times New Roman"/>
                        </a:rPr>
                        <a:t>EXISTING</a:t>
                      </a:r>
                      <a:r>
                        <a:rPr sz="1300" spc="-50" dirty="0">
                          <a:latin typeface="Times New Roman"/>
                          <a:cs typeface="Times New Roman"/>
                        </a:rPr>
                        <a:t> </a:t>
                      </a:r>
                      <a:r>
                        <a:rPr sz="1300" spc="-5" dirty="0">
                          <a:latin typeface="Times New Roman"/>
                          <a:cs typeface="Times New Roman"/>
                        </a:rPr>
                        <a:t>METHOD</a:t>
                      </a:r>
                      <a:endParaRPr sz="1300" dirty="0">
                        <a:latin typeface="Times New Roman"/>
                        <a:cs typeface="Times New Roman"/>
                      </a:endParaRPr>
                    </a:p>
                    <a:p>
                      <a:pPr marL="524510" lvl="1" indent="-207645">
                        <a:lnSpc>
                          <a:spcPct val="100000"/>
                        </a:lnSpc>
                        <a:spcBef>
                          <a:spcPts val="695"/>
                        </a:spcBef>
                        <a:buSzPct val="92307"/>
                        <a:buAutoNum type="arabicPeriod"/>
                        <a:tabLst>
                          <a:tab pos="525145" algn="l"/>
                        </a:tabLst>
                      </a:pPr>
                      <a:r>
                        <a:rPr sz="1300" spc="-5" dirty="0">
                          <a:latin typeface="Times New Roman"/>
                          <a:cs typeface="Times New Roman"/>
                        </a:rPr>
                        <a:t>PROPOSED</a:t>
                      </a:r>
                      <a:r>
                        <a:rPr sz="1300" spc="-10" dirty="0">
                          <a:latin typeface="Times New Roman"/>
                          <a:cs typeface="Times New Roman"/>
                        </a:rPr>
                        <a:t> METHOD</a:t>
                      </a:r>
                      <a:endParaRPr sz="1300" dirty="0">
                        <a:latin typeface="Times New Roman"/>
                        <a:cs typeface="Times New Roman"/>
                      </a:endParaRPr>
                    </a:p>
                    <a:p>
                      <a:pPr marL="69850">
                        <a:lnSpc>
                          <a:spcPct val="100000"/>
                        </a:lnSpc>
                        <a:spcBef>
                          <a:spcPts val="690"/>
                        </a:spcBef>
                      </a:pPr>
                      <a:r>
                        <a:rPr sz="1300" b="1" dirty="0">
                          <a:latin typeface="Times New Roman"/>
                          <a:cs typeface="Times New Roman"/>
                        </a:rPr>
                        <a:t>PROJECT</a:t>
                      </a:r>
                      <a:r>
                        <a:rPr sz="1300" b="1" spc="-25" dirty="0">
                          <a:latin typeface="Times New Roman"/>
                          <a:cs typeface="Times New Roman"/>
                        </a:rPr>
                        <a:t> </a:t>
                      </a:r>
                      <a:r>
                        <a:rPr sz="1300" b="1" spc="-10" dirty="0">
                          <a:latin typeface="Times New Roman"/>
                          <a:cs typeface="Times New Roman"/>
                        </a:rPr>
                        <a:t>METHODOLOGY</a:t>
                      </a:r>
                      <a:endParaRPr sz="1300" dirty="0">
                        <a:latin typeface="Times New Roman"/>
                        <a:cs typeface="Times New Roman"/>
                      </a:endParaRPr>
                    </a:p>
                    <a:p>
                      <a:pPr marL="317500">
                        <a:lnSpc>
                          <a:spcPct val="100000"/>
                        </a:lnSpc>
                        <a:spcBef>
                          <a:spcPts val="665"/>
                        </a:spcBef>
                      </a:pPr>
                      <a:r>
                        <a:rPr sz="1300" dirty="0">
                          <a:latin typeface="Times New Roman"/>
                          <a:cs typeface="Times New Roman"/>
                        </a:rPr>
                        <a:t>5.1</a:t>
                      </a:r>
                      <a:r>
                        <a:rPr sz="1300" spc="-30" dirty="0">
                          <a:latin typeface="Times New Roman"/>
                          <a:cs typeface="Times New Roman"/>
                        </a:rPr>
                        <a:t> </a:t>
                      </a:r>
                      <a:r>
                        <a:rPr sz="1300" spc="-5" dirty="0">
                          <a:latin typeface="Times New Roman"/>
                          <a:cs typeface="Times New Roman"/>
                        </a:rPr>
                        <a:t>COMPONENTS</a:t>
                      </a:r>
                      <a:endParaRPr sz="1300" dirty="0">
                        <a:latin typeface="Times New Roman"/>
                        <a:cs typeface="Times New Roman"/>
                      </a:endParaRPr>
                    </a:p>
                    <a:p>
                      <a:pPr marL="69850" marR="1544955">
                        <a:lnSpc>
                          <a:spcPct val="143500"/>
                        </a:lnSpc>
                        <a:spcBef>
                          <a:spcPts val="10"/>
                        </a:spcBef>
                      </a:pPr>
                      <a:r>
                        <a:rPr sz="1300" b="1" dirty="0">
                          <a:latin typeface="Times New Roman"/>
                          <a:cs typeface="Times New Roman"/>
                        </a:rPr>
                        <a:t> </a:t>
                      </a:r>
                      <a:r>
                        <a:rPr sz="1300" b="1" spc="-5" dirty="0">
                          <a:latin typeface="Times New Roman"/>
                          <a:cs typeface="Times New Roman"/>
                        </a:rPr>
                        <a:t>CONCLUSION </a:t>
                      </a:r>
                      <a:r>
                        <a:rPr lang="en-US" sz="1300" b="1" spc="-5" dirty="0">
                          <a:latin typeface="Times New Roman"/>
                          <a:cs typeface="Times New Roman"/>
                        </a:rPr>
                        <a:t>                                                      </a:t>
                      </a:r>
                      <a:r>
                        <a:rPr sz="1300" b="1" dirty="0">
                          <a:latin typeface="Times New Roman"/>
                          <a:cs typeface="Times New Roman"/>
                        </a:rPr>
                        <a:t> REFERENCE</a:t>
                      </a:r>
                      <a:endParaRPr sz="13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300" dirty="0">
                        <a:latin typeface="Times New Roman"/>
                        <a:cs typeface="Times New Roman"/>
                      </a:endParaRPr>
                    </a:p>
                    <a:p>
                      <a:pPr marL="371475" marR="362585" indent="19050" algn="just">
                        <a:lnSpc>
                          <a:spcPct val="143700"/>
                        </a:lnSpc>
                      </a:pPr>
                      <a:r>
                        <a:rPr sz="1300" spc="-15" dirty="0">
                          <a:latin typeface="Times New Roman"/>
                          <a:cs typeface="Times New Roman"/>
                        </a:rPr>
                        <a:t>iii </a:t>
                      </a:r>
                      <a:r>
                        <a:rPr sz="1300" spc="-315" dirty="0">
                          <a:latin typeface="Times New Roman"/>
                          <a:cs typeface="Times New Roman"/>
                        </a:rPr>
                        <a:t> </a:t>
                      </a:r>
                      <a:r>
                        <a:rPr sz="1300" spc="-15" dirty="0">
                          <a:latin typeface="Times New Roman"/>
                          <a:cs typeface="Times New Roman"/>
                        </a:rPr>
                        <a:t>iii </a:t>
                      </a:r>
                      <a:r>
                        <a:rPr sz="1300" spc="-315" dirty="0">
                          <a:latin typeface="Times New Roman"/>
                          <a:cs typeface="Times New Roman"/>
                        </a:rPr>
                        <a:t> </a:t>
                      </a:r>
                      <a:r>
                        <a:rPr sz="1300" spc="-15" dirty="0">
                          <a:latin typeface="Times New Roman"/>
                          <a:cs typeface="Times New Roman"/>
                        </a:rPr>
                        <a:t>iv </a:t>
                      </a:r>
                      <a:r>
                        <a:rPr sz="1300" spc="-315" dirty="0">
                          <a:latin typeface="Times New Roman"/>
                          <a:cs typeface="Times New Roman"/>
                        </a:rPr>
                        <a:t> </a:t>
                      </a:r>
                      <a:r>
                        <a:rPr sz="1300" spc="-15" dirty="0">
                          <a:latin typeface="Times New Roman"/>
                          <a:cs typeface="Times New Roman"/>
                        </a:rPr>
                        <a:t>ix </a:t>
                      </a:r>
                      <a:r>
                        <a:rPr sz="1300" spc="-315" dirty="0">
                          <a:latin typeface="Times New Roman"/>
                          <a:cs typeface="Times New Roman"/>
                        </a:rPr>
                        <a:t> </a:t>
                      </a:r>
                      <a:r>
                        <a:rPr sz="1300" dirty="0">
                          <a:latin typeface="Times New Roman"/>
                          <a:cs typeface="Times New Roman"/>
                        </a:rPr>
                        <a:t>xi </a:t>
                      </a:r>
                      <a:r>
                        <a:rPr sz="1300" spc="-315" dirty="0">
                          <a:latin typeface="Times New Roman"/>
                          <a:cs typeface="Times New Roman"/>
                        </a:rPr>
                        <a:t> </a:t>
                      </a:r>
                      <a:r>
                        <a:rPr sz="1300" dirty="0">
                          <a:latin typeface="Times New Roman"/>
                          <a:cs typeface="Times New Roman"/>
                        </a:rPr>
                        <a:t>x</a:t>
                      </a:r>
                      <a:r>
                        <a:rPr sz="1300" spc="-15" dirty="0">
                          <a:latin typeface="Times New Roman"/>
                          <a:cs typeface="Times New Roman"/>
                        </a:rPr>
                        <a:t>i</a:t>
                      </a:r>
                      <a:r>
                        <a:rPr sz="1300" dirty="0">
                          <a:latin typeface="Times New Roman"/>
                          <a:cs typeface="Times New Roman"/>
                        </a:rPr>
                        <a:t>i  xv</a:t>
                      </a:r>
                    </a:p>
                    <a:p>
                      <a:pPr>
                        <a:lnSpc>
                          <a:spcPct val="100000"/>
                        </a:lnSpc>
                      </a:pPr>
                      <a:endParaRPr sz="1400" dirty="0">
                        <a:latin typeface="Times New Roman"/>
                        <a:cs typeface="Times New Roman"/>
                      </a:endParaRPr>
                    </a:p>
                    <a:p>
                      <a:pPr>
                        <a:lnSpc>
                          <a:spcPct val="100000"/>
                        </a:lnSpc>
                        <a:spcBef>
                          <a:spcPts val="10"/>
                        </a:spcBef>
                      </a:pPr>
                      <a:endParaRPr sz="1150" dirty="0">
                        <a:latin typeface="Times New Roman"/>
                        <a:cs typeface="Times New Roman"/>
                      </a:endParaRPr>
                    </a:p>
                    <a:p>
                      <a:pPr marL="317500">
                        <a:lnSpc>
                          <a:spcPct val="100000"/>
                        </a:lnSpc>
                      </a:pPr>
                      <a:r>
                        <a:rPr sz="1300" dirty="0">
                          <a:latin typeface="Times New Roman"/>
                          <a:cs typeface="Times New Roman"/>
                        </a:rPr>
                        <a:t>12</a:t>
                      </a:r>
                    </a:p>
                    <a:p>
                      <a:pPr>
                        <a:lnSpc>
                          <a:spcPct val="100000"/>
                        </a:lnSpc>
                      </a:pPr>
                      <a:endParaRPr sz="1400" dirty="0">
                        <a:latin typeface="Times New Roman"/>
                        <a:cs typeface="Times New Roman"/>
                      </a:endParaRPr>
                    </a:p>
                    <a:p>
                      <a:pPr>
                        <a:lnSpc>
                          <a:spcPct val="100000"/>
                        </a:lnSpc>
                        <a:spcBef>
                          <a:spcPts val="40"/>
                        </a:spcBef>
                      </a:pPr>
                      <a:endParaRPr sz="1100" dirty="0">
                        <a:latin typeface="Times New Roman"/>
                        <a:cs typeface="Times New Roman"/>
                      </a:endParaRPr>
                    </a:p>
                    <a:p>
                      <a:pPr marL="317500">
                        <a:lnSpc>
                          <a:spcPts val="1530"/>
                        </a:lnSpc>
                      </a:pPr>
                      <a:r>
                        <a:rPr sz="1300" dirty="0">
                          <a:latin typeface="Times New Roman"/>
                          <a:cs typeface="Times New Roman"/>
                        </a:rPr>
                        <a:t>13</a:t>
                      </a:r>
                    </a:p>
                    <a:p>
                      <a:pPr marL="317500">
                        <a:lnSpc>
                          <a:spcPts val="1530"/>
                        </a:lnSpc>
                      </a:pPr>
                      <a:r>
                        <a:rPr sz="1300" dirty="0">
                          <a:latin typeface="Times New Roman"/>
                          <a:cs typeface="Times New Roman"/>
                        </a:rPr>
                        <a:t>14</a:t>
                      </a:r>
                    </a:p>
                    <a:p>
                      <a:pPr>
                        <a:lnSpc>
                          <a:spcPct val="100000"/>
                        </a:lnSpc>
                        <a:spcBef>
                          <a:spcPts val="35"/>
                        </a:spcBef>
                      </a:pPr>
                      <a:endParaRPr sz="1200" dirty="0">
                        <a:latin typeface="Times New Roman"/>
                        <a:cs typeface="Times New Roman"/>
                      </a:endParaRPr>
                    </a:p>
                    <a:p>
                      <a:pPr marL="317500">
                        <a:lnSpc>
                          <a:spcPct val="100000"/>
                        </a:lnSpc>
                      </a:pPr>
                      <a:r>
                        <a:rPr sz="1300" dirty="0">
                          <a:latin typeface="Times New Roman"/>
                          <a:cs typeface="Times New Roman"/>
                        </a:rPr>
                        <a:t>15</a:t>
                      </a: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276225">
                        <a:lnSpc>
                          <a:spcPct val="100000"/>
                        </a:lnSpc>
                        <a:spcBef>
                          <a:spcPts val="1085"/>
                        </a:spcBef>
                      </a:pPr>
                      <a:r>
                        <a:rPr sz="1300" dirty="0">
                          <a:latin typeface="Times New Roman"/>
                          <a:cs typeface="Times New Roman"/>
                        </a:rPr>
                        <a:t>1</a:t>
                      </a:r>
                      <a:r>
                        <a:rPr lang="en-US" sz="1300" dirty="0">
                          <a:latin typeface="Times New Roman"/>
                          <a:cs typeface="Times New Roman"/>
                        </a:rPr>
                        <a:t>6</a:t>
                      </a:r>
                      <a:endParaRPr sz="13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10"/>
                        </a:spcBef>
                      </a:pPr>
                      <a:r>
                        <a:rPr lang="en-US" sz="1150" dirty="0">
                          <a:latin typeface="Times New Roman"/>
                          <a:cs typeface="Times New Roman"/>
                        </a:rPr>
                        <a:t>        20</a:t>
                      </a:r>
                      <a:endParaRPr sz="1150" dirty="0">
                        <a:latin typeface="Times New Roman"/>
                        <a:cs typeface="Times New Roman"/>
                      </a:endParaRPr>
                    </a:p>
                    <a:p>
                      <a:pPr marL="276225">
                        <a:lnSpc>
                          <a:spcPts val="1530"/>
                        </a:lnSpc>
                        <a:spcBef>
                          <a:spcPts val="5"/>
                        </a:spcBef>
                      </a:pPr>
                      <a:endParaRPr sz="1300" dirty="0">
                        <a:latin typeface="Times New Roman"/>
                        <a:cs typeface="Times New Roman"/>
                      </a:endParaRPr>
                    </a:p>
                    <a:p>
                      <a:pPr marL="276225">
                        <a:lnSpc>
                          <a:spcPts val="1490"/>
                        </a:lnSpc>
                      </a:pPr>
                      <a:r>
                        <a:rPr lang="en-US" sz="1300" dirty="0">
                          <a:latin typeface="Times New Roman"/>
                          <a:cs typeface="Times New Roman"/>
                        </a:rPr>
                        <a:t>21</a:t>
                      </a:r>
                      <a:endParaRPr sz="1300" dirty="0">
                        <a:latin typeface="Times New Roman"/>
                        <a:cs typeface="Times New Roman"/>
                      </a:endParaRPr>
                    </a:p>
                    <a:p>
                      <a:pPr marL="276225">
                        <a:lnSpc>
                          <a:spcPts val="1515"/>
                        </a:lnSpc>
                      </a:pPr>
                      <a:endParaRPr sz="13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517" y="8992547"/>
            <a:ext cx="304800" cy="465455"/>
          </a:xfrm>
          <a:prstGeom prst="rect">
            <a:avLst/>
          </a:prstGeom>
        </p:spPr>
        <p:txBody>
          <a:bodyPr vert="vert270" wrap="square" lIns="0" tIns="0" rIns="0" bIns="0" rtlCol="0">
            <a:spAutoFit/>
          </a:bodyPr>
          <a:lstStyle/>
          <a:p>
            <a:pPr marL="12700">
              <a:lnSpc>
                <a:spcPts val="2190"/>
              </a:lnSpc>
            </a:pPr>
            <a:r>
              <a:rPr sz="1200" spc="-10" dirty="0">
                <a:latin typeface="Calibri Light"/>
                <a:cs typeface="Calibri Light"/>
              </a:rPr>
              <a:t>P</a:t>
            </a:r>
            <a:r>
              <a:rPr sz="1200" spc="5" dirty="0">
                <a:latin typeface="Calibri Light"/>
                <a:cs typeface="Calibri Light"/>
              </a:rPr>
              <a:t>a</a:t>
            </a:r>
            <a:r>
              <a:rPr sz="1200" spc="10" dirty="0">
                <a:latin typeface="Calibri Light"/>
                <a:cs typeface="Calibri Light"/>
              </a:rPr>
              <a:t>g</a:t>
            </a:r>
            <a:r>
              <a:rPr sz="1200" spc="5" dirty="0">
                <a:latin typeface="Calibri Light"/>
                <a:cs typeface="Calibri Light"/>
              </a:rPr>
              <a:t>e</a:t>
            </a:r>
            <a:r>
              <a:rPr sz="2200" dirty="0">
                <a:latin typeface="Calibri Light"/>
                <a:cs typeface="Calibri Light"/>
              </a:rPr>
              <a:t>9</a:t>
            </a:r>
            <a:endParaRPr sz="2200">
              <a:latin typeface="Calibri Light"/>
              <a:cs typeface="Calibri Light"/>
            </a:endParaRPr>
          </a:p>
        </p:txBody>
      </p:sp>
      <p:sp>
        <p:nvSpPr>
          <p:cNvPr id="3" name="object 3"/>
          <p:cNvSpPr txBox="1"/>
          <p:nvPr/>
        </p:nvSpPr>
        <p:spPr>
          <a:xfrm>
            <a:off x="2731770" y="1286509"/>
            <a:ext cx="1776095"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LIST</a:t>
            </a:r>
            <a:r>
              <a:rPr sz="1600" b="1" spc="-20" dirty="0">
                <a:latin typeface="Times New Roman"/>
                <a:cs typeface="Times New Roman"/>
              </a:rPr>
              <a:t> </a:t>
            </a:r>
            <a:r>
              <a:rPr sz="1600" b="1" dirty="0">
                <a:latin typeface="Times New Roman"/>
                <a:cs typeface="Times New Roman"/>
              </a:rPr>
              <a:t>OF</a:t>
            </a:r>
            <a:r>
              <a:rPr sz="1600" b="1" spc="-20" dirty="0">
                <a:latin typeface="Times New Roman"/>
                <a:cs typeface="Times New Roman"/>
              </a:rPr>
              <a:t> </a:t>
            </a:r>
            <a:r>
              <a:rPr sz="1600" b="1" spc="-10" dirty="0">
                <a:latin typeface="Times New Roman"/>
                <a:cs typeface="Times New Roman"/>
              </a:rPr>
              <a:t>FIGURES</a:t>
            </a:r>
            <a:endParaRPr sz="16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437761874"/>
              </p:ext>
            </p:extLst>
          </p:nvPr>
        </p:nvGraphicFramePr>
        <p:xfrm>
          <a:off x="909002" y="2537460"/>
          <a:ext cx="5954395" cy="4219934"/>
        </p:xfrm>
        <a:graphic>
          <a:graphicData uri="http://schemas.openxmlformats.org/drawingml/2006/table">
            <a:tbl>
              <a:tblPr firstRow="1" bandRow="1">
                <a:tableStyleId>{2D5ABB26-0587-4C30-8999-92F81FD0307C}</a:tableStyleId>
              </a:tblPr>
              <a:tblGrid>
                <a:gridCol w="1877789">
                  <a:extLst>
                    <a:ext uri="{9D8B030D-6E8A-4147-A177-3AD203B41FA5}">
                      <a16:colId xmlns:a16="http://schemas.microsoft.com/office/drawing/2014/main" val="20000"/>
                    </a:ext>
                  </a:extLst>
                </a:gridCol>
                <a:gridCol w="2047784">
                  <a:extLst>
                    <a:ext uri="{9D8B030D-6E8A-4147-A177-3AD203B41FA5}">
                      <a16:colId xmlns:a16="http://schemas.microsoft.com/office/drawing/2014/main" val="20001"/>
                    </a:ext>
                  </a:extLst>
                </a:gridCol>
                <a:gridCol w="2028822">
                  <a:extLst>
                    <a:ext uri="{9D8B030D-6E8A-4147-A177-3AD203B41FA5}">
                      <a16:colId xmlns:a16="http://schemas.microsoft.com/office/drawing/2014/main" val="20002"/>
                    </a:ext>
                  </a:extLst>
                </a:gridCol>
              </a:tblGrid>
              <a:tr h="362049">
                <a:tc>
                  <a:txBody>
                    <a:bodyPr/>
                    <a:lstStyle/>
                    <a:p>
                      <a:pPr marL="441325">
                        <a:lnSpc>
                          <a:spcPts val="1630"/>
                        </a:lnSpc>
                      </a:pPr>
                      <a:r>
                        <a:rPr lang="en-US" sz="1400" dirty="0">
                          <a:latin typeface="Times New Roman"/>
                          <a:cs typeface="Times New Roman"/>
                        </a:rPr>
                        <a:t>Figure no:</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630"/>
                        </a:lnSpc>
                      </a:pPr>
                      <a:r>
                        <a:rPr lang="en-US" sz="1400" dirty="0">
                          <a:latin typeface="Times New Roman"/>
                          <a:cs typeface="Times New Roman"/>
                        </a:rPr>
                        <a:t>Components    </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 algn="ctr">
                        <a:lnSpc>
                          <a:spcPts val="1630"/>
                        </a:lnSpc>
                      </a:pPr>
                      <a:r>
                        <a:rPr lang="en-US" sz="1400" dirty="0">
                          <a:latin typeface="Times New Roman"/>
                          <a:cs typeface="Times New Roman"/>
                        </a:rPr>
                        <a:t>Page no:</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62049">
                <a:tc>
                  <a:txBody>
                    <a:bodyPr/>
                    <a:lstStyle/>
                    <a:p>
                      <a:pPr algn="ctr">
                        <a:lnSpc>
                          <a:spcPts val="1630"/>
                        </a:lnSpc>
                      </a:pPr>
                      <a:r>
                        <a:rPr lang="en-US" sz="1400" dirty="0">
                          <a:latin typeface="Times New Roman"/>
                          <a:cs typeface="Times New Roman"/>
                        </a:rPr>
                        <a:t>1</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52400" algn="just">
                        <a:lnSpc>
                          <a:spcPts val="1630"/>
                        </a:lnSpc>
                      </a:pPr>
                      <a:r>
                        <a:rPr lang="en-US" sz="1400" spc="-5" dirty="0">
                          <a:latin typeface="Times New Roman"/>
                          <a:cs typeface="Times New Roman"/>
                        </a:rPr>
                        <a:t>             Resistor</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630"/>
                        </a:lnSpc>
                      </a:pPr>
                      <a:r>
                        <a:rPr lang="en-US" sz="1400" dirty="0">
                          <a:latin typeface="+mn-lt"/>
                          <a:cs typeface="Times New Roman"/>
                        </a:rPr>
                        <a:t>17</a:t>
                      </a:r>
                      <a:endParaRPr sz="1400" dirty="0">
                        <a:latin typeface="+mn-lt"/>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91465">
                <a:tc>
                  <a:txBody>
                    <a:bodyPr/>
                    <a:lstStyle/>
                    <a:p>
                      <a:pPr algn="ctr">
                        <a:lnSpc>
                          <a:spcPts val="1630"/>
                        </a:lnSpc>
                      </a:pPr>
                      <a:r>
                        <a:rPr lang="en-US" sz="1400" dirty="0">
                          <a:latin typeface="Times New Roman"/>
                          <a:cs typeface="Times New Roman"/>
                        </a:rPr>
                        <a:t>2</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630"/>
                        </a:lnSpc>
                      </a:pPr>
                      <a:r>
                        <a:rPr lang="en-US" sz="1400" dirty="0">
                          <a:latin typeface="Times New Roman"/>
                          <a:cs typeface="Times New Roman"/>
                        </a:rPr>
                        <a:t>    Ultra sonic sensor</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r>
                        <a:rPr lang="en-US" sz="1400" dirty="0">
                          <a:latin typeface="Times New Roman"/>
                          <a:cs typeface="Times New Roman"/>
                        </a:rPr>
                        <a:t>                     17</a:t>
                      </a:r>
                      <a:endParaRPr sz="1400" dirty="0">
                        <a:latin typeface="Times New Roman"/>
                        <a:cs typeface="Times New Roman"/>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3546">
                <a:tc>
                  <a:txBody>
                    <a:bodyPr/>
                    <a:lstStyle/>
                    <a:p>
                      <a:pPr algn="ctr">
                        <a:lnSpc>
                          <a:spcPts val="1630"/>
                        </a:lnSpc>
                      </a:pPr>
                      <a:r>
                        <a:rPr lang="en-US" sz="1400" dirty="0">
                          <a:latin typeface="Times New Roman"/>
                          <a:cs typeface="Times New Roman"/>
                        </a:rPr>
                        <a:t>3</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630"/>
                        </a:lnSpc>
                      </a:pPr>
                      <a:r>
                        <a:rPr lang="en-US" sz="1400" dirty="0">
                          <a:latin typeface="Times New Roman"/>
                          <a:cs typeface="Times New Roman"/>
                        </a:rPr>
                        <a:t>NODEMCU ESP8266</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5"/>
                        </a:spcBef>
                      </a:pPr>
                      <a:r>
                        <a:rPr lang="en-US" sz="1400" dirty="0">
                          <a:latin typeface="Times New Roman"/>
                          <a:cs typeface="Times New Roman"/>
                        </a:rPr>
                        <a:t>                     19</a:t>
                      </a:r>
                      <a:endParaRPr sz="1400" dirty="0">
                        <a:latin typeface="Times New Roman"/>
                        <a:cs typeface="Times New Roman"/>
                      </a:endParaRPr>
                    </a:p>
                  </a:txBody>
                  <a:tcPr marL="0" marR="0" marT="19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83546">
                <a:tc>
                  <a:txBody>
                    <a:bodyPr/>
                    <a:lstStyle/>
                    <a:p>
                      <a:pPr algn="ctr">
                        <a:lnSpc>
                          <a:spcPts val="1630"/>
                        </a:lnSpc>
                      </a:pPr>
                      <a:r>
                        <a:rPr lang="en-US" sz="1400" dirty="0">
                          <a:latin typeface="Times New Roman"/>
                          <a:cs typeface="Times New Roman"/>
                        </a:rPr>
                        <a:t>4</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630"/>
                        </a:lnSpc>
                      </a:pPr>
                      <a:r>
                        <a:rPr lang="en-US" sz="1400" dirty="0">
                          <a:latin typeface="Times New Roman"/>
                          <a:cs typeface="Times New Roman"/>
                        </a:rPr>
                        <a:t> Relay module</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5"/>
                        </a:spcBef>
                      </a:pPr>
                      <a:r>
                        <a:rPr lang="en-US" sz="1400" dirty="0">
                          <a:latin typeface="Times New Roman"/>
                          <a:cs typeface="Times New Roman"/>
                        </a:rPr>
                        <a:t>                    18</a:t>
                      </a:r>
                      <a:endParaRPr sz="1400" dirty="0">
                        <a:latin typeface="Times New Roman"/>
                        <a:cs typeface="Times New Roman"/>
                      </a:endParaRPr>
                    </a:p>
                  </a:txBody>
                  <a:tcPr marL="0" marR="0" marT="19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62049">
                <a:tc>
                  <a:txBody>
                    <a:bodyPr/>
                    <a:lstStyle/>
                    <a:p>
                      <a:pPr algn="ctr">
                        <a:lnSpc>
                          <a:spcPts val="1630"/>
                        </a:lnSpc>
                      </a:pPr>
                      <a:r>
                        <a:rPr lang="en-US" sz="1400" b="0" i="0" u="none" spc="-300" dirty="0">
                          <a:effectLst/>
                          <a:latin typeface="Times New Roman"/>
                          <a:cs typeface="Times New Roman"/>
                        </a:rPr>
                        <a:t>5</a:t>
                      </a:r>
                      <a:endParaRPr lang="en-IN" sz="1400" b="0" i="0" u="none" spc="-300" dirty="0">
                        <a:effectLst/>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7350">
                        <a:lnSpc>
                          <a:spcPts val="1630"/>
                        </a:lnSpc>
                      </a:pPr>
                      <a:r>
                        <a:rPr lang="en-US" sz="1400" dirty="0">
                          <a:latin typeface="Times New Roman"/>
                          <a:cs typeface="Times New Roman"/>
                        </a:rPr>
                        <a:t>  Buzzer</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1630"/>
                        </a:lnSpc>
                      </a:pPr>
                      <a:r>
                        <a:rPr lang="en-US" sz="1400" dirty="0">
                          <a:latin typeface="Times New Roman"/>
                          <a:cs typeface="Times New Roman"/>
                        </a:rPr>
                        <a:t>19</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527034">
                <a:tc>
                  <a:txBody>
                    <a:bodyPr/>
                    <a:lstStyle/>
                    <a:p>
                      <a:pPr algn="ctr">
                        <a:lnSpc>
                          <a:spcPts val="1635"/>
                        </a:lnSpc>
                      </a:pPr>
                      <a:r>
                        <a:rPr lang="en-US" sz="1400" dirty="0">
                          <a:latin typeface="Times New Roman"/>
                          <a:cs typeface="Times New Roman"/>
                        </a:rPr>
                        <a:t>6</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41350">
                        <a:lnSpc>
                          <a:spcPts val="1635"/>
                        </a:lnSpc>
                      </a:pPr>
                      <a:r>
                        <a:rPr lang="en-US" sz="1400" dirty="0">
                          <a:latin typeface="Times New Roman"/>
                          <a:cs typeface="Times New Roman"/>
                        </a:rPr>
                        <a:t>LED</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1635"/>
                        </a:lnSpc>
                      </a:pPr>
                      <a:r>
                        <a:rPr lang="en-US" sz="1400" dirty="0">
                          <a:latin typeface="Times New Roman"/>
                          <a:cs typeface="Times New Roman"/>
                        </a:rPr>
                        <a:t>18</a:t>
                      </a: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62049">
                <a:tc>
                  <a:txBody>
                    <a:bodyPr/>
                    <a:lstStyle/>
                    <a:p>
                      <a:pPr algn="ctr">
                        <a:lnSpc>
                          <a:spcPts val="1630"/>
                        </a:lnSpc>
                      </a:pP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96900">
                        <a:lnSpc>
                          <a:spcPts val="1630"/>
                        </a:lnSpc>
                      </a:pP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1630"/>
                        </a:lnSpc>
                      </a:pP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62049">
                <a:tc>
                  <a:txBody>
                    <a:bodyPr/>
                    <a:lstStyle/>
                    <a:p>
                      <a:pPr marL="184150" algn="ctr">
                        <a:lnSpc>
                          <a:spcPts val="1630"/>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46685" algn="r">
                        <a:lnSpc>
                          <a:spcPts val="1630"/>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1630"/>
                        </a:lnSpc>
                      </a:pP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362049">
                <a:tc>
                  <a:txBody>
                    <a:bodyPr/>
                    <a:lstStyle/>
                    <a:p>
                      <a:pPr marL="184150" algn="ctr">
                        <a:lnSpc>
                          <a:spcPts val="1635"/>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00">
                        <a:lnSpc>
                          <a:spcPts val="1635"/>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1635"/>
                        </a:lnSpc>
                      </a:pP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362049">
                <a:tc>
                  <a:txBody>
                    <a:bodyPr/>
                    <a:lstStyle/>
                    <a:p>
                      <a:pPr marL="826135">
                        <a:lnSpc>
                          <a:spcPts val="1630"/>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5450">
                        <a:lnSpc>
                          <a:spcPts val="1630"/>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0" algn="ctr">
                        <a:lnSpc>
                          <a:spcPts val="1630"/>
                        </a:lnSpc>
                      </a:pPr>
                      <a:endParaRPr sz="14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bl>
          </a:graphicData>
        </a:graphic>
      </p:graphicFrame>
      <p:grpSp>
        <p:nvGrpSpPr>
          <p:cNvPr id="5" name="object 5"/>
          <p:cNvGrpSpPr/>
          <p:nvPr/>
        </p:nvGrpSpPr>
        <p:grpSpPr>
          <a:xfrm>
            <a:off x="304800" y="304800"/>
            <a:ext cx="7165975" cy="9451975"/>
            <a:chOff x="304800" y="304800"/>
            <a:chExt cx="7165975" cy="9451975"/>
          </a:xfrm>
        </p:grpSpPr>
        <p:sp>
          <p:nvSpPr>
            <p:cNvPr id="6" name="object 6"/>
            <p:cNvSpPr/>
            <p:nvPr/>
          </p:nvSpPr>
          <p:spPr>
            <a:xfrm>
              <a:off x="304800" y="304799"/>
              <a:ext cx="7165975" cy="9451975"/>
            </a:xfrm>
            <a:custGeom>
              <a:avLst/>
              <a:gdLst/>
              <a:ahLst/>
              <a:cxnLst/>
              <a:rect l="l" t="t" r="r" b="b"/>
              <a:pathLst>
                <a:path w="7165975" h="9451975">
                  <a:moveTo>
                    <a:pt x="7108761" y="19050"/>
                  </a:moveTo>
                  <a:lnTo>
                    <a:pt x="57467" y="19050"/>
                  </a:lnTo>
                  <a:lnTo>
                    <a:pt x="19050" y="19050"/>
                  </a:lnTo>
                  <a:lnTo>
                    <a:pt x="19050" y="57150"/>
                  </a:lnTo>
                  <a:lnTo>
                    <a:pt x="19050" y="9394825"/>
                  </a:lnTo>
                  <a:lnTo>
                    <a:pt x="19050" y="9404350"/>
                  </a:lnTo>
                  <a:lnTo>
                    <a:pt x="57467" y="9404350"/>
                  </a:lnTo>
                  <a:lnTo>
                    <a:pt x="57467" y="9394825"/>
                  </a:lnTo>
                  <a:lnTo>
                    <a:pt x="57467" y="57150"/>
                  </a:lnTo>
                  <a:lnTo>
                    <a:pt x="7108761" y="57150"/>
                  </a:lnTo>
                  <a:lnTo>
                    <a:pt x="7108761" y="19050"/>
                  </a:lnTo>
                  <a:close/>
                </a:path>
                <a:path w="7165975" h="9451975">
                  <a:moveTo>
                    <a:pt x="7108761" y="0"/>
                  </a:moveTo>
                  <a:lnTo>
                    <a:pt x="57467" y="0"/>
                  </a:lnTo>
                  <a:lnTo>
                    <a:pt x="9525" y="0"/>
                  </a:lnTo>
                  <a:lnTo>
                    <a:pt x="0" y="0"/>
                  </a:lnTo>
                  <a:lnTo>
                    <a:pt x="0" y="9525"/>
                  </a:lnTo>
                  <a:lnTo>
                    <a:pt x="0" y="57150"/>
                  </a:lnTo>
                  <a:lnTo>
                    <a:pt x="0" y="9394825"/>
                  </a:lnTo>
                  <a:lnTo>
                    <a:pt x="0" y="9413875"/>
                  </a:lnTo>
                  <a:lnTo>
                    <a:pt x="0" y="9451975"/>
                  </a:lnTo>
                  <a:lnTo>
                    <a:pt x="9525" y="9451975"/>
                  </a:lnTo>
                  <a:lnTo>
                    <a:pt x="57467" y="9451975"/>
                  </a:lnTo>
                  <a:lnTo>
                    <a:pt x="7108761" y="9451975"/>
                  </a:lnTo>
                  <a:lnTo>
                    <a:pt x="7108761" y="9413875"/>
                  </a:lnTo>
                  <a:lnTo>
                    <a:pt x="57467" y="9413875"/>
                  </a:lnTo>
                  <a:lnTo>
                    <a:pt x="9525" y="9413875"/>
                  </a:lnTo>
                  <a:lnTo>
                    <a:pt x="9525" y="9394825"/>
                  </a:lnTo>
                  <a:lnTo>
                    <a:pt x="9525" y="57150"/>
                  </a:lnTo>
                  <a:lnTo>
                    <a:pt x="9525" y="9525"/>
                  </a:lnTo>
                  <a:lnTo>
                    <a:pt x="57467" y="9525"/>
                  </a:lnTo>
                  <a:lnTo>
                    <a:pt x="7108761" y="9525"/>
                  </a:lnTo>
                  <a:lnTo>
                    <a:pt x="7108761" y="0"/>
                  </a:lnTo>
                  <a:close/>
                </a:path>
                <a:path w="7165975" h="9451975">
                  <a:moveTo>
                    <a:pt x="7118350" y="19050"/>
                  </a:moveTo>
                  <a:lnTo>
                    <a:pt x="7108825" y="19050"/>
                  </a:lnTo>
                  <a:lnTo>
                    <a:pt x="7108825" y="57150"/>
                  </a:lnTo>
                  <a:lnTo>
                    <a:pt x="7108825" y="9394825"/>
                  </a:lnTo>
                  <a:lnTo>
                    <a:pt x="7118350" y="9394825"/>
                  </a:lnTo>
                  <a:lnTo>
                    <a:pt x="7118350" y="57150"/>
                  </a:lnTo>
                  <a:lnTo>
                    <a:pt x="7118350" y="19050"/>
                  </a:lnTo>
                  <a:close/>
                </a:path>
                <a:path w="7165975" h="9451975">
                  <a:moveTo>
                    <a:pt x="7165975" y="0"/>
                  </a:moveTo>
                  <a:lnTo>
                    <a:pt x="7127875" y="0"/>
                  </a:lnTo>
                  <a:lnTo>
                    <a:pt x="7108825" y="0"/>
                  </a:lnTo>
                  <a:lnTo>
                    <a:pt x="7108825" y="9525"/>
                  </a:lnTo>
                  <a:lnTo>
                    <a:pt x="7127875" y="9525"/>
                  </a:lnTo>
                  <a:lnTo>
                    <a:pt x="7127875" y="57150"/>
                  </a:lnTo>
                  <a:lnTo>
                    <a:pt x="7127875" y="9394825"/>
                  </a:lnTo>
                  <a:lnTo>
                    <a:pt x="7165975" y="9394825"/>
                  </a:lnTo>
                  <a:lnTo>
                    <a:pt x="7165975" y="57150"/>
                  </a:lnTo>
                  <a:lnTo>
                    <a:pt x="7165975" y="9525"/>
                  </a:lnTo>
                  <a:lnTo>
                    <a:pt x="7165975" y="0"/>
                  </a:lnTo>
                  <a:close/>
                </a:path>
              </a:pathLst>
            </a:custGeom>
            <a:solidFill>
              <a:srgbClr val="000000"/>
            </a:solidFill>
          </p:spPr>
          <p:txBody>
            <a:bodyPr wrap="square" lIns="0" tIns="0" rIns="0" bIns="0" rtlCol="0"/>
            <a:lstStyle/>
            <a:p>
              <a:endParaRPr/>
            </a:p>
          </p:txBody>
        </p:sp>
        <p:sp>
          <p:nvSpPr>
            <p:cNvPr id="7" name="object 7"/>
            <p:cNvSpPr/>
            <p:nvPr/>
          </p:nvSpPr>
          <p:spPr>
            <a:xfrm>
              <a:off x="362267" y="9709150"/>
              <a:ext cx="7051675" cy="9525"/>
            </a:xfrm>
            <a:custGeom>
              <a:avLst/>
              <a:gdLst/>
              <a:ahLst/>
              <a:cxnLst/>
              <a:rect l="l" t="t" r="r" b="b"/>
              <a:pathLst>
                <a:path w="7051675" h="9525">
                  <a:moveTo>
                    <a:pt x="7051294" y="0"/>
                  </a:moveTo>
                  <a:lnTo>
                    <a:pt x="0" y="0"/>
                  </a:lnTo>
                  <a:lnTo>
                    <a:pt x="0" y="9525"/>
                  </a:lnTo>
                  <a:lnTo>
                    <a:pt x="7051294" y="9525"/>
                  </a:lnTo>
                  <a:lnTo>
                    <a:pt x="7051294" y="0"/>
                  </a:lnTo>
                  <a:close/>
                </a:path>
              </a:pathLst>
            </a:custGeom>
            <a:solidFill>
              <a:srgbClr val="FFFFFF"/>
            </a:solidFill>
          </p:spPr>
          <p:txBody>
            <a:bodyPr wrap="square" lIns="0" tIns="0" rIns="0" bIns="0" rtlCol="0"/>
            <a:lstStyle/>
            <a:p>
              <a:endParaRPr/>
            </a:p>
          </p:txBody>
        </p:sp>
        <p:sp>
          <p:nvSpPr>
            <p:cNvPr id="8" name="object 8"/>
            <p:cNvSpPr/>
            <p:nvPr/>
          </p:nvSpPr>
          <p:spPr>
            <a:xfrm>
              <a:off x="362267" y="9699625"/>
              <a:ext cx="7108825" cy="57150"/>
            </a:xfrm>
            <a:custGeom>
              <a:avLst/>
              <a:gdLst/>
              <a:ahLst/>
              <a:cxnLst/>
              <a:rect l="l" t="t" r="r" b="b"/>
              <a:pathLst>
                <a:path w="7108825" h="57150">
                  <a:moveTo>
                    <a:pt x="7051294" y="0"/>
                  </a:moveTo>
                  <a:lnTo>
                    <a:pt x="0" y="0"/>
                  </a:lnTo>
                  <a:lnTo>
                    <a:pt x="0" y="9525"/>
                  </a:lnTo>
                  <a:lnTo>
                    <a:pt x="7051294" y="9525"/>
                  </a:lnTo>
                  <a:lnTo>
                    <a:pt x="7051294" y="0"/>
                  </a:lnTo>
                  <a:close/>
                </a:path>
                <a:path w="7108825" h="57150">
                  <a:moveTo>
                    <a:pt x="7060882" y="0"/>
                  </a:moveTo>
                  <a:lnTo>
                    <a:pt x="7051357" y="0"/>
                  </a:lnTo>
                  <a:lnTo>
                    <a:pt x="7051357" y="9525"/>
                  </a:lnTo>
                  <a:lnTo>
                    <a:pt x="7060882" y="9525"/>
                  </a:lnTo>
                  <a:lnTo>
                    <a:pt x="7060882" y="0"/>
                  </a:lnTo>
                  <a:close/>
                </a:path>
                <a:path w="7108825" h="57150">
                  <a:moveTo>
                    <a:pt x="7108507" y="0"/>
                  </a:moveTo>
                  <a:lnTo>
                    <a:pt x="7070407" y="0"/>
                  </a:lnTo>
                  <a:lnTo>
                    <a:pt x="7070407" y="19050"/>
                  </a:lnTo>
                  <a:lnTo>
                    <a:pt x="7051357" y="19050"/>
                  </a:lnTo>
                  <a:lnTo>
                    <a:pt x="7051357" y="57150"/>
                  </a:lnTo>
                  <a:lnTo>
                    <a:pt x="7070407" y="57150"/>
                  </a:lnTo>
                  <a:lnTo>
                    <a:pt x="7108507" y="57150"/>
                  </a:lnTo>
                  <a:lnTo>
                    <a:pt x="7108507" y="19050"/>
                  </a:lnTo>
                  <a:lnTo>
                    <a:pt x="7108507" y="0"/>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9</a:t>
            </a:fld>
            <a:endParaRPr dirty="0"/>
          </a:p>
        </p:txBody>
      </p:sp>
      <p:sp>
        <p:nvSpPr>
          <p:cNvPr id="10" name="object 10"/>
          <p:cNvSpPr txBox="1"/>
          <p:nvPr/>
        </p:nvSpPr>
        <p:spPr>
          <a:xfrm>
            <a:off x="902017" y="9735269"/>
            <a:ext cx="867410" cy="179536"/>
          </a:xfrm>
          <a:prstGeom prst="rect">
            <a:avLst/>
          </a:prstGeom>
        </p:spPr>
        <p:txBody>
          <a:bodyPr vert="horz" wrap="square" lIns="0" tIns="0" rIns="0" bIns="0" rtlCol="0">
            <a:spAutoFit/>
          </a:bodyPr>
          <a:lstStyle/>
          <a:p>
            <a:pPr marL="12700">
              <a:lnSpc>
                <a:spcPts val="1410"/>
              </a:lnSpc>
            </a:pPr>
            <a:r>
              <a:rPr sz="1200" spc="-5" dirty="0">
                <a:latin typeface="Times New Roman"/>
                <a:cs typeface="Times New Roman"/>
              </a:rPr>
              <a:t>P</a:t>
            </a:r>
            <a:endParaRPr sz="1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3168</Words>
  <Application>Microsoft Office PowerPoint</Application>
  <PresentationFormat>Custom</PresentationFormat>
  <Paragraphs>287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dharshini b</cp:lastModifiedBy>
  <cp:revision>20</cp:revision>
  <dcterms:created xsi:type="dcterms:W3CDTF">2023-12-22T08:23:53Z</dcterms:created>
  <dcterms:modified xsi:type="dcterms:W3CDTF">2023-12-23T01:13:11Z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2023-12-21T00:00:00Z</vt:filetime>
  </property>
  <property fmtid="{D5CDD505-2E9C-101B-9397-08002B2CF9AE}" pid="3" name="Creator">
    <vt:lpwstr>Microsoft Word</vt:lpwstr>
  </property>
  <property fmtid="{D5CDD505-2E9C-101B-9397-08002B2CF9AE}" pid="4" name="LastSaved">
    <vt:filetime>2023-12-22T00:00:00Z</vt:filetime>
  </property>
</Properties>
</file>