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79300" cy="6858000"/>
  <p:notesSz cx="121793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3447" y="2125980"/>
            <a:ext cx="10352405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6895" y="3840480"/>
            <a:ext cx="852551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8965" y="1577340"/>
            <a:ext cx="529799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2339" y="1577340"/>
            <a:ext cx="529799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0852" y="4819"/>
            <a:ext cx="4739005" cy="6846570"/>
          </a:xfrm>
          <a:custGeom>
            <a:avLst/>
            <a:gdLst/>
            <a:ahLst/>
            <a:cxnLst/>
            <a:rect l="l" t="t" r="r" b="b"/>
            <a:pathLst>
              <a:path w="4739005" h="6846570">
                <a:moveTo>
                  <a:pt x="1926804" y="0"/>
                </a:moveTo>
                <a:lnTo>
                  <a:pt x="3143888" y="6846032"/>
                </a:lnTo>
              </a:path>
              <a:path w="4739005" h="6846570">
                <a:moveTo>
                  <a:pt x="4738446" y="3686227"/>
                </a:moveTo>
                <a:lnTo>
                  <a:pt x="0" y="6846033"/>
                </a:lnTo>
              </a:path>
            </a:pathLst>
          </a:custGeom>
          <a:ln w="9515">
            <a:solidFill>
              <a:srgbClr val="5ECA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72535" y="0"/>
            <a:ext cx="3007360" cy="6851015"/>
          </a:xfrm>
          <a:custGeom>
            <a:avLst/>
            <a:gdLst/>
            <a:ahLst/>
            <a:cxnLst/>
            <a:rect l="l" t="t" r="r" b="b"/>
            <a:pathLst>
              <a:path w="3007359" h="6851015">
                <a:moveTo>
                  <a:pt x="3006763" y="6850852"/>
                </a:moveTo>
                <a:lnTo>
                  <a:pt x="0" y="6850852"/>
                </a:lnTo>
                <a:lnTo>
                  <a:pt x="2042269" y="0"/>
                </a:lnTo>
                <a:lnTo>
                  <a:pt x="3006763" y="0"/>
                </a:lnTo>
                <a:lnTo>
                  <a:pt x="3006763" y="6850852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592874" y="0"/>
            <a:ext cx="2586990" cy="6851015"/>
          </a:xfrm>
          <a:custGeom>
            <a:avLst/>
            <a:gdLst/>
            <a:ahLst/>
            <a:cxnLst/>
            <a:rect l="l" t="t" r="r" b="b"/>
            <a:pathLst>
              <a:path w="2586990" h="6851015">
                <a:moveTo>
                  <a:pt x="2586423" y="6850852"/>
                </a:moveTo>
                <a:lnTo>
                  <a:pt x="1207624" y="6850852"/>
                </a:lnTo>
                <a:lnTo>
                  <a:pt x="0" y="0"/>
                </a:lnTo>
                <a:lnTo>
                  <a:pt x="2586423" y="0"/>
                </a:lnTo>
                <a:lnTo>
                  <a:pt x="2586423" y="6850852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25143" y="3044825"/>
            <a:ext cx="3254375" cy="3806190"/>
          </a:xfrm>
          <a:custGeom>
            <a:avLst/>
            <a:gdLst/>
            <a:ahLst/>
            <a:cxnLst/>
            <a:rect l="l" t="t" r="r" b="b"/>
            <a:pathLst>
              <a:path w="3254375" h="3806190">
                <a:moveTo>
                  <a:pt x="3254156" y="3806031"/>
                </a:moveTo>
                <a:lnTo>
                  <a:pt x="0" y="3806031"/>
                </a:lnTo>
                <a:lnTo>
                  <a:pt x="3254156" y="0"/>
                </a:lnTo>
                <a:lnTo>
                  <a:pt x="3254156" y="3806031"/>
                </a:lnTo>
                <a:close/>
              </a:path>
            </a:pathLst>
          </a:custGeom>
          <a:solidFill>
            <a:srgbClr val="17AFE3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28202" y="0"/>
            <a:ext cx="2851150" cy="6851015"/>
          </a:xfrm>
          <a:custGeom>
            <a:avLst/>
            <a:gdLst/>
            <a:ahLst/>
            <a:cxnLst/>
            <a:rect l="l" t="t" r="r" b="b"/>
            <a:pathLst>
              <a:path w="2851150" h="6851015">
                <a:moveTo>
                  <a:pt x="2851096" y="6850852"/>
                </a:moveTo>
                <a:lnTo>
                  <a:pt x="2467447" y="6850852"/>
                </a:lnTo>
                <a:lnTo>
                  <a:pt x="0" y="0"/>
                </a:lnTo>
                <a:lnTo>
                  <a:pt x="2851096" y="0"/>
                </a:lnTo>
                <a:lnTo>
                  <a:pt x="2851096" y="6850852"/>
                </a:lnTo>
                <a:close/>
              </a:path>
            </a:pathLst>
          </a:custGeom>
          <a:solidFill>
            <a:srgbClr val="17AFE3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85249" y="0"/>
            <a:ext cx="1294130" cy="6851015"/>
          </a:xfrm>
          <a:custGeom>
            <a:avLst/>
            <a:gdLst/>
            <a:ahLst/>
            <a:cxnLst/>
            <a:rect l="l" t="t" r="r" b="b"/>
            <a:pathLst>
              <a:path w="1294129" h="6851015">
                <a:moveTo>
                  <a:pt x="1294049" y="6850852"/>
                </a:moveTo>
                <a:lnTo>
                  <a:pt x="0" y="6850852"/>
                </a:lnTo>
                <a:lnTo>
                  <a:pt x="1021388" y="0"/>
                </a:lnTo>
                <a:lnTo>
                  <a:pt x="1294049" y="0"/>
                </a:lnTo>
                <a:lnTo>
                  <a:pt x="1294049" y="6850852"/>
                </a:lnTo>
                <a:close/>
              </a:path>
            </a:pathLst>
          </a:custGeom>
          <a:solidFill>
            <a:srgbClr val="2D82C2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24854" y="0"/>
            <a:ext cx="1254760" cy="6851015"/>
          </a:xfrm>
          <a:custGeom>
            <a:avLst/>
            <a:gdLst/>
            <a:ahLst/>
            <a:cxnLst/>
            <a:rect l="l" t="t" r="r" b="b"/>
            <a:pathLst>
              <a:path w="1254759" h="6851015">
                <a:moveTo>
                  <a:pt x="1254444" y="6850852"/>
                </a:moveTo>
                <a:lnTo>
                  <a:pt x="1113367" y="6850852"/>
                </a:lnTo>
                <a:lnTo>
                  <a:pt x="0" y="0"/>
                </a:lnTo>
                <a:lnTo>
                  <a:pt x="1254444" y="0"/>
                </a:lnTo>
                <a:lnTo>
                  <a:pt x="1254444" y="6850852"/>
                </a:lnTo>
                <a:close/>
              </a:path>
            </a:pathLst>
          </a:custGeom>
          <a:solidFill>
            <a:srgbClr val="216191">
              <a:alpha val="7960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61919" y="3587184"/>
            <a:ext cx="1818005" cy="3263900"/>
          </a:xfrm>
          <a:custGeom>
            <a:avLst/>
            <a:gdLst/>
            <a:ahLst/>
            <a:cxnLst/>
            <a:rect l="l" t="t" r="r" b="b"/>
            <a:pathLst>
              <a:path w="1818004" h="3263900">
                <a:moveTo>
                  <a:pt x="1817379" y="3263671"/>
                </a:moveTo>
                <a:lnTo>
                  <a:pt x="0" y="3263671"/>
                </a:lnTo>
                <a:lnTo>
                  <a:pt x="1817379" y="0"/>
                </a:lnTo>
                <a:lnTo>
                  <a:pt x="1817379" y="3263671"/>
                </a:lnTo>
                <a:close/>
              </a:path>
            </a:pathLst>
          </a:custGeom>
          <a:solidFill>
            <a:srgbClr val="17AFE3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05847"/>
            <a:ext cx="447675" cy="2845435"/>
          </a:xfrm>
          <a:custGeom>
            <a:avLst/>
            <a:gdLst/>
            <a:ahLst/>
            <a:cxnLst/>
            <a:rect l="l" t="t" r="r" b="b"/>
            <a:pathLst>
              <a:path w="447675" h="2845434">
                <a:moveTo>
                  <a:pt x="447208" y="2845008"/>
                </a:moveTo>
                <a:lnTo>
                  <a:pt x="0" y="2845008"/>
                </a:lnTo>
                <a:lnTo>
                  <a:pt x="0" y="0"/>
                </a:lnTo>
                <a:lnTo>
                  <a:pt x="447208" y="2845008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5176" y="7569"/>
            <a:ext cx="9874541" cy="16666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112" y="1761861"/>
            <a:ext cx="8448553" cy="4040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0962" y="6377940"/>
            <a:ext cx="3897376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8965" y="6377940"/>
            <a:ext cx="28012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265430" y="6463035"/>
            <a:ext cx="238680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75386" y="989568"/>
            <a:ext cx="1741805" cy="1332230"/>
            <a:chOff x="875386" y="989568"/>
            <a:chExt cx="1741805" cy="1332230"/>
          </a:xfrm>
        </p:grpSpPr>
        <p:sp>
          <p:nvSpPr>
            <p:cNvPr id="3" name="object 3" descr=""/>
            <p:cNvSpPr/>
            <p:nvPr/>
          </p:nvSpPr>
          <p:spPr>
            <a:xfrm>
              <a:off x="875386" y="1265505"/>
              <a:ext cx="1227455" cy="1056640"/>
            </a:xfrm>
            <a:custGeom>
              <a:avLst/>
              <a:gdLst/>
              <a:ahLst/>
              <a:cxnLst/>
              <a:rect l="l" t="t" r="r" b="b"/>
              <a:pathLst>
                <a:path w="1227455" h="1056639">
                  <a:moveTo>
                    <a:pt x="963433" y="1056173"/>
                  </a:moveTo>
                  <a:lnTo>
                    <a:pt x="264036" y="1056173"/>
                  </a:lnTo>
                  <a:lnTo>
                    <a:pt x="0" y="528150"/>
                  </a:lnTo>
                  <a:lnTo>
                    <a:pt x="264036" y="0"/>
                  </a:lnTo>
                  <a:lnTo>
                    <a:pt x="963433" y="0"/>
                  </a:lnTo>
                  <a:lnTo>
                    <a:pt x="1227445" y="528150"/>
                  </a:lnTo>
                  <a:lnTo>
                    <a:pt x="963433" y="1056173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969620" y="989568"/>
              <a:ext cx="647065" cy="561975"/>
            </a:xfrm>
            <a:custGeom>
              <a:avLst/>
              <a:gdLst/>
              <a:ahLst/>
              <a:cxnLst/>
              <a:rect l="l" t="t" r="r" b="b"/>
              <a:pathLst>
                <a:path w="647064" h="561975">
                  <a:moveTo>
                    <a:pt x="506709" y="561389"/>
                  </a:moveTo>
                  <a:lnTo>
                    <a:pt x="140315" y="561389"/>
                  </a:lnTo>
                  <a:lnTo>
                    <a:pt x="0" y="280631"/>
                  </a:lnTo>
                  <a:lnTo>
                    <a:pt x="140315" y="0"/>
                  </a:lnTo>
                  <a:lnTo>
                    <a:pt x="506709" y="0"/>
                  </a:lnTo>
                  <a:lnTo>
                    <a:pt x="647025" y="280631"/>
                  </a:lnTo>
                  <a:lnTo>
                    <a:pt x="506709" y="561389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3748940" y="1189384"/>
            <a:ext cx="1665605" cy="1437005"/>
          </a:xfrm>
          <a:custGeom>
            <a:avLst/>
            <a:gdLst/>
            <a:ahLst/>
            <a:cxnLst/>
            <a:rect l="l" t="t" r="r" b="b"/>
            <a:pathLst>
              <a:path w="1665604" h="1437005">
                <a:moveTo>
                  <a:pt x="1305976" y="1436776"/>
                </a:moveTo>
                <a:lnTo>
                  <a:pt x="359162" y="1436776"/>
                </a:lnTo>
                <a:lnTo>
                  <a:pt x="0" y="718324"/>
                </a:lnTo>
                <a:lnTo>
                  <a:pt x="359162" y="0"/>
                </a:lnTo>
                <a:lnTo>
                  <a:pt x="1305976" y="0"/>
                </a:lnTo>
                <a:lnTo>
                  <a:pt x="1665138" y="718324"/>
                </a:lnTo>
                <a:lnTo>
                  <a:pt x="1305976" y="1436776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796515" y="5223777"/>
            <a:ext cx="723265" cy="618490"/>
          </a:xfrm>
          <a:custGeom>
            <a:avLst/>
            <a:gdLst/>
            <a:ahLst/>
            <a:cxnLst/>
            <a:rect l="l" t="t" r="r" b="b"/>
            <a:pathLst>
              <a:path w="723264" h="618489">
                <a:moveTo>
                  <a:pt x="568494" y="618480"/>
                </a:moveTo>
                <a:lnTo>
                  <a:pt x="154650" y="618480"/>
                </a:lnTo>
                <a:lnTo>
                  <a:pt x="0" y="309302"/>
                </a:lnTo>
                <a:lnTo>
                  <a:pt x="154650" y="0"/>
                </a:lnTo>
                <a:lnTo>
                  <a:pt x="568494" y="0"/>
                </a:lnTo>
                <a:lnTo>
                  <a:pt x="723145" y="309302"/>
                </a:lnTo>
                <a:lnTo>
                  <a:pt x="568494" y="618480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66069" y="7569"/>
            <a:ext cx="6160135" cy="998219"/>
          </a:xfrm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3820"/>
              </a:lnSpc>
              <a:spcBef>
                <a:spcPts val="215"/>
              </a:spcBef>
            </a:pPr>
            <a:r>
              <a:rPr dirty="0" sz="3200" spc="220">
                <a:solidFill>
                  <a:srgbClr val="0E0E0E"/>
                </a:solidFill>
              </a:rPr>
              <a:t>Employee</a:t>
            </a:r>
            <a:r>
              <a:rPr dirty="0" sz="3200" spc="45">
                <a:solidFill>
                  <a:srgbClr val="0E0E0E"/>
                </a:solidFill>
              </a:rPr>
              <a:t> </a:t>
            </a:r>
            <a:r>
              <a:rPr dirty="0" sz="3200" spc="215">
                <a:solidFill>
                  <a:srgbClr val="0E0E0E"/>
                </a:solidFill>
              </a:rPr>
              <a:t>Data</a:t>
            </a:r>
            <a:r>
              <a:rPr dirty="0" sz="3200" spc="50">
                <a:solidFill>
                  <a:srgbClr val="0E0E0E"/>
                </a:solidFill>
              </a:rPr>
              <a:t> </a:t>
            </a:r>
            <a:r>
              <a:rPr dirty="0" sz="3200" spc="170">
                <a:solidFill>
                  <a:srgbClr val="0E0E0E"/>
                </a:solidFill>
              </a:rPr>
              <a:t>Analysis</a:t>
            </a:r>
            <a:r>
              <a:rPr dirty="0" sz="3200" spc="50">
                <a:solidFill>
                  <a:srgbClr val="0E0E0E"/>
                </a:solidFill>
              </a:rPr>
              <a:t> </a:t>
            </a:r>
            <a:r>
              <a:rPr dirty="0" sz="3200" spc="145">
                <a:solidFill>
                  <a:srgbClr val="0E0E0E"/>
                </a:solidFill>
              </a:rPr>
              <a:t>using </a:t>
            </a:r>
            <a:r>
              <a:rPr dirty="0" sz="3200" spc="215">
                <a:solidFill>
                  <a:srgbClr val="0E0E0E"/>
                </a:solidFill>
              </a:rPr>
              <a:t>Excel</a:t>
            </a:r>
            <a:endParaRPr sz="3200"/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138" y="6460738"/>
            <a:ext cx="76120" cy="177614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11951" rIns="0" bIns="0" rtlCol="0" vert="horz">
            <a:spAutoFit/>
          </a:bodyPr>
          <a:lstStyle/>
          <a:p>
            <a:pPr marL="583565">
              <a:lnSpc>
                <a:spcPts val="2865"/>
              </a:lnSpc>
              <a:spcBef>
                <a:spcPts val="95"/>
              </a:spcBef>
            </a:pPr>
            <a:r>
              <a:rPr dirty="0" sz="2400"/>
              <a:t>STUDENT</a:t>
            </a:r>
            <a:r>
              <a:rPr dirty="0" sz="2400" spc="-80"/>
              <a:t> </a:t>
            </a:r>
            <a:r>
              <a:rPr dirty="0" sz="2400"/>
              <a:t>NAME</a:t>
            </a:r>
            <a:r>
              <a:rPr dirty="0" sz="2400" b="0">
                <a:latin typeface="Calibri"/>
                <a:cs typeface="Calibri"/>
              </a:rPr>
              <a:t>:</a:t>
            </a:r>
            <a:r>
              <a:rPr dirty="0" sz="2400" spc="-65" b="0">
                <a:latin typeface="Calibri"/>
                <a:cs typeface="Calibri"/>
              </a:rPr>
              <a:t> </a:t>
            </a:r>
            <a:r>
              <a:rPr dirty="0" sz="2400" spc="-10" b="0">
                <a:latin typeface="Calibri"/>
                <a:cs typeface="Calibri"/>
              </a:rPr>
              <a:t>Dharshini</a:t>
            </a:r>
            <a:r>
              <a:rPr dirty="0" sz="2400" spc="-65" b="0">
                <a:latin typeface="Calibri"/>
                <a:cs typeface="Calibri"/>
              </a:rPr>
              <a:t> </a:t>
            </a:r>
            <a:r>
              <a:rPr dirty="0" sz="2400" spc="-50" b="0">
                <a:latin typeface="Calibri"/>
                <a:cs typeface="Calibri"/>
              </a:rPr>
              <a:t>K</a:t>
            </a:r>
            <a:endParaRPr sz="2400">
              <a:latin typeface="Calibri"/>
              <a:cs typeface="Calibri"/>
            </a:endParaRPr>
          </a:p>
          <a:p>
            <a:pPr marL="583565" marR="30480">
              <a:lnSpc>
                <a:spcPts val="2850"/>
              </a:lnSpc>
              <a:spcBef>
                <a:spcPts val="105"/>
              </a:spcBef>
            </a:pPr>
            <a:r>
              <a:rPr dirty="0" sz="2400"/>
              <a:t>REGISTER</a:t>
            </a:r>
            <a:r>
              <a:rPr dirty="0" sz="2400" spc="-45"/>
              <a:t> </a:t>
            </a:r>
            <a:r>
              <a:rPr dirty="0" sz="2400"/>
              <a:t>NO</a:t>
            </a:r>
            <a:r>
              <a:rPr dirty="0" sz="2400" b="0">
                <a:latin typeface="Calibri"/>
                <a:cs typeface="Calibri"/>
              </a:rPr>
              <a:t>:</a:t>
            </a:r>
            <a:r>
              <a:rPr dirty="0" sz="2400" spc="-45" b="0">
                <a:latin typeface="Calibri"/>
                <a:cs typeface="Calibri"/>
              </a:rPr>
              <a:t> </a:t>
            </a:r>
            <a:r>
              <a:rPr dirty="0" sz="2400" spc="-10" b="0">
                <a:latin typeface="Calibri"/>
                <a:cs typeface="Calibri"/>
              </a:rPr>
              <a:t>312201012 asunm10942569B03FC0E6CD3A3AEB8834C3C68F49D355 </a:t>
            </a:r>
            <a:r>
              <a:rPr dirty="0" sz="2400" spc="-10"/>
              <a:t>DEPARTMENT</a:t>
            </a:r>
            <a:r>
              <a:rPr dirty="0" sz="2400" spc="-10" b="0">
                <a:latin typeface="Calibri"/>
                <a:cs typeface="Calibri"/>
              </a:rPr>
              <a:t>:</a:t>
            </a:r>
            <a:r>
              <a:rPr dirty="0" sz="2400" spc="-55" b="0">
                <a:latin typeface="Calibri"/>
                <a:cs typeface="Calibri"/>
              </a:rPr>
              <a:t> </a:t>
            </a:r>
            <a:r>
              <a:rPr dirty="0" sz="2400" spc="-10" b="0">
                <a:latin typeface="Calibri"/>
                <a:cs typeface="Calibri"/>
              </a:rPr>
              <a:t>B.COM(GENERAL)</a:t>
            </a:r>
            <a:r>
              <a:rPr dirty="0" sz="2400" spc="-55" b="0">
                <a:latin typeface="Calibri"/>
                <a:cs typeface="Calibri"/>
              </a:rPr>
              <a:t> </a:t>
            </a:r>
            <a:r>
              <a:rPr dirty="0" sz="2400" b="0">
                <a:latin typeface="Calibri"/>
                <a:cs typeface="Calibri"/>
              </a:rPr>
              <a:t>3</a:t>
            </a:r>
            <a:r>
              <a:rPr dirty="0" baseline="37698" sz="2100" b="0">
                <a:latin typeface="Calibri"/>
                <a:cs typeface="Calibri"/>
              </a:rPr>
              <a:t>rd</a:t>
            </a:r>
            <a:r>
              <a:rPr dirty="0" baseline="37698" sz="2100" spc="330" b="0">
                <a:latin typeface="Calibri"/>
                <a:cs typeface="Calibri"/>
              </a:rPr>
              <a:t> </a:t>
            </a:r>
            <a:r>
              <a:rPr dirty="0" sz="2400" b="0">
                <a:latin typeface="Calibri"/>
                <a:cs typeface="Calibri"/>
              </a:rPr>
              <a:t>year</a:t>
            </a:r>
            <a:r>
              <a:rPr dirty="0" sz="2400" spc="-55" b="0">
                <a:latin typeface="Calibri"/>
                <a:cs typeface="Calibri"/>
              </a:rPr>
              <a:t> </a:t>
            </a:r>
            <a:r>
              <a:rPr dirty="0" sz="2400" spc="-50" b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583565">
              <a:lnSpc>
                <a:spcPts val="2750"/>
              </a:lnSpc>
            </a:pPr>
            <a:r>
              <a:rPr dirty="0" sz="2400"/>
              <a:t>COLLEGE</a:t>
            </a:r>
            <a:r>
              <a:rPr dirty="0" sz="2400" b="0">
                <a:latin typeface="Calibri"/>
                <a:cs typeface="Calibri"/>
              </a:rPr>
              <a:t>:</a:t>
            </a:r>
            <a:r>
              <a:rPr dirty="0" sz="2400" spc="-75" b="0">
                <a:latin typeface="Calibri"/>
                <a:cs typeface="Calibri"/>
              </a:rPr>
              <a:t> </a:t>
            </a:r>
            <a:r>
              <a:rPr dirty="0" sz="2400" spc="-10" b="0">
                <a:latin typeface="Calibri"/>
                <a:cs typeface="Calibri"/>
              </a:rPr>
              <a:t>D.R.B.C.C.C.HINDU</a:t>
            </a:r>
            <a:r>
              <a:rPr dirty="0" sz="2400" spc="-70" b="0">
                <a:latin typeface="Calibri"/>
                <a:cs typeface="Calibri"/>
              </a:rPr>
              <a:t> </a:t>
            </a:r>
            <a:r>
              <a:rPr dirty="0" sz="2400" spc="-10" b="0">
                <a:latin typeface="Calibri"/>
                <a:cs typeface="Calibri"/>
              </a:rPr>
              <a:t>COLLEGE.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5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43806" y="588983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786" y="180786"/>
                </a:moveTo>
                <a:lnTo>
                  <a:pt x="0" y="180786"/>
                </a:lnTo>
                <a:lnTo>
                  <a:pt x="0" y="0"/>
                </a:lnTo>
                <a:lnTo>
                  <a:pt x="180786" y="0"/>
                </a:lnTo>
                <a:lnTo>
                  <a:pt x="180786" y="180786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138" y="6460738"/>
            <a:ext cx="76120" cy="17761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67405" rIns="0" bIns="0" rtlCol="0" vert="horz">
            <a:spAutoFit/>
          </a:bodyPr>
          <a:lstStyle/>
          <a:p>
            <a:pPr marL="52324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Trebuchet MS"/>
                <a:cs typeface="Trebuchet MS"/>
              </a:rPr>
              <a:t>MODELLING</a:t>
            </a:r>
            <a:r>
              <a:rPr dirty="0" spc="-265">
                <a:latin typeface="Trebuchet MS"/>
                <a:cs typeface="Trebuchet MS"/>
              </a:rPr>
              <a:t> </a:t>
            </a:r>
            <a:r>
              <a:rPr dirty="0" spc="-25">
                <a:latin typeface="Trebuchet MS"/>
                <a:cs typeface="Trebuchet MS"/>
              </a:rPr>
              <a:t>:-</a:t>
            </a:r>
          </a:p>
        </p:txBody>
      </p:sp>
      <p:sp>
        <p:nvSpPr>
          <p:cNvPr id="5" name="object 5" descr=""/>
          <p:cNvSpPr/>
          <p:nvPr/>
        </p:nvSpPr>
        <p:spPr>
          <a:xfrm>
            <a:off x="10047922" y="52459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23" y="456723"/>
                </a:moveTo>
                <a:lnTo>
                  <a:pt x="0" y="456723"/>
                </a:lnTo>
                <a:lnTo>
                  <a:pt x="0" y="0"/>
                </a:lnTo>
                <a:lnTo>
                  <a:pt x="456723" y="0"/>
                </a:lnTo>
                <a:lnTo>
                  <a:pt x="456723" y="456723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291795" y="1552543"/>
            <a:ext cx="8495665" cy="4440555"/>
            <a:chOff x="291795" y="1552543"/>
            <a:chExt cx="8495665" cy="4440555"/>
          </a:xfrm>
        </p:grpSpPr>
        <p:sp>
          <p:nvSpPr>
            <p:cNvPr id="7" name="object 7" descr=""/>
            <p:cNvSpPr/>
            <p:nvPr/>
          </p:nvSpPr>
          <p:spPr>
            <a:xfrm>
              <a:off x="304482" y="1565229"/>
              <a:ext cx="8470265" cy="4415155"/>
            </a:xfrm>
            <a:custGeom>
              <a:avLst/>
              <a:gdLst/>
              <a:ahLst/>
              <a:cxnLst/>
              <a:rect l="l" t="t" r="r" b="b"/>
              <a:pathLst>
                <a:path w="8470265" h="4415155">
                  <a:moveTo>
                    <a:pt x="8470038" y="4414996"/>
                  </a:moveTo>
                  <a:lnTo>
                    <a:pt x="0" y="4414996"/>
                  </a:lnTo>
                  <a:lnTo>
                    <a:pt x="0" y="0"/>
                  </a:lnTo>
                  <a:lnTo>
                    <a:pt x="8470038" y="0"/>
                  </a:lnTo>
                  <a:lnTo>
                    <a:pt x="8470038" y="44149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4482" y="1565229"/>
              <a:ext cx="8470265" cy="4415155"/>
            </a:xfrm>
            <a:custGeom>
              <a:avLst/>
              <a:gdLst/>
              <a:ahLst/>
              <a:cxnLst/>
              <a:rect l="l" t="t" r="r" b="b"/>
              <a:pathLst>
                <a:path w="8470265" h="4415155">
                  <a:moveTo>
                    <a:pt x="0" y="0"/>
                  </a:moveTo>
                  <a:lnTo>
                    <a:pt x="8470038" y="0"/>
                  </a:lnTo>
                  <a:lnTo>
                    <a:pt x="8470038" y="4414996"/>
                  </a:lnTo>
                  <a:lnTo>
                    <a:pt x="0" y="4414996"/>
                  </a:lnTo>
                  <a:lnTo>
                    <a:pt x="0" y="0"/>
                  </a:lnTo>
                  <a:close/>
                </a:path>
              </a:pathLst>
            </a:custGeom>
            <a:ln w="253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478263" y="2846580"/>
            <a:ext cx="350520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spc="-20" b="1">
                <a:latin typeface="Calibri"/>
                <a:cs typeface="Calibri"/>
              </a:rPr>
              <a:t>III.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0" name="object 10" descr=""/>
          <p:cNvSpPr txBox="1"/>
          <p:nvPr/>
        </p:nvSpPr>
        <p:spPr>
          <a:xfrm>
            <a:off x="383112" y="1761861"/>
            <a:ext cx="8242934" cy="4006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11555" indent="-399415">
              <a:lnSpc>
                <a:spcPts val="2865"/>
              </a:lnSpc>
              <a:spcBef>
                <a:spcPts val="95"/>
              </a:spcBef>
              <a:buAutoNum type="romanUcPeriod"/>
              <a:tabLst>
                <a:tab pos="1011555" algn="l"/>
              </a:tabLst>
            </a:pPr>
            <a:r>
              <a:rPr dirty="0" sz="2400" spc="-120" b="1">
                <a:latin typeface="Calibri"/>
                <a:cs typeface="Calibri"/>
              </a:rPr>
              <a:t>DATA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COLLECTION</a:t>
            </a:r>
            <a:r>
              <a:rPr dirty="0" sz="2400" spc="-10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: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Download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edunet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foundation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592455" indent="-475615">
              <a:lnSpc>
                <a:spcPts val="2845"/>
              </a:lnSpc>
              <a:buAutoNum type="romanUcPeriod"/>
              <a:tabLst>
                <a:tab pos="592455" algn="l"/>
              </a:tabLst>
            </a:pPr>
            <a:r>
              <a:rPr dirty="0" sz="2400" spc="-120" b="1">
                <a:latin typeface="Calibri"/>
                <a:cs typeface="Calibri"/>
              </a:rPr>
              <a:t>DATA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CLEANING</a:t>
            </a:r>
            <a:r>
              <a:rPr dirty="0" sz="2400" spc="-114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: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spc="-100">
                <a:latin typeface="Calibri"/>
                <a:cs typeface="Calibri"/>
              </a:rPr>
              <a:t>To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clean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from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downloading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  <a:p>
            <a:pPr algn="ctr" marL="575310">
              <a:lnSpc>
                <a:spcPts val="2845"/>
              </a:lnSpc>
            </a:pPr>
            <a:r>
              <a:rPr dirty="0" sz="2400" spc="-10">
                <a:latin typeface="Calibri"/>
                <a:cs typeface="Calibri"/>
              </a:rPr>
              <a:t>editing.</a:t>
            </a:r>
            <a:endParaRPr sz="2400">
              <a:latin typeface="Calibri"/>
              <a:cs typeface="Calibri"/>
            </a:endParaRPr>
          </a:p>
          <a:p>
            <a:pPr algn="ctr" marL="668655" marR="92075">
              <a:lnSpc>
                <a:spcPts val="2850"/>
              </a:lnSpc>
              <a:spcBef>
                <a:spcPts val="105"/>
              </a:spcBef>
            </a:pPr>
            <a:r>
              <a:rPr dirty="0" sz="2400" spc="-10" b="1">
                <a:latin typeface="Calibri"/>
                <a:cs typeface="Calibri"/>
              </a:rPr>
              <a:t>TECHNIQUES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: </a:t>
            </a:r>
            <a:r>
              <a:rPr dirty="0" sz="2400">
                <a:latin typeface="Calibri"/>
                <a:cs typeface="Calibri"/>
              </a:rPr>
              <a:t>I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choose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technique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first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format,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filter, </a:t>
            </a:r>
            <a:r>
              <a:rPr dirty="0" sz="2400">
                <a:latin typeface="Calibri"/>
                <a:cs typeface="Calibri"/>
              </a:rPr>
              <a:t>highlights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heading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colour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782955" indent="-542290">
              <a:lnSpc>
                <a:spcPts val="2740"/>
              </a:lnSpc>
              <a:buAutoNum type="romanUcPeriod" startAt="4"/>
              <a:tabLst>
                <a:tab pos="782955" algn="l"/>
              </a:tabLst>
            </a:pPr>
            <a:r>
              <a:rPr dirty="0" sz="2400" spc="-30" b="1">
                <a:latin typeface="Calibri"/>
                <a:cs typeface="Calibri"/>
              </a:rPr>
              <a:t>RESULTS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: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Result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analysis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shown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new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sheets.</a:t>
            </a:r>
            <a:endParaRPr sz="2400">
              <a:latin typeface="Calibri"/>
              <a:cs typeface="Calibri"/>
            </a:endParaRPr>
          </a:p>
          <a:p>
            <a:pPr marL="592455" marR="13970" indent="-466090">
              <a:lnSpc>
                <a:spcPts val="2850"/>
              </a:lnSpc>
              <a:spcBef>
                <a:spcPts val="105"/>
              </a:spcBef>
              <a:buAutoNum type="romanUcPeriod" startAt="4"/>
              <a:tabLst>
                <a:tab pos="2353310" algn="l"/>
              </a:tabLst>
            </a:pPr>
            <a:r>
              <a:rPr dirty="0" sz="2400" spc="-10" b="1">
                <a:latin typeface="Calibri"/>
                <a:cs typeface="Calibri"/>
              </a:rPr>
              <a:t>PIVOT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spc="-40" b="1">
                <a:latin typeface="Calibri"/>
                <a:cs typeface="Calibri"/>
              </a:rPr>
              <a:t>TABLE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: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Select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distribute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pivot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table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in </a:t>
            </a:r>
            <a:r>
              <a:rPr dirty="0" sz="2400" spc="-25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rows,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column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values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extra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,.</a:t>
            </a:r>
            <a:endParaRPr sz="2400">
              <a:latin typeface="Calibri"/>
              <a:cs typeface="Calibri"/>
            </a:endParaRPr>
          </a:p>
          <a:p>
            <a:pPr marL="582930" indent="-570230">
              <a:lnSpc>
                <a:spcPts val="2740"/>
              </a:lnSpc>
              <a:buAutoNum type="romanUcPeriod" startAt="4"/>
              <a:tabLst>
                <a:tab pos="582930" algn="l"/>
              </a:tabLst>
            </a:pPr>
            <a:r>
              <a:rPr dirty="0" sz="2400" b="1">
                <a:latin typeface="Calibri"/>
                <a:cs typeface="Calibri"/>
              </a:rPr>
              <a:t>CHART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GRAPHS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Once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distribute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pivot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table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should</a:t>
            </a:r>
            <a:endParaRPr sz="2400">
              <a:latin typeface="Calibri"/>
              <a:cs typeface="Calibri"/>
            </a:endParaRPr>
          </a:p>
          <a:p>
            <a:pPr marL="1144905" marR="36830" indent="-523875">
              <a:lnSpc>
                <a:spcPts val="285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shown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grand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total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analysis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then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pivot </a:t>
            </a:r>
            <a:r>
              <a:rPr dirty="0" sz="2400">
                <a:latin typeface="Calibri"/>
                <a:cs typeface="Calibri"/>
              </a:rPr>
              <a:t>charts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choose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bar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diagram,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pie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charts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extra,.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43806" y="53569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23" y="456723"/>
                </a:moveTo>
                <a:lnTo>
                  <a:pt x="0" y="456723"/>
                </a:lnTo>
                <a:lnTo>
                  <a:pt x="0" y="0"/>
                </a:lnTo>
                <a:lnTo>
                  <a:pt x="456723" y="0"/>
                </a:lnTo>
                <a:lnTo>
                  <a:pt x="456723" y="456723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89100" y="16936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3997" y="323512"/>
                </a:moveTo>
                <a:lnTo>
                  <a:pt x="0" y="323512"/>
                </a:lnTo>
                <a:lnTo>
                  <a:pt x="0" y="0"/>
                </a:lnTo>
                <a:lnTo>
                  <a:pt x="313997" y="0"/>
                </a:lnTo>
                <a:lnTo>
                  <a:pt x="313997" y="323512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43806" y="588983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786" y="180786"/>
                </a:moveTo>
                <a:lnTo>
                  <a:pt x="0" y="180786"/>
                </a:lnTo>
                <a:lnTo>
                  <a:pt x="0" y="0"/>
                </a:lnTo>
                <a:lnTo>
                  <a:pt x="180786" y="0"/>
                </a:lnTo>
                <a:lnTo>
                  <a:pt x="180786" y="180786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138" y="6460738"/>
            <a:ext cx="76120" cy="17761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1604" rIns="0" bIns="0" rtlCol="0" vert="horz">
            <a:spAutoFit/>
          </a:bodyPr>
          <a:lstStyle/>
          <a:p>
            <a:pPr marL="53848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Trebuchet MS"/>
                <a:cs typeface="Trebuchet MS"/>
              </a:rPr>
              <a:t>RESULTS</a:t>
            </a:r>
            <a:r>
              <a:rPr dirty="0" spc="-200">
                <a:latin typeface="Trebuchet MS"/>
                <a:cs typeface="Trebuchet MS"/>
              </a:rPr>
              <a:t> </a:t>
            </a:r>
            <a:r>
              <a:rPr dirty="0" spc="-35">
                <a:latin typeface="Trebuchet MS"/>
                <a:cs typeface="Trebuchet MS"/>
              </a:rPr>
              <a:t>:-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1259" y="1398716"/>
            <a:ext cx="7469336" cy="4186634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8292" rIns="0" bIns="0" rtlCol="0" vert="horz">
            <a:spAutoFit/>
          </a:bodyPr>
          <a:lstStyle/>
          <a:p>
            <a:pPr marL="528955">
              <a:lnSpc>
                <a:spcPct val="100000"/>
              </a:lnSpc>
              <a:spcBef>
                <a:spcPts val="95"/>
              </a:spcBef>
            </a:pPr>
            <a:r>
              <a:rPr dirty="0" spc="265"/>
              <a:t>Conclusion</a:t>
            </a:r>
            <a:r>
              <a:rPr dirty="0" spc="55"/>
              <a:t> </a:t>
            </a:r>
            <a:r>
              <a:rPr dirty="0" spc="-285"/>
              <a:t>:-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29122" y="1814208"/>
            <a:ext cx="6952615" cy="3831590"/>
            <a:chOff x="1129122" y="1814208"/>
            <a:chExt cx="6952615" cy="3831590"/>
          </a:xfrm>
        </p:grpSpPr>
        <p:sp>
          <p:nvSpPr>
            <p:cNvPr id="4" name="object 4" descr=""/>
            <p:cNvSpPr/>
            <p:nvPr/>
          </p:nvSpPr>
          <p:spPr>
            <a:xfrm>
              <a:off x="1141809" y="1826895"/>
              <a:ext cx="6927215" cy="3806190"/>
            </a:xfrm>
            <a:custGeom>
              <a:avLst/>
              <a:gdLst/>
              <a:ahLst/>
              <a:cxnLst/>
              <a:rect l="l" t="t" r="r" b="b"/>
              <a:pathLst>
                <a:path w="6927215" h="3806190">
                  <a:moveTo>
                    <a:pt x="6926976" y="3806031"/>
                  </a:moveTo>
                  <a:lnTo>
                    <a:pt x="0" y="3806031"/>
                  </a:lnTo>
                  <a:lnTo>
                    <a:pt x="0" y="0"/>
                  </a:lnTo>
                  <a:lnTo>
                    <a:pt x="6926976" y="0"/>
                  </a:lnTo>
                  <a:lnTo>
                    <a:pt x="6926976" y="38060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141809" y="1826895"/>
              <a:ext cx="6927215" cy="3806190"/>
            </a:xfrm>
            <a:custGeom>
              <a:avLst/>
              <a:gdLst/>
              <a:ahLst/>
              <a:cxnLst/>
              <a:rect l="l" t="t" r="r" b="b"/>
              <a:pathLst>
                <a:path w="6927215" h="3806190">
                  <a:moveTo>
                    <a:pt x="0" y="0"/>
                  </a:moveTo>
                  <a:lnTo>
                    <a:pt x="6926976" y="0"/>
                  </a:lnTo>
                  <a:lnTo>
                    <a:pt x="6926976" y="3806031"/>
                  </a:lnTo>
                  <a:lnTo>
                    <a:pt x="0" y="3806031"/>
                  </a:lnTo>
                  <a:lnTo>
                    <a:pt x="0" y="0"/>
                  </a:lnTo>
                  <a:close/>
                </a:path>
              </a:pathLst>
            </a:custGeom>
            <a:ln w="253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372680" y="2245545"/>
            <a:ext cx="6464935" cy="293941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algn="ctr" marL="12065" marR="5080" indent="-11430">
              <a:lnSpc>
                <a:spcPts val="3820"/>
              </a:lnSpc>
              <a:spcBef>
                <a:spcPts val="220"/>
              </a:spcBef>
            </a:pPr>
            <a:r>
              <a:rPr dirty="0" sz="3200" b="1">
                <a:solidFill>
                  <a:srgbClr val="17365C"/>
                </a:solidFill>
                <a:latin typeface="Calibri"/>
                <a:cs typeface="Calibri"/>
              </a:rPr>
              <a:t>The</a:t>
            </a:r>
            <a:r>
              <a:rPr dirty="0" sz="3200" spc="-80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spc="-10" b="1">
                <a:solidFill>
                  <a:srgbClr val="17365C"/>
                </a:solidFill>
                <a:latin typeface="Calibri"/>
                <a:cs typeface="Calibri"/>
              </a:rPr>
              <a:t>employee</a:t>
            </a:r>
            <a:r>
              <a:rPr dirty="0" sz="3200" spc="-80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17365C"/>
                </a:solidFill>
                <a:latin typeface="Calibri"/>
                <a:cs typeface="Calibri"/>
              </a:rPr>
              <a:t>data</a:t>
            </a:r>
            <a:r>
              <a:rPr dirty="0" sz="3200" spc="-80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17365C"/>
                </a:solidFill>
                <a:latin typeface="Calibri"/>
                <a:cs typeface="Calibri"/>
              </a:rPr>
              <a:t>analyzing</a:t>
            </a:r>
            <a:r>
              <a:rPr dirty="0" sz="3200" spc="-75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spc="-10" b="1">
                <a:solidFill>
                  <a:srgbClr val="17365C"/>
                </a:solidFill>
                <a:latin typeface="Calibri"/>
                <a:cs typeface="Calibri"/>
              </a:rPr>
              <a:t>using </a:t>
            </a:r>
            <a:r>
              <a:rPr dirty="0" sz="3200" b="1">
                <a:solidFill>
                  <a:srgbClr val="17365C"/>
                </a:solidFill>
                <a:latin typeface="Calibri"/>
                <a:cs typeface="Calibri"/>
              </a:rPr>
              <a:t>with</a:t>
            </a:r>
            <a:r>
              <a:rPr dirty="0" sz="3200" spc="-60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17365C"/>
                </a:solidFill>
                <a:latin typeface="Calibri"/>
                <a:cs typeface="Calibri"/>
              </a:rPr>
              <a:t>pivot</a:t>
            </a:r>
            <a:r>
              <a:rPr dirty="0" sz="3200" spc="-60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17365C"/>
                </a:solidFill>
                <a:latin typeface="Calibri"/>
                <a:cs typeface="Calibri"/>
              </a:rPr>
              <a:t>table</a:t>
            </a:r>
            <a:r>
              <a:rPr dirty="0" sz="3200" spc="-60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17365C"/>
                </a:solidFill>
                <a:latin typeface="Calibri"/>
                <a:cs typeface="Calibri"/>
              </a:rPr>
              <a:t>was</a:t>
            </a:r>
            <a:r>
              <a:rPr dirty="0" sz="3200" spc="-55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17365C"/>
                </a:solidFill>
                <a:latin typeface="Calibri"/>
                <a:cs typeface="Calibri"/>
              </a:rPr>
              <a:t>clearly</a:t>
            </a:r>
            <a:r>
              <a:rPr dirty="0" sz="3200" spc="-60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17365C"/>
                </a:solidFill>
                <a:latin typeface="Calibri"/>
                <a:cs typeface="Calibri"/>
              </a:rPr>
              <a:t>said</a:t>
            </a:r>
            <a:r>
              <a:rPr dirty="0" sz="3200" spc="-60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17365C"/>
                </a:solidFill>
                <a:latin typeface="Calibri"/>
                <a:cs typeface="Calibri"/>
              </a:rPr>
              <a:t>to</a:t>
            </a:r>
            <a:r>
              <a:rPr dirty="0" sz="3200" spc="-55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spc="-25" b="1">
                <a:solidFill>
                  <a:srgbClr val="17365C"/>
                </a:solidFill>
                <a:latin typeface="Calibri"/>
                <a:cs typeface="Calibri"/>
              </a:rPr>
              <a:t>be </a:t>
            </a:r>
            <a:r>
              <a:rPr dirty="0" sz="3200" b="1">
                <a:solidFill>
                  <a:srgbClr val="17365C"/>
                </a:solidFill>
                <a:latin typeface="Calibri"/>
                <a:cs typeface="Calibri"/>
              </a:rPr>
              <a:t>how</a:t>
            </a:r>
            <a:r>
              <a:rPr dirty="0" sz="3200" spc="-75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17365C"/>
                </a:solidFill>
                <a:latin typeface="Calibri"/>
                <a:cs typeface="Calibri"/>
              </a:rPr>
              <a:t>to</a:t>
            </a:r>
            <a:r>
              <a:rPr dirty="0" sz="3200" spc="-75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17365C"/>
                </a:solidFill>
                <a:latin typeface="Calibri"/>
                <a:cs typeface="Calibri"/>
              </a:rPr>
              <a:t>analysis</a:t>
            </a:r>
            <a:r>
              <a:rPr dirty="0" sz="3200" spc="-75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17365C"/>
                </a:solidFill>
                <a:latin typeface="Calibri"/>
                <a:cs typeface="Calibri"/>
              </a:rPr>
              <a:t>for</a:t>
            </a:r>
            <a:r>
              <a:rPr dirty="0" sz="3200" spc="-75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17365C"/>
                </a:solidFill>
                <a:latin typeface="Calibri"/>
                <a:cs typeface="Calibri"/>
              </a:rPr>
              <a:t>the</a:t>
            </a:r>
            <a:r>
              <a:rPr dirty="0" sz="3200" spc="-75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spc="-10" b="1">
                <a:solidFill>
                  <a:srgbClr val="17365C"/>
                </a:solidFill>
                <a:latin typeface="Calibri"/>
                <a:cs typeface="Calibri"/>
              </a:rPr>
              <a:t>employee</a:t>
            </a:r>
            <a:r>
              <a:rPr dirty="0" sz="3200" spc="-75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spc="-20" b="1">
                <a:solidFill>
                  <a:srgbClr val="17365C"/>
                </a:solidFill>
                <a:latin typeface="Calibri"/>
                <a:cs typeface="Calibri"/>
              </a:rPr>
              <a:t>data </a:t>
            </a:r>
            <a:r>
              <a:rPr dirty="0" sz="3200" b="1">
                <a:solidFill>
                  <a:srgbClr val="17365C"/>
                </a:solidFill>
                <a:latin typeface="Calibri"/>
                <a:cs typeface="Calibri"/>
              </a:rPr>
              <a:t>in</a:t>
            </a:r>
            <a:r>
              <a:rPr dirty="0" sz="3200" spc="-65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17365C"/>
                </a:solidFill>
                <a:latin typeface="Calibri"/>
                <a:cs typeface="Calibri"/>
              </a:rPr>
              <a:t>simple</a:t>
            </a:r>
            <a:r>
              <a:rPr dirty="0" sz="3200" spc="-65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17365C"/>
                </a:solidFill>
                <a:latin typeface="Calibri"/>
                <a:cs typeface="Calibri"/>
              </a:rPr>
              <a:t>.</a:t>
            </a:r>
            <a:r>
              <a:rPr dirty="0" sz="3200" spc="-60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17365C"/>
                </a:solidFill>
                <a:latin typeface="Calibri"/>
                <a:cs typeface="Calibri"/>
              </a:rPr>
              <a:t>How</a:t>
            </a:r>
            <a:r>
              <a:rPr dirty="0" sz="3200" spc="-65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17365C"/>
                </a:solidFill>
                <a:latin typeface="Calibri"/>
                <a:cs typeface="Calibri"/>
              </a:rPr>
              <a:t>to</a:t>
            </a:r>
            <a:r>
              <a:rPr dirty="0" sz="3200" spc="-60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17365C"/>
                </a:solidFill>
                <a:latin typeface="Calibri"/>
                <a:cs typeface="Calibri"/>
              </a:rPr>
              <a:t>calculate</a:t>
            </a:r>
            <a:r>
              <a:rPr dirty="0" sz="3200" spc="-65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spc="-25" b="1">
                <a:solidFill>
                  <a:srgbClr val="17365C"/>
                </a:solidFill>
                <a:latin typeface="Calibri"/>
                <a:cs typeface="Calibri"/>
              </a:rPr>
              <a:t>the </a:t>
            </a:r>
            <a:r>
              <a:rPr dirty="0" sz="3200" spc="-10" b="1">
                <a:solidFill>
                  <a:srgbClr val="17365C"/>
                </a:solidFill>
                <a:latin typeface="Calibri"/>
                <a:cs typeface="Calibri"/>
              </a:rPr>
              <a:t>different</a:t>
            </a:r>
            <a:r>
              <a:rPr dirty="0" sz="3200" spc="-75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17365C"/>
                </a:solidFill>
                <a:latin typeface="Calibri"/>
                <a:cs typeface="Calibri"/>
              </a:rPr>
              <a:t>charts</a:t>
            </a:r>
            <a:r>
              <a:rPr dirty="0" sz="3200" spc="-75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17365C"/>
                </a:solidFill>
                <a:latin typeface="Calibri"/>
                <a:cs typeface="Calibri"/>
              </a:rPr>
              <a:t>for</a:t>
            </a:r>
            <a:r>
              <a:rPr dirty="0" sz="3200" spc="-70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17365C"/>
                </a:solidFill>
                <a:latin typeface="Calibri"/>
                <a:cs typeface="Calibri"/>
              </a:rPr>
              <a:t>the</a:t>
            </a:r>
            <a:r>
              <a:rPr dirty="0" sz="3200" spc="-75" b="1">
                <a:solidFill>
                  <a:srgbClr val="17365C"/>
                </a:solidFill>
                <a:latin typeface="Calibri"/>
                <a:cs typeface="Calibri"/>
              </a:rPr>
              <a:t> </a:t>
            </a:r>
            <a:r>
              <a:rPr dirty="0" sz="3200" spc="-10" b="1">
                <a:solidFill>
                  <a:srgbClr val="17365C"/>
                </a:solidFill>
                <a:latin typeface="Calibri"/>
                <a:cs typeface="Calibri"/>
              </a:rPr>
              <a:t>dataset description.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8533" y="304482"/>
            <a:ext cx="6546373" cy="57090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436094" y="0"/>
            <a:ext cx="4748530" cy="6856095"/>
            <a:chOff x="7436094" y="0"/>
            <a:chExt cx="4748530" cy="6856095"/>
          </a:xfrm>
        </p:grpSpPr>
        <p:sp>
          <p:nvSpPr>
            <p:cNvPr id="3" name="object 3" descr=""/>
            <p:cNvSpPr/>
            <p:nvPr/>
          </p:nvSpPr>
          <p:spPr>
            <a:xfrm>
              <a:off x="7440852" y="4819"/>
              <a:ext cx="4739005" cy="6846570"/>
            </a:xfrm>
            <a:custGeom>
              <a:avLst/>
              <a:gdLst/>
              <a:ahLst/>
              <a:cxnLst/>
              <a:rect l="l" t="t" r="r" b="b"/>
              <a:pathLst>
                <a:path w="4739005" h="6846570">
                  <a:moveTo>
                    <a:pt x="1926804" y="0"/>
                  </a:moveTo>
                  <a:lnTo>
                    <a:pt x="3143888" y="6846032"/>
                  </a:lnTo>
                </a:path>
                <a:path w="4739005" h="6846570">
                  <a:moveTo>
                    <a:pt x="4738446" y="3686227"/>
                  </a:moveTo>
                  <a:lnTo>
                    <a:pt x="0" y="6846033"/>
                  </a:lnTo>
                </a:path>
              </a:pathLst>
            </a:custGeom>
            <a:ln w="9515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172535" y="0"/>
              <a:ext cx="3007360" cy="6851015"/>
            </a:xfrm>
            <a:custGeom>
              <a:avLst/>
              <a:gdLst/>
              <a:ahLst/>
              <a:cxnLst/>
              <a:rect l="l" t="t" r="r" b="b"/>
              <a:pathLst>
                <a:path w="3007359" h="6851015">
                  <a:moveTo>
                    <a:pt x="3006763" y="6850852"/>
                  </a:moveTo>
                  <a:lnTo>
                    <a:pt x="0" y="6850852"/>
                  </a:lnTo>
                  <a:lnTo>
                    <a:pt x="2042269" y="0"/>
                  </a:lnTo>
                  <a:lnTo>
                    <a:pt x="3006763" y="0"/>
                  </a:lnTo>
                  <a:lnTo>
                    <a:pt x="3006763" y="6850852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592874" y="0"/>
              <a:ext cx="2586990" cy="6851015"/>
            </a:xfrm>
            <a:custGeom>
              <a:avLst/>
              <a:gdLst/>
              <a:ahLst/>
              <a:cxnLst/>
              <a:rect l="l" t="t" r="r" b="b"/>
              <a:pathLst>
                <a:path w="2586990" h="6851015">
                  <a:moveTo>
                    <a:pt x="2586422" y="6850852"/>
                  </a:moveTo>
                  <a:lnTo>
                    <a:pt x="1207624" y="6850852"/>
                  </a:lnTo>
                  <a:lnTo>
                    <a:pt x="0" y="0"/>
                  </a:lnTo>
                  <a:lnTo>
                    <a:pt x="2586422" y="0"/>
                  </a:lnTo>
                  <a:lnTo>
                    <a:pt x="2586422" y="6850852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925143" y="3044825"/>
              <a:ext cx="3254375" cy="3806190"/>
            </a:xfrm>
            <a:custGeom>
              <a:avLst/>
              <a:gdLst/>
              <a:ahLst/>
              <a:cxnLst/>
              <a:rect l="l" t="t" r="r" b="b"/>
              <a:pathLst>
                <a:path w="3254375" h="3806190">
                  <a:moveTo>
                    <a:pt x="3254156" y="3806031"/>
                  </a:moveTo>
                  <a:lnTo>
                    <a:pt x="0" y="3806031"/>
                  </a:lnTo>
                  <a:lnTo>
                    <a:pt x="3254156" y="0"/>
                  </a:lnTo>
                  <a:lnTo>
                    <a:pt x="3254156" y="3806031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328202" y="0"/>
              <a:ext cx="2851150" cy="6851015"/>
            </a:xfrm>
            <a:custGeom>
              <a:avLst/>
              <a:gdLst/>
              <a:ahLst/>
              <a:cxnLst/>
              <a:rect l="l" t="t" r="r" b="b"/>
              <a:pathLst>
                <a:path w="2851150" h="6851015">
                  <a:moveTo>
                    <a:pt x="2851096" y="6850852"/>
                  </a:moveTo>
                  <a:lnTo>
                    <a:pt x="2467447" y="6850852"/>
                  </a:lnTo>
                  <a:lnTo>
                    <a:pt x="0" y="0"/>
                  </a:lnTo>
                  <a:lnTo>
                    <a:pt x="2851096" y="0"/>
                  </a:lnTo>
                  <a:lnTo>
                    <a:pt x="2851096" y="6850852"/>
                  </a:lnTo>
                  <a:close/>
                </a:path>
              </a:pathLst>
            </a:custGeom>
            <a:solidFill>
              <a:srgbClr val="17AFE3">
                <a:alpha val="494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885249" y="0"/>
              <a:ext cx="1294130" cy="6851015"/>
            </a:xfrm>
            <a:custGeom>
              <a:avLst/>
              <a:gdLst/>
              <a:ahLst/>
              <a:cxnLst/>
              <a:rect l="l" t="t" r="r" b="b"/>
              <a:pathLst>
                <a:path w="1294129" h="6851015">
                  <a:moveTo>
                    <a:pt x="1294049" y="6850852"/>
                  </a:moveTo>
                  <a:lnTo>
                    <a:pt x="0" y="6850852"/>
                  </a:lnTo>
                  <a:lnTo>
                    <a:pt x="1021388" y="0"/>
                  </a:lnTo>
                  <a:lnTo>
                    <a:pt x="1294049" y="0"/>
                  </a:lnTo>
                  <a:lnTo>
                    <a:pt x="1294049" y="6850852"/>
                  </a:lnTo>
                  <a:close/>
                </a:path>
              </a:pathLst>
            </a:custGeom>
            <a:solidFill>
              <a:srgbClr val="2D82C2">
                <a:alpha val="694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924854" y="0"/>
              <a:ext cx="1254760" cy="6851015"/>
            </a:xfrm>
            <a:custGeom>
              <a:avLst/>
              <a:gdLst/>
              <a:ahLst/>
              <a:cxnLst/>
              <a:rect l="l" t="t" r="r" b="b"/>
              <a:pathLst>
                <a:path w="1254759" h="6851015">
                  <a:moveTo>
                    <a:pt x="1254444" y="6850852"/>
                  </a:moveTo>
                  <a:lnTo>
                    <a:pt x="1113366" y="6850852"/>
                  </a:lnTo>
                  <a:lnTo>
                    <a:pt x="0" y="0"/>
                  </a:lnTo>
                  <a:lnTo>
                    <a:pt x="1254444" y="0"/>
                  </a:lnTo>
                  <a:lnTo>
                    <a:pt x="1254444" y="6850852"/>
                  </a:lnTo>
                  <a:close/>
                </a:path>
              </a:pathLst>
            </a:custGeom>
            <a:solidFill>
              <a:srgbClr val="216191">
                <a:alpha val="796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361919" y="3587184"/>
              <a:ext cx="1818005" cy="3263900"/>
            </a:xfrm>
            <a:custGeom>
              <a:avLst/>
              <a:gdLst/>
              <a:ahLst/>
              <a:cxnLst/>
              <a:rect l="l" t="t" r="r" b="b"/>
              <a:pathLst>
                <a:path w="1818004" h="3263900">
                  <a:moveTo>
                    <a:pt x="1817379" y="3263671"/>
                  </a:moveTo>
                  <a:lnTo>
                    <a:pt x="0" y="3263671"/>
                  </a:lnTo>
                  <a:lnTo>
                    <a:pt x="1817379" y="0"/>
                  </a:lnTo>
                  <a:lnTo>
                    <a:pt x="1817379" y="3263671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0" y="4005847"/>
            <a:ext cx="447675" cy="2845435"/>
          </a:xfrm>
          <a:custGeom>
            <a:avLst/>
            <a:gdLst/>
            <a:ahLst/>
            <a:cxnLst/>
            <a:rect l="l" t="t" r="r" b="b"/>
            <a:pathLst>
              <a:path w="447675" h="2845434">
                <a:moveTo>
                  <a:pt x="447208" y="2845008"/>
                </a:moveTo>
                <a:lnTo>
                  <a:pt x="0" y="2845008"/>
                </a:lnTo>
                <a:lnTo>
                  <a:pt x="0" y="0"/>
                </a:lnTo>
                <a:lnTo>
                  <a:pt x="447208" y="2845008"/>
                </a:lnTo>
                <a:close/>
              </a:path>
            </a:pathLst>
          </a:custGeom>
          <a:solidFill>
            <a:srgbClr val="5ECAED">
              <a:alpha val="6940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9343806" y="53569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23" y="456723"/>
                </a:moveTo>
                <a:lnTo>
                  <a:pt x="0" y="456723"/>
                </a:lnTo>
                <a:lnTo>
                  <a:pt x="0" y="0"/>
                </a:lnTo>
                <a:lnTo>
                  <a:pt x="456723" y="0"/>
                </a:lnTo>
                <a:lnTo>
                  <a:pt x="456723" y="456723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6689100" y="16936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3997" y="323512"/>
                </a:moveTo>
                <a:lnTo>
                  <a:pt x="0" y="323512"/>
                </a:lnTo>
                <a:lnTo>
                  <a:pt x="0" y="0"/>
                </a:lnTo>
                <a:lnTo>
                  <a:pt x="313997" y="0"/>
                </a:lnTo>
                <a:lnTo>
                  <a:pt x="313997" y="323512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9343806" y="588983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786" y="180786"/>
                </a:moveTo>
                <a:lnTo>
                  <a:pt x="0" y="180786"/>
                </a:lnTo>
                <a:lnTo>
                  <a:pt x="0" y="0"/>
                </a:lnTo>
                <a:lnTo>
                  <a:pt x="180786" y="0"/>
                </a:lnTo>
                <a:lnTo>
                  <a:pt x="180786" y="180786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78222" y="86085"/>
            <a:ext cx="7729855" cy="1588135"/>
          </a:xfrm>
          <a:prstGeom prst="rect"/>
        </p:spPr>
        <p:txBody>
          <a:bodyPr wrap="square" lIns="0" tIns="132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4250">
                <a:solidFill>
                  <a:srgbClr val="002060"/>
                </a:solidFill>
                <a:latin typeface="Trebuchet MS"/>
                <a:cs typeface="Trebuchet MS"/>
              </a:rPr>
              <a:t>PROJECT</a:t>
            </a:r>
            <a:r>
              <a:rPr dirty="0" sz="4250" spc="-105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dirty="0" sz="4250">
                <a:solidFill>
                  <a:srgbClr val="002060"/>
                </a:solidFill>
                <a:latin typeface="Trebuchet MS"/>
                <a:cs typeface="Trebuchet MS"/>
              </a:rPr>
              <a:t>TITLE</a:t>
            </a:r>
            <a:r>
              <a:rPr dirty="0" sz="4250" spc="-105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dirty="0" sz="4250">
                <a:solidFill>
                  <a:srgbClr val="002060"/>
                </a:solidFill>
                <a:latin typeface="Trebuchet MS"/>
                <a:cs typeface="Trebuchet MS"/>
              </a:rPr>
              <a:t>:</a:t>
            </a:r>
            <a:r>
              <a:rPr dirty="0" sz="4250" spc="-10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dirty="0" sz="4250" spc="-50">
                <a:solidFill>
                  <a:srgbClr val="002060"/>
                </a:solidFill>
                <a:latin typeface="Trebuchet MS"/>
                <a:cs typeface="Trebuchet MS"/>
              </a:rPr>
              <a:t>-</a:t>
            </a:r>
            <a:endParaRPr sz="4250">
              <a:latin typeface="Trebuchet MS"/>
              <a:cs typeface="Trebuchet MS"/>
            </a:endParaRPr>
          </a:p>
          <a:p>
            <a:pPr algn="ctr" marL="1098550">
              <a:lnSpc>
                <a:spcPct val="100000"/>
              </a:lnSpc>
              <a:spcBef>
                <a:spcPts val="980"/>
              </a:spcBef>
            </a:pPr>
            <a:r>
              <a:rPr dirty="0" sz="4400" spc="295">
                <a:solidFill>
                  <a:srgbClr val="006FBF"/>
                </a:solidFill>
              </a:rPr>
              <a:t>Employee</a:t>
            </a:r>
            <a:r>
              <a:rPr dirty="0" sz="4400" spc="75">
                <a:solidFill>
                  <a:srgbClr val="006FBF"/>
                </a:solidFill>
              </a:rPr>
              <a:t> </a:t>
            </a:r>
            <a:r>
              <a:rPr dirty="0" sz="4400" spc="310">
                <a:solidFill>
                  <a:srgbClr val="006FBF"/>
                </a:solidFill>
              </a:rPr>
              <a:t>Performance</a:t>
            </a:r>
            <a:endParaRPr sz="4400"/>
          </a:p>
        </p:txBody>
      </p:sp>
      <p:grpSp>
        <p:nvGrpSpPr>
          <p:cNvPr id="16" name="object 16" descr=""/>
          <p:cNvGrpSpPr/>
          <p:nvPr/>
        </p:nvGrpSpPr>
        <p:grpSpPr>
          <a:xfrm>
            <a:off x="466238" y="6403647"/>
            <a:ext cx="3701415" cy="295275"/>
            <a:chOff x="466238" y="6403647"/>
            <a:chExt cx="3701415" cy="295275"/>
          </a:xfrm>
        </p:grpSpPr>
        <p:pic>
          <p:nvPicPr>
            <p:cNvPr id="17" name="object 1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5138" y="6460738"/>
              <a:ext cx="76120" cy="177614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238" y="6403647"/>
              <a:ext cx="3701365" cy="294967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1677162" y="1644796"/>
            <a:ext cx="5763895" cy="695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240" b="1">
                <a:solidFill>
                  <a:srgbClr val="006FBF"/>
                </a:solidFill>
                <a:latin typeface="Roboto"/>
                <a:cs typeface="Roboto"/>
              </a:rPr>
              <a:t>Analysis</a:t>
            </a:r>
            <a:r>
              <a:rPr dirty="0" sz="4400" spc="55" b="1">
                <a:solidFill>
                  <a:srgbClr val="006FBF"/>
                </a:solidFill>
                <a:latin typeface="Roboto"/>
                <a:cs typeface="Roboto"/>
              </a:rPr>
              <a:t> </a:t>
            </a:r>
            <a:r>
              <a:rPr dirty="0" sz="4400" spc="204" b="1">
                <a:solidFill>
                  <a:srgbClr val="006FBF"/>
                </a:solidFill>
                <a:latin typeface="Roboto"/>
                <a:cs typeface="Roboto"/>
              </a:rPr>
              <a:t>using</a:t>
            </a:r>
            <a:r>
              <a:rPr dirty="0" sz="4400" spc="55" b="1">
                <a:solidFill>
                  <a:srgbClr val="006FBF"/>
                </a:solidFill>
                <a:latin typeface="Roboto"/>
                <a:cs typeface="Roboto"/>
              </a:rPr>
              <a:t> </a:t>
            </a:r>
            <a:r>
              <a:rPr dirty="0" sz="4400" spc="295" b="1">
                <a:solidFill>
                  <a:srgbClr val="006FBF"/>
                </a:solidFill>
                <a:latin typeface="Roboto"/>
                <a:cs typeface="Roboto"/>
              </a:rPr>
              <a:t>Excel</a:t>
            </a:r>
            <a:endParaRPr sz="4400">
              <a:latin typeface="Roboto"/>
              <a:cs typeface="Roboto"/>
            </a:endParaRPr>
          </a:p>
        </p:txBody>
      </p:sp>
      <p:pic>
        <p:nvPicPr>
          <p:cNvPr id="20" name="object 2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67602" y="2975609"/>
            <a:ext cx="4492172" cy="3183256"/>
          </a:xfrm>
          <a:prstGeom prst="rect">
            <a:avLst/>
          </a:prstGeom>
        </p:spPr>
      </p:pic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5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28549"/>
            <a:ext cx="12179300" cy="6830059"/>
          </a:xfrm>
          <a:custGeom>
            <a:avLst/>
            <a:gdLst/>
            <a:ahLst/>
            <a:cxnLst/>
            <a:rect l="l" t="t" r="r" b="b"/>
            <a:pathLst>
              <a:path w="12179300" h="6830059">
                <a:moveTo>
                  <a:pt x="0" y="6829450"/>
                </a:moveTo>
                <a:lnTo>
                  <a:pt x="0" y="0"/>
                </a:lnTo>
                <a:lnTo>
                  <a:pt x="12179299" y="0"/>
                </a:lnTo>
                <a:lnTo>
                  <a:pt x="12179299" y="6829450"/>
                </a:lnTo>
                <a:lnTo>
                  <a:pt x="0" y="68294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436094" y="0"/>
            <a:ext cx="4748530" cy="6856095"/>
            <a:chOff x="7436094" y="0"/>
            <a:chExt cx="4748530" cy="6856095"/>
          </a:xfrm>
        </p:grpSpPr>
        <p:sp>
          <p:nvSpPr>
            <p:cNvPr id="4" name="object 4" descr=""/>
            <p:cNvSpPr/>
            <p:nvPr/>
          </p:nvSpPr>
          <p:spPr>
            <a:xfrm>
              <a:off x="7440852" y="4819"/>
              <a:ext cx="4739005" cy="6846570"/>
            </a:xfrm>
            <a:custGeom>
              <a:avLst/>
              <a:gdLst/>
              <a:ahLst/>
              <a:cxnLst/>
              <a:rect l="l" t="t" r="r" b="b"/>
              <a:pathLst>
                <a:path w="4739005" h="6846570">
                  <a:moveTo>
                    <a:pt x="1926804" y="0"/>
                  </a:moveTo>
                  <a:lnTo>
                    <a:pt x="3143888" y="6846032"/>
                  </a:lnTo>
                </a:path>
                <a:path w="4739005" h="6846570">
                  <a:moveTo>
                    <a:pt x="4738446" y="3686227"/>
                  </a:moveTo>
                  <a:lnTo>
                    <a:pt x="0" y="6846033"/>
                  </a:lnTo>
                </a:path>
              </a:pathLst>
            </a:custGeom>
            <a:ln w="9515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72535" y="0"/>
              <a:ext cx="3007360" cy="6851015"/>
            </a:xfrm>
            <a:custGeom>
              <a:avLst/>
              <a:gdLst/>
              <a:ahLst/>
              <a:cxnLst/>
              <a:rect l="l" t="t" r="r" b="b"/>
              <a:pathLst>
                <a:path w="3007359" h="6851015">
                  <a:moveTo>
                    <a:pt x="3006763" y="6850852"/>
                  </a:moveTo>
                  <a:lnTo>
                    <a:pt x="0" y="6850852"/>
                  </a:lnTo>
                  <a:lnTo>
                    <a:pt x="2042269" y="0"/>
                  </a:lnTo>
                  <a:lnTo>
                    <a:pt x="3006763" y="0"/>
                  </a:lnTo>
                  <a:lnTo>
                    <a:pt x="3006763" y="6850852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592874" y="0"/>
              <a:ext cx="2586990" cy="6851015"/>
            </a:xfrm>
            <a:custGeom>
              <a:avLst/>
              <a:gdLst/>
              <a:ahLst/>
              <a:cxnLst/>
              <a:rect l="l" t="t" r="r" b="b"/>
              <a:pathLst>
                <a:path w="2586990" h="6851015">
                  <a:moveTo>
                    <a:pt x="2586423" y="6850852"/>
                  </a:moveTo>
                  <a:lnTo>
                    <a:pt x="1207624" y="6850852"/>
                  </a:lnTo>
                  <a:lnTo>
                    <a:pt x="0" y="0"/>
                  </a:lnTo>
                  <a:lnTo>
                    <a:pt x="2586423" y="0"/>
                  </a:lnTo>
                  <a:lnTo>
                    <a:pt x="2586423" y="6850852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925143" y="3044825"/>
              <a:ext cx="3254375" cy="3806190"/>
            </a:xfrm>
            <a:custGeom>
              <a:avLst/>
              <a:gdLst/>
              <a:ahLst/>
              <a:cxnLst/>
              <a:rect l="l" t="t" r="r" b="b"/>
              <a:pathLst>
                <a:path w="3254375" h="3806190">
                  <a:moveTo>
                    <a:pt x="3254156" y="3806031"/>
                  </a:moveTo>
                  <a:lnTo>
                    <a:pt x="0" y="3806031"/>
                  </a:lnTo>
                  <a:lnTo>
                    <a:pt x="3254156" y="0"/>
                  </a:lnTo>
                  <a:lnTo>
                    <a:pt x="3254156" y="3806031"/>
                  </a:lnTo>
                  <a:close/>
                </a:path>
              </a:pathLst>
            </a:custGeom>
            <a:solidFill>
              <a:srgbClr val="17AFE3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328202" y="0"/>
              <a:ext cx="2851150" cy="6851015"/>
            </a:xfrm>
            <a:custGeom>
              <a:avLst/>
              <a:gdLst/>
              <a:ahLst/>
              <a:cxnLst/>
              <a:rect l="l" t="t" r="r" b="b"/>
              <a:pathLst>
                <a:path w="2851150" h="6851015">
                  <a:moveTo>
                    <a:pt x="2851096" y="6850852"/>
                  </a:moveTo>
                  <a:lnTo>
                    <a:pt x="2467447" y="6850852"/>
                  </a:lnTo>
                  <a:lnTo>
                    <a:pt x="0" y="0"/>
                  </a:lnTo>
                  <a:lnTo>
                    <a:pt x="2851096" y="0"/>
                  </a:lnTo>
                  <a:lnTo>
                    <a:pt x="2851096" y="6850852"/>
                  </a:lnTo>
                  <a:close/>
                </a:path>
              </a:pathLst>
            </a:custGeom>
            <a:solidFill>
              <a:srgbClr val="17AFE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85249" y="0"/>
              <a:ext cx="1294130" cy="6851015"/>
            </a:xfrm>
            <a:custGeom>
              <a:avLst/>
              <a:gdLst/>
              <a:ahLst/>
              <a:cxnLst/>
              <a:rect l="l" t="t" r="r" b="b"/>
              <a:pathLst>
                <a:path w="1294129" h="6851015">
                  <a:moveTo>
                    <a:pt x="1294049" y="6850852"/>
                  </a:moveTo>
                  <a:lnTo>
                    <a:pt x="0" y="6850852"/>
                  </a:lnTo>
                  <a:lnTo>
                    <a:pt x="1021388" y="0"/>
                  </a:lnTo>
                  <a:lnTo>
                    <a:pt x="1294049" y="0"/>
                  </a:lnTo>
                  <a:lnTo>
                    <a:pt x="1294049" y="6850852"/>
                  </a:lnTo>
                  <a:close/>
                </a:path>
              </a:pathLst>
            </a:custGeom>
            <a:solidFill>
              <a:srgbClr val="2D82C2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924854" y="0"/>
              <a:ext cx="1254760" cy="6851015"/>
            </a:xfrm>
            <a:custGeom>
              <a:avLst/>
              <a:gdLst/>
              <a:ahLst/>
              <a:cxnLst/>
              <a:rect l="l" t="t" r="r" b="b"/>
              <a:pathLst>
                <a:path w="1254759" h="6851015">
                  <a:moveTo>
                    <a:pt x="1254444" y="6850852"/>
                  </a:moveTo>
                  <a:lnTo>
                    <a:pt x="1113367" y="6850852"/>
                  </a:lnTo>
                  <a:lnTo>
                    <a:pt x="0" y="0"/>
                  </a:lnTo>
                  <a:lnTo>
                    <a:pt x="1254444" y="0"/>
                  </a:lnTo>
                  <a:lnTo>
                    <a:pt x="1254444" y="6850852"/>
                  </a:lnTo>
                  <a:close/>
                </a:path>
              </a:pathLst>
            </a:custGeom>
            <a:solidFill>
              <a:srgbClr val="216191">
                <a:alpha val="796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361919" y="3587184"/>
              <a:ext cx="1818005" cy="3263900"/>
            </a:xfrm>
            <a:custGeom>
              <a:avLst/>
              <a:gdLst/>
              <a:ahLst/>
              <a:cxnLst/>
              <a:rect l="l" t="t" r="r" b="b"/>
              <a:pathLst>
                <a:path w="1818004" h="3263900">
                  <a:moveTo>
                    <a:pt x="1817379" y="3263671"/>
                  </a:moveTo>
                  <a:lnTo>
                    <a:pt x="0" y="3263671"/>
                  </a:lnTo>
                  <a:lnTo>
                    <a:pt x="1817379" y="0"/>
                  </a:lnTo>
                  <a:lnTo>
                    <a:pt x="1817379" y="3263671"/>
                  </a:lnTo>
                  <a:close/>
                </a:path>
              </a:pathLst>
            </a:custGeom>
            <a:solidFill>
              <a:srgbClr val="17AFE3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4005847"/>
            <a:ext cx="447675" cy="2845435"/>
          </a:xfrm>
          <a:custGeom>
            <a:avLst/>
            <a:gdLst/>
            <a:ahLst/>
            <a:cxnLst/>
            <a:rect l="l" t="t" r="r" b="b"/>
            <a:pathLst>
              <a:path w="447675" h="2845434">
                <a:moveTo>
                  <a:pt x="447208" y="2845008"/>
                </a:moveTo>
                <a:lnTo>
                  <a:pt x="0" y="2845008"/>
                </a:lnTo>
                <a:lnTo>
                  <a:pt x="0" y="0"/>
                </a:lnTo>
                <a:lnTo>
                  <a:pt x="447208" y="2845008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751691" y="6481454"/>
            <a:ext cx="1707514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10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dirty="0" sz="1100" spc="28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dirty="0" sz="1100" spc="-40" b="1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7355154" y="447208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786" y="361572"/>
                </a:moveTo>
                <a:lnTo>
                  <a:pt x="132725" y="355114"/>
                </a:lnTo>
                <a:lnTo>
                  <a:pt x="89539" y="336889"/>
                </a:lnTo>
                <a:lnTo>
                  <a:pt x="52951" y="308621"/>
                </a:lnTo>
                <a:lnTo>
                  <a:pt x="24682" y="272032"/>
                </a:lnTo>
                <a:lnTo>
                  <a:pt x="6457" y="228846"/>
                </a:lnTo>
                <a:lnTo>
                  <a:pt x="0" y="180786"/>
                </a:lnTo>
                <a:lnTo>
                  <a:pt x="6457" y="132725"/>
                </a:lnTo>
                <a:lnTo>
                  <a:pt x="24682" y="89539"/>
                </a:lnTo>
                <a:lnTo>
                  <a:pt x="52951" y="52950"/>
                </a:lnTo>
                <a:lnTo>
                  <a:pt x="89539" y="24682"/>
                </a:lnTo>
                <a:lnTo>
                  <a:pt x="132725" y="6457"/>
                </a:lnTo>
                <a:lnTo>
                  <a:pt x="180786" y="0"/>
                </a:lnTo>
                <a:lnTo>
                  <a:pt x="228846" y="6457"/>
                </a:lnTo>
                <a:lnTo>
                  <a:pt x="272032" y="24682"/>
                </a:lnTo>
                <a:lnTo>
                  <a:pt x="308621" y="52950"/>
                </a:lnTo>
                <a:lnTo>
                  <a:pt x="336889" y="89539"/>
                </a:lnTo>
                <a:lnTo>
                  <a:pt x="355114" y="132725"/>
                </a:lnTo>
                <a:lnTo>
                  <a:pt x="361572" y="180786"/>
                </a:lnTo>
                <a:lnTo>
                  <a:pt x="355114" y="228846"/>
                </a:lnTo>
                <a:lnTo>
                  <a:pt x="336889" y="272032"/>
                </a:lnTo>
                <a:lnTo>
                  <a:pt x="308621" y="308621"/>
                </a:lnTo>
                <a:lnTo>
                  <a:pt x="272032" y="336889"/>
                </a:lnTo>
                <a:lnTo>
                  <a:pt x="228846" y="355114"/>
                </a:lnTo>
                <a:lnTo>
                  <a:pt x="180786" y="361572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0999430" y="5604380"/>
            <a:ext cx="647065" cy="647065"/>
          </a:xfrm>
          <a:custGeom>
            <a:avLst/>
            <a:gdLst/>
            <a:ahLst/>
            <a:cxnLst/>
            <a:rect l="l" t="t" r="r" b="b"/>
            <a:pathLst>
              <a:path w="647065" h="647064">
                <a:moveTo>
                  <a:pt x="323512" y="647025"/>
                </a:moveTo>
                <a:lnTo>
                  <a:pt x="275715" y="643516"/>
                </a:lnTo>
                <a:lnTo>
                  <a:pt x="230092" y="633327"/>
                </a:lnTo>
                <a:lnTo>
                  <a:pt x="187144" y="616956"/>
                </a:lnTo>
                <a:lnTo>
                  <a:pt x="147374" y="594903"/>
                </a:lnTo>
                <a:lnTo>
                  <a:pt x="111280" y="567671"/>
                </a:lnTo>
                <a:lnTo>
                  <a:pt x="79364" y="535759"/>
                </a:lnTo>
                <a:lnTo>
                  <a:pt x="52130" y="499666"/>
                </a:lnTo>
                <a:lnTo>
                  <a:pt x="30074" y="459895"/>
                </a:lnTo>
                <a:lnTo>
                  <a:pt x="13699" y="416945"/>
                </a:lnTo>
                <a:lnTo>
                  <a:pt x="3508" y="371317"/>
                </a:lnTo>
                <a:lnTo>
                  <a:pt x="0" y="323512"/>
                </a:lnTo>
                <a:lnTo>
                  <a:pt x="3508" y="275706"/>
                </a:lnTo>
                <a:lnTo>
                  <a:pt x="13699" y="230079"/>
                </a:lnTo>
                <a:lnTo>
                  <a:pt x="30074" y="187128"/>
                </a:lnTo>
                <a:lnTo>
                  <a:pt x="52130" y="147357"/>
                </a:lnTo>
                <a:lnTo>
                  <a:pt x="79364" y="111264"/>
                </a:lnTo>
                <a:lnTo>
                  <a:pt x="111280" y="79353"/>
                </a:lnTo>
                <a:lnTo>
                  <a:pt x="147374" y="52120"/>
                </a:lnTo>
                <a:lnTo>
                  <a:pt x="187144" y="30067"/>
                </a:lnTo>
                <a:lnTo>
                  <a:pt x="230092" y="13696"/>
                </a:lnTo>
                <a:lnTo>
                  <a:pt x="275715" y="3507"/>
                </a:lnTo>
                <a:lnTo>
                  <a:pt x="323512" y="0"/>
                </a:lnTo>
                <a:lnTo>
                  <a:pt x="371308" y="3507"/>
                </a:lnTo>
                <a:lnTo>
                  <a:pt x="416932" y="13696"/>
                </a:lnTo>
                <a:lnTo>
                  <a:pt x="459879" y="30067"/>
                </a:lnTo>
                <a:lnTo>
                  <a:pt x="499649" y="52120"/>
                </a:lnTo>
                <a:lnTo>
                  <a:pt x="535743" y="79353"/>
                </a:lnTo>
                <a:lnTo>
                  <a:pt x="567658" y="111264"/>
                </a:lnTo>
                <a:lnTo>
                  <a:pt x="594894" y="147357"/>
                </a:lnTo>
                <a:lnTo>
                  <a:pt x="616949" y="187128"/>
                </a:lnTo>
                <a:lnTo>
                  <a:pt x="633324" y="230079"/>
                </a:lnTo>
                <a:lnTo>
                  <a:pt x="643515" y="275706"/>
                </a:lnTo>
                <a:lnTo>
                  <a:pt x="647025" y="323512"/>
                </a:lnTo>
                <a:lnTo>
                  <a:pt x="643515" y="371317"/>
                </a:lnTo>
                <a:lnTo>
                  <a:pt x="633324" y="416945"/>
                </a:lnTo>
                <a:lnTo>
                  <a:pt x="616949" y="459895"/>
                </a:lnTo>
                <a:lnTo>
                  <a:pt x="594894" y="499666"/>
                </a:lnTo>
                <a:lnTo>
                  <a:pt x="567658" y="535759"/>
                </a:lnTo>
                <a:lnTo>
                  <a:pt x="535743" y="567671"/>
                </a:lnTo>
                <a:lnTo>
                  <a:pt x="499649" y="594903"/>
                </a:lnTo>
                <a:lnTo>
                  <a:pt x="459879" y="616956"/>
                </a:lnTo>
                <a:lnTo>
                  <a:pt x="416932" y="633327"/>
                </a:lnTo>
                <a:lnTo>
                  <a:pt x="371308" y="643516"/>
                </a:lnTo>
                <a:lnTo>
                  <a:pt x="323512" y="647025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75917" y="6127710"/>
            <a:ext cx="247391" cy="247391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47575" y="3815544"/>
            <a:ext cx="4120515" cy="3007360"/>
            <a:chOff x="47575" y="3815544"/>
            <a:chExt cx="4120515" cy="3007360"/>
          </a:xfrm>
        </p:grpSpPr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238" y="6403647"/>
              <a:ext cx="3701365" cy="294967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575" y="3815544"/>
              <a:ext cx="1731744" cy="3006762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35818" y="416989"/>
            <a:ext cx="2980690" cy="75628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Trebuchet MS"/>
                <a:cs typeface="Trebuchet MS"/>
              </a:rPr>
              <a:t>AGENDA</a:t>
            </a:r>
            <a:r>
              <a:rPr dirty="0" spc="-190">
                <a:latin typeface="Trebuchet MS"/>
                <a:cs typeface="Trebuchet MS"/>
              </a:rPr>
              <a:t> </a:t>
            </a:r>
            <a:r>
              <a:rPr dirty="0" spc="-25">
                <a:latin typeface="Trebuchet MS"/>
                <a:cs typeface="Trebuchet MS"/>
              </a:rPr>
              <a:t>:-</a:t>
            </a: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5</a:t>
            </a:fld>
          </a:p>
        </p:txBody>
      </p:sp>
      <p:sp>
        <p:nvSpPr>
          <p:cNvPr id="21" name="object 21" descr=""/>
          <p:cNvSpPr txBox="1"/>
          <p:nvPr/>
        </p:nvSpPr>
        <p:spPr>
          <a:xfrm>
            <a:off x="2077016" y="1488892"/>
            <a:ext cx="4626610" cy="38773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21334" indent="-508634">
              <a:lnSpc>
                <a:spcPct val="100000"/>
              </a:lnSpc>
              <a:spcBef>
                <a:spcPts val="95"/>
              </a:spcBef>
              <a:buFont typeface="Calibri"/>
              <a:buAutoNum type="arabicPeriod"/>
              <a:tabLst>
                <a:tab pos="521334" algn="l"/>
              </a:tabLst>
            </a:pPr>
            <a:r>
              <a:rPr dirty="0" sz="2800" spc="204" b="1">
                <a:solidFill>
                  <a:srgbClr val="0D0D0D"/>
                </a:solidFill>
                <a:latin typeface="Roboto"/>
                <a:cs typeface="Roboto"/>
              </a:rPr>
              <a:t>Problem</a:t>
            </a:r>
            <a:r>
              <a:rPr dirty="0" sz="2800" spc="55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spc="140" b="1">
                <a:solidFill>
                  <a:srgbClr val="0D0D0D"/>
                </a:solidFill>
                <a:latin typeface="Roboto"/>
                <a:cs typeface="Roboto"/>
              </a:rPr>
              <a:t>Statement</a:t>
            </a:r>
            <a:endParaRPr sz="2800">
              <a:latin typeface="Roboto"/>
              <a:cs typeface="Roboto"/>
            </a:endParaRPr>
          </a:p>
          <a:p>
            <a:pPr marL="521334" indent="-508634">
              <a:lnSpc>
                <a:spcPct val="100000"/>
              </a:lnSpc>
              <a:spcBef>
                <a:spcPts val="10"/>
              </a:spcBef>
              <a:buFont typeface="Calibri"/>
              <a:buAutoNum type="arabicPeriod"/>
              <a:tabLst>
                <a:tab pos="521334" algn="l"/>
              </a:tabLst>
            </a:pPr>
            <a:r>
              <a:rPr dirty="0" sz="2800" spc="150" b="1">
                <a:solidFill>
                  <a:srgbClr val="0D0D0D"/>
                </a:solidFill>
                <a:latin typeface="Roboto"/>
                <a:cs typeface="Roboto"/>
              </a:rPr>
              <a:t>Project</a:t>
            </a:r>
            <a:r>
              <a:rPr dirty="0" sz="2800" spc="50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spc="245" b="1">
                <a:solidFill>
                  <a:srgbClr val="0D0D0D"/>
                </a:solidFill>
                <a:latin typeface="Roboto"/>
                <a:cs typeface="Roboto"/>
              </a:rPr>
              <a:t>Overview</a:t>
            </a:r>
            <a:endParaRPr sz="2800">
              <a:latin typeface="Roboto"/>
              <a:cs typeface="Roboto"/>
            </a:endParaRPr>
          </a:p>
          <a:p>
            <a:pPr marL="521334" indent="-508634">
              <a:lnSpc>
                <a:spcPct val="100000"/>
              </a:lnSpc>
              <a:spcBef>
                <a:spcPts val="15"/>
              </a:spcBef>
              <a:buFont typeface="Calibri"/>
              <a:buAutoNum type="arabicPeriod"/>
              <a:tabLst>
                <a:tab pos="521334" algn="l"/>
              </a:tabLst>
            </a:pPr>
            <a:r>
              <a:rPr dirty="0" sz="2800" spc="245" b="1">
                <a:solidFill>
                  <a:srgbClr val="0D0D0D"/>
                </a:solidFill>
                <a:latin typeface="Roboto"/>
                <a:cs typeface="Roboto"/>
              </a:rPr>
              <a:t>End</a:t>
            </a:r>
            <a:r>
              <a:rPr dirty="0" sz="2800" spc="35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spc="90" b="1">
                <a:solidFill>
                  <a:srgbClr val="0D0D0D"/>
                </a:solidFill>
                <a:latin typeface="Roboto"/>
                <a:cs typeface="Roboto"/>
              </a:rPr>
              <a:t>Users</a:t>
            </a:r>
            <a:endParaRPr sz="2800">
              <a:latin typeface="Roboto"/>
              <a:cs typeface="Roboto"/>
            </a:endParaRPr>
          </a:p>
          <a:p>
            <a:pPr marL="521334" marR="1018540" indent="-509270">
              <a:lnSpc>
                <a:spcPct val="100299"/>
              </a:lnSpc>
              <a:buFont typeface="Calibri"/>
              <a:buAutoNum type="arabicPeriod"/>
              <a:tabLst>
                <a:tab pos="521334" algn="l"/>
              </a:tabLst>
            </a:pPr>
            <a:r>
              <a:rPr dirty="0" sz="2800" spc="340" b="1">
                <a:solidFill>
                  <a:srgbClr val="0D0D0D"/>
                </a:solidFill>
                <a:latin typeface="Roboto"/>
                <a:cs typeface="Roboto"/>
              </a:rPr>
              <a:t>Our</a:t>
            </a:r>
            <a:r>
              <a:rPr dirty="0" sz="2800" spc="45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spc="160" b="1">
                <a:solidFill>
                  <a:srgbClr val="0D0D0D"/>
                </a:solidFill>
                <a:latin typeface="Roboto"/>
                <a:cs typeface="Roboto"/>
              </a:rPr>
              <a:t>Solution</a:t>
            </a:r>
            <a:r>
              <a:rPr dirty="0" sz="2800" spc="50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spc="195" b="1">
                <a:solidFill>
                  <a:srgbClr val="0D0D0D"/>
                </a:solidFill>
                <a:latin typeface="Roboto"/>
                <a:cs typeface="Roboto"/>
              </a:rPr>
              <a:t>and </a:t>
            </a:r>
            <a:r>
              <a:rPr dirty="0" sz="2800" spc="155" b="1">
                <a:solidFill>
                  <a:srgbClr val="0D0D0D"/>
                </a:solidFill>
                <a:latin typeface="Roboto"/>
                <a:cs typeface="Roboto"/>
              </a:rPr>
              <a:t>Proposition</a:t>
            </a:r>
            <a:endParaRPr sz="2800">
              <a:latin typeface="Roboto"/>
              <a:cs typeface="Roboto"/>
            </a:endParaRPr>
          </a:p>
          <a:p>
            <a:pPr marL="521334" indent="-508634">
              <a:lnSpc>
                <a:spcPct val="100000"/>
              </a:lnSpc>
              <a:spcBef>
                <a:spcPts val="10"/>
              </a:spcBef>
              <a:buFont typeface="Calibri"/>
              <a:buAutoNum type="arabicPeriod"/>
              <a:tabLst>
                <a:tab pos="521334" algn="l"/>
              </a:tabLst>
            </a:pPr>
            <a:r>
              <a:rPr dirty="0" sz="2800" spc="130" b="1">
                <a:solidFill>
                  <a:srgbClr val="0D0D0D"/>
                </a:solidFill>
                <a:latin typeface="Roboto"/>
                <a:cs typeface="Roboto"/>
              </a:rPr>
              <a:t>Dataset</a:t>
            </a:r>
            <a:r>
              <a:rPr dirty="0" sz="2800" spc="45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spc="170" b="1">
                <a:solidFill>
                  <a:srgbClr val="0D0D0D"/>
                </a:solidFill>
                <a:latin typeface="Roboto"/>
                <a:cs typeface="Roboto"/>
              </a:rPr>
              <a:t>Description</a:t>
            </a:r>
            <a:endParaRPr sz="2800">
              <a:latin typeface="Roboto"/>
              <a:cs typeface="Roboto"/>
            </a:endParaRPr>
          </a:p>
          <a:p>
            <a:pPr marL="521334" indent="-508634">
              <a:lnSpc>
                <a:spcPct val="100000"/>
              </a:lnSpc>
              <a:spcBef>
                <a:spcPts val="15"/>
              </a:spcBef>
              <a:buFont typeface="Calibri"/>
              <a:buAutoNum type="arabicPeriod"/>
              <a:tabLst>
                <a:tab pos="521334" algn="l"/>
              </a:tabLst>
            </a:pPr>
            <a:r>
              <a:rPr dirty="0" sz="2800" spc="180" b="1">
                <a:solidFill>
                  <a:srgbClr val="0D0D0D"/>
                </a:solidFill>
                <a:latin typeface="Roboto"/>
                <a:cs typeface="Roboto"/>
              </a:rPr>
              <a:t>Modelling</a:t>
            </a:r>
            <a:r>
              <a:rPr dirty="0" sz="2800" spc="50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spc="210" b="1">
                <a:solidFill>
                  <a:srgbClr val="0D0D0D"/>
                </a:solidFill>
                <a:latin typeface="Roboto"/>
                <a:cs typeface="Roboto"/>
              </a:rPr>
              <a:t>Approach</a:t>
            </a:r>
            <a:endParaRPr sz="2800">
              <a:latin typeface="Roboto"/>
              <a:cs typeface="Roboto"/>
            </a:endParaRPr>
          </a:p>
          <a:p>
            <a:pPr marL="521334" indent="-508634">
              <a:lnSpc>
                <a:spcPct val="100000"/>
              </a:lnSpc>
              <a:spcBef>
                <a:spcPts val="10"/>
              </a:spcBef>
              <a:buFont typeface="Calibri"/>
              <a:buAutoNum type="arabicPeriod"/>
              <a:tabLst>
                <a:tab pos="521334" algn="l"/>
              </a:tabLst>
            </a:pPr>
            <a:r>
              <a:rPr dirty="0" sz="2800" spc="105" b="1">
                <a:solidFill>
                  <a:srgbClr val="0D0D0D"/>
                </a:solidFill>
                <a:latin typeface="Roboto"/>
                <a:cs typeface="Roboto"/>
              </a:rPr>
              <a:t>Results</a:t>
            </a:r>
            <a:r>
              <a:rPr dirty="0" sz="2800" spc="40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spc="220" b="1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dirty="0" sz="2800" spc="45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spc="100" b="1">
                <a:solidFill>
                  <a:srgbClr val="0D0D0D"/>
                </a:solidFill>
                <a:latin typeface="Roboto"/>
                <a:cs typeface="Roboto"/>
              </a:rPr>
              <a:t>Discussion</a:t>
            </a:r>
            <a:endParaRPr sz="2800">
              <a:latin typeface="Roboto"/>
              <a:cs typeface="Roboto"/>
            </a:endParaRPr>
          </a:p>
          <a:p>
            <a:pPr marL="521334" indent="-508634">
              <a:lnSpc>
                <a:spcPct val="100000"/>
              </a:lnSpc>
              <a:spcBef>
                <a:spcPts val="10"/>
              </a:spcBef>
              <a:buFont typeface="Calibri"/>
              <a:buAutoNum type="arabicPeriod"/>
              <a:tabLst>
                <a:tab pos="521334" algn="l"/>
              </a:tabLst>
            </a:pPr>
            <a:r>
              <a:rPr dirty="0" sz="2800" spc="140" b="1">
                <a:solidFill>
                  <a:srgbClr val="0D0D0D"/>
                </a:solidFill>
                <a:latin typeface="Roboto"/>
                <a:cs typeface="Roboto"/>
              </a:rPr>
              <a:t>Conclusion</a:t>
            </a:r>
            <a:endParaRPr sz="2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43806" y="53569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23" y="456723"/>
                </a:moveTo>
                <a:lnTo>
                  <a:pt x="0" y="456723"/>
                </a:lnTo>
                <a:lnTo>
                  <a:pt x="0" y="0"/>
                </a:lnTo>
                <a:lnTo>
                  <a:pt x="456723" y="0"/>
                </a:lnTo>
                <a:lnTo>
                  <a:pt x="456723" y="456723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983150" y="2930643"/>
            <a:ext cx="2759710" cy="3254375"/>
            <a:chOff x="7983150" y="2930643"/>
            <a:chExt cx="2759710" cy="3254375"/>
          </a:xfrm>
        </p:grpSpPr>
        <p:sp>
          <p:nvSpPr>
            <p:cNvPr id="4" name="object 4" descr=""/>
            <p:cNvSpPr/>
            <p:nvPr/>
          </p:nvSpPr>
          <p:spPr>
            <a:xfrm>
              <a:off x="9343806" y="5889833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786" y="180786"/>
                  </a:moveTo>
                  <a:lnTo>
                    <a:pt x="0" y="180786"/>
                  </a:lnTo>
                  <a:lnTo>
                    <a:pt x="0" y="0"/>
                  </a:lnTo>
                  <a:lnTo>
                    <a:pt x="180786" y="0"/>
                  </a:lnTo>
                  <a:lnTo>
                    <a:pt x="180786" y="180786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83150" y="2930643"/>
              <a:ext cx="2759372" cy="3254156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6689100" y="16936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3997" y="323512"/>
                </a:moveTo>
                <a:lnTo>
                  <a:pt x="0" y="323512"/>
                </a:lnTo>
                <a:lnTo>
                  <a:pt x="0" y="0"/>
                </a:lnTo>
                <a:lnTo>
                  <a:pt x="313997" y="0"/>
                </a:lnTo>
                <a:lnTo>
                  <a:pt x="313997" y="323512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0018" y="552864"/>
            <a:ext cx="2378075" cy="6724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250" spc="-10">
                <a:latin typeface="Trebuchet MS"/>
                <a:cs typeface="Trebuchet MS"/>
              </a:rPr>
              <a:t>PROBLEM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570360" y="552865"/>
            <a:ext cx="3565525" cy="6724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250" b="1">
                <a:latin typeface="Trebuchet MS"/>
                <a:cs typeface="Trebuchet MS"/>
              </a:rPr>
              <a:t>STATEMENT</a:t>
            </a:r>
            <a:r>
              <a:rPr dirty="0" sz="4250" spc="-175" b="1">
                <a:latin typeface="Trebuchet MS"/>
                <a:cs typeface="Trebuchet MS"/>
              </a:rPr>
              <a:t> </a:t>
            </a:r>
            <a:r>
              <a:rPr dirty="0" sz="4250" spc="-25" b="1">
                <a:latin typeface="Trebuchet MS"/>
                <a:cs typeface="Trebuchet MS"/>
              </a:rPr>
              <a:t>:-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138" y="6460738"/>
            <a:ext cx="76120" cy="177614"/>
          </a:xfrm>
          <a:prstGeom prst="rect">
            <a:avLst/>
          </a:prstGeom>
        </p:spPr>
      </p:pic>
      <p:grpSp>
        <p:nvGrpSpPr>
          <p:cNvPr id="10" name="object 10" descr=""/>
          <p:cNvGrpSpPr/>
          <p:nvPr/>
        </p:nvGrpSpPr>
        <p:grpSpPr>
          <a:xfrm>
            <a:off x="412007" y="2409092"/>
            <a:ext cx="7254875" cy="2934970"/>
            <a:chOff x="412007" y="2409092"/>
            <a:chExt cx="7254875" cy="2934970"/>
          </a:xfrm>
        </p:grpSpPr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007" y="2409092"/>
              <a:ext cx="7254285" cy="293444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6723" y="2433829"/>
              <a:ext cx="7164853" cy="2845008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456723" y="2433829"/>
            <a:ext cx="7165340" cy="2845435"/>
          </a:xfrm>
          <a:prstGeom prst="rect">
            <a:avLst/>
          </a:prstGeom>
          <a:ln w="9515">
            <a:solidFill>
              <a:srgbClr val="4A7DB9"/>
            </a:solidFill>
          </a:ln>
        </p:spPr>
        <p:txBody>
          <a:bodyPr wrap="square" lIns="0" tIns="161925" rIns="0" bIns="0" rtlCol="0" vert="horz">
            <a:spAutoFit/>
          </a:bodyPr>
          <a:lstStyle/>
          <a:p>
            <a:pPr algn="ctr" marL="195580" marR="198755" indent="2540">
              <a:lnSpc>
                <a:spcPts val="2850"/>
              </a:lnSpc>
              <a:spcBef>
                <a:spcPts val="1275"/>
              </a:spcBef>
            </a:pPr>
            <a:r>
              <a:rPr dirty="0" sz="2400" b="1">
                <a:latin typeface="Calibri"/>
                <a:cs typeface="Calibri"/>
              </a:rPr>
              <a:t>Employee</a:t>
            </a:r>
            <a:r>
              <a:rPr dirty="0" sz="2400" spc="-7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performance</a:t>
            </a:r>
            <a:r>
              <a:rPr dirty="0" sz="2400" spc="-7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evaluations</a:t>
            </a:r>
            <a:r>
              <a:rPr dirty="0" sz="2400" spc="-7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can</a:t>
            </a:r>
            <a:r>
              <a:rPr dirty="0" sz="2400" spc="-7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help</a:t>
            </a:r>
            <a:r>
              <a:rPr dirty="0" sz="2400" spc="-70" b="1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you </a:t>
            </a:r>
            <a:r>
              <a:rPr dirty="0" sz="2400" b="1">
                <a:latin typeface="Calibri"/>
                <a:cs typeface="Calibri"/>
              </a:rPr>
              <a:t>easily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know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about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the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good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work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and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efforts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of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the </a:t>
            </a:r>
            <a:r>
              <a:rPr dirty="0" sz="2400" b="1">
                <a:latin typeface="Calibri"/>
                <a:cs typeface="Calibri"/>
              </a:rPr>
              <a:t>top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performance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.</a:t>
            </a:r>
            <a:r>
              <a:rPr dirty="0" sz="2400" spc="-45" b="1">
                <a:latin typeface="Calibri"/>
                <a:cs typeface="Calibri"/>
              </a:rPr>
              <a:t> You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will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be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able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to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provide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positive </a:t>
            </a:r>
            <a:r>
              <a:rPr dirty="0" sz="2400" spc="-20" b="1">
                <a:latin typeface="Calibri"/>
                <a:cs typeface="Calibri"/>
              </a:rPr>
              <a:t>reinforcements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for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carrying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out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tasks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properly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spc="-50" b="1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algn="ctr" marR="10795">
              <a:lnSpc>
                <a:spcPts val="2730"/>
              </a:lnSpc>
            </a:pPr>
            <a:r>
              <a:rPr dirty="0" sz="2400" spc="-10" b="1">
                <a:latin typeface="Calibri"/>
                <a:cs typeface="Calibri"/>
              </a:rPr>
              <a:t>Positive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reinforcements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are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crucial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for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boosting</a:t>
            </a:r>
            <a:endParaRPr sz="2400">
              <a:latin typeface="Calibri"/>
              <a:cs typeface="Calibri"/>
            </a:endParaRPr>
          </a:p>
          <a:p>
            <a:pPr algn="ctr" marL="309880" marR="317500">
              <a:lnSpc>
                <a:spcPts val="2850"/>
              </a:lnSpc>
              <a:spcBef>
                <a:spcPts val="105"/>
              </a:spcBef>
            </a:pPr>
            <a:r>
              <a:rPr dirty="0" sz="2400" b="1">
                <a:latin typeface="Calibri"/>
                <a:cs typeface="Calibri"/>
              </a:rPr>
              <a:t>workplace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morale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and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the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good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performance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of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the </a:t>
            </a:r>
            <a:r>
              <a:rPr dirty="0" sz="2400" spc="-10" b="1">
                <a:latin typeface="Calibri"/>
                <a:cs typeface="Calibri"/>
              </a:rPr>
              <a:t>employees</a:t>
            </a:r>
            <a:r>
              <a:rPr dirty="0" sz="2400" spc="-50" b="1">
                <a:latin typeface="Calibri"/>
                <a:cs typeface="Calibri"/>
              </a:rPr>
              <a:t> 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5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43806" y="53569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23" y="456723"/>
                </a:moveTo>
                <a:lnTo>
                  <a:pt x="0" y="456723"/>
                </a:lnTo>
                <a:lnTo>
                  <a:pt x="0" y="0"/>
                </a:lnTo>
                <a:lnTo>
                  <a:pt x="456723" y="0"/>
                </a:lnTo>
                <a:lnTo>
                  <a:pt x="456723" y="456723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649206" y="2645191"/>
            <a:ext cx="3530600" cy="3806190"/>
            <a:chOff x="8649206" y="2645191"/>
            <a:chExt cx="3530600" cy="3806190"/>
          </a:xfrm>
        </p:grpSpPr>
        <p:sp>
          <p:nvSpPr>
            <p:cNvPr id="4" name="object 4" descr=""/>
            <p:cNvSpPr/>
            <p:nvPr/>
          </p:nvSpPr>
          <p:spPr>
            <a:xfrm>
              <a:off x="9343806" y="5889833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786" y="180786"/>
                  </a:moveTo>
                  <a:lnTo>
                    <a:pt x="0" y="180786"/>
                  </a:lnTo>
                  <a:lnTo>
                    <a:pt x="0" y="0"/>
                  </a:lnTo>
                  <a:lnTo>
                    <a:pt x="180786" y="0"/>
                  </a:lnTo>
                  <a:lnTo>
                    <a:pt x="180786" y="180786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9206" y="2645191"/>
              <a:ext cx="3530093" cy="3806031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6689100" y="16936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3997" y="323512"/>
                </a:moveTo>
                <a:lnTo>
                  <a:pt x="0" y="323512"/>
                </a:lnTo>
                <a:lnTo>
                  <a:pt x="0" y="0"/>
                </a:lnTo>
                <a:lnTo>
                  <a:pt x="313997" y="0"/>
                </a:lnTo>
                <a:lnTo>
                  <a:pt x="313997" y="323512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0433" y="75087"/>
            <a:ext cx="4928235" cy="6724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250" spc="-10">
                <a:latin typeface="Trebuchet MS"/>
                <a:cs typeface="Trebuchet MS"/>
              </a:rPr>
              <a:t>PROJECTOVERVIEW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138" y="6460738"/>
            <a:ext cx="76120" cy="177614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801775" y="2839900"/>
            <a:ext cx="444500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400" spc="-50">
                <a:solidFill>
                  <a:srgbClr val="0D0D0D"/>
                </a:solidFill>
                <a:latin typeface="Roboto"/>
                <a:cs typeface="Roboto"/>
              </a:rPr>
              <a:t>.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3393220" y="3715639"/>
            <a:ext cx="2237740" cy="2381885"/>
            <a:chOff x="3393220" y="3715639"/>
            <a:chExt cx="2237740" cy="2381885"/>
          </a:xfrm>
        </p:grpSpPr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07317" y="3715639"/>
              <a:ext cx="1415357" cy="1415356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47275" y="3732621"/>
              <a:ext cx="1335440" cy="133544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15318" y="4084603"/>
              <a:ext cx="1415356" cy="1415356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55276" y="4101585"/>
              <a:ext cx="1335440" cy="1335440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21412" y="4682117"/>
              <a:ext cx="1415357" cy="1415356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61370" y="4699099"/>
              <a:ext cx="1335440" cy="1335440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93220" y="4682117"/>
              <a:ext cx="1415357" cy="1415356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33178" y="4699099"/>
              <a:ext cx="1335440" cy="1335440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3741920" y="2787436"/>
            <a:ext cx="1336675" cy="58547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algn="ctr" marL="12700" marR="5080">
              <a:lnSpc>
                <a:spcPts val="1420"/>
              </a:lnSpc>
              <a:spcBef>
                <a:spcPts val="260"/>
              </a:spcBef>
            </a:pPr>
            <a:r>
              <a:rPr dirty="0" sz="1300" spc="-10" b="1">
                <a:latin typeface="Calibri"/>
                <a:cs typeface="Calibri"/>
              </a:rPr>
              <a:t>Download </a:t>
            </a:r>
            <a:r>
              <a:rPr dirty="0" sz="1300" b="1">
                <a:latin typeface="Calibri"/>
                <a:cs typeface="Calibri"/>
              </a:rPr>
              <a:t>the</a:t>
            </a:r>
            <a:r>
              <a:rPr dirty="0" sz="1300" spc="-10" b="1">
                <a:latin typeface="Calibri"/>
                <a:cs typeface="Calibri"/>
              </a:rPr>
              <a:t> </a:t>
            </a:r>
            <a:r>
              <a:rPr dirty="0" sz="1300" spc="-20" b="1">
                <a:latin typeface="Calibri"/>
                <a:cs typeface="Calibri"/>
              </a:rPr>
              <a:t>data </a:t>
            </a:r>
            <a:r>
              <a:rPr dirty="0" sz="1300" b="1">
                <a:latin typeface="Calibri"/>
                <a:cs typeface="Calibri"/>
              </a:rPr>
              <a:t>from</a:t>
            </a:r>
            <a:r>
              <a:rPr dirty="0" sz="1300" spc="-40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the</a:t>
            </a:r>
            <a:r>
              <a:rPr dirty="0" sz="1300" spc="-35" b="1">
                <a:latin typeface="Calibri"/>
                <a:cs typeface="Calibri"/>
              </a:rPr>
              <a:t> </a:t>
            </a:r>
            <a:r>
              <a:rPr dirty="0" sz="1300" spc="-10" b="1">
                <a:latin typeface="Calibri"/>
                <a:cs typeface="Calibri"/>
              </a:rPr>
              <a:t>edunet foundation</a:t>
            </a:r>
            <a:r>
              <a:rPr dirty="0" sz="1300" spc="-20" b="1">
                <a:latin typeface="Calibri"/>
                <a:cs typeface="Calibri"/>
              </a:rPr>
              <a:t> </a:t>
            </a:r>
            <a:r>
              <a:rPr dirty="0" sz="1300" spc="-50" b="1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712865" y="3918017"/>
            <a:ext cx="1353820" cy="76581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algn="ctr" marL="12700" marR="5080" indent="-4445">
              <a:lnSpc>
                <a:spcPts val="1420"/>
              </a:lnSpc>
              <a:spcBef>
                <a:spcPts val="260"/>
              </a:spcBef>
            </a:pPr>
            <a:r>
              <a:rPr dirty="0" sz="1300" b="1">
                <a:latin typeface="Calibri"/>
                <a:cs typeface="Calibri"/>
              </a:rPr>
              <a:t>Select</a:t>
            </a:r>
            <a:r>
              <a:rPr dirty="0" sz="1300" spc="-35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the</a:t>
            </a:r>
            <a:r>
              <a:rPr dirty="0" sz="1300" spc="-30" b="1">
                <a:latin typeface="Calibri"/>
                <a:cs typeface="Calibri"/>
              </a:rPr>
              <a:t> </a:t>
            </a:r>
            <a:r>
              <a:rPr dirty="0" sz="1300" spc="-20" b="1">
                <a:latin typeface="Calibri"/>
                <a:cs typeface="Calibri"/>
              </a:rPr>
              <a:t>data </a:t>
            </a:r>
            <a:r>
              <a:rPr dirty="0" sz="1300" b="1">
                <a:latin typeface="Calibri"/>
                <a:cs typeface="Calibri"/>
              </a:rPr>
              <a:t>from</a:t>
            </a:r>
            <a:r>
              <a:rPr dirty="0" sz="1300" spc="-40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the</a:t>
            </a:r>
            <a:r>
              <a:rPr dirty="0" sz="1300" spc="-40" b="1">
                <a:latin typeface="Calibri"/>
                <a:cs typeface="Calibri"/>
              </a:rPr>
              <a:t> </a:t>
            </a:r>
            <a:r>
              <a:rPr dirty="0" sz="1300" spc="-10" b="1">
                <a:latin typeface="Calibri"/>
                <a:cs typeface="Calibri"/>
              </a:rPr>
              <a:t>excel</a:t>
            </a:r>
            <a:r>
              <a:rPr dirty="0" sz="1300" spc="-40" b="1">
                <a:latin typeface="Calibri"/>
                <a:cs typeface="Calibri"/>
              </a:rPr>
              <a:t> </a:t>
            </a:r>
            <a:r>
              <a:rPr dirty="0" sz="1300" spc="-25" b="1">
                <a:latin typeface="Calibri"/>
                <a:cs typeface="Calibri"/>
              </a:rPr>
              <a:t>to </a:t>
            </a:r>
            <a:r>
              <a:rPr dirty="0" sz="1300" b="1">
                <a:latin typeface="Calibri"/>
                <a:cs typeface="Calibri"/>
              </a:rPr>
              <a:t>editing</a:t>
            </a:r>
            <a:r>
              <a:rPr dirty="0" sz="1300" spc="-50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with</a:t>
            </a:r>
            <a:r>
              <a:rPr dirty="0" sz="1300" spc="-50" b="1">
                <a:latin typeface="Calibri"/>
                <a:cs typeface="Calibri"/>
              </a:rPr>
              <a:t> </a:t>
            </a:r>
            <a:r>
              <a:rPr dirty="0" sz="1300" spc="-10" b="1">
                <a:latin typeface="Calibri"/>
                <a:cs typeface="Calibri"/>
              </a:rPr>
              <a:t>format</a:t>
            </a:r>
            <a:endParaRPr sz="1300">
              <a:latin typeface="Calibri"/>
              <a:cs typeface="Calibri"/>
            </a:endParaRPr>
          </a:p>
          <a:p>
            <a:pPr algn="ctr" marR="5080">
              <a:lnSpc>
                <a:spcPts val="1405"/>
              </a:lnSpc>
            </a:pPr>
            <a:r>
              <a:rPr dirty="0" sz="1300" b="1">
                <a:latin typeface="Calibri"/>
                <a:cs typeface="Calibri"/>
              </a:rPr>
              <a:t>,</a:t>
            </a:r>
            <a:r>
              <a:rPr dirty="0" sz="1300" spc="-10" b="1">
                <a:latin typeface="Calibri"/>
                <a:cs typeface="Calibri"/>
              </a:rPr>
              <a:t> filter.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499194" y="5577780"/>
            <a:ext cx="1344930" cy="76581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algn="ctr" marL="12700" marR="5080" indent="-5715">
              <a:lnSpc>
                <a:spcPts val="1420"/>
              </a:lnSpc>
              <a:spcBef>
                <a:spcPts val="260"/>
              </a:spcBef>
            </a:pPr>
            <a:r>
              <a:rPr dirty="0" sz="1300" b="1">
                <a:latin typeface="Calibri"/>
                <a:cs typeface="Calibri"/>
              </a:rPr>
              <a:t>Select</a:t>
            </a:r>
            <a:r>
              <a:rPr dirty="0" sz="1300" spc="-35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the</a:t>
            </a:r>
            <a:r>
              <a:rPr dirty="0" sz="1300" spc="-30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all</a:t>
            </a:r>
            <a:r>
              <a:rPr dirty="0" sz="1300" spc="-30" b="1">
                <a:latin typeface="Calibri"/>
                <a:cs typeface="Calibri"/>
              </a:rPr>
              <a:t> </a:t>
            </a:r>
            <a:r>
              <a:rPr dirty="0" sz="1300" spc="-20" b="1">
                <a:latin typeface="Calibri"/>
                <a:cs typeface="Calibri"/>
              </a:rPr>
              <a:t>data </a:t>
            </a:r>
            <a:r>
              <a:rPr dirty="0" sz="1300" b="1">
                <a:latin typeface="Calibri"/>
                <a:cs typeface="Calibri"/>
              </a:rPr>
              <a:t>from</a:t>
            </a:r>
            <a:r>
              <a:rPr dirty="0" sz="1300" spc="-40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the</a:t>
            </a:r>
            <a:r>
              <a:rPr dirty="0" sz="1300" spc="-40" b="1">
                <a:latin typeface="Calibri"/>
                <a:cs typeface="Calibri"/>
              </a:rPr>
              <a:t> </a:t>
            </a:r>
            <a:r>
              <a:rPr dirty="0" sz="1300" spc="-10" b="1">
                <a:latin typeface="Calibri"/>
                <a:cs typeface="Calibri"/>
              </a:rPr>
              <a:t>excel</a:t>
            </a:r>
            <a:r>
              <a:rPr dirty="0" sz="1300" spc="-40" b="1">
                <a:latin typeface="Calibri"/>
                <a:cs typeface="Calibri"/>
              </a:rPr>
              <a:t> </a:t>
            </a:r>
            <a:r>
              <a:rPr dirty="0" sz="1300" spc="-25" b="1">
                <a:latin typeface="Calibri"/>
                <a:cs typeface="Calibri"/>
              </a:rPr>
              <a:t>to </a:t>
            </a:r>
            <a:r>
              <a:rPr dirty="0" sz="1300" b="1">
                <a:latin typeface="Calibri"/>
                <a:cs typeface="Calibri"/>
              </a:rPr>
              <a:t>new</a:t>
            </a:r>
            <a:r>
              <a:rPr dirty="0" sz="1300" spc="-30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sheet</a:t>
            </a:r>
            <a:r>
              <a:rPr dirty="0" sz="1300" spc="-30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to</a:t>
            </a:r>
            <a:r>
              <a:rPr dirty="0" sz="1300" spc="-30" b="1">
                <a:latin typeface="Calibri"/>
                <a:cs typeface="Calibri"/>
              </a:rPr>
              <a:t> </a:t>
            </a:r>
            <a:r>
              <a:rPr dirty="0" sz="1300" spc="-10" b="1">
                <a:latin typeface="Calibri"/>
                <a:cs typeface="Calibri"/>
              </a:rPr>
              <a:t>insert </a:t>
            </a:r>
            <a:r>
              <a:rPr dirty="0" sz="1300" b="1">
                <a:latin typeface="Calibri"/>
                <a:cs typeface="Calibri"/>
              </a:rPr>
              <a:t>pivot</a:t>
            </a:r>
            <a:r>
              <a:rPr dirty="0" sz="1300" spc="-55" b="1">
                <a:latin typeface="Calibri"/>
                <a:cs typeface="Calibri"/>
              </a:rPr>
              <a:t> </a:t>
            </a:r>
            <a:r>
              <a:rPr dirty="0" sz="1300" spc="-10" b="1">
                <a:latin typeface="Calibri"/>
                <a:cs typeface="Calibri"/>
              </a:rPr>
              <a:t>table.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964113" y="5487387"/>
            <a:ext cx="1363345" cy="94678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algn="ctr" marL="12700" marR="5080" indent="4445">
              <a:lnSpc>
                <a:spcPts val="1420"/>
              </a:lnSpc>
              <a:spcBef>
                <a:spcPts val="260"/>
              </a:spcBef>
            </a:pPr>
            <a:r>
              <a:rPr dirty="0" sz="1300" spc="-55" b="1">
                <a:latin typeface="Calibri"/>
                <a:cs typeface="Calibri"/>
              </a:rPr>
              <a:t>To</a:t>
            </a:r>
            <a:r>
              <a:rPr dirty="0" sz="1300" spc="-20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put</a:t>
            </a:r>
            <a:r>
              <a:rPr dirty="0" sz="1300" spc="-30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the</a:t>
            </a:r>
            <a:r>
              <a:rPr dirty="0" sz="1300" spc="-20" b="1">
                <a:latin typeface="Calibri"/>
                <a:cs typeface="Calibri"/>
              </a:rPr>
              <a:t> </a:t>
            </a:r>
            <a:r>
              <a:rPr dirty="0" sz="1300" spc="-10" b="1">
                <a:latin typeface="Calibri"/>
                <a:cs typeface="Calibri"/>
              </a:rPr>
              <a:t>columns </a:t>
            </a:r>
            <a:r>
              <a:rPr dirty="0" sz="1300" b="1">
                <a:latin typeface="Calibri"/>
                <a:cs typeface="Calibri"/>
              </a:rPr>
              <a:t>to</a:t>
            </a:r>
            <a:r>
              <a:rPr dirty="0" sz="1300" spc="-40" b="1">
                <a:latin typeface="Calibri"/>
                <a:cs typeface="Calibri"/>
              </a:rPr>
              <a:t> </a:t>
            </a:r>
            <a:r>
              <a:rPr dirty="0" sz="1300" spc="-25" b="1">
                <a:latin typeface="Calibri"/>
                <a:cs typeface="Calibri"/>
              </a:rPr>
              <a:t>row,</a:t>
            </a:r>
            <a:r>
              <a:rPr dirty="0" sz="1300" spc="-35" b="1">
                <a:latin typeface="Calibri"/>
                <a:cs typeface="Calibri"/>
              </a:rPr>
              <a:t> </a:t>
            </a:r>
            <a:r>
              <a:rPr dirty="0" sz="1300" spc="-10" b="1">
                <a:latin typeface="Calibri"/>
                <a:cs typeface="Calibri"/>
              </a:rPr>
              <a:t>column, </a:t>
            </a:r>
            <a:r>
              <a:rPr dirty="0" sz="1300" b="1">
                <a:latin typeface="Calibri"/>
                <a:cs typeface="Calibri"/>
              </a:rPr>
              <a:t>values</a:t>
            </a:r>
            <a:r>
              <a:rPr dirty="0" sz="1300" spc="-55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like</a:t>
            </a:r>
            <a:r>
              <a:rPr dirty="0" sz="1300" spc="-50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this</a:t>
            </a:r>
            <a:r>
              <a:rPr dirty="0" sz="1300" spc="-55" b="1">
                <a:latin typeface="Calibri"/>
                <a:cs typeface="Calibri"/>
              </a:rPr>
              <a:t> </a:t>
            </a:r>
            <a:r>
              <a:rPr dirty="0" sz="1300" spc="-20" b="1">
                <a:latin typeface="Calibri"/>
                <a:cs typeface="Calibri"/>
              </a:rPr>
              <a:t>,and </a:t>
            </a:r>
            <a:r>
              <a:rPr dirty="0" sz="1300" b="1">
                <a:latin typeface="Calibri"/>
                <a:cs typeface="Calibri"/>
              </a:rPr>
              <a:t>pivot</a:t>
            </a:r>
            <a:r>
              <a:rPr dirty="0" sz="1300" spc="-40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table</a:t>
            </a:r>
            <a:r>
              <a:rPr dirty="0" sz="1300" spc="-35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is</a:t>
            </a:r>
            <a:r>
              <a:rPr dirty="0" sz="1300" spc="-40" b="1">
                <a:latin typeface="Calibri"/>
                <a:cs typeface="Calibri"/>
              </a:rPr>
              <a:t> </a:t>
            </a:r>
            <a:r>
              <a:rPr dirty="0" sz="1300" spc="-20" b="1">
                <a:latin typeface="Calibri"/>
                <a:cs typeface="Calibri"/>
              </a:rPr>
              <a:t>ready </a:t>
            </a:r>
            <a:r>
              <a:rPr dirty="0" sz="1300" b="1">
                <a:latin typeface="Calibri"/>
                <a:cs typeface="Calibri"/>
              </a:rPr>
              <a:t>for</a:t>
            </a:r>
            <a:r>
              <a:rPr dirty="0" sz="1300" spc="-40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the</a:t>
            </a:r>
            <a:r>
              <a:rPr dirty="0" sz="1300" spc="-35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charts</a:t>
            </a:r>
            <a:r>
              <a:rPr dirty="0" sz="1300" spc="-35" b="1">
                <a:latin typeface="Calibri"/>
                <a:cs typeface="Calibri"/>
              </a:rPr>
              <a:t> </a:t>
            </a:r>
            <a:r>
              <a:rPr dirty="0" sz="1300" spc="-50" b="1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3199314" y="4084603"/>
            <a:ext cx="1415415" cy="1415415"/>
            <a:chOff x="3199314" y="4084603"/>
            <a:chExt cx="1415415" cy="1415415"/>
          </a:xfrm>
        </p:grpSpPr>
        <p:pic>
          <p:nvPicPr>
            <p:cNvPr id="24" name="object 2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99314" y="4084603"/>
              <a:ext cx="1415357" cy="1415356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39273" y="4101584"/>
              <a:ext cx="1335440" cy="1335440"/>
            </a:xfrm>
            <a:prstGeom prst="rect">
              <a:avLst/>
            </a:prstGeom>
          </p:spPr>
        </p:pic>
      </p:grpSp>
      <p:sp>
        <p:nvSpPr>
          <p:cNvPr id="26" name="object 26" descr=""/>
          <p:cNvSpPr txBox="1"/>
          <p:nvPr/>
        </p:nvSpPr>
        <p:spPr>
          <a:xfrm>
            <a:off x="1826564" y="3918017"/>
            <a:ext cx="1200785" cy="76581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algn="ctr" marL="12700" marR="5080" indent="19685">
              <a:lnSpc>
                <a:spcPts val="1420"/>
              </a:lnSpc>
              <a:spcBef>
                <a:spcPts val="260"/>
              </a:spcBef>
            </a:pPr>
            <a:r>
              <a:rPr dirty="0" sz="1300" spc="-55" b="1">
                <a:latin typeface="Calibri"/>
                <a:cs typeface="Calibri"/>
              </a:rPr>
              <a:t>To</a:t>
            </a:r>
            <a:r>
              <a:rPr dirty="0" sz="1300" spc="-20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ready</a:t>
            </a:r>
            <a:r>
              <a:rPr dirty="0" sz="1300" spc="-50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for</a:t>
            </a:r>
            <a:r>
              <a:rPr dirty="0" sz="1300" spc="-35" b="1">
                <a:latin typeface="Calibri"/>
                <a:cs typeface="Calibri"/>
              </a:rPr>
              <a:t> </a:t>
            </a:r>
            <a:r>
              <a:rPr dirty="0" sz="1300" spc="-25" b="1">
                <a:latin typeface="Calibri"/>
                <a:cs typeface="Calibri"/>
              </a:rPr>
              <a:t>the </a:t>
            </a:r>
            <a:r>
              <a:rPr dirty="0" sz="1300" b="1">
                <a:latin typeface="Calibri"/>
                <a:cs typeface="Calibri"/>
              </a:rPr>
              <a:t>pivot</a:t>
            </a:r>
            <a:r>
              <a:rPr dirty="0" sz="1300" spc="-50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charts</a:t>
            </a:r>
            <a:r>
              <a:rPr dirty="0" sz="1300" spc="-50" b="1">
                <a:latin typeface="Calibri"/>
                <a:cs typeface="Calibri"/>
              </a:rPr>
              <a:t> </a:t>
            </a:r>
            <a:r>
              <a:rPr dirty="0" sz="1300" spc="-25" b="1">
                <a:latin typeface="Calibri"/>
                <a:cs typeface="Calibri"/>
              </a:rPr>
              <a:t>in </a:t>
            </a:r>
            <a:r>
              <a:rPr dirty="0" sz="1300" spc="-10" b="1">
                <a:latin typeface="Calibri"/>
                <a:cs typeface="Calibri"/>
              </a:rPr>
              <a:t>multiple</a:t>
            </a:r>
            <a:r>
              <a:rPr dirty="0" sz="1300" spc="-25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times</a:t>
            </a:r>
            <a:r>
              <a:rPr dirty="0" sz="1300" spc="-20" b="1">
                <a:latin typeface="Calibri"/>
                <a:cs typeface="Calibri"/>
              </a:rPr>
              <a:t> </a:t>
            </a:r>
            <a:r>
              <a:rPr dirty="0" sz="1300" spc="-25" b="1">
                <a:latin typeface="Calibri"/>
                <a:cs typeface="Calibri"/>
              </a:rPr>
              <a:t>or </a:t>
            </a:r>
            <a:r>
              <a:rPr dirty="0" sz="1300" spc="-10" b="1">
                <a:latin typeface="Calibri"/>
                <a:cs typeface="Calibri"/>
              </a:rPr>
              <a:t>multiple</a:t>
            </a:r>
            <a:r>
              <a:rPr dirty="0" sz="1300" spc="-5" b="1">
                <a:latin typeface="Calibri"/>
                <a:cs typeface="Calibri"/>
              </a:rPr>
              <a:t> </a:t>
            </a:r>
            <a:r>
              <a:rPr dirty="0" sz="1300" spc="-10" b="1">
                <a:latin typeface="Calibri"/>
                <a:cs typeface="Calibri"/>
              </a:rPr>
              <a:t>charts.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8" name="object 2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5</a:t>
            </a:fld>
          </a:p>
        </p:txBody>
      </p:sp>
      <p:sp>
        <p:nvSpPr>
          <p:cNvPr id="27" name="object 27" descr=""/>
          <p:cNvSpPr txBox="1"/>
          <p:nvPr/>
        </p:nvSpPr>
        <p:spPr>
          <a:xfrm>
            <a:off x="1217930" y="1198524"/>
            <a:ext cx="4871720" cy="1193800"/>
          </a:xfrm>
          <a:prstGeom prst="rect">
            <a:avLst/>
          </a:prstGeom>
          <a:ln w="25373">
            <a:solidFill>
              <a:srgbClr val="385D89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algn="ctr" marL="424180" marR="419734" indent="-4445">
              <a:lnSpc>
                <a:spcPct val="100600"/>
              </a:lnSpc>
              <a:spcBef>
                <a:spcPts val="260"/>
              </a:spcBef>
            </a:pPr>
            <a:r>
              <a:rPr dirty="0" sz="1800" b="1" i="1">
                <a:solidFill>
                  <a:srgbClr val="31859A"/>
                </a:solidFill>
                <a:latin typeface="Calibri"/>
                <a:cs typeface="Calibri"/>
              </a:rPr>
              <a:t>It</a:t>
            </a:r>
            <a:r>
              <a:rPr dirty="0" sz="1800" spc="-50" b="1" i="1">
                <a:solidFill>
                  <a:srgbClr val="31859A"/>
                </a:solidFill>
                <a:latin typeface="Calibri"/>
                <a:cs typeface="Calibri"/>
              </a:rPr>
              <a:t> </a:t>
            </a:r>
            <a:r>
              <a:rPr dirty="0" sz="1800" b="1" i="1">
                <a:solidFill>
                  <a:srgbClr val="31859A"/>
                </a:solidFill>
                <a:latin typeface="Calibri"/>
                <a:cs typeface="Calibri"/>
              </a:rPr>
              <a:t>is</a:t>
            </a:r>
            <a:r>
              <a:rPr dirty="0" sz="1800" spc="-50" b="1" i="1">
                <a:solidFill>
                  <a:srgbClr val="31859A"/>
                </a:solidFill>
                <a:latin typeface="Calibri"/>
                <a:cs typeface="Calibri"/>
              </a:rPr>
              <a:t> </a:t>
            </a:r>
            <a:r>
              <a:rPr dirty="0" sz="1800" b="1" i="1">
                <a:solidFill>
                  <a:srgbClr val="31859A"/>
                </a:solidFill>
                <a:latin typeface="Calibri"/>
                <a:cs typeface="Calibri"/>
              </a:rPr>
              <a:t>a</a:t>
            </a:r>
            <a:r>
              <a:rPr dirty="0" sz="1800" spc="-50" b="1" i="1">
                <a:solidFill>
                  <a:srgbClr val="31859A"/>
                </a:solidFill>
                <a:latin typeface="Calibri"/>
                <a:cs typeface="Calibri"/>
              </a:rPr>
              <a:t> </a:t>
            </a:r>
            <a:r>
              <a:rPr dirty="0" sz="1800" b="1" i="1">
                <a:solidFill>
                  <a:srgbClr val="31859A"/>
                </a:solidFill>
                <a:latin typeface="Calibri"/>
                <a:cs typeface="Calibri"/>
              </a:rPr>
              <a:t>rigorous</a:t>
            </a:r>
            <a:r>
              <a:rPr dirty="0" sz="1800" spc="-50" b="1" i="1">
                <a:solidFill>
                  <a:srgbClr val="31859A"/>
                </a:solidFill>
                <a:latin typeface="Calibri"/>
                <a:cs typeface="Calibri"/>
              </a:rPr>
              <a:t> </a:t>
            </a:r>
            <a:r>
              <a:rPr dirty="0" sz="1800" b="1" i="1">
                <a:solidFill>
                  <a:srgbClr val="31859A"/>
                </a:solidFill>
                <a:latin typeface="Calibri"/>
                <a:cs typeface="Calibri"/>
              </a:rPr>
              <a:t>and</a:t>
            </a:r>
            <a:r>
              <a:rPr dirty="0" sz="1800" spc="-50" b="1" i="1">
                <a:solidFill>
                  <a:srgbClr val="31859A"/>
                </a:solidFill>
                <a:latin typeface="Calibri"/>
                <a:cs typeface="Calibri"/>
              </a:rPr>
              <a:t> </a:t>
            </a:r>
            <a:r>
              <a:rPr dirty="0" sz="1800" spc="-10" b="1" i="1">
                <a:solidFill>
                  <a:srgbClr val="31859A"/>
                </a:solidFill>
                <a:latin typeface="Calibri"/>
                <a:cs typeface="Calibri"/>
              </a:rPr>
              <a:t>systematic</a:t>
            </a:r>
            <a:r>
              <a:rPr dirty="0" sz="1800" spc="-50" b="1" i="1">
                <a:solidFill>
                  <a:srgbClr val="31859A"/>
                </a:solidFill>
                <a:latin typeface="Calibri"/>
                <a:cs typeface="Calibri"/>
              </a:rPr>
              <a:t> </a:t>
            </a:r>
            <a:r>
              <a:rPr dirty="0" sz="1800" b="1" i="1">
                <a:solidFill>
                  <a:srgbClr val="31859A"/>
                </a:solidFill>
                <a:latin typeface="Calibri"/>
                <a:cs typeface="Calibri"/>
              </a:rPr>
              <a:t>approach</a:t>
            </a:r>
            <a:r>
              <a:rPr dirty="0" sz="1800" spc="-50" b="1" i="1">
                <a:solidFill>
                  <a:srgbClr val="31859A"/>
                </a:solidFill>
                <a:latin typeface="Calibri"/>
                <a:cs typeface="Calibri"/>
              </a:rPr>
              <a:t> </a:t>
            </a:r>
            <a:r>
              <a:rPr dirty="0" sz="1800" spc="-25" b="1" i="1">
                <a:solidFill>
                  <a:srgbClr val="31859A"/>
                </a:solidFill>
                <a:latin typeface="Calibri"/>
                <a:cs typeface="Calibri"/>
              </a:rPr>
              <a:t>to </a:t>
            </a:r>
            <a:r>
              <a:rPr dirty="0" sz="1800" b="1" i="1">
                <a:solidFill>
                  <a:srgbClr val="31859A"/>
                </a:solidFill>
                <a:latin typeface="Calibri"/>
                <a:cs typeface="Calibri"/>
              </a:rPr>
              <a:t>defining</a:t>
            </a:r>
            <a:r>
              <a:rPr dirty="0" sz="1800" spc="-60" b="1" i="1">
                <a:solidFill>
                  <a:srgbClr val="31859A"/>
                </a:solidFill>
                <a:latin typeface="Calibri"/>
                <a:cs typeface="Calibri"/>
              </a:rPr>
              <a:t> </a:t>
            </a:r>
            <a:r>
              <a:rPr dirty="0" sz="1800" spc="-10" b="1" i="1">
                <a:solidFill>
                  <a:srgbClr val="31859A"/>
                </a:solidFill>
                <a:latin typeface="Calibri"/>
                <a:cs typeface="Calibri"/>
              </a:rPr>
              <a:t>workforce</a:t>
            </a:r>
            <a:r>
              <a:rPr dirty="0" sz="1800" spc="-60" b="1" i="1">
                <a:solidFill>
                  <a:srgbClr val="31859A"/>
                </a:solidFill>
                <a:latin typeface="Calibri"/>
                <a:cs typeface="Calibri"/>
              </a:rPr>
              <a:t> </a:t>
            </a:r>
            <a:r>
              <a:rPr dirty="0" sz="1800" b="1" i="1">
                <a:solidFill>
                  <a:srgbClr val="31859A"/>
                </a:solidFill>
                <a:latin typeface="Calibri"/>
                <a:cs typeface="Calibri"/>
              </a:rPr>
              <a:t>problems</a:t>
            </a:r>
            <a:r>
              <a:rPr dirty="0" sz="1800" spc="-60" b="1" i="1">
                <a:solidFill>
                  <a:srgbClr val="31859A"/>
                </a:solidFill>
                <a:latin typeface="Calibri"/>
                <a:cs typeface="Calibri"/>
              </a:rPr>
              <a:t> </a:t>
            </a:r>
            <a:r>
              <a:rPr dirty="0" sz="1800" b="1" i="1">
                <a:solidFill>
                  <a:srgbClr val="31859A"/>
                </a:solidFill>
                <a:latin typeface="Calibri"/>
                <a:cs typeface="Calibri"/>
              </a:rPr>
              <a:t>and</a:t>
            </a:r>
            <a:r>
              <a:rPr dirty="0" sz="1800" spc="-60" b="1" i="1">
                <a:solidFill>
                  <a:srgbClr val="31859A"/>
                </a:solidFill>
                <a:latin typeface="Calibri"/>
                <a:cs typeface="Calibri"/>
              </a:rPr>
              <a:t> </a:t>
            </a:r>
            <a:r>
              <a:rPr dirty="0" sz="1800" spc="-10" b="1" i="1">
                <a:solidFill>
                  <a:srgbClr val="31859A"/>
                </a:solidFill>
                <a:latin typeface="Calibri"/>
                <a:cs typeface="Calibri"/>
              </a:rPr>
              <a:t>testing successful</a:t>
            </a:r>
            <a:r>
              <a:rPr dirty="0" sz="1800" spc="-60" b="1" i="1">
                <a:solidFill>
                  <a:srgbClr val="31859A"/>
                </a:solidFill>
                <a:latin typeface="Calibri"/>
                <a:cs typeface="Calibri"/>
              </a:rPr>
              <a:t> </a:t>
            </a:r>
            <a:r>
              <a:rPr dirty="0" sz="1800" b="1" i="1">
                <a:solidFill>
                  <a:srgbClr val="31859A"/>
                </a:solidFill>
                <a:latin typeface="Calibri"/>
                <a:cs typeface="Calibri"/>
              </a:rPr>
              <a:t>solutions.</a:t>
            </a:r>
            <a:r>
              <a:rPr dirty="0" sz="1800" spc="-55" b="1" i="1">
                <a:solidFill>
                  <a:srgbClr val="31859A"/>
                </a:solidFill>
                <a:latin typeface="Calibri"/>
                <a:cs typeface="Calibri"/>
              </a:rPr>
              <a:t> </a:t>
            </a:r>
            <a:r>
              <a:rPr dirty="0" sz="1800" spc="-50" b="1" i="1">
                <a:solidFill>
                  <a:srgbClr val="31859A"/>
                </a:solidFill>
                <a:latin typeface="Calibri"/>
                <a:cs typeface="Calibri"/>
              </a:rPr>
              <a:t>To </a:t>
            </a:r>
            <a:r>
              <a:rPr dirty="0" sz="1800" b="1" i="1">
                <a:solidFill>
                  <a:srgbClr val="31859A"/>
                </a:solidFill>
                <a:latin typeface="Calibri"/>
                <a:cs typeface="Calibri"/>
              </a:rPr>
              <a:t>achieve</a:t>
            </a:r>
            <a:r>
              <a:rPr dirty="0" sz="1800" spc="-55" b="1" i="1">
                <a:solidFill>
                  <a:srgbClr val="31859A"/>
                </a:solidFill>
                <a:latin typeface="Calibri"/>
                <a:cs typeface="Calibri"/>
              </a:rPr>
              <a:t> </a:t>
            </a:r>
            <a:r>
              <a:rPr dirty="0" sz="1800" b="1" i="1">
                <a:solidFill>
                  <a:srgbClr val="31859A"/>
                </a:solidFill>
                <a:latin typeface="Calibri"/>
                <a:cs typeface="Calibri"/>
              </a:rPr>
              <a:t>it’s</a:t>
            </a:r>
            <a:r>
              <a:rPr dirty="0" sz="1800" spc="-55" b="1" i="1">
                <a:solidFill>
                  <a:srgbClr val="31859A"/>
                </a:solidFill>
                <a:latin typeface="Calibri"/>
                <a:cs typeface="Calibri"/>
              </a:rPr>
              <a:t> </a:t>
            </a:r>
            <a:r>
              <a:rPr dirty="0" sz="1800" spc="-10" b="1" i="1">
                <a:solidFill>
                  <a:srgbClr val="31859A"/>
                </a:solidFill>
                <a:latin typeface="Calibri"/>
                <a:cs typeface="Calibri"/>
              </a:rPr>
              <a:t>highest potential.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43806" y="53569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23" y="456723"/>
                </a:moveTo>
                <a:lnTo>
                  <a:pt x="0" y="456723"/>
                </a:lnTo>
                <a:lnTo>
                  <a:pt x="0" y="0"/>
                </a:lnTo>
                <a:lnTo>
                  <a:pt x="456723" y="0"/>
                </a:lnTo>
                <a:lnTo>
                  <a:pt x="456723" y="456723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89100" y="16936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3997" y="323512"/>
                </a:moveTo>
                <a:lnTo>
                  <a:pt x="0" y="323512"/>
                </a:lnTo>
                <a:lnTo>
                  <a:pt x="0" y="0"/>
                </a:lnTo>
                <a:lnTo>
                  <a:pt x="313997" y="0"/>
                </a:lnTo>
                <a:lnTo>
                  <a:pt x="313997" y="323512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43806" y="588983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786" y="180786"/>
                </a:moveTo>
                <a:lnTo>
                  <a:pt x="0" y="180786"/>
                </a:lnTo>
                <a:lnTo>
                  <a:pt x="0" y="0"/>
                </a:lnTo>
                <a:lnTo>
                  <a:pt x="180786" y="0"/>
                </a:lnTo>
                <a:lnTo>
                  <a:pt x="180786" y="180786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011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600">
                <a:latin typeface="Trebuchet MS"/>
                <a:cs typeface="Trebuchet MS"/>
              </a:rPr>
              <a:t>WHO</a:t>
            </a:r>
            <a:r>
              <a:rPr dirty="0" sz="3600" spc="-65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ARE</a:t>
            </a:r>
            <a:r>
              <a:rPr dirty="0" sz="3600" spc="-65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THE</a:t>
            </a:r>
            <a:r>
              <a:rPr dirty="0" sz="3600" spc="-65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END</a:t>
            </a:r>
            <a:r>
              <a:rPr dirty="0" sz="3600" spc="-65">
                <a:latin typeface="Trebuchet MS"/>
                <a:cs typeface="Trebuchet MS"/>
              </a:rPr>
              <a:t> </a:t>
            </a:r>
            <a:r>
              <a:rPr dirty="0" sz="3600" spc="-10">
                <a:latin typeface="Trebuchet MS"/>
                <a:cs typeface="Trebuchet MS"/>
              </a:rPr>
              <a:t>USERS?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145" y="6165770"/>
            <a:ext cx="2178952" cy="485268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837326" y="2435860"/>
            <a:ext cx="6318250" cy="3273425"/>
          </a:xfrm>
          <a:prstGeom prst="rect">
            <a:avLst/>
          </a:prstGeom>
          <a:ln w="25373">
            <a:solidFill>
              <a:srgbClr val="000000"/>
            </a:solidFill>
          </a:ln>
        </p:spPr>
        <p:txBody>
          <a:bodyPr wrap="square" lIns="0" tIns="304800" rIns="0" bIns="0" rtlCol="0" vert="horz">
            <a:spAutoFit/>
          </a:bodyPr>
          <a:lstStyle/>
          <a:p>
            <a:pPr algn="ctr" marL="252729" marR="257175" indent="17145">
              <a:lnSpc>
                <a:spcPts val="5240"/>
              </a:lnSpc>
              <a:spcBef>
                <a:spcPts val="2400"/>
              </a:spcBef>
            </a:pPr>
            <a:r>
              <a:rPr dirty="0" sz="4400" b="1">
                <a:latin typeface="Calibri"/>
                <a:cs typeface="Calibri"/>
              </a:rPr>
              <a:t>The</a:t>
            </a:r>
            <a:r>
              <a:rPr dirty="0" sz="4400" spc="-110" b="1">
                <a:latin typeface="Calibri"/>
                <a:cs typeface="Calibri"/>
              </a:rPr>
              <a:t> </a:t>
            </a:r>
            <a:r>
              <a:rPr dirty="0" sz="4400" b="1">
                <a:latin typeface="Calibri"/>
                <a:cs typeface="Calibri"/>
              </a:rPr>
              <a:t>project</a:t>
            </a:r>
            <a:r>
              <a:rPr dirty="0" sz="4400" spc="-110" b="1">
                <a:latin typeface="Calibri"/>
                <a:cs typeface="Calibri"/>
              </a:rPr>
              <a:t> </a:t>
            </a:r>
            <a:r>
              <a:rPr dirty="0" sz="4400" b="1">
                <a:latin typeface="Calibri"/>
                <a:cs typeface="Calibri"/>
              </a:rPr>
              <a:t>benefit</a:t>
            </a:r>
            <a:r>
              <a:rPr dirty="0" sz="4400" spc="-110" b="1">
                <a:latin typeface="Calibri"/>
                <a:cs typeface="Calibri"/>
              </a:rPr>
              <a:t> </a:t>
            </a:r>
            <a:r>
              <a:rPr dirty="0" sz="4400" spc="-25" b="1">
                <a:latin typeface="Calibri"/>
                <a:cs typeface="Calibri"/>
              </a:rPr>
              <a:t>for </a:t>
            </a:r>
            <a:r>
              <a:rPr dirty="0" sz="4400" b="1">
                <a:latin typeface="Calibri"/>
                <a:cs typeface="Calibri"/>
              </a:rPr>
              <a:t>end</a:t>
            </a:r>
            <a:r>
              <a:rPr dirty="0" sz="4400" spc="-95" b="1">
                <a:latin typeface="Calibri"/>
                <a:cs typeface="Calibri"/>
              </a:rPr>
              <a:t> </a:t>
            </a:r>
            <a:r>
              <a:rPr dirty="0" sz="4400" b="1">
                <a:latin typeface="Calibri"/>
                <a:cs typeface="Calibri"/>
              </a:rPr>
              <a:t>users</a:t>
            </a:r>
            <a:r>
              <a:rPr dirty="0" sz="4400" spc="-90" b="1">
                <a:latin typeface="Calibri"/>
                <a:cs typeface="Calibri"/>
              </a:rPr>
              <a:t> </a:t>
            </a:r>
            <a:r>
              <a:rPr dirty="0" sz="4400" b="1">
                <a:latin typeface="Calibri"/>
                <a:cs typeface="Calibri"/>
              </a:rPr>
              <a:t>are</a:t>
            </a:r>
            <a:r>
              <a:rPr dirty="0" sz="4400" spc="-90" b="1">
                <a:latin typeface="Calibri"/>
                <a:cs typeface="Calibri"/>
              </a:rPr>
              <a:t> </a:t>
            </a:r>
            <a:r>
              <a:rPr dirty="0" sz="4400" spc="-10" b="1">
                <a:latin typeface="Calibri"/>
                <a:cs typeface="Calibri"/>
              </a:rPr>
              <a:t>employer, </a:t>
            </a:r>
            <a:r>
              <a:rPr dirty="0" sz="4400" b="1">
                <a:latin typeface="Calibri"/>
                <a:cs typeface="Calibri"/>
              </a:rPr>
              <a:t>employees,</a:t>
            </a:r>
            <a:r>
              <a:rPr dirty="0" sz="4400" spc="-210" b="1">
                <a:latin typeface="Calibri"/>
                <a:cs typeface="Calibri"/>
              </a:rPr>
              <a:t> </a:t>
            </a:r>
            <a:r>
              <a:rPr dirty="0" sz="4400" spc="-20" b="1">
                <a:latin typeface="Calibri"/>
                <a:cs typeface="Calibri"/>
              </a:rPr>
              <a:t>organization, </a:t>
            </a:r>
            <a:r>
              <a:rPr dirty="0" sz="4400" b="1">
                <a:latin typeface="Calibri"/>
                <a:cs typeface="Calibri"/>
              </a:rPr>
              <a:t>IT</a:t>
            </a:r>
            <a:r>
              <a:rPr dirty="0" sz="4400" spc="-40" b="1">
                <a:latin typeface="Calibri"/>
                <a:cs typeface="Calibri"/>
              </a:rPr>
              <a:t> </a:t>
            </a:r>
            <a:r>
              <a:rPr dirty="0" sz="4400" spc="-10" b="1">
                <a:latin typeface="Calibri"/>
                <a:cs typeface="Calibri"/>
              </a:rPr>
              <a:t>sectors.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5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4837"/>
            <a:ext cx="2692766" cy="3244641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9343806" y="53569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23" y="456723"/>
                </a:moveTo>
                <a:lnTo>
                  <a:pt x="0" y="456723"/>
                </a:lnTo>
                <a:lnTo>
                  <a:pt x="0" y="0"/>
                </a:lnTo>
                <a:lnTo>
                  <a:pt x="456723" y="0"/>
                </a:lnTo>
                <a:lnTo>
                  <a:pt x="456723" y="456723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89100" y="16936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3997" y="323512"/>
                </a:moveTo>
                <a:lnTo>
                  <a:pt x="0" y="323512"/>
                </a:lnTo>
                <a:lnTo>
                  <a:pt x="0" y="0"/>
                </a:lnTo>
                <a:lnTo>
                  <a:pt x="313997" y="0"/>
                </a:lnTo>
                <a:lnTo>
                  <a:pt x="313997" y="323512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43806" y="588983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786" y="180786"/>
                </a:moveTo>
                <a:lnTo>
                  <a:pt x="0" y="180786"/>
                </a:lnTo>
                <a:lnTo>
                  <a:pt x="0" y="0"/>
                </a:lnTo>
                <a:lnTo>
                  <a:pt x="180786" y="0"/>
                </a:lnTo>
                <a:lnTo>
                  <a:pt x="180786" y="180786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43067" rIns="0" bIns="0" rtlCol="0" vert="horz">
            <a:spAutoFit/>
          </a:bodyPr>
          <a:lstStyle/>
          <a:p>
            <a:pPr marL="341630">
              <a:lnSpc>
                <a:spcPct val="100000"/>
              </a:lnSpc>
              <a:spcBef>
                <a:spcPts val="95"/>
              </a:spcBef>
            </a:pPr>
            <a:r>
              <a:rPr dirty="0" sz="3600">
                <a:latin typeface="Trebuchet MS"/>
                <a:cs typeface="Trebuchet MS"/>
              </a:rPr>
              <a:t>OUR</a:t>
            </a:r>
            <a:r>
              <a:rPr dirty="0" sz="3600" spc="-80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SOLUTION</a:t>
            </a:r>
            <a:r>
              <a:rPr dirty="0" sz="3600" spc="-80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AND</a:t>
            </a:r>
            <a:r>
              <a:rPr dirty="0" sz="3600" spc="-80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ITS</a:t>
            </a:r>
            <a:r>
              <a:rPr dirty="0" sz="3600" spc="-75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VALUE</a:t>
            </a:r>
            <a:r>
              <a:rPr dirty="0" sz="3600" spc="-80">
                <a:latin typeface="Trebuchet MS"/>
                <a:cs typeface="Trebuchet MS"/>
              </a:rPr>
              <a:t> </a:t>
            </a:r>
            <a:r>
              <a:rPr dirty="0" sz="3600" spc="-10">
                <a:latin typeface="Trebuchet MS"/>
                <a:cs typeface="Trebuchet MS"/>
              </a:rPr>
              <a:t>PROPOSITION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138" y="6460738"/>
            <a:ext cx="76120" cy="177614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3076229" y="1992459"/>
            <a:ext cx="5875020" cy="4238625"/>
            <a:chOff x="3076229" y="1992459"/>
            <a:chExt cx="5875020" cy="4238625"/>
          </a:xfrm>
        </p:grpSpPr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76229" y="1992459"/>
              <a:ext cx="5874599" cy="423800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20945" y="2017196"/>
              <a:ext cx="5785167" cy="4148572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3120945" y="2017196"/>
              <a:ext cx="5785485" cy="4149090"/>
            </a:xfrm>
            <a:custGeom>
              <a:avLst/>
              <a:gdLst/>
              <a:ahLst/>
              <a:cxnLst/>
              <a:rect l="l" t="t" r="r" b="b"/>
              <a:pathLst>
                <a:path w="5785484" h="4149090">
                  <a:moveTo>
                    <a:pt x="0" y="0"/>
                  </a:moveTo>
                  <a:lnTo>
                    <a:pt x="5785167" y="0"/>
                  </a:lnTo>
                  <a:lnTo>
                    <a:pt x="5785167" y="4148572"/>
                  </a:lnTo>
                  <a:lnTo>
                    <a:pt x="0" y="4148572"/>
                  </a:lnTo>
                  <a:lnTo>
                    <a:pt x="0" y="0"/>
                  </a:lnTo>
                  <a:close/>
                </a:path>
              </a:pathLst>
            </a:custGeom>
            <a:ln w="9515">
              <a:solidFill>
                <a:srgbClr val="45A8C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214484" y="2556370"/>
              <a:ext cx="98425" cy="2667635"/>
            </a:xfrm>
            <a:custGeom>
              <a:avLst/>
              <a:gdLst/>
              <a:ahLst/>
              <a:cxnLst/>
              <a:rect l="l" t="t" r="r" b="b"/>
              <a:pathLst>
                <a:path w="98425" h="2667635">
                  <a:moveTo>
                    <a:pt x="98348" y="2569070"/>
                  </a:moveTo>
                  <a:lnTo>
                    <a:pt x="0" y="2569070"/>
                  </a:lnTo>
                  <a:lnTo>
                    <a:pt x="0" y="2667584"/>
                  </a:lnTo>
                  <a:lnTo>
                    <a:pt x="98348" y="2667584"/>
                  </a:lnTo>
                  <a:lnTo>
                    <a:pt x="98348" y="2569070"/>
                  </a:lnTo>
                  <a:close/>
                </a:path>
                <a:path w="98425" h="2667635">
                  <a:moveTo>
                    <a:pt x="98348" y="1712709"/>
                  </a:moveTo>
                  <a:lnTo>
                    <a:pt x="0" y="1712709"/>
                  </a:lnTo>
                  <a:lnTo>
                    <a:pt x="0" y="1811223"/>
                  </a:lnTo>
                  <a:lnTo>
                    <a:pt x="98348" y="1811223"/>
                  </a:lnTo>
                  <a:lnTo>
                    <a:pt x="98348" y="1712709"/>
                  </a:lnTo>
                  <a:close/>
                </a:path>
                <a:path w="98425" h="2667635">
                  <a:moveTo>
                    <a:pt x="98348" y="1284528"/>
                  </a:moveTo>
                  <a:lnTo>
                    <a:pt x="0" y="1284528"/>
                  </a:lnTo>
                  <a:lnTo>
                    <a:pt x="0" y="1383055"/>
                  </a:lnTo>
                  <a:lnTo>
                    <a:pt x="98348" y="1383055"/>
                  </a:lnTo>
                  <a:lnTo>
                    <a:pt x="98348" y="1284528"/>
                  </a:lnTo>
                  <a:close/>
                </a:path>
                <a:path w="98425" h="2667635">
                  <a:moveTo>
                    <a:pt x="98348" y="856348"/>
                  </a:moveTo>
                  <a:lnTo>
                    <a:pt x="0" y="856348"/>
                  </a:lnTo>
                  <a:lnTo>
                    <a:pt x="0" y="954874"/>
                  </a:lnTo>
                  <a:lnTo>
                    <a:pt x="98348" y="954874"/>
                  </a:lnTo>
                  <a:lnTo>
                    <a:pt x="98348" y="856348"/>
                  </a:lnTo>
                  <a:close/>
                </a:path>
                <a:path w="98425" h="2667635">
                  <a:moveTo>
                    <a:pt x="98348" y="0"/>
                  </a:moveTo>
                  <a:lnTo>
                    <a:pt x="0" y="0"/>
                  </a:lnTo>
                  <a:lnTo>
                    <a:pt x="0" y="98513"/>
                  </a:lnTo>
                  <a:lnTo>
                    <a:pt x="98348" y="98513"/>
                  </a:lnTo>
                  <a:lnTo>
                    <a:pt x="983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02315" rIns="0" bIns="0" rtlCol="0" vert="horz">
            <a:spAutoFit/>
          </a:bodyPr>
          <a:lstStyle/>
          <a:p>
            <a:pPr marL="3171190" marR="5080">
              <a:lnSpc>
                <a:spcPct val="100299"/>
              </a:lnSpc>
              <a:spcBef>
                <a:spcPts val="85"/>
              </a:spcBef>
              <a:tabLst>
                <a:tab pos="5130800" algn="l"/>
                <a:tab pos="6978015" algn="l"/>
                <a:tab pos="7329170" algn="l"/>
                <a:tab pos="7933055" algn="l"/>
              </a:tabLst>
            </a:pPr>
            <a:r>
              <a:rPr dirty="0" spc="-10"/>
              <a:t>Conditional</a:t>
            </a:r>
            <a:r>
              <a:rPr dirty="0"/>
              <a:t>	</a:t>
            </a:r>
            <a:r>
              <a:rPr dirty="0" spc="-10"/>
              <a:t>formatting</a:t>
            </a:r>
            <a:r>
              <a:rPr dirty="0"/>
              <a:t>	</a:t>
            </a:r>
            <a:r>
              <a:rPr dirty="0" spc="-50" b="0">
                <a:latin typeface="Calibri"/>
                <a:cs typeface="Calibri"/>
              </a:rPr>
              <a:t>:</a:t>
            </a:r>
            <a:r>
              <a:rPr dirty="0" b="0">
                <a:latin typeface="Calibri"/>
                <a:cs typeface="Calibri"/>
              </a:rPr>
              <a:t>	</a:t>
            </a:r>
            <a:r>
              <a:rPr dirty="0" spc="-25" b="0">
                <a:latin typeface="Calibri"/>
                <a:cs typeface="Calibri"/>
              </a:rPr>
              <a:t>To</a:t>
            </a:r>
            <a:r>
              <a:rPr dirty="0" b="0">
                <a:latin typeface="Calibri"/>
                <a:cs typeface="Calibri"/>
              </a:rPr>
              <a:t>	</a:t>
            </a:r>
            <a:r>
              <a:rPr dirty="0" spc="-25" b="0">
                <a:latin typeface="Calibri"/>
                <a:cs typeface="Calibri"/>
              </a:rPr>
              <a:t>use </a:t>
            </a:r>
            <a:r>
              <a:rPr dirty="0" b="0">
                <a:latin typeface="Calibri"/>
                <a:cs typeface="Calibri"/>
              </a:rPr>
              <a:t>blank</a:t>
            </a:r>
            <a:r>
              <a:rPr dirty="0" spc="-5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values.</a:t>
            </a:r>
          </a:p>
          <a:p>
            <a:pPr marL="3171190" marR="5715">
              <a:lnSpc>
                <a:spcPct val="100299"/>
              </a:lnSpc>
            </a:pPr>
            <a:r>
              <a:rPr dirty="0"/>
              <a:t>Filtering</a:t>
            </a:r>
            <a:r>
              <a:rPr dirty="0" spc="-5"/>
              <a:t> </a:t>
            </a:r>
            <a:r>
              <a:rPr dirty="0" b="0">
                <a:latin typeface="Calibri"/>
                <a:cs typeface="Calibri"/>
              </a:rPr>
              <a:t>:</a:t>
            </a:r>
            <a:r>
              <a:rPr dirty="0" spc="-60" b="0">
                <a:latin typeface="Calibri"/>
                <a:cs typeface="Calibri"/>
              </a:rPr>
              <a:t> </a:t>
            </a:r>
            <a:r>
              <a:rPr dirty="0" spc="-100" b="0">
                <a:latin typeface="Calibri"/>
                <a:cs typeface="Calibri"/>
              </a:rPr>
              <a:t>To</a:t>
            </a:r>
            <a:r>
              <a:rPr dirty="0" spc="-6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use</a:t>
            </a:r>
            <a:r>
              <a:rPr dirty="0" spc="-6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missing</a:t>
            </a:r>
            <a:r>
              <a:rPr dirty="0" spc="-6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items. </a:t>
            </a:r>
            <a:r>
              <a:rPr dirty="0"/>
              <a:t>Inserts</a:t>
            </a:r>
            <a:r>
              <a:rPr dirty="0" spc="-30"/>
              <a:t> </a:t>
            </a:r>
            <a:r>
              <a:rPr dirty="0" b="0">
                <a:latin typeface="Calibri"/>
                <a:cs typeface="Calibri"/>
              </a:rPr>
              <a:t>:</a:t>
            </a:r>
            <a:r>
              <a:rPr dirty="0" spc="-50" b="0">
                <a:latin typeface="Calibri"/>
                <a:cs typeface="Calibri"/>
              </a:rPr>
              <a:t> </a:t>
            </a:r>
            <a:r>
              <a:rPr dirty="0" spc="-100" b="0">
                <a:latin typeface="Calibri"/>
                <a:cs typeface="Calibri"/>
              </a:rPr>
              <a:t>To</a:t>
            </a:r>
            <a:r>
              <a:rPr dirty="0" spc="-5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choose</a:t>
            </a:r>
            <a:r>
              <a:rPr dirty="0" spc="-5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the</a:t>
            </a:r>
            <a:r>
              <a:rPr dirty="0" spc="-5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pivot</a:t>
            </a:r>
            <a:r>
              <a:rPr dirty="0" spc="-5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table. </a:t>
            </a:r>
            <a:r>
              <a:rPr dirty="0"/>
              <a:t>Pivot</a:t>
            </a:r>
            <a:r>
              <a:rPr dirty="0" spc="130"/>
              <a:t> </a:t>
            </a:r>
            <a:r>
              <a:rPr dirty="0"/>
              <a:t>table</a:t>
            </a:r>
            <a:r>
              <a:rPr dirty="0" spc="229"/>
              <a:t> </a:t>
            </a:r>
            <a:r>
              <a:rPr dirty="0" b="0">
                <a:latin typeface="Calibri"/>
                <a:cs typeface="Calibri"/>
              </a:rPr>
              <a:t>:</a:t>
            </a:r>
            <a:r>
              <a:rPr dirty="0" spc="11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To</a:t>
            </a:r>
            <a:r>
              <a:rPr dirty="0" spc="17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find</a:t>
            </a:r>
            <a:r>
              <a:rPr dirty="0" spc="17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the</a:t>
            </a:r>
            <a:r>
              <a:rPr dirty="0" spc="21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grand</a:t>
            </a:r>
            <a:r>
              <a:rPr dirty="0" spc="15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total </a:t>
            </a:r>
            <a:r>
              <a:rPr dirty="0" b="0">
                <a:latin typeface="Calibri"/>
                <a:cs typeface="Calibri"/>
              </a:rPr>
              <a:t>of</a:t>
            </a:r>
            <a:r>
              <a:rPr dirty="0" spc="-8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employee</a:t>
            </a:r>
            <a:r>
              <a:rPr dirty="0" spc="-8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data</a:t>
            </a:r>
            <a:r>
              <a:rPr dirty="0" spc="-8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analysis.</a:t>
            </a:r>
          </a:p>
          <a:p>
            <a:pPr marL="3171190" marR="5080">
              <a:lnSpc>
                <a:spcPct val="100299"/>
              </a:lnSpc>
              <a:spcBef>
                <a:spcPts val="5"/>
              </a:spcBef>
              <a:tabLst>
                <a:tab pos="4389755" algn="l"/>
                <a:tab pos="4758055" algn="l"/>
                <a:tab pos="5499735" algn="l"/>
                <a:tab pos="6269990" algn="l"/>
                <a:tab pos="7011670" algn="l"/>
              </a:tabLst>
            </a:pPr>
            <a:r>
              <a:rPr dirty="0" spc="-10"/>
              <a:t>Charts</a:t>
            </a:r>
            <a:r>
              <a:rPr dirty="0"/>
              <a:t>	</a:t>
            </a:r>
            <a:r>
              <a:rPr dirty="0" spc="-50" b="0">
                <a:latin typeface="Calibri"/>
                <a:cs typeface="Calibri"/>
              </a:rPr>
              <a:t>:</a:t>
            </a:r>
            <a:r>
              <a:rPr dirty="0" b="0">
                <a:latin typeface="Calibri"/>
                <a:cs typeface="Calibri"/>
              </a:rPr>
              <a:t>	</a:t>
            </a:r>
            <a:r>
              <a:rPr dirty="0" spc="-25" b="0">
                <a:latin typeface="Calibri"/>
                <a:cs typeface="Calibri"/>
              </a:rPr>
              <a:t>For</a:t>
            </a:r>
            <a:r>
              <a:rPr dirty="0" b="0">
                <a:latin typeface="Calibri"/>
                <a:cs typeface="Calibri"/>
              </a:rPr>
              <a:t>	</a:t>
            </a:r>
            <a:r>
              <a:rPr dirty="0" spc="-25" b="0">
                <a:latin typeface="Calibri"/>
                <a:cs typeface="Calibri"/>
              </a:rPr>
              <a:t>see</a:t>
            </a:r>
            <a:r>
              <a:rPr dirty="0" b="0">
                <a:latin typeface="Calibri"/>
                <a:cs typeface="Calibri"/>
              </a:rPr>
              <a:t>	</a:t>
            </a:r>
            <a:r>
              <a:rPr dirty="0" spc="-25" b="0">
                <a:latin typeface="Calibri"/>
                <a:cs typeface="Calibri"/>
              </a:rPr>
              <a:t>the</a:t>
            </a:r>
            <a:r>
              <a:rPr dirty="0" b="0">
                <a:latin typeface="Calibri"/>
                <a:cs typeface="Calibri"/>
              </a:rPr>
              <a:t>	</a:t>
            </a:r>
            <a:r>
              <a:rPr dirty="0" spc="-10" b="0">
                <a:latin typeface="Calibri"/>
                <a:cs typeface="Calibri"/>
              </a:rPr>
              <a:t>employee </a:t>
            </a:r>
            <a:r>
              <a:rPr dirty="0" b="0">
                <a:latin typeface="Calibri"/>
                <a:cs typeface="Calibri"/>
              </a:rPr>
              <a:t>database</a:t>
            </a:r>
            <a:r>
              <a:rPr dirty="0" spc="-9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in</a:t>
            </a:r>
            <a:r>
              <a:rPr dirty="0" spc="-8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percentage.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5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8292" rIns="0" bIns="0" rtlCol="0" vert="horz">
            <a:spAutoFit/>
          </a:bodyPr>
          <a:lstStyle/>
          <a:p>
            <a:pPr marL="528955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Trebuchet MS"/>
                <a:cs typeface="Trebuchet MS"/>
              </a:rPr>
              <a:t>Dataset</a:t>
            </a:r>
            <a:r>
              <a:rPr dirty="0" spc="-22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Description</a:t>
            </a:r>
            <a:r>
              <a:rPr dirty="0" spc="-215">
                <a:latin typeface="Trebuchet MS"/>
                <a:cs typeface="Trebuchet MS"/>
              </a:rPr>
              <a:t> </a:t>
            </a:r>
            <a:r>
              <a:rPr dirty="0" spc="-25">
                <a:latin typeface="Trebuchet MS"/>
                <a:cs typeface="Trebuchet MS"/>
              </a:rPr>
              <a:t>:-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141809" y="1903015"/>
            <a:ext cx="6089650" cy="3806190"/>
          </a:xfrm>
          <a:custGeom>
            <a:avLst/>
            <a:gdLst/>
            <a:ahLst/>
            <a:cxnLst/>
            <a:rect l="l" t="t" r="r" b="b"/>
            <a:pathLst>
              <a:path w="6089650" h="3806190">
                <a:moveTo>
                  <a:pt x="0" y="634351"/>
                </a:moveTo>
                <a:lnTo>
                  <a:pt x="1739" y="587008"/>
                </a:lnTo>
                <a:lnTo>
                  <a:pt x="6877" y="540611"/>
                </a:lnTo>
                <a:lnTo>
                  <a:pt x="15291" y="495281"/>
                </a:lnTo>
                <a:lnTo>
                  <a:pt x="26857" y="451142"/>
                </a:lnTo>
                <a:lnTo>
                  <a:pt x="41454" y="408315"/>
                </a:lnTo>
                <a:lnTo>
                  <a:pt x="58958" y="366924"/>
                </a:lnTo>
                <a:lnTo>
                  <a:pt x="79246" y="327092"/>
                </a:lnTo>
                <a:lnTo>
                  <a:pt x="102197" y="288940"/>
                </a:lnTo>
                <a:lnTo>
                  <a:pt x="127688" y="252592"/>
                </a:lnTo>
                <a:lnTo>
                  <a:pt x="155595" y="218170"/>
                </a:lnTo>
                <a:lnTo>
                  <a:pt x="185797" y="185797"/>
                </a:lnTo>
                <a:lnTo>
                  <a:pt x="218170" y="155595"/>
                </a:lnTo>
                <a:lnTo>
                  <a:pt x="252592" y="127688"/>
                </a:lnTo>
                <a:lnTo>
                  <a:pt x="288940" y="102197"/>
                </a:lnTo>
                <a:lnTo>
                  <a:pt x="327092" y="79246"/>
                </a:lnTo>
                <a:lnTo>
                  <a:pt x="366924" y="58958"/>
                </a:lnTo>
                <a:lnTo>
                  <a:pt x="408315" y="41454"/>
                </a:lnTo>
                <a:lnTo>
                  <a:pt x="451142" y="26857"/>
                </a:lnTo>
                <a:lnTo>
                  <a:pt x="495281" y="15291"/>
                </a:lnTo>
                <a:lnTo>
                  <a:pt x="540611" y="6877"/>
                </a:lnTo>
                <a:lnTo>
                  <a:pt x="587008" y="1739"/>
                </a:lnTo>
                <a:lnTo>
                  <a:pt x="634351" y="0"/>
                </a:lnTo>
                <a:lnTo>
                  <a:pt x="5455298" y="0"/>
                </a:lnTo>
                <a:lnTo>
                  <a:pt x="5505528" y="1990"/>
                </a:lnTo>
                <a:lnTo>
                  <a:pt x="5555132" y="7902"/>
                </a:lnTo>
                <a:lnTo>
                  <a:pt x="5603896" y="17648"/>
                </a:lnTo>
                <a:lnTo>
                  <a:pt x="5651608" y="31138"/>
                </a:lnTo>
                <a:lnTo>
                  <a:pt x="5698054" y="48287"/>
                </a:lnTo>
                <a:lnTo>
                  <a:pt x="5743022" y="69004"/>
                </a:lnTo>
                <a:lnTo>
                  <a:pt x="5786299" y="93201"/>
                </a:lnTo>
                <a:lnTo>
                  <a:pt x="5827672" y="120792"/>
                </a:lnTo>
                <a:lnTo>
                  <a:pt x="5866927" y="151686"/>
                </a:lnTo>
                <a:lnTo>
                  <a:pt x="5903853" y="185797"/>
                </a:lnTo>
                <a:lnTo>
                  <a:pt x="5937963" y="222722"/>
                </a:lnTo>
                <a:lnTo>
                  <a:pt x="5968858" y="261977"/>
                </a:lnTo>
                <a:lnTo>
                  <a:pt x="5996448" y="303350"/>
                </a:lnTo>
                <a:lnTo>
                  <a:pt x="6020645" y="346627"/>
                </a:lnTo>
                <a:lnTo>
                  <a:pt x="6041362" y="391595"/>
                </a:lnTo>
                <a:lnTo>
                  <a:pt x="6058510" y="438041"/>
                </a:lnTo>
                <a:lnTo>
                  <a:pt x="6072001" y="485753"/>
                </a:lnTo>
                <a:lnTo>
                  <a:pt x="6081747" y="534517"/>
                </a:lnTo>
                <a:lnTo>
                  <a:pt x="6087659" y="584121"/>
                </a:lnTo>
                <a:lnTo>
                  <a:pt x="6089649" y="634351"/>
                </a:lnTo>
                <a:lnTo>
                  <a:pt x="6089649" y="3171679"/>
                </a:lnTo>
                <a:lnTo>
                  <a:pt x="6087909" y="3219022"/>
                </a:lnTo>
                <a:lnTo>
                  <a:pt x="6082771" y="3265419"/>
                </a:lnTo>
                <a:lnTo>
                  <a:pt x="6074358" y="3310749"/>
                </a:lnTo>
                <a:lnTo>
                  <a:pt x="6062792" y="3354888"/>
                </a:lnTo>
                <a:lnTo>
                  <a:pt x="6048195" y="3397715"/>
                </a:lnTo>
                <a:lnTo>
                  <a:pt x="6030691" y="3439106"/>
                </a:lnTo>
                <a:lnTo>
                  <a:pt x="6010402" y="3478939"/>
                </a:lnTo>
                <a:lnTo>
                  <a:pt x="5987452" y="3517090"/>
                </a:lnTo>
                <a:lnTo>
                  <a:pt x="5961961" y="3553439"/>
                </a:lnTo>
                <a:lnTo>
                  <a:pt x="5934054" y="3587860"/>
                </a:lnTo>
                <a:lnTo>
                  <a:pt x="5903852" y="3620234"/>
                </a:lnTo>
                <a:lnTo>
                  <a:pt x="5871479" y="3650435"/>
                </a:lnTo>
                <a:lnTo>
                  <a:pt x="5837057" y="3678342"/>
                </a:lnTo>
                <a:lnTo>
                  <a:pt x="5800709" y="3703833"/>
                </a:lnTo>
                <a:lnTo>
                  <a:pt x="5762557" y="3726784"/>
                </a:lnTo>
                <a:lnTo>
                  <a:pt x="5722725" y="3747073"/>
                </a:lnTo>
                <a:lnTo>
                  <a:pt x="5681334" y="3764576"/>
                </a:lnTo>
                <a:lnTo>
                  <a:pt x="5638507" y="3779173"/>
                </a:lnTo>
                <a:lnTo>
                  <a:pt x="5594368" y="3790739"/>
                </a:lnTo>
                <a:lnTo>
                  <a:pt x="5549038" y="3799153"/>
                </a:lnTo>
                <a:lnTo>
                  <a:pt x="5502641" y="3804291"/>
                </a:lnTo>
                <a:lnTo>
                  <a:pt x="5455298" y="3806031"/>
                </a:lnTo>
                <a:lnTo>
                  <a:pt x="634351" y="3806031"/>
                </a:lnTo>
                <a:lnTo>
                  <a:pt x="587008" y="3804291"/>
                </a:lnTo>
                <a:lnTo>
                  <a:pt x="540611" y="3799153"/>
                </a:lnTo>
                <a:lnTo>
                  <a:pt x="495281" y="3790739"/>
                </a:lnTo>
                <a:lnTo>
                  <a:pt x="451142" y="3779173"/>
                </a:lnTo>
                <a:lnTo>
                  <a:pt x="408315" y="3764576"/>
                </a:lnTo>
                <a:lnTo>
                  <a:pt x="366924" y="3747073"/>
                </a:lnTo>
                <a:lnTo>
                  <a:pt x="327092" y="3726784"/>
                </a:lnTo>
                <a:lnTo>
                  <a:pt x="288940" y="3703833"/>
                </a:lnTo>
                <a:lnTo>
                  <a:pt x="252592" y="3678342"/>
                </a:lnTo>
                <a:lnTo>
                  <a:pt x="218170" y="3650435"/>
                </a:lnTo>
                <a:lnTo>
                  <a:pt x="185797" y="3620234"/>
                </a:lnTo>
                <a:lnTo>
                  <a:pt x="155595" y="3587860"/>
                </a:lnTo>
                <a:lnTo>
                  <a:pt x="127688" y="3553439"/>
                </a:lnTo>
                <a:lnTo>
                  <a:pt x="102197" y="3517090"/>
                </a:lnTo>
                <a:lnTo>
                  <a:pt x="79246" y="3478939"/>
                </a:lnTo>
                <a:lnTo>
                  <a:pt x="58958" y="3439106"/>
                </a:lnTo>
                <a:lnTo>
                  <a:pt x="41454" y="3397715"/>
                </a:lnTo>
                <a:lnTo>
                  <a:pt x="26857" y="3354888"/>
                </a:lnTo>
                <a:lnTo>
                  <a:pt x="15291" y="3310749"/>
                </a:lnTo>
                <a:lnTo>
                  <a:pt x="6877" y="3265419"/>
                </a:lnTo>
                <a:lnTo>
                  <a:pt x="1739" y="3219022"/>
                </a:lnTo>
                <a:lnTo>
                  <a:pt x="0" y="3171679"/>
                </a:lnTo>
                <a:lnTo>
                  <a:pt x="0" y="634351"/>
                </a:lnTo>
                <a:close/>
              </a:path>
            </a:pathLst>
          </a:custGeom>
          <a:ln w="25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406234" y="1807852"/>
            <a:ext cx="5142230" cy="3679190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sz="2000" spc="-10" b="1">
                <a:latin typeface="Calibri"/>
                <a:cs typeface="Calibri"/>
              </a:rPr>
              <a:t>Employee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data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set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edunet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foundation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[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9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features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dirty="0" sz="2000" spc="-10" b="1">
                <a:latin typeface="Calibri"/>
                <a:cs typeface="Calibri"/>
              </a:rPr>
              <a:t>Feature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6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features</a:t>
            </a:r>
            <a:endParaRPr sz="1800">
              <a:latin typeface="Calibri"/>
              <a:cs typeface="Calibri"/>
            </a:endParaRPr>
          </a:p>
          <a:p>
            <a:pPr marL="12700" marR="2059305" indent="56515">
              <a:lnSpc>
                <a:spcPct val="149800"/>
              </a:lnSpc>
            </a:pPr>
            <a:r>
              <a:rPr dirty="0" sz="2000" spc="-10" b="1">
                <a:latin typeface="Calibri"/>
                <a:cs typeface="Calibri"/>
              </a:rPr>
              <a:t>Employee</a:t>
            </a:r>
            <a:r>
              <a:rPr dirty="0" sz="2000" spc="-7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I’d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like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[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PR00147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] </a:t>
            </a:r>
            <a:r>
              <a:rPr dirty="0" sz="2000" spc="-10" b="1">
                <a:latin typeface="Calibri"/>
                <a:cs typeface="Calibri"/>
              </a:rPr>
              <a:t>Gender</a:t>
            </a:r>
            <a:r>
              <a:rPr dirty="0" sz="2000" spc="-7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[Male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female] </a:t>
            </a:r>
            <a:r>
              <a:rPr dirty="0" sz="2000" b="1">
                <a:latin typeface="Calibri"/>
                <a:cs typeface="Calibri"/>
              </a:rPr>
              <a:t>Name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3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[Minerva</a:t>
            </a:r>
            <a:r>
              <a:rPr dirty="0" sz="1800" spc="3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Ricardot</a:t>
            </a:r>
            <a:r>
              <a:rPr dirty="0" sz="1800" spc="350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] </a:t>
            </a:r>
            <a:r>
              <a:rPr dirty="0" sz="2000" b="1">
                <a:latin typeface="Calibri"/>
                <a:cs typeface="Calibri"/>
              </a:rPr>
              <a:t>Salary</a:t>
            </a:r>
            <a:r>
              <a:rPr dirty="0" sz="2000" spc="-7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[105468.7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b="1">
                <a:latin typeface="Calibri"/>
                <a:cs typeface="Calibri"/>
              </a:rPr>
              <a:t>FTE</a:t>
            </a:r>
            <a:r>
              <a:rPr dirty="0" sz="2000" spc="7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dirty="0" sz="2000" spc="-10" b="1">
                <a:latin typeface="Calibri"/>
                <a:cs typeface="Calibri"/>
              </a:rPr>
              <a:t>Employee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type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[Permanent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1691" y="6481454"/>
            <a:ext cx="1707514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10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dirty="0" sz="1100" spc="28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dirty="0" sz="1100" spc="-40" b="1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9343806" y="53569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23" y="456723"/>
                </a:moveTo>
                <a:lnTo>
                  <a:pt x="0" y="456723"/>
                </a:lnTo>
                <a:lnTo>
                  <a:pt x="0" y="0"/>
                </a:lnTo>
                <a:lnTo>
                  <a:pt x="456723" y="0"/>
                </a:lnTo>
                <a:lnTo>
                  <a:pt x="456723" y="456723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89100" y="16936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3997" y="323512"/>
                </a:moveTo>
                <a:lnTo>
                  <a:pt x="0" y="323512"/>
                </a:lnTo>
                <a:lnTo>
                  <a:pt x="0" y="0"/>
                </a:lnTo>
                <a:lnTo>
                  <a:pt x="313997" y="0"/>
                </a:lnTo>
                <a:lnTo>
                  <a:pt x="313997" y="323512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43806" y="588983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786" y="180786"/>
                </a:moveTo>
                <a:lnTo>
                  <a:pt x="0" y="180786"/>
                </a:lnTo>
                <a:lnTo>
                  <a:pt x="0" y="0"/>
                </a:lnTo>
                <a:lnTo>
                  <a:pt x="180786" y="0"/>
                </a:lnTo>
                <a:lnTo>
                  <a:pt x="180786" y="180786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05" y="3377850"/>
            <a:ext cx="2464405" cy="341591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37160" rIns="0" bIns="0" rtlCol="0" vert="horz">
            <a:spAutoFit/>
          </a:bodyPr>
          <a:lstStyle/>
          <a:p>
            <a:pPr marL="523240">
              <a:lnSpc>
                <a:spcPct val="100000"/>
              </a:lnSpc>
              <a:spcBef>
                <a:spcPts val="95"/>
              </a:spcBef>
            </a:pPr>
            <a:r>
              <a:rPr dirty="0" sz="4250">
                <a:latin typeface="Trebuchet MS"/>
                <a:cs typeface="Trebuchet MS"/>
              </a:rPr>
              <a:t>THE</a:t>
            </a:r>
            <a:r>
              <a:rPr dirty="0" sz="4250" spc="-90">
                <a:latin typeface="Trebuchet MS"/>
                <a:cs typeface="Trebuchet MS"/>
              </a:rPr>
              <a:t> </a:t>
            </a:r>
            <a:r>
              <a:rPr dirty="0" sz="4250">
                <a:latin typeface="Trebuchet MS"/>
                <a:cs typeface="Trebuchet MS"/>
              </a:rPr>
              <a:t>"WOW"</a:t>
            </a:r>
            <a:r>
              <a:rPr dirty="0" sz="4250" spc="-90">
                <a:latin typeface="Trebuchet MS"/>
                <a:cs typeface="Trebuchet MS"/>
              </a:rPr>
              <a:t> </a:t>
            </a:r>
            <a:r>
              <a:rPr dirty="0" sz="4250">
                <a:latin typeface="Trebuchet MS"/>
                <a:cs typeface="Trebuchet MS"/>
              </a:rPr>
              <a:t>IN</a:t>
            </a:r>
            <a:r>
              <a:rPr dirty="0" sz="4250" spc="-90">
                <a:latin typeface="Trebuchet MS"/>
                <a:cs typeface="Trebuchet MS"/>
              </a:rPr>
              <a:t> </a:t>
            </a:r>
            <a:r>
              <a:rPr dirty="0" sz="4250">
                <a:latin typeface="Trebuchet MS"/>
                <a:cs typeface="Trebuchet MS"/>
              </a:rPr>
              <a:t>OUR</a:t>
            </a:r>
            <a:r>
              <a:rPr dirty="0" sz="4250" spc="-85">
                <a:latin typeface="Trebuchet MS"/>
                <a:cs typeface="Trebuchet MS"/>
              </a:rPr>
              <a:t> </a:t>
            </a:r>
            <a:r>
              <a:rPr dirty="0" sz="4250">
                <a:latin typeface="Trebuchet MS"/>
                <a:cs typeface="Trebuchet MS"/>
              </a:rPr>
              <a:t>SOLUTION</a:t>
            </a:r>
            <a:r>
              <a:rPr dirty="0" sz="4250" spc="-90">
                <a:latin typeface="Trebuchet MS"/>
                <a:cs typeface="Trebuchet MS"/>
              </a:rPr>
              <a:t> </a:t>
            </a:r>
            <a:r>
              <a:rPr dirty="0" sz="4250" spc="-25">
                <a:latin typeface="Trebuchet MS"/>
                <a:cs typeface="Trebuchet MS"/>
              </a:rPr>
              <a:t>:-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9286" y="2317650"/>
            <a:ext cx="6850855" cy="3161933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2024-09-06T08:59:27Z</dcterms:created>
  <dcterms:modified xsi:type="dcterms:W3CDTF">2024-09-06T08:59:27Z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Skia/PDF m112</vt:lpwstr>
  </property>
</Properties>
</file>