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4DDF-7493-7283-EAF3-19D6498C27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48A2DE-50A4-2A63-1732-72E694BDB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1A38CD-C5B2-B99E-D7E6-7EF91109D270}"/>
              </a:ext>
            </a:extLst>
          </p:cNvPr>
          <p:cNvSpPr>
            <a:spLocks noGrp="1"/>
          </p:cNvSpPr>
          <p:nvPr>
            <p:ph type="dt" sz="half" idx="10"/>
          </p:nvPr>
        </p:nvSpPr>
        <p:spPr/>
        <p:txBody>
          <a:bodyPr/>
          <a:lstStyle/>
          <a:p>
            <a:fld id="{B62F4489-4143-4CB2-A536-E79C711BCFB1}" type="datetimeFigureOut">
              <a:rPr lang="en-IN" smtClean="0"/>
              <a:t>04-12-2024</a:t>
            </a:fld>
            <a:endParaRPr lang="en-IN"/>
          </a:p>
        </p:txBody>
      </p:sp>
      <p:sp>
        <p:nvSpPr>
          <p:cNvPr id="5" name="Footer Placeholder 4">
            <a:extLst>
              <a:ext uri="{FF2B5EF4-FFF2-40B4-BE49-F238E27FC236}">
                <a16:creationId xmlns:a16="http://schemas.microsoft.com/office/drawing/2014/main" id="{EB4703C4-9C2A-D4F3-57EA-068D29C12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AF391E-CF59-4129-EBDF-3CB80D3F522C}"/>
              </a:ext>
            </a:extLst>
          </p:cNvPr>
          <p:cNvSpPr>
            <a:spLocks noGrp="1"/>
          </p:cNvSpPr>
          <p:nvPr>
            <p:ph type="sldNum" sz="quarter" idx="12"/>
          </p:nvPr>
        </p:nvSpPr>
        <p:spPr/>
        <p:txBody>
          <a:bodyPr/>
          <a:lstStyle/>
          <a:p>
            <a:fld id="{BD58A6F1-BAC7-4FC8-ACA5-D31B8B3C6171}" type="slidenum">
              <a:rPr lang="en-IN" smtClean="0"/>
              <a:t>‹#›</a:t>
            </a:fld>
            <a:endParaRPr lang="en-IN"/>
          </a:p>
        </p:txBody>
      </p:sp>
    </p:spTree>
    <p:extLst>
      <p:ext uri="{BB962C8B-B14F-4D97-AF65-F5344CB8AC3E}">
        <p14:creationId xmlns:p14="http://schemas.microsoft.com/office/powerpoint/2010/main" val="237842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79B1-481A-D928-22B2-B9228F4520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4EFF72-1037-21A5-8E16-850B5CEA9E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EF254C-2A49-CF33-6D9D-097AF18B0FAA}"/>
              </a:ext>
            </a:extLst>
          </p:cNvPr>
          <p:cNvSpPr>
            <a:spLocks noGrp="1"/>
          </p:cNvSpPr>
          <p:nvPr>
            <p:ph type="dt" sz="half" idx="10"/>
          </p:nvPr>
        </p:nvSpPr>
        <p:spPr/>
        <p:txBody>
          <a:bodyPr/>
          <a:lstStyle/>
          <a:p>
            <a:fld id="{B62F4489-4143-4CB2-A536-E79C711BCFB1}" type="datetimeFigureOut">
              <a:rPr lang="en-IN" smtClean="0"/>
              <a:t>04-12-2024</a:t>
            </a:fld>
            <a:endParaRPr lang="en-IN"/>
          </a:p>
        </p:txBody>
      </p:sp>
      <p:sp>
        <p:nvSpPr>
          <p:cNvPr id="5" name="Footer Placeholder 4">
            <a:extLst>
              <a:ext uri="{FF2B5EF4-FFF2-40B4-BE49-F238E27FC236}">
                <a16:creationId xmlns:a16="http://schemas.microsoft.com/office/drawing/2014/main" id="{BFA3AF12-DFF3-4B9A-C51A-67700CE906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02593D-406E-2308-DDD7-7D22300B1ED4}"/>
              </a:ext>
            </a:extLst>
          </p:cNvPr>
          <p:cNvSpPr>
            <a:spLocks noGrp="1"/>
          </p:cNvSpPr>
          <p:nvPr>
            <p:ph type="sldNum" sz="quarter" idx="12"/>
          </p:nvPr>
        </p:nvSpPr>
        <p:spPr/>
        <p:txBody>
          <a:bodyPr/>
          <a:lstStyle/>
          <a:p>
            <a:fld id="{BD58A6F1-BAC7-4FC8-ACA5-D31B8B3C6171}" type="slidenum">
              <a:rPr lang="en-IN" smtClean="0"/>
              <a:t>‹#›</a:t>
            </a:fld>
            <a:endParaRPr lang="en-IN"/>
          </a:p>
        </p:txBody>
      </p:sp>
    </p:spTree>
    <p:extLst>
      <p:ext uri="{BB962C8B-B14F-4D97-AF65-F5344CB8AC3E}">
        <p14:creationId xmlns:p14="http://schemas.microsoft.com/office/powerpoint/2010/main" val="250822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7C6D6C-2BB7-8B3A-072F-664BE8EC24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2382A4-087F-AB4E-BD09-FC34A92D4F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57A22F-4F1E-BB99-5E86-5DAB2F8D0080}"/>
              </a:ext>
            </a:extLst>
          </p:cNvPr>
          <p:cNvSpPr>
            <a:spLocks noGrp="1"/>
          </p:cNvSpPr>
          <p:nvPr>
            <p:ph type="dt" sz="half" idx="10"/>
          </p:nvPr>
        </p:nvSpPr>
        <p:spPr/>
        <p:txBody>
          <a:bodyPr/>
          <a:lstStyle/>
          <a:p>
            <a:fld id="{B62F4489-4143-4CB2-A536-E79C711BCFB1}" type="datetimeFigureOut">
              <a:rPr lang="en-IN" smtClean="0"/>
              <a:t>04-12-2024</a:t>
            </a:fld>
            <a:endParaRPr lang="en-IN"/>
          </a:p>
        </p:txBody>
      </p:sp>
      <p:sp>
        <p:nvSpPr>
          <p:cNvPr id="5" name="Footer Placeholder 4">
            <a:extLst>
              <a:ext uri="{FF2B5EF4-FFF2-40B4-BE49-F238E27FC236}">
                <a16:creationId xmlns:a16="http://schemas.microsoft.com/office/drawing/2014/main" id="{88487E2F-BBBD-0138-0DA6-0DC82215A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B5D9AA-0DCA-DC6C-CF4E-DE3549177E26}"/>
              </a:ext>
            </a:extLst>
          </p:cNvPr>
          <p:cNvSpPr>
            <a:spLocks noGrp="1"/>
          </p:cNvSpPr>
          <p:nvPr>
            <p:ph type="sldNum" sz="quarter" idx="12"/>
          </p:nvPr>
        </p:nvSpPr>
        <p:spPr/>
        <p:txBody>
          <a:bodyPr/>
          <a:lstStyle/>
          <a:p>
            <a:fld id="{BD58A6F1-BAC7-4FC8-ACA5-D31B8B3C6171}" type="slidenum">
              <a:rPr lang="en-IN" smtClean="0"/>
              <a:t>‹#›</a:t>
            </a:fld>
            <a:endParaRPr lang="en-IN"/>
          </a:p>
        </p:txBody>
      </p:sp>
    </p:spTree>
    <p:extLst>
      <p:ext uri="{BB962C8B-B14F-4D97-AF65-F5344CB8AC3E}">
        <p14:creationId xmlns:p14="http://schemas.microsoft.com/office/powerpoint/2010/main" val="408652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BCD2-A9C8-BAC6-1D3D-858A830FB9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348DD0-378A-FB4C-9F57-F3D73899E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369C1-681B-7C79-D2B4-EF407D1AC84F}"/>
              </a:ext>
            </a:extLst>
          </p:cNvPr>
          <p:cNvSpPr>
            <a:spLocks noGrp="1"/>
          </p:cNvSpPr>
          <p:nvPr>
            <p:ph type="dt" sz="half" idx="10"/>
          </p:nvPr>
        </p:nvSpPr>
        <p:spPr/>
        <p:txBody>
          <a:bodyPr/>
          <a:lstStyle/>
          <a:p>
            <a:fld id="{B62F4489-4143-4CB2-A536-E79C711BCFB1}" type="datetimeFigureOut">
              <a:rPr lang="en-IN" smtClean="0"/>
              <a:t>04-12-2024</a:t>
            </a:fld>
            <a:endParaRPr lang="en-IN"/>
          </a:p>
        </p:txBody>
      </p:sp>
      <p:sp>
        <p:nvSpPr>
          <p:cNvPr id="5" name="Footer Placeholder 4">
            <a:extLst>
              <a:ext uri="{FF2B5EF4-FFF2-40B4-BE49-F238E27FC236}">
                <a16:creationId xmlns:a16="http://schemas.microsoft.com/office/drawing/2014/main" id="{C1751DD8-F31B-6989-CA14-351E9FA93F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001EF-5719-3EBF-0500-6F0730958DBA}"/>
              </a:ext>
            </a:extLst>
          </p:cNvPr>
          <p:cNvSpPr>
            <a:spLocks noGrp="1"/>
          </p:cNvSpPr>
          <p:nvPr>
            <p:ph type="sldNum" sz="quarter" idx="12"/>
          </p:nvPr>
        </p:nvSpPr>
        <p:spPr/>
        <p:txBody>
          <a:bodyPr/>
          <a:lstStyle/>
          <a:p>
            <a:fld id="{BD58A6F1-BAC7-4FC8-ACA5-D31B8B3C6171}" type="slidenum">
              <a:rPr lang="en-IN" smtClean="0"/>
              <a:t>‹#›</a:t>
            </a:fld>
            <a:endParaRPr lang="en-IN"/>
          </a:p>
        </p:txBody>
      </p:sp>
    </p:spTree>
    <p:extLst>
      <p:ext uri="{BB962C8B-B14F-4D97-AF65-F5344CB8AC3E}">
        <p14:creationId xmlns:p14="http://schemas.microsoft.com/office/powerpoint/2010/main" val="73610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9CD1-6D8D-E18D-EB22-151AEB1C0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CA1381-8864-9825-A7AC-6D278553B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BDA3F3-107F-D95D-B3EB-2842E6A84E09}"/>
              </a:ext>
            </a:extLst>
          </p:cNvPr>
          <p:cNvSpPr>
            <a:spLocks noGrp="1"/>
          </p:cNvSpPr>
          <p:nvPr>
            <p:ph type="dt" sz="half" idx="10"/>
          </p:nvPr>
        </p:nvSpPr>
        <p:spPr/>
        <p:txBody>
          <a:bodyPr/>
          <a:lstStyle/>
          <a:p>
            <a:fld id="{B62F4489-4143-4CB2-A536-E79C711BCFB1}" type="datetimeFigureOut">
              <a:rPr lang="en-IN" smtClean="0"/>
              <a:t>04-12-2024</a:t>
            </a:fld>
            <a:endParaRPr lang="en-IN"/>
          </a:p>
        </p:txBody>
      </p:sp>
      <p:sp>
        <p:nvSpPr>
          <p:cNvPr id="5" name="Footer Placeholder 4">
            <a:extLst>
              <a:ext uri="{FF2B5EF4-FFF2-40B4-BE49-F238E27FC236}">
                <a16:creationId xmlns:a16="http://schemas.microsoft.com/office/drawing/2014/main" id="{EB1620A5-8E5C-A342-E90D-87901C298F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99C334-2B4F-2F48-B166-0A28F71E88D4}"/>
              </a:ext>
            </a:extLst>
          </p:cNvPr>
          <p:cNvSpPr>
            <a:spLocks noGrp="1"/>
          </p:cNvSpPr>
          <p:nvPr>
            <p:ph type="sldNum" sz="quarter" idx="12"/>
          </p:nvPr>
        </p:nvSpPr>
        <p:spPr/>
        <p:txBody>
          <a:bodyPr/>
          <a:lstStyle/>
          <a:p>
            <a:fld id="{BD58A6F1-BAC7-4FC8-ACA5-D31B8B3C6171}" type="slidenum">
              <a:rPr lang="en-IN" smtClean="0"/>
              <a:t>‹#›</a:t>
            </a:fld>
            <a:endParaRPr lang="en-IN"/>
          </a:p>
        </p:txBody>
      </p:sp>
    </p:spTree>
    <p:extLst>
      <p:ext uri="{BB962C8B-B14F-4D97-AF65-F5344CB8AC3E}">
        <p14:creationId xmlns:p14="http://schemas.microsoft.com/office/powerpoint/2010/main" val="45331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A972-F655-7B0E-8D36-183E857AC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77E175-2F2D-9932-0F43-2712120E3F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58471B-56CB-99F1-6D06-055EC6383E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823005-75AD-4484-2D73-1941253DBD9E}"/>
              </a:ext>
            </a:extLst>
          </p:cNvPr>
          <p:cNvSpPr>
            <a:spLocks noGrp="1"/>
          </p:cNvSpPr>
          <p:nvPr>
            <p:ph type="dt" sz="half" idx="10"/>
          </p:nvPr>
        </p:nvSpPr>
        <p:spPr/>
        <p:txBody>
          <a:bodyPr/>
          <a:lstStyle/>
          <a:p>
            <a:fld id="{B62F4489-4143-4CB2-A536-E79C711BCFB1}" type="datetimeFigureOut">
              <a:rPr lang="en-IN" smtClean="0"/>
              <a:t>04-12-2024</a:t>
            </a:fld>
            <a:endParaRPr lang="en-IN"/>
          </a:p>
        </p:txBody>
      </p:sp>
      <p:sp>
        <p:nvSpPr>
          <p:cNvPr id="6" name="Footer Placeholder 5">
            <a:extLst>
              <a:ext uri="{FF2B5EF4-FFF2-40B4-BE49-F238E27FC236}">
                <a16:creationId xmlns:a16="http://schemas.microsoft.com/office/drawing/2014/main" id="{D1AE8380-66F0-65D5-39E2-1D01F935E0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4EA5DE-E3F9-D50A-8747-C011B26C713F}"/>
              </a:ext>
            </a:extLst>
          </p:cNvPr>
          <p:cNvSpPr>
            <a:spLocks noGrp="1"/>
          </p:cNvSpPr>
          <p:nvPr>
            <p:ph type="sldNum" sz="quarter" idx="12"/>
          </p:nvPr>
        </p:nvSpPr>
        <p:spPr/>
        <p:txBody>
          <a:bodyPr/>
          <a:lstStyle/>
          <a:p>
            <a:fld id="{BD58A6F1-BAC7-4FC8-ACA5-D31B8B3C6171}" type="slidenum">
              <a:rPr lang="en-IN" smtClean="0"/>
              <a:t>‹#›</a:t>
            </a:fld>
            <a:endParaRPr lang="en-IN"/>
          </a:p>
        </p:txBody>
      </p:sp>
    </p:spTree>
    <p:extLst>
      <p:ext uri="{BB962C8B-B14F-4D97-AF65-F5344CB8AC3E}">
        <p14:creationId xmlns:p14="http://schemas.microsoft.com/office/powerpoint/2010/main" val="246677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C504-4831-731A-EB73-D71547269D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45D65E-45A7-161C-4C72-31D3BF6F5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2184E-433F-2444-2670-B301AA20A8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DE3997-57BC-FDC3-6935-CA64FBDD8D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AE67D-DF71-FE2A-0DE8-581CBC0A32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6FF371-3DE2-1645-390D-98F3582A86E4}"/>
              </a:ext>
            </a:extLst>
          </p:cNvPr>
          <p:cNvSpPr>
            <a:spLocks noGrp="1"/>
          </p:cNvSpPr>
          <p:nvPr>
            <p:ph type="dt" sz="half" idx="10"/>
          </p:nvPr>
        </p:nvSpPr>
        <p:spPr/>
        <p:txBody>
          <a:bodyPr/>
          <a:lstStyle/>
          <a:p>
            <a:fld id="{B62F4489-4143-4CB2-A536-E79C711BCFB1}" type="datetimeFigureOut">
              <a:rPr lang="en-IN" smtClean="0"/>
              <a:t>04-12-2024</a:t>
            </a:fld>
            <a:endParaRPr lang="en-IN"/>
          </a:p>
        </p:txBody>
      </p:sp>
      <p:sp>
        <p:nvSpPr>
          <p:cNvPr id="8" name="Footer Placeholder 7">
            <a:extLst>
              <a:ext uri="{FF2B5EF4-FFF2-40B4-BE49-F238E27FC236}">
                <a16:creationId xmlns:a16="http://schemas.microsoft.com/office/drawing/2014/main" id="{CFC60E61-04B8-0668-B94C-D2A3CB3D2B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366281-B753-40DD-51B6-972430D07946}"/>
              </a:ext>
            </a:extLst>
          </p:cNvPr>
          <p:cNvSpPr>
            <a:spLocks noGrp="1"/>
          </p:cNvSpPr>
          <p:nvPr>
            <p:ph type="sldNum" sz="quarter" idx="12"/>
          </p:nvPr>
        </p:nvSpPr>
        <p:spPr/>
        <p:txBody>
          <a:bodyPr/>
          <a:lstStyle/>
          <a:p>
            <a:fld id="{BD58A6F1-BAC7-4FC8-ACA5-D31B8B3C6171}" type="slidenum">
              <a:rPr lang="en-IN" smtClean="0"/>
              <a:t>‹#›</a:t>
            </a:fld>
            <a:endParaRPr lang="en-IN"/>
          </a:p>
        </p:txBody>
      </p:sp>
    </p:spTree>
    <p:extLst>
      <p:ext uri="{BB962C8B-B14F-4D97-AF65-F5344CB8AC3E}">
        <p14:creationId xmlns:p14="http://schemas.microsoft.com/office/powerpoint/2010/main" val="49386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99FF-5A1A-3195-4D7E-348950E25F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21931-0236-A32F-9142-6502F20CA877}"/>
              </a:ext>
            </a:extLst>
          </p:cNvPr>
          <p:cNvSpPr>
            <a:spLocks noGrp="1"/>
          </p:cNvSpPr>
          <p:nvPr>
            <p:ph type="dt" sz="half" idx="10"/>
          </p:nvPr>
        </p:nvSpPr>
        <p:spPr/>
        <p:txBody>
          <a:bodyPr/>
          <a:lstStyle/>
          <a:p>
            <a:fld id="{B62F4489-4143-4CB2-A536-E79C711BCFB1}" type="datetimeFigureOut">
              <a:rPr lang="en-IN" smtClean="0"/>
              <a:t>04-12-2024</a:t>
            </a:fld>
            <a:endParaRPr lang="en-IN"/>
          </a:p>
        </p:txBody>
      </p:sp>
      <p:sp>
        <p:nvSpPr>
          <p:cNvPr id="4" name="Footer Placeholder 3">
            <a:extLst>
              <a:ext uri="{FF2B5EF4-FFF2-40B4-BE49-F238E27FC236}">
                <a16:creationId xmlns:a16="http://schemas.microsoft.com/office/drawing/2014/main" id="{71A87472-81C0-B49F-D928-5567523E54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D04968-4B48-0B19-6B4C-BAEF9E6D69C9}"/>
              </a:ext>
            </a:extLst>
          </p:cNvPr>
          <p:cNvSpPr>
            <a:spLocks noGrp="1"/>
          </p:cNvSpPr>
          <p:nvPr>
            <p:ph type="sldNum" sz="quarter" idx="12"/>
          </p:nvPr>
        </p:nvSpPr>
        <p:spPr/>
        <p:txBody>
          <a:bodyPr/>
          <a:lstStyle/>
          <a:p>
            <a:fld id="{BD58A6F1-BAC7-4FC8-ACA5-D31B8B3C6171}" type="slidenum">
              <a:rPr lang="en-IN" smtClean="0"/>
              <a:t>‹#›</a:t>
            </a:fld>
            <a:endParaRPr lang="en-IN"/>
          </a:p>
        </p:txBody>
      </p:sp>
    </p:spTree>
    <p:extLst>
      <p:ext uri="{BB962C8B-B14F-4D97-AF65-F5344CB8AC3E}">
        <p14:creationId xmlns:p14="http://schemas.microsoft.com/office/powerpoint/2010/main" val="394063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4399F-2CDF-FB24-7AF8-6FC6B5689123}"/>
              </a:ext>
            </a:extLst>
          </p:cNvPr>
          <p:cNvSpPr>
            <a:spLocks noGrp="1"/>
          </p:cNvSpPr>
          <p:nvPr>
            <p:ph type="dt" sz="half" idx="10"/>
          </p:nvPr>
        </p:nvSpPr>
        <p:spPr/>
        <p:txBody>
          <a:bodyPr/>
          <a:lstStyle/>
          <a:p>
            <a:fld id="{B62F4489-4143-4CB2-A536-E79C711BCFB1}" type="datetimeFigureOut">
              <a:rPr lang="en-IN" smtClean="0"/>
              <a:t>04-12-2024</a:t>
            </a:fld>
            <a:endParaRPr lang="en-IN"/>
          </a:p>
        </p:txBody>
      </p:sp>
      <p:sp>
        <p:nvSpPr>
          <p:cNvPr id="3" name="Footer Placeholder 2">
            <a:extLst>
              <a:ext uri="{FF2B5EF4-FFF2-40B4-BE49-F238E27FC236}">
                <a16:creationId xmlns:a16="http://schemas.microsoft.com/office/drawing/2014/main" id="{9EB828DC-5DA2-9CF3-30FC-EF2BA1C2BE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998953-ADBF-85F4-E993-79BB1BD2BDBD}"/>
              </a:ext>
            </a:extLst>
          </p:cNvPr>
          <p:cNvSpPr>
            <a:spLocks noGrp="1"/>
          </p:cNvSpPr>
          <p:nvPr>
            <p:ph type="sldNum" sz="quarter" idx="12"/>
          </p:nvPr>
        </p:nvSpPr>
        <p:spPr/>
        <p:txBody>
          <a:bodyPr/>
          <a:lstStyle/>
          <a:p>
            <a:fld id="{BD58A6F1-BAC7-4FC8-ACA5-D31B8B3C6171}" type="slidenum">
              <a:rPr lang="en-IN" smtClean="0"/>
              <a:t>‹#›</a:t>
            </a:fld>
            <a:endParaRPr lang="en-IN"/>
          </a:p>
        </p:txBody>
      </p:sp>
    </p:spTree>
    <p:extLst>
      <p:ext uri="{BB962C8B-B14F-4D97-AF65-F5344CB8AC3E}">
        <p14:creationId xmlns:p14="http://schemas.microsoft.com/office/powerpoint/2010/main" val="116591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AE0B-5502-3489-ECBE-229A44E69F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548B14-38EC-5BD9-6166-288F1BA90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D71705-0825-20B5-B0A4-310E5D43A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77CAB-E785-4710-C8A4-0FAA4A7E7B9C}"/>
              </a:ext>
            </a:extLst>
          </p:cNvPr>
          <p:cNvSpPr>
            <a:spLocks noGrp="1"/>
          </p:cNvSpPr>
          <p:nvPr>
            <p:ph type="dt" sz="half" idx="10"/>
          </p:nvPr>
        </p:nvSpPr>
        <p:spPr/>
        <p:txBody>
          <a:bodyPr/>
          <a:lstStyle/>
          <a:p>
            <a:fld id="{B62F4489-4143-4CB2-A536-E79C711BCFB1}" type="datetimeFigureOut">
              <a:rPr lang="en-IN" smtClean="0"/>
              <a:t>04-12-2024</a:t>
            </a:fld>
            <a:endParaRPr lang="en-IN"/>
          </a:p>
        </p:txBody>
      </p:sp>
      <p:sp>
        <p:nvSpPr>
          <p:cNvPr id="6" name="Footer Placeholder 5">
            <a:extLst>
              <a:ext uri="{FF2B5EF4-FFF2-40B4-BE49-F238E27FC236}">
                <a16:creationId xmlns:a16="http://schemas.microsoft.com/office/drawing/2014/main" id="{534663EE-616E-24FC-7CDF-E931AEA33D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43F58C-4AB6-BE62-A140-31599917D6B7}"/>
              </a:ext>
            </a:extLst>
          </p:cNvPr>
          <p:cNvSpPr>
            <a:spLocks noGrp="1"/>
          </p:cNvSpPr>
          <p:nvPr>
            <p:ph type="sldNum" sz="quarter" idx="12"/>
          </p:nvPr>
        </p:nvSpPr>
        <p:spPr/>
        <p:txBody>
          <a:bodyPr/>
          <a:lstStyle/>
          <a:p>
            <a:fld id="{BD58A6F1-BAC7-4FC8-ACA5-D31B8B3C6171}" type="slidenum">
              <a:rPr lang="en-IN" smtClean="0"/>
              <a:t>‹#›</a:t>
            </a:fld>
            <a:endParaRPr lang="en-IN"/>
          </a:p>
        </p:txBody>
      </p:sp>
    </p:spTree>
    <p:extLst>
      <p:ext uri="{BB962C8B-B14F-4D97-AF65-F5344CB8AC3E}">
        <p14:creationId xmlns:p14="http://schemas.microsoft.com/office/powerpoint/2010/main" val="411019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E23A-F828-FA0A-03B1-BA9801CBB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4DDF60-E891-863E-2FA1-BF8D4CBC3D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B082CC-9B45-1CCE-ADA9-59090809E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0464F-7A07-ADFA-177B-81467DCA8F14}"/>
              </a:ext>
            </a:extLst>
          </p:cNvPr>
          <p:cNvSpPr>
            <a:spLocks noGrp="1"/>
          </p:cNvSpPr>
          <p:nvPr>
            <p:ph type="dt" sz="half" idx="10"/>
          </p:nvPr>
        </p:nvSpPr>
        <p:spPr/>
        <p:txBody>
          <a:bodyPr/>
          <a:lstStyle/>
          <a:p>
            <a:fld id="{B62F4489-4143-4CB2-A536-E79C711BCFB1}" type="datetimeFigureOut">
              <a:rPr lang="en-IN" smtClean="0"/>
              <a:t>04-12-2024</a:t>
            </a:fld>
            <a:endParaRPr lang="en-IN"/>
          </a:p>
        </p:txBody>
      </p:sp>
      <p:sp>
        <p:nvSpPr>
          <p:cNvPr id="6" name="Footer Placeholder 5">
            <a:extLst>
              <a:ext uri="{FF2B5EF4-FFF2-40B4-BE49-F238E27FC236}">
                <a16:creationId xmlns:a16="http://schemas.microsoft.com/office/drawing/2014/main" id="{2E9D8E5D-55AD-70A3-A1C5-DD87FDB04E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044869-991C-6B9F-EC9A-3F19685D5791}"/>
              </a:ext>
            </a:extLst>
          </p:cNvPr>
          <p:cNvSpPr>
            <a:spLocks noGrp="1"/>
          </p:cNvSpPr>
          <p:nvPr>
            <p:ph type="sldNum" sz="quarter" idx="12"/>
          </p:nvPr>
        </p:nvSpPr>
        <p:spPr/>
        <p:txBody>
          <a:bodyPr/>
          <a:lstStyle/>
          <a:p>
            <a:fld id="{BD58A6F1-BAC7-4FC8-ACA5-D31B8B3C6171}" type="slidenum">
              <a:rPr lang="en-IN" smtClean="0"/>
              <a:t>‹#›</a:t>
            </a:fld>
            <a:endParaRPr lang="en-IN"/>
          </a:p>
        </p:txBody>
      </p:sp>
    </p:spTree>
    <p:extLst>
      <p:ext uri="{BB962C8B-B14F-4D97-AF65-F5344CB8AC3E}">
        <p14:creationId xmlns:p14="http://schemas.microsoft.com/office/powerpoint/2010/main" val="395580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A3D662-DB8C-3BD3-FE29-449356850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34E839-A6EB-B697-F22F-9E7EA3666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0E7B26-8D1D-B4A8-3546-39417BDA3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F4489-4143-4CB2-A536-E79C711BCFB1}" type="datetimeFigureOut">
              <a:rPr lang="en-IN" smtClean="0"/>
              <a:t>04-12-2024</a:t>
            </a:fld>
            <a:endParaRPr lang="en-IN"/>
          </a:p>
        </p:txBody>
      </p:sp>
      <p:sp>
        <p:nvSpPr>
          <p:cNvPr id="5" name="Footer Placeholder 4">
            <a:extLst>
              <a:ext uri="{FF2B5EF4-FFF2-40B4-BE49-F238E27FC236}">
                <a16:creationId xmlns:a16="http://schemas.microsoft.com/office/drawing/2014/main" id="{ED965E88-9A07-0F7A-AE8E-F43823241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A4760E-03C4-93EE-24A2-FBFFBF5CA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8A6F1-BAC7-4FC8-ACA5-D31B8B3C6171}" type="slidenum">
              <a:rPr lang="en-IN" smtClean="0"/>
              <a:t>‹#›</a:t>
            </a:fld>
            <a:endParaRPr lang="en-IN"/>
          </a:p>
        </p:txBody>
      </p:sp>
    </p:spTree>
    <p:extLst>
      <p:ext uri="{BB962C8B-B14F-4D97-AF65-F5344CB8AC3E}">
        <p14:creationId xmlns:p14="http://schemas.microsoft.com/office/powerpoint/2010/main" val="142277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7E008B9-A40D-F415-B936-B85FBE0C1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 y="0"/>
            <a:ext cx="12252960" cy="6858000"/>
          </a:xfrm>
          <a:prstGeom prst="rect">
            <a:avLst/>
          </a:prstGeom>
        </p:spPr>
      </p:pic>
      <p:sp>
        <p:nvSpPr>
          <p:cNvPr id="17" name="TextBox 16">
            <a:extLst>
              <a:ext uri="{FF2B5EF4-FFF2-40B4-BE49-F238E27FC236}">
                <a16:creationId xmlns:a16="http://schemas.microsoft.com/office/drawing/2014/main" id="{E74D4E8A-122D-D6D5-0078-5B5A324995CE}"/>
              </a:ext>
            </a:extLst>
          </p:cNvPr>
          <p:cNvSpPr txBox="1"/>
          <p:nvPr/>
        </p:nvSpPr>
        <p:spPr>
          <a:xfrm>
            <a:off x="5415280" y="3105835"/>
            <a:ext cx="6654800" cy="2215991"/>
          </a:xfrm>
          <a:prstGeom prst="rect">
            <a:avLst/>
          </a:prstGeom>
          <a:noFill/>
        </p:spPr>
        <p:txBody>
          <a:bodyPr wrap="square">
            <a:spAutoFit/>
          </a:bodyPr>
          <a:lstStyle/>
          <a:p>
            <a:r>
              <a:rPr lang="en-US" dirty="0">
                <a:latin typeface="Algerian" panose="04020705040A02060702" pitchFamily="82" charset="0"/>
              </a:rPr>
              <a:t>      </a:t>
            </a:r>
          </a:p>
          <a:p>
            <a:r>
              <a:rPr lang="en-US" sz="4000" dirty="0">
                <a:latin typeface="Algerian" panose="04020705040A02060702" pitchFamily="82" charset="0"/>
              </a:rPr>
              <a:t>  </a:t>
            </a:r>
            <a:r>
              <a:rPr lang="en-US" sz="4000" dirty="0">
                <a:solidFill>
                  <a:schemeClr val="bg1"/>
                </a:solidFill>
                <a:latin typeface="Times New Roman" panose="02020603050405020304" pitchFamily="18" charset="0"/>
                <a:cs typeface="Times New Roman" panose="02020603050405020304" pitchFamily="18" charset="0"/>
              </a:rPr>
              <a:t>IRIS TUMOR DETECTION              USING CONVOLUTIONAL</a:t>
            </a:r>
          </a:p>
          <a:p>
            <a:r>
              <a:rPr lang="en-US" sz="4000" dirty="0">
                <a:solidFill>
                  <a:schemeClr val="bg1"/>
                </a:solidFill>
                <a:latin typeface="Times New Roman" panose="02020603050405020304" pitchFamily="18" charset="0"/>
                <a:cs typeface="Times New Roman" panose="02020603050405020304" pitchFamily="18" charset="0"/>
              </a:rPr>
              <a:t>     NEUREAL NETWORK</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A4AFF82-5B1C-59E5-7E3F-807F429C3460}"/>
              </a:ext>
            </a:extLst>
          </p:cNvPr>
          <p:cNvSpPr txBox="1"/>
          <p:nvPr/>
        </p:nvSpPr>
        <p:spPr>
          <a:xfrm>
            <a:off x="5791200" y="883920"/>
            <a:ext cx="5923280" cy="1754326"/>
          </a:xfrm>
          <a:prstGeom prst="rect">
            <a:avLst/>
          </a:prstGeom>
          <a:noFill/>
        </p:spPr>
        <p:txBody>
          <a:bodyPr wrap="square" rtlCol="0">
            <a:spAutoFit/>
          </a:bodyPr>
          <a:lstStyle/>
          <a:p>
            <a:r>
              <a:rPr lang="en-IN" sz="2400" dirty="0"/>
              <a:t>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3600" dirty="0">
                <a:latin typeface="Times New Roman" panose="02020603050405020304" pitchFamily="18" charset="0"/>
                <a:cs typeface="Times New Roman" panose="02020603050405020304" pitchFamily="18" charset="0"/>
              </a:rPr>
              <a:t>                   </a:t>
            </a:r>
            <a:r>
              <a:rPr lang="en-IN" sz="3600" dirty="0">
                <a:solidFill>
                  <a:schemeClr val="bg1"/>
                </a:solidFill>
                <a:latin typeface="Times New Roman" panose="02020603050405020304" pitchFamily="18" charset="0"/>
                <a:cs typeface="Times New Roman" panose="02020603050405020304" pitchFamily="18" charset="0"/>
              </a:rPr>
              <a:t>TEAM-3</a:t>
            </a:r>
          </a:p>
        </p:txBody>
      </p:sp>
    </p:spTree>
    <p:extLst>
      <p:ext uri="{BB962C8B-B14F-4D97-AF65-F5344CB8AC3E}">
        <p14:creationId xmlns:p14="http://schemas.microsoft.com/office/powerpoint/2010/main" val="238293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C99DD4-6B1C-0F4D-BAB7-440D98FB7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 y="0"/>
            <a:ext cx="12273280" cy="8910320"/>
          </a:xfrm>
          <a:prstGeom prst="rect">
            <a:avLst/>
          </a:prstGeom>
        </p:spPr>
      </p:pic>
      <p:sp>
        <p:nvSpPr>
          <p:cNvPr id="11" name="TextBox 10">
            <a:extLst>
              <a:ext uri="{FF2B5EF4-FFF2-40B4-BE49-F238E27FC236}">
                <a16:creationId xmlns:a16="http://schemas.microsoft.com/office/drawing/2014/main" id="{9886106D-46DD-4DCD-98DB-695C45F86A17}"/>
              </a:ext>
            </a:extLst>
          </p:cNvPr>
          <p:cNvSpPr txBox="1"/>
          <p:nvPr/>
        </p:nvSpPr>
        <p:spPr>
          <a:xfrm>
            <a:off x="548640" y="1087120"/>
            <a:ext cx="3930192" cy="584775"/>
          </a:xfrm>
          <a:prstGeom prst="rect">
            <a:avLst/>
          </a:prstGeom>
          <a:noFill/>
        </p:spPr>
        <p:txBody>
          <a:bodyPr wrap="square" rtlCol="0">
            <a:spAutoFit/>
          </a:bodyPr>
          <a:lstStyle/>
          <a:p>
            <a:r>
              <a:rPr lang="en-IN" sz="3200" dirty="0">
                <a:solidFill>
                  <a:schemeClr val="bg1"/>
                </a:solidFill>
              </a:rPr>
              <a:t>PROJECT OVERVIEW</a:t>
            </a:r>
          </a:p>
        </p:txBody>
      </p:sp>
      <p:sp>
        <p:nvSpPr>
          <p:cNvPr id="15" name="TextBox 14">
            <a:extLst>
              <a:ext uri="{FF2B5EF4-FFF2-40B4-BE49-F238E27FC236}">
                <a16:creationId xmlns:a16="http://schemas.microsoft.com/office/drawing/2014/main" id="{2CF8CD0E-9C1A-D950-706A-5203AEA0ADBC}"/>
              </a:ext>
            </a:extLst>
          </p:cNvPr>
          <p:cNvSpPr txBox="1"/>
          <p:nvPr/>
        </p:nvSpPr>
        <p:spPr>
          <a:xfrm>
            <a:off x="619760" y="1926212"/>
            <a:ext cx="2198038"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INTRODUCTION:</a:t>
            </a:r>
          </a:p>
        </p:txBody>
      </p:sp>
      <p:sp>
        <p:nvSpPr>
          <p:cNvPr id="17" name="TextBox 16">
            <a:extLst>
              <a:ext uri="{FF2B5EF4-FFF2-40B4-BE49-F238E27FC236}">
                <a16:creationId xmlns:a16="http://schemas.microsoft.com/office/drawing/2014/main" id="{845CE501-B9F1-BC53-F379-4EA1BD6D0F81}"/>
              </a:ext>
            </a:extLst>
          </p:cNvPr>
          <p:cNvSpPr txBox="1"/>
          <p:nvPr/>
        </p:nvSpPr>
        <p:spPr>
          <a:xfrm>
            <a:off x="619760" y="2580640"/>
            <a:ext cx="6092388" cy="4370427"/>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Iris tumor detection is crucial for early diagnosis and </a:t>
            </a:r>
          </a:p>
          <a:p>
            <a:r>
              <a:rPr lang="en-IN" dirty="0">
                <a:solidFill>
                  <a:schemeClr val="bg1"/>
                </a:solidFill>
                <a:latin typeface="Times New Roman" panose="02020603050405020304" pitchFamily="18" charset="0"/>
                <a:cs typeface="Times New Roman" panose="02020603050405020304" pitchFamily="18" charset="0"/>
              </a:rPr>
              <a:t>     treatment of eye-related diseases.</a:t>
            </a: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CNN models are highly effective for classifying </a:t>
            </a:r>
          </a:p>
          <a:p>
            <a:r>
              <a:rPr lang="en-IN" dirty="0">
                <a:solidFill>
                  <a:schemeClr val="bg1"/>
                </a:solidFill>
                <a:latin typeface="Times New Roman" panose="02020603050405020304" pitchFamily="18" charset="0"/>
                <a:cs typeface="Times New Roman" panose="02020603050405020304" pitchFamily="18" charset="0"/>
              </a:rPr>
              <a:t>     medical images.</a:t>
            </a:r>
          </a:p>
          <a:p>
            <a:endParaRPr lang="en-IN"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OBJECTIVES:</a:t>
            </a: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Develop a web-based platform for users to upload iris images.</a:t>
            </a: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Use CNN to detect and classify tumors.</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AE593E7-6A37-07F9-F9E3-6358322C75EB}"/>
              </a:ext>
            </a:extLst>
          </p:cNvPr>
          <p:cNvSpPr txBox="1"/>
          <p:nvPr/>
        </p:nvSpPr>
        <p:spPr>
          <a:xfrm>
            <a:off x="6712148" y="1057146"/>
            <a:ext cx="4621935" cy="5478423"/>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PROBLEM STATEMENT</a:t>
            </a:r>
          </a:p>
          <a:p>
            <a:endParaRPr lang="en-IN" sz="3200"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Challenges:</a:t>
            </a:r>
          </a:p>
          <a:p>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Manual inspection of iris images is time-consuming and prone to human error.</a:t>
            </a: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Early tumor detection is crucial for improving treatment outcomes.</a:t>
            </a: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There is a need for </a:t>
            </a:r>
            <a:r>
              <a:rPr lang="en-US" b="1" dirty="0">
                <a:solidFill>
                  <a:schemeClr val="bg1"/>
                </a:solidFill>
                <a:latin typeface="Times New Roman" panose="02020603050405020304" pitchFamily="18" charset="0"/>
                <a:cs typeface="Times New Roman" panose="02020603050405020304" pitchFamily="18" charset="0"/>
              </a:rPr>
              <a:t>automated systems</a:t>
            </a:r>
            <a:r>
              <a:rPr lang="en-US" dirty="0">
                <a:solidFill>
                  <a:schemeClr val="bg1"/>
                </a:solidFill>
                <a:latin typeface="Times New Roman" panose="02020603050405020304" pitchFamily="18" charset="0"/>
                <a:cs typeface="Times New Roman" panose="02020603050405020304" pitchFamily="18" charset="0"/>
              </a:rPr>
              <a:t> that provide quick and accurate diagnosis.</a:t>
            </a:r>
          </a:p>
          <a:p>
            <a:pPr marL="285750" indent="-285750" algn="just">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Solutions:</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USE CNN to automatically detect and classify tumors in iris images, saving time and improving accuracy</a:t>
            </a:r>
            <a:r>
              <a:rPr lang="en-US" sz="2000" dirty="0"/>
              <a:t>.</a:t>
            </a:r>
          </a:p>
          <a:p>
            <a:pPr algn="just"/>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48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4A66B4-AEEB-F36E-D433-A34F080D6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0"/>
            <a:ext cx="12781279" cy="9550400"/>
          </a:xfrm>
          <a:prstGeom prst="rect">
            <a:avLst/>
          </a:prstGeom>
        </p:spPr>
      </p:pic>
      <p:sp>
        <p:nvSpPr>
          <p:cNvPr id="4" name="TextBox 3">
            <a:extLst>
              <a:ext uri="{FF2B5EF4-FFF2-40B4-BE49-F238E27FC236}">
                <a16:creationId xmlns:a16="http://schemas.microsoft.com/office/drawing/2014/main" id="{BA08DBD1-E760-143D-D537-C75814AEFCCD}"/>
              </a:ext>
            </a:extLst>
          </p:cNvPr>
          <p:cNvSpPr txBox="1"/>
          <p:nvPr/>
        </p:nvSpPr>
        <p:spPr>
          <a:xfrm>
            <a:off x="558800" y="609600"/>
            <a:ext cx="4824556" cy="6678751"/>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TECHNOLOGY STACK</a:t>
            </a:r>
          </a:p>
          <a:p>
            <a:endParaRPr lang="en-IN" sz="3200"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Frontend</a:t>
            </a:r>
            <a:r>
              <a:rPr lang="en-IN" sz="2000"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HTML, CSS, JavaScript</a:t>
            </a:r>
            <a:r>
              <a:rPr lang="en-IN" dirty="0">
                <a:solidFill>
                  <a:schemeClr val="bg1"/>
                </a:solidFill>
                <a:latin typeface="Times New Roman" panose="02020603050405020304" pitchFamily="18" charset="0"/>
                <a:cs typeface="Times New Roman" panose="02020603050405020304" pitchFamily="18" charset="0"/>
              </a:rPr>
              <a:t>: For creating the user interface.</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Bootstrap</a:t>
            </a:r>
            <a:r>
              <a:rPr lang="en-IN" dirty="0">
                <a:solidFill>
                  <a:schemeClr val="bg1"/>
                </a:solidFill>
                <a:latin typeface="Times New Roman" panose="02020603050405020304" pitchFamily="18" charset="0"/>
                <a:cs typeface="Times New Roman" panose="02020603050405020304" pitchFamily="18" charset="0"/>
              </a:rPr>
              <a:t>: For responsive web design.</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Backend</a:t>
            </a:r>
            <a:r>
              <a:rPr lang="en-IN" sz="2000"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Python (Django)</a:t>
            </a:r>
            <a:r>
              <a:rPr lang="en-IN" dirty="0">
                <a:solidFill>
                  <a:schemeClr val="bg1"/>
                </a:solidFill>
                <a:latin typeface="Times New Roman" panose="02020603050405020304" pitchFamily="18" charset="0"/>
                <a:cs typeface="Times New Roman" panose="02020603050405020304" pitchFamily="18" charset="0"/>
              </a:rPr>
              <a:t>: For handling server-side logic.</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TensorFlow</a:t>
            </a:r>
            <a:r>
              <a:rPr lang="en-IN" dirty="0">
                <a:solidFill>
                  <a:schemeClr val="bg1"/>
                </a:solidFill>
                <a:latin typeface="Times New Roman" panose="02020603050405020304" pitchFamily="18" charset="0"/>
                <a:cs typeface="Times New Roman" panose="02020603050405020304" pitchFamily="18" charset="0"/>
              </a:rPr>
              <a:t>: For training the CNN model.</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Database</a:t>
            </a:r>
            <a:r>
              <a:rPr lang="en-IN" sz="2000"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MySQL/SQLite</a:t>
            </a:r>
            <a:r>
              <a:rPr lang="en-IN" dirty="0">
                <a:solidFill>
                  <a:schemeClr val="bg1"/>
                </a:solidFill>
                <a:latin typeface="Times New Roman" panose="02020603050405020304" pitchFamily="18" charset="0"/>
                <a:cs typeface="Times New Roman" panose="02020603050405020304" pitchFamily="18" charset="0"/>
              </a:rPr>
              <a:t>: To store user data and uploaded iris images.</a:t>
            </a:r>
          </a:p>
          <a:p>
            <a:pPr>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Libraries</a:t>
            </a:r>
            <a:r>
              <a:rPr lang="en-IN" sz="2000"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OpenCV</a:t>
            </a:r>
            <a:r>
              <a:rPr lang="en-IN" dirty="0">
                <a:solidFill>
                  <a:schemeClr val="bg1"/>
                </a:solidFill>
                <a:latin typeface="Times New Roman" panose="02020603050405020304" pitchFamily="18" charset="0"/>
                <a:cs typeface="Times New Roman" panose="02020603050405020304" pitchFamily="18" charset="0"/>
              </a:rPr>
              <a:t>: For image preprocessing and feature extraction.</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9193DCF-AE9B-8303-258B-558DC719EBD1}"/>
              </a:ext>
            </a:extLst>
          </p:cNvPr>
          <p:cNvSpPr txBox="1"/>
          <p:nvPr/>
        </p:nvSpPr>
        <p:spPr>
          <a:xfrm>
            <a:off x="7081520" y="690880"/>
            <a:ext cx="6000383" cy="4955203"/>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SYSTEM ARCHITECTURE</a:t>
            </a:r>
          </a:p>
          <a:p>
            <a:endParaRPr lang="en-IN" sz="3200"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Overview</a:t>
            </a:r>
            <a:r>
              <a:rPr lang="en-IN" sz="2000"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Frontend</a:t>
            </a:r>
            <a:r>
              <a:rPr lang="en-IN" dirty="0">
                <a:solidFill>
                  <a:schemeClr val="bg1"/>
                </a:solidFill>
                <a:latin typeface="Times New Roman" panose="02020603050405020304" pitchFamily="18" charset="0"/>
                <a:cs typeface="Times New Roman" panose="02020603050405020304" pitchFamily="18" charset="0"/>
              </a:rPr>
              <a:t>: Login/Registration → Image Upload → Display Result.</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Backend</a:t>
            </a:r>
            <a:r>
              <a:rPr lang="en-IN" dirty="0">
                <a:solidFill>
                  <a:schemeClr val="bg1"/>
                </a:solidFill>
                <a:latin typeface="Times New Roman" panose="02020603050405020304" pitchFamily="18" charset="0"/>
                <a:cs typeface="Times New Roman" panose="02020603050405020304" pitchFamily="18" charset="0"/>
              </a:rPr>
              <a:t>: Image Processing, CNN Model → Result Prediction.</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Database</a:t>
            </a:r>
            <a:r>
              <a:rPr lang="en-IN" dirty="0">
                <a:solidFill>
                  <a:schemeClr val="bg1"/>
                </a:solidFill>
                <a:latin typeface="Times New Roman" panose="02020603050405020304" pitchFamily="18" charset="0"/>
                <a:cs typeface="Times New Roman" panose="02020603050405020304" pitchFamily="18" charset="0"/>
              </a:rPr>
              <a:t>: Stores user data (login, images, results).</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Diagram</a:t>
            </a:r>
            <a:r>
              <a:rPr lang="en-IN" sz="2000" dirty="0">
                <a:solidFill>
                  <a:schemeClr val="bg1"/>
                </a:solidFill>
                <a:latin typeface="Times New Roman" panose="02020603050405020304" pitchFamily="18" charset="0"/>
                <a:cs typeface="Times New Roman" panose="02020603050405020304" pitchFamily="18" charset="0"/>
              </a:rPr>
              <a:t>:</a:t>
            </a:r>
          </a:p>
          <a:p>
            <a:r>
              <a:rPr lang="en-IN" b="0" dirty="0">
                <a:solidFill>
                  <a:schemeClr val="bg1"/>
                </a:solidFill>
                <a:latin typeface="Times New Roman" panose="02020603050405020304" pitchFamily="18" charset="0"/>
                <a:cs typeface="Times New Roman" panose="02020603050405020304" pitchFamily="18" charset="0"/>
              </a:rPr>
              <a:t>A flowchart showing how the user interacts with the system:</a:t>
            </a:r>
          </a:p>
          <a:p>
            <a:r>
              <a:rPr lang="en-IN" dirty="0">
                <a:solidFill>
                  <a:schemeClr val="bg1"/>
                </a:solidFill>
                <a:latin typeface="Times New Roman" panose="02020603050405020304" pitchFamily="18" charset="0"/>
                <a:cs typeface="Times New Roman" panose="02020603050405020304" pitchFamily="18" charset="0"/>
              </a:rPr>
              <a:t>User Uploads Image → CNN Model Processes Image → Result Displayed (Benign/Malignant)</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23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48E9C-F480-BD07-89C7-937329291B62}"/>
              </a:ext>
            </a:extLst>
          </p:cNvPr>
          <p:cNvSpPr txBox="1"/>
          <p:nvPr/>
        </p:nvSpPr>
        <p:spPr>
          <a:xfrm>
            <a:off x="568960" y="547846"/>
            <a:ext cx="4992204"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D1A919-B691-9CF9-7B24-38B71963E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52" y="0"/>
            <a:ext cx="12359951" cy="6858000"/>
          </a:xfrm>
          <a:prstGeom prst="rect">
            <a:avLst/>
          </a:prstGeom>
        </p:spPr>
      </p:pic>
      <p:sp>
        <p:nvSpPr>
          <p:cNvPr id="6" name="TextBox 5">
            <a:extLst>
              <a:ext uri="{FF2B5EF4-FFF2-40B4-BE49-F238E27FC236}">
                <a16:creationId xmlns:a16="http://schemas.microsoft.com/office/drawing/2014/main" id="{88CD0AB8-8684-C9CA-0ABF-AC266D0A02E1}"/>
              </a:ext>
            </a:extLst>
          </p:cNvPr>
          <p:cNvSpPr txBox="1"/>
          <p:nvPr/>
        </p:nvSpPr>
        <p:spPr>
          <a:xfrm>
            <a:off x="568960" y="475861"/>
            <a:ext cx="5153975" cy="4401205"/>
          </a:xfrm>
          <a:prstGeom prst="rect">
            <a:avLst/>
          </a:prstGeom>
          <a:noFill/>
        </p:spPr>
        <p:txBody>
          <a:bodyPr wrap="none" rtlCol="0">
            <a:spAutoFit/>
          </a:bodyPr>
          <a:lstStyle/>
          <a:p>
            <a:r>
              <a:rPr lang="en-IN" sz="3200" dirty="0">
                <a:solidFill>
                  <a:schemeClr val="bg1"/>
                </a:solidFill>
                <a:latin typeface="Times New Roman" panose="02020603050405020304" pitchFamily="18" charset="0"/>
                <a:cs typeface="Times New Roman" panose="02020603050405020304" pitchFamily="18" charset="0"/>
              </a:rPr>
              <a:t>REGISTRATION PAGE </a:t>
            </a:r>
          </a:p>
          <a:p>
            <a:r>
              <a:rPr lang="en-IN" sz="3200" dirty="0">
                <a:solidFill>
                  <a:schemeClr val="bg1"/>
                </a:solidFill>
                <a:latin typeface="Times New Roman" panose="02020603050405020304" pitchFamily="18" charset="0"/>
                <a:cs typeface="Times New Roman" panose="02020603050405020304" pitchFamily="18" charset="0"/>
              </a:rPr>
              <a:t>DESIGN:</a:t>
            </a:r>
          </a:p>
          <a:p>
            <a:endParaRPr lang="en-IN" sz="3200" dirty="0">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Features</a:t>
            </a:r>
            <a:r>
              <a:rPr lang="en-US" sz="2000"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Username, Password, Confirm Password fields.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Register Button to create an account.</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Option to Login if the user already has an account.</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Functionality</a:t>
            </a:r>
            <a:r>
              <a:rPr lang="en-US" sz="2000"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Collect and store user information securely.</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Input validation for username and password.</a:t>
            </a:r>
          </a:p>
          <a:p>
            <a:endParaRPr lang="en-US"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68B2BE66-9A0E-B365-7C49-9319820EC6D3}"/>
              </a:ext>
            </a:extLst>
          </p:cNvPr>
          <p:cNvPicPr>
            <a:picLocks noChangeAspect="1"/>
          </p:cNvPicPr>
          <p:nvPr/>
        </p:nvPicPr>
        <p:blipFill>
          <a:blip r:embed="rId3"/>
          <a:stretch>
            <a:fillRect/>
          </a:stretch>
        </p:blipFill>
        <p:spPr>
          <a:xfrm>
            <a:off x="5803641" y="126372"/>
            <a:ext cx="3853543" cy="2962061"/>
          </a:xfrm>
          <a:prstGeom prst="rect">
            <a:avLst/>
          </a:prstGeom>
        </p:spPr>
      </p:pic>
      <p:pic>
        <p:nvPicPr>
          <p:cNvPr id="9" name="Picture 8">
            <a:extLst>
              <a:ext uri="{FF2B5EF4-FFF2-40B4-BE49-F238E27FC236}">
                <a16:creationId xmlns:a16="http://schemas.microsoft.com/office/drawing/2014/main" id="{9BBFD5D9-E3BF-29EA-C793-700440B4C19E}"/>
              </a:ext>
            </a:extLst>
          </p:cNvPr>
          <p:cNvPicPr>
            <a:picLocks noChangeAspect="1"/>
          </p:cNvPicPr>
          <p:nvPr/>
        </p:nvPicPr>
        <p:blipFill>
          <a:blip r:embed="rId4"/>
          <a:stretch>
            <a:fillRect/>
          </a:stretch>
        </p:blipFill>
        <p:spPr>
          <a:xfrm>
            <a:off x="7501810" y="3429000"/>
            <a:ext cx="3984173" cy="3317033"/>
          </a:xfrm>
          <a:prstGeom prst="rect">
            <a:avLst/>
          </a:prstGeom>
        </p:spPr>
      </p:pic>
    </p:spTree>
    <p:extLst>
      <p:ext uri="{BB962C8B-B14F-4D97-AF65-F5344CB8AC3E}">
        <p14:creationId xmlns:p14="http://schemas.microsoft.com/office/powerpoint/2010/main" val="321411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C7DE1-7761-2882-1D77-2E097AD47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16408" cy="6858000"/>
          </a:xfrm>
          <a:prstGeom prst="rect">
            <a:avLst/>
          </a:prstGeom>
        </p:spPr>
      </p:pic>
      <p:sp>
        <p:nvSpPr>
          <p:cNvPr id="4" name="TextBox 3">
            <a:extLst>
              <a:ext uri="{FF2B5EF4-FFF2-40B4-BE49-F238E27FC236}">
                <a16:creationId xmlns:a16="http://schemas.microsoft.com/office/drawing/2014/main" id="{B924F838-0BBF-4B1F-E85B-3A24057E3B66}"/>
              </a:ext>
            </a:extLst>
          </p:cNvPr>
          <p:cNvSpPr txBox="1"/>
          <p:nvPr/>
        </p:nvSpPr>
        <p:spPr>
          <a:xfrm>
            <a:off x="438539" y="410547"/>
            <a:ext cx="4669091" cy="492442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LOGIN PAGE DESIGN</a:t>
            </a:r>
          </a:p>
          <a:p>
            <a:endParaRPr lang="en-US" sz="3200"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Features</a:t>
            </a:r>
            <a:r>
              <a:rPr lang="en-US" sz="2000"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Username and Password fields for user authentication.</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Login Button to access the system.</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Option to Sign Up (redirects to the Registration page).</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Visuals</a:t>
            </a:r>
            <a:r>
              <a:rPr lang="en-US" sz="2000" dirty="0">
                <a:solidFill>
                  <a:schemeClr val="bg1"/>
                </a:solidFill>
                <a:latin typeface="Times New Roman" panose="02020603050405020304" pitchFamily="18" charset="0"/>
                <a:cs typeface="Times New Roman" panose="02020603050405020304" pitchFamily="18" charset="0"/>
              </a:rPr>
              <a:t>:</a:t>
            </a:r>
          </a:p>
          <a:p>
            <a:r>
              <a:rPr lang="en-US" b="0" dirty="0">
                <a:solidFill>
                  <a:schemeClr val="bg1"/>
                </a:solidFill>
                <a:latin typeface="Times New Roman" panose="02020603050405020304" pitchFamily="18" charset="0"/>
                <a:cs typeface="Times New Roman" panose="02020603050405020304" pitchFamily="18" charset="0"/>
              </a:rPr>
              <a:t>A mockup or wireframe of the login page (simple, professional design with fields and buttons).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8BC852-FC71-18FB-B858-6524AAE2F669}"/>
              </a:ext>
            </a:extLst>
          </p:cNvPr>
          <p:cNvPicPr>
            <a:picLocks noChangeAspect="1"/>
          </p:cNvPicPr>
          <p:nvPr/>
        </p:nvPicPr>
        <p:blipFill>
          <a:blip r:embed="rId3"/>
          <a:stretch>
            <a:fillRect/>
          </a:stretch>
        </p:blipFill>
        <p:spPr>
          <a:xfrm>
            <a:off x="5756988" y="345234"/>
            <a:ext cx="3032449" cy="2267338"/>
          </a:xfrm>
          <a:prstGeom prst="rect">
            <a:avLst/>
          </a:prstGeom>
        </p:spPr>
      </p:pic>
      <p:pic>
        <p:nvPicPr>
          <p:cNvPr id="6" name="Picture 5">
            <a:extLst>
              <a:ext uri="{FF2B5EF4-FFF2-40B4-BE49-F238E27FC236}">
                <a16:creationId xmlns:a16="http://schemas.microsoft.com/office/drawing/2014/main" id="{CFB4D37C-61BA-7A42-C88D-5F883C49788C}"/>
              </a:ext>
            </a:extLst>
          </p:cNvPr>
          <p:cNvPicPr>
            <a:picLocks noChangeAspect="1"/>
          </p:cNvPicPr>
          <p:nvPr/>
        </p:nvPicPr>
        <p:blipFill>
          <a:blip r:embed="rId4"/>
          <a:stretch>
            <a:fillRect/>
          </a:stretch>
        </p:blipFill>
        <p:spPr>
          <a:xfrm>
            <a:off x="5756989" y="2789853"/>
            <a:ext cx="3032448" cy="2901820"/>
          </a:xfrm>
          <a:prstGeom prst="rect">
            <a:avLst/>
          </a:prstGeom>
        </p:spPr>
      </p:pic>
      <p:pic>
        <p:nvPicPr>
          <p:cNvPr id="7" name="Picture 6">
            <a:extLst>
              <a:ext uri="{FF2B5EF4-FFF2-40B4-BE49-F238E27FC236}">
                <a16:creationId xmlns:a16="http://schemas.microsoft.com/office/drawing/2014/main" id="{F9D7983C-283D-5FF7-D5BA-8D8A3292F8AD}"/>
              </a:ext>
            </a:extLst>
          </p:cNvPr>
          <p:cNvPicPr>
            <a:picLocks noChangeAspect="1"/>
          </p:cNvPicPr>
          <p:nvPr/>
        </p:nvPicPr>
        <p:blipFill>
          <a:blip r:embed="rId5"/>
          <a:stretch>
            <a:fillRect/>
          </a:stretch>
        </p:blipFill>
        <p:spPr>
          <a:xfrm>
            <a:off x="9041362" y="1082351"/>
            <a:ext cx="3032447" cy="3676261"/>
          </a:xfrm>
          <a:prstGeom prst="rect">
            <a:avLst/>
          </a:prstGeom>
        </p:spPr>
      </p:pic>
    </p:spTree>
    <p:extLst>
      <p:ext uri="{BB962C8B-B14F-4D97-AF65-F5344CB8AC3E}">
        <p14:creationId xmlns:p14="http://schemas.microsoft.com/office/powerpoint/2010/main" val="372185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2601F0-CB34-7397-3B37-8D8DA04BE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4" name="TextBox 3">
            <a:extLst>
              <a:ext uri="{FF2B5EF4-FFF2-40B4-BE49-F238E27FC236}">
                <a16:creationId xmlns:a16="http://schemas.microsoft.com/office/drawing/2014/main" id="{7B6C62F8-E174-2F69-07FA-F070F56C09E1}"/>
              </a:ext>
            </a:extLst>
          </p:cNvPr>
          <p:cNvSpPr txBox="1"/>
          <p:nvPr/>
        </p:nvSpPr>
        <p:spPr>
          <a:xfrm>
            <a:off x="447870" y="569167"/>
            <a:ext cx="6820678" cy="4585871"/>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WEBPAGE FOR IRIS TUMOR DETECTION</a:t>
            </a:r>
          </a:p>
          <a:p>
            <a:endParaRPr lang="en-US" sz="32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chemeClr val="bg1"/>
                </a:solidFill>
                <a:latin typeface="Times New Roman" panose="02020603050405020304" pitchFamily="18" charset="0"/>
                <a:cs typeface="Times New Roman" panose="02020603050405020304" pitchFamily="18" charset="0"/>
              </a:rPr>
              <a:t>Main Features</a:t>
            </a:r>
            <a:r>
              <a:rPr lang="en-US" sz="2000" dirty="0">
                <a:solidFill>
                  <a:schemeClr val="bg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1800" b="1" dirty="0">
                <a:solidFill>
                  <a:schemeClr val="bg1"/>
                </a:solidFill>
                <a:latin typeface="Times New Roman" panose="02020603050405020304" pitchFamily="18" charset="0"/>
                <a:cs typeface="Times New Roman" panose="02020603050405020304" pitchFamily="18" charset="0"/>
              </a:rPr>
              <a:t>Upload Image</a:t>
            </a:r>
            <a:r>
              <a:rPr lang="en-US" sz="1800" dirty="0">
                <a:solidFill>
                  <a:schemeClr val="bg1"/>
                </a:solidFill>
                <a:latin typeface="Times New Roman" panose="02020603050405020304" pitchFamily="18" charset="0"/>
                <a:cs typeface="Times New Roman" panose="02020603050405020304" pitchFamily="18" charset="0"/>
              </a:rPr>
              <a:t>: A button for users to upload iris images.</a:t>
            </a:r>
          </a:p>
          <a:p>
            <a:pPr marL="285750" indent="-285750" algn="l">
              <a:buFont typeface="Arial" panose="020B0604020202020204" pitchFamily="34" charset="0"/>
              <a:buChar char="•"/>
            </a:pPr>
            <a:r>
              <a:rPr lang="en-US" sz="1800" b="1" dirty="0">
                <a:solidFill>
                  <a:schemeClr val="bg1"/>
                </a:solidFill>
                <a:latin typeface="Times New Roman" panose="02020603050405020304" pitchFamily="18" charset="0"/>
                <a:cs typeface="Times New Roman" panose="02020603050405020304" pitchFamily="18" charset="0"/>
              </a:rPr>
              <a:t>Display Result</a:t>
            </a:r>
            <a:r>
              <a:rPr lang="en-US" sz="1800" dirty="0">
                <a:solidFill>
                  <a:schemeClr val="bg1"/>
                </a:solidFill>
                <a:latin typeface="Times New Roman" panose="02020603050405020304" pitchFamily="18" charset="0"/>
                <a:cs typeface="Times New Roman" panose="02020603050405020304" pitchFamily="18" charset="0"/>
              </a:rPr>
              <a:t>: After the image is uploaded, the system classifies the tumor as </a:t>
            </a:r>
            <a:r>
              <a:rPr lang="en-US" sz="1800" b="1" dirty="0">
                <a:solidFill>
                  <a:schemeClr val="bg1"/>
                </a:solidFill>
                <a:latin typeface="Times New Roman" panose="02020603050405020304" pitchFamily="18" charset="0"/>
                <a:cs typeface="Times New Roman" panose="02020603050405020304" pitchFamily="18" charset="0"/>
              </a:rPr>
              <a:t>benign</a:t>
            </a:r>
            <a:r>
              <a:rPr lang="en-US" sz="1800" dirty="0">
                <a:solidFill>
                  <a:schemeClr val="bg1"/>
                </a:solidFill>
                <a:latin typeface="Times New Roman" panose="02020603050405020304" pitchFamily="18" charset="0"/>
                <a:cs typeface="Times New Roman" panose="02020603050405020304" pitchFamily="18" charset="0"/>
              </a:rPr>
              <a:t> or </a:t>
            </a:r>
            <a:r>
              <a:rPr lang="en-US" sz="1800" b="1" dirty="0">
                <a:solidFill>
                  <a:schemeClr val="bg1"/>
                </a:solidFill>
                <a:latin typeface="Times New Roman" panose="02020603050405020304" pitchFamily="18" charset="0"/>
                <a:cs typeface="Times New Roman" panose="02020603050405020304" pitchFamily="18" charset="0"/>
              </a:rPr>
              <a:t>malignant</a:t>
            </a:r>
            <a:r>
              <a:rPr lang="en-US" sz="1800" dirty="0">
                <a:solidFill>
                  <a:schemeClr val="bg1"/>
                </a:solidFill>
                <a:latin typeface="Times New Roman" panose="02020603050405020304" pitchFamily="18" charset="0"/>
                <a:cs typeface="Times New Roman" panose="02020603050405020304" pitchFamily="18" charset="0"/>
              </a:rPr>
              <a:t> and shows the result.</a:t>
            </a:r>
          </a:p>
          <a:p>
            <a:pPr marL="285750" indent="-285750" algn="l">
              <a:buFont typeface="Arial" panose="020B0604020202020204" pitchFamily="34" charset="0"/>
              <a:buChar char="•"/>
            </a:pPr>
            <a:r>
              <a:rPr lang="en-US" sz="1800" b="1" dirty="0">
                <a:solidFill>
                  <a:schemeClr val="bg1"/>
                </a:solidFill>
                <a:latin typeface="Times New Roman" panose="02020603050405020304" pitchFamily="18" charset="0"/>
                <a:cs typeface="Times New Roman" panose="02020603050405020304" pitchFamily="18" charset="0"/>
              </a:rPr>
              <a:t>Visual Feedback</a:t>
            </a:r>
            <a:r>
              <a:rPr lang="en-US" sz="1800" dirty="0">
                <a:solidFill>
                  <a:schemeClr val="bg1"/>
                </a:solidFill>
                <a:latin typeface="Times New Roman" panose="02020603050405020304" pitchFamily="18" charset="0"/>
                <a:cs typeface="Times New Roman" panose="02020603050405020304" pitchFamily="18" charset="0"/>
              </a:rPr>
              <a:t>: The result page includes the uploaded image with a visual highlight of the detected tumor.</a:t>
            </a:r>
          </a:p>
          <a:p>
            <a:pPr marL="285750" indent="-285750" algn="l">
              <a:buFont typeface="Arial" panose="020B0604020202020204" pitchFamily="34" charset="0"/>
              <a:buChar char="•"/>
            </a:pPr>
            <a:r>
              <a:rPr lang="en-US" sz="1800" b="1" dirty="0">
                <a:solidFill>
                  <a:schemeClr val="bg1"/>
                </a:solidFill>
                <a:latin typeface="Times New Roman" panose="02020603050405020304" pitchFamily="18" charset="0"/>
                <a:cs typeface="Times New Roman" panose="02020603050405020304" pitchFamily="18" charset="0"/>
              </a:rPr>
              <a:t>Confidence Score</a:t>
            </a:r>
            <a:r>
              <a:rPr lang="en-US" sz="1800" dirty="0">
                <a:solidFill>
                  <a:schemeClr val="bg1"/>
                </a:solidFill>
                <a:latin typeface="Times New Roman" panose="02020603050405020304" pitchFamily="18" charset="0"/>
                <a:cs typeface="Times New Roman" panose="02020603050405020304" pitchFamily="18" charset="0"/>
              </a:rPr>
              <a:t>: Displays the model's confidence in its classification.</a:t>
            </a:r>
          </a:p>
          <a:p>
            <a:pPr algn="l"/>
            <a:endParaRPr lang="en-US" sz="1800" dirty="0">
              <a:solidFill>
                <a:schemeClr val="bg1"/>
              </a:solidFill>
              <a:latin typeface="Times New Roman" panose="02020603050405020304" pitchFamily="18" charset="0"/>
              <a:cs typeface="Times New Roman" panose="02020603050405020304" pitchFamily="18" charset="0"/>
            </a:endParaRPr>
          </a:p>
          <a:p>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CCD23A-E354-26CC-C1DC-5845F1A36A6A}"/>
              </a:ext>
            </a:extLst>
          </p:cNvPr>
          <p:cNvPicPr>
            <a:picLocks noChangeAspect="1"/>
          </p:cNvPicPr>
          <p:nvPr/>
        </p:nvPicPr>
        <p:blipFill>
          <a:blip r:embed="rId3"/>
          <a:stretch>
            <a:fillRect/>
          </a:stretch>
        </p:blipFill>
        <p:spPr>
          <a:xfrm>
            <a:off x="7716419" y="177283"/>
            <a:ext cx="3741573" cy="3125754"/>
          </a:xfrm>
          <a:prstGeom prst="rect">
            <a:avLst/>
          </a:prstGeom>
        </p:spPr>
      </p:pic>
      <p:pic>
        <p:nvPicPr>
          <p:cNvPr id="6" name="Picture 5">
            <a:extLst>
              <a:ext uri="{FF2B5EF4-FFF2-40B4-BE49-F238E27FC236}">
                <a16:creationId xmlns:a16="http://schemas.microsoft.com/office/drawing/2014/main" id="{36ACF05D-7AB6-F9FE-E835-67ACE016BDCB}"/>
              </a:ext>
            </a:extLst>
          </p:cNvPr>
          <p:cNvPicPr>
            <a:picLocks noChangeAspect="1"/>
          </p:cNvPicPr>
          <p:nvPr/>
        </p:nvPicPr>
        <p:blipFill>
          <a:blip r:embed="rId4"/>
          <a:stretch>
            <a:fillRect/>
          </a:stretch>
        </p:blipFill>
        <p:spPr>
          <a:xfrm>
            <a:off x="7716418" y="3480319"/>
            <a:ext cx="3741573" cy="3200397"/>
          </a:xfrm>
          <a:prstGeom prst="rect">
            <a:avLst/>
          </a:prstGeom>
        </p:spPr>
      </p:pic>
    </p:spTree>
    <p:extLst>
      <p:ext uri="{BB962C8B-B14F-4D97-AF65-F5344CB8AC3E}">
        <p14:creationId xmlns:p14="http://schemas.microsoft.com/office/powerpoint/2010/main" val="84376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774E0E-81FF-1E37-4DA1-0EB6199E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8826759"/>
          </a:xfrm>
          <a:prstGeom prst="rect">
            <a:avLst/>
          </a:prstGeom>
        </p:spPr>
      </p:pic>
      <p:sp>
        <p:nvSpPr>
          <p:cNvPr id="4" name="TextBox 3">
            <a:extLst>
              <a:ext uri="{FF2B5EF4-FFF2-40B4-BE49-F238E27FC236}">
                <a16:creationId xmlns:a16="http://schemas.microsoft.com/office/drawing/2014/main" id="{0E9F787E-983B-E969-8E7E-D75E69D7F7DA}"/>
              </a:ext>
            </a:extLst>
          </p:cNvPr>
          <p:cNvSpPr txBox="1"/>
          <p:nvPr/>
        </p:nvSpPr>
        <p:spPr>
          <a:xfrm>
            <a:off x="5047861" y="1530220"/>
            <a:ext cx="3056106" cy="2862322"/>
          </a:xfrm>
          <a:prstGeom prst="rect">
            <a:avLst/>
          </a:prstGeom>
          <a:noFill/>
        </p:spPr>
        <p:txBody>
          <a:bodyPr wrap="square" rtlCol="0">
            <a:spAutoFit/>
          </a:bodyPr>
          <a:lstStyle/>
          <a:p>
            <a:r>
              <a:rPr lang="en-US" sz="3600" dirty="0">
                <a:solidFill>
                  <a:schemeClr val="bg1"/>
                </a:solidFill>
              </a:rPr>
              <a:t>CONCLUSION</a:t>
            </a: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endParaRPr lang="en-IN" sz="3600" dirty="0">
              <a:solidFill>
                <a:schemeClr val="bg1"/>
              </a:solidFill>
            </a:endParaRPr>
          </a:p>
        </p:txBody>
      </p:sp>
      <p:sp>
        <p:nvSpPr>
          <p:cNvPr id="5" name="TextBox 4">
            <a:extLst>
              <a:ext uri="{FF2B5EF4-FFF2-40B4-BE49-F238E27FC236}">
                <a16:creationId xmlns:a16="http://schemas.microsoft.com/office/drawing/2014/main" id="{FBD07B7F-B779-3B09-116A-8BB4D105B867}"/>
              </a:ext>
            </a:extLst>
          </p:cNvPr>
          <p:cNvSpPr txBox="1"/>
          <p:nvPr/>
        </p:nvSpPr>
        <p:spPr>
          <a:xfrm>
            <a:off x="2239346" y="3247052"/>
            <a:ext cx="7763069" cy="1754326"/>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Iris Tumor Detection Using Convolutional Neural Networks(CNN) project demonstrates the potential of deep learning to automate and improve the accuracy of medical diagnoses, particularly in the detection of tumor within the iris. By combining advanced image processing techniques with the power of CNNs, this system provides a highly Efficient and reliable tool for early detection, which can be crucial for timely treatment and improving patient outcomes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00322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12E653-1949-944E-6719-E685FDC37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 y="0"/>
            <a:ext cx="12191999" cy="7137918"/>
          </a:xfrm>
          <a:prstGeom prst="rect">
            <a:avLst/>
          </a:prstGeom>
        </p:spPr>
      </p:pic>
      <p:sp>
        <p:nvSpPr>
          <p:cNvPr id="8" name="TextBox 7">
            <a:extLst>
              <a:ext uri="{FF2B5EF4-FFF2-40B4-BE49-F238E27FC236}">
                <a16:creationId xmlns:a16="http://schemas.microsoft.com/office/drawing/2014/main" id="{19A3D12D-B826-928B-97C1-4DFF2D4FBB80}"/>
              </a:ext>
            </a:extLst>
          </p:cNvPr>
          <p:cNvSpPr txBox="1"/>
          <p:nvPr/>
        </p:nvSpPr>
        <p:spPr>
          <a:xfrm>
            <a:off x="783771" y="2985796"/>
            <a:ext cx="5747658"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         THANK YOU</a:t>
            </a:r>
            <a:endParaRPr lang="en-IN" sz="48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C904CC-9E40-9503-2EAD-C338729A76C9}"/>
              </a:ext>
            </a:extLst>
          </p:cNvPr>
          <p:cNvSpPr txBox="1"/>
          <p:nvPr/>
        </p:nvSpPr>
        <p:spPr>
          <a:xfrm>
            <a:off x="5066522" y="4007698"/>
            <a:ext cx="1649993" cy="369332"/>
          </a:xfrm>
          <a:prstGeom prst="rect">
            <a:avLst/>
          </a:prstGeom>
          <a:noFill/>
        </p:spPr>
        <p:txBody>
          <a:bodyPr wrap="square" rtlCol="0">
            <a:spAutoFit/>
          </a:bodyPr>
          <a:lstStyle/>
          <a:p>
            <a:r>
              <a:rPr lang="en-US" dirty="0">
                <a:solidFill>
                  <a:schemeClr val="bg1"/>
                </a:solidFill>
              </a:rPr>
              <a:t>Presented by:</a:t>
            </a:r>
            <a:endParaRPr lang="en-IN" dirty="0">
              <a:solidFill>
                <a:schemeClr val="bg1"/>
              </a:solidFill>
            </a:endParaRPr>
          </a:p>
        </p:txBody>
      </p:sp>
      <p:sp>
        <p:nvSpPr>
          <p:cNvPr id="10" name="TextBox 9">
            <a:extLst>
              <a:ext uri="{FF2B5EF4-FFF2-40B4-BE49-F238E27FC236}">
                <a16:creationId xmlns:a16="http://schemas.microsoft.com/office/drawing/2014/main" id="{FEC5E508-9783-A5EE-9BC2-7C899CEFE088}"/>
              </a:ext>
            </a:extLst>
          </p:cNvPr>
          <p:cNvSpPr txBox="1"/>
          <p:nvPr/>
        </p:nvSpPr>
        <p:spPr>
          <a:xfrm>
            <a:off x="5075853" y="4377030"/>
            <a:ext cx="1912776" cy="1015663"/>
          </a:xfrm>
          <a:prstGeom prst="rect">
            <a:avLst/>
          </a:prstGeom>
          <a:noFill/>
        </p:spPr>
        <p:txBody>
          <a:bodyPr wrap="square" rtlCol="0">
            <a:spAutoFit/>
          </a:bodyPr>
          <a:lstStyle/>
          <a:p>
            <a:r>
              <a:rPr lang="en-US" sz="2000" dirty="0">
                <a:solidFill>
                  <a:schemeClr val="bg1"/>
                </a:solidFill>
              </a:rPr>
              <a:t>M. Jayasri</a:t>
            </a:r>
          </a:p>
          <a:p>
            <a:r>
              <a:rPr lang="en-US" sz="2000" dirty="0">
                <a:solidFill>
                  <a:schemeClr val="bg1"/>
                </a:solidFill>
              </a:rPr>
              <a:t>K. Hariharan</a:t>
            </a:r>
          </a:p>
          <a:p>
            <a:r>
              <a:rPr lang="en-US" sz="2000" dirty="0">
                <a:solidFill>
                  <a:schemeClr val="bg1"/>
                </a:solidFill>
              </a:rPr>
              <a:t>C. M. Dharshini</a:t>
            </a:r>
            <a:endParaRPr lang="en-IN" sz="2000" dirty="0">
              <a:solidFill>
                <a:schemeClr val="bg1"/>
              </a:solidFill>
            </a:endParaRPr>
          </a:p>
        </p:txBody>
      </p:sp>
    </p:spTree>
    <p:extLst>
      <p:ext uri="{BB962C8B-B14F-4D97-AF65-F5344CB8AC3E}">
        <p14:creationId xmlns:p14="http://schemas.microsoft.com/office/powerpoint/2010/main" val="4172561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150</TotalTime>
  <Words>526</Words>
  <Application>Microsoft Office PowerPoint</Application>
  <PresentationFormat>Widescreen</PresentationFormat>
  <Paragraphs>93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Lahya Priya Meduri</dc:creator>
  <cp:lastModifiedBy>Dharshini Swamy</cp:lastModifiedBy>
  <cp:revision>5</cp:revision>
  <dcterms:created xsi:type="dcterms:W3CDTF">2024-11-09T05:44:42Z</dcterms:created>
  <dcterms:modified xsi:type="dcterms:W3CDTF">2024-12-04T11:01:47Z</dcterms:modified>
</cp:coreProperties>
</file>