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9b9d7b4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9b9d7b4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a08406f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a08406f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99c5d3eb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99c5d3eb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a08406f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a08406f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99c5d3eb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99c5d3eb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a08406f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a08406f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9b087e7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9b087e7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a08406f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a08406f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9c5d3eb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9c5d3eb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a08406f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a08406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99c5d3eb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99c5d3eb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99c5d3eb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99c5d3eb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9b087e7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9b087e7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9b9d7b4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9b9d7b4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99c5d3eb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99c5d3eb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99c5d3eb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99c5d3eb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74633" y="3766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Retinanet</a:t>
            </a:r>
            <a:endParaRPr>
              <a:solidFill>
                <a:schemeClr val="lt1"/>
              </a:solidFill>
              <a:latin typeface="Georgia"/>
              <a:ea typeface="Georgia"/>
              <a:cs typeface="Georgia"/>
              <a:sym typeface="Georgia"/>
            </a:endParaRPr>
          </a:p>
        </p:txBody>
      </p:sp>
      <p:sp>
        <p:nvSpPr>
          <p:cNvPr id="55" name="Google Shape;55;p13"/>
          <p:cNvSpPr txBox="1"/>
          <p:nvPr>
            <p:ph idx="1" type="subTitle"/>
          </p:nvPr>
        </p:nvSpPr>
        <p:spPr>
          <a:xfrm>
            <a:off x="311700" y="23796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Georgia"/>
                <a:ea typeface="Georgia"/>
                <a:cs typeface="Georgia"/>
                <a:sym typeface="Georgia"/>
              </a:rPr>
              <a:t>AI-Driven Multi-Class Eye Disease Detection and Classification System</a:t>
            </a:r>
            <a:endParaRPr sz="1600">
              <a:solidFill>
                <a:schemeClr val="lt1"/>
              </a:solidFill>
              <a:latin typeface="Georgia"/>
              <a:ea typeface="Georgia"/>
              <a:cs typeface="Georgia"/>
              <a:sym typeface="Georgia"/>
            </a:endParaRPr>
          </a:p>
          <a:p>
            <a:pPr indent="0" lvl="0" marL="0" rtl="0" algn="ctr">
              <a:spcBef>
                <a:spcPts val="0"/>
              </a:spcBef>
              <a:spcAft>
                <a:spcPts val="0"/>
              </a:spcAft>
              <a:buNone/>
            </a:pPr>
            <a:r>
              <a:t/>
            </a:r>
            <a:endParaRPr sz="1600">
              <a:solidFill>
                <a:schemeClr val="lt1"/>
              </a:solidFill>
              <a:latin typeface="Georgia"/>
              <a:ea typeface="Georgia"/>
              <a:cs typeface="Georgia"/>
              <a:sym typeface="Georgia"/>
            </a:endParaRPr>
          </a:p>
          <a:p>
            <a:pPr indent="0" lvl="0" marL="0" rtl="0" algn="ctr">
              <a:spcBef>
                <a:spcPts val="0"/>
              </a:spcBef>
              <a:spcAft>
                <a:spcPts val="0"/>
              </a:spcAft>
              <a:buNone/>
            </a:pPr>
            <a:r>
              <a:t/>
            </a:r>
            <a:endParaRPr sz="1600">
              <a:solidFill>
                <a:schemeClr val="lt1"/>
              </a:solidFill>
              <a:latin typeface="Georgia"/>
              <a:ea typeface="Georgia"/>
              <a:cs typeface="Georgia"/>
              <a:sym typeface="Georgia"/>
            </a:endParaRPr>
          </a:p>
          <a:p>
            <a:pPr indent="0" lvl="0" marL="0" rtl="0" algn="ctr">
              <a:spcBef>
                <a:spcPts val="0"/>
              </a:spcBef>
              <a:spcAft>
                <a:spcPts val="0"/>
              </a:spcAft>
              <a:buNone/>
            </a:pPr>
            <a:r>
              <a:t/>
            </a:r>
            <a:endParaRPr sz="1600">
              <a:solidFill>
                <a:schemeClr val="lt1"/>
              </a:solidFill>
              <a:latin typeface="Georgia"/>
              <a:ea typeface="Georgia"/>
              <a:cs typeface="Georgia"/>
              <a:sym typeface="Georgia"/>
            </a:endParaRPr>
          </a:p>
          <a:p>
            <a:pPr indent="0" lvl="0" marL="0" rtl="0" algn="ctr">
              <a:spcBef>
                <a:spcPts val="0"/>
              </a:spcBef>
              <a:spcAft>
                <a:spcPts val="0"/>
              </a:spcAft>
              <a:buNone/>
            </a:pPr>
            <a:r>
              <a:rPr b="1" lang="en" sz="1600" u="sng">
                <a:solidFill>
                  <a:schemeClr val="lt1"/>
                </a:solidFill>
                <a:latin typeface="Georgia"/>
                <a:ea typeface="Georgia"/>
                <a:cs typeface="Georgia"/>
                <a:sym typeface="Georgia"/>
              </a:rPr>
              <a:t>Team Details (Group No - 16):</a:t>
            </a:r>
            <a:endParaRPr b="1" sz="1600" u="sng">
              <a:solidFill>
                <a:schemeClr val="lt1"/>
              </a:solidFill>
              <a:latin typeface="Georgia"/>
              <a:ea typeface="Georgia"/>
              <a:cs typeface="Georgia"/>
              <a:sym typeface="Georgia"/>
            </a:endParaRPr>
          </a:p>
          <a:p>
            <a:pPr indent="-330200" lvl="0" marL="3200400" rtl="0" algn="l">
              <a:spcBef>
                <a:spcPts val="0"/>
              </a:spcBef>
              <a:spcAft>
                <a:spcPts val="0"/>
              </a:spcAft>
              <a:buClr>
                <a:schemeClr val="lt1"/>
              </a:buClr>
              <a:buSzPts val="1600"/>
              <a:buFont typeface="Georgia"/>
              <a:buAutoNum type="arabicPeriod"/>
            </a:pPr>
            <a:r>
              <a:rPr lang="en" sz="1600">
                <a:solidFill>
                  <a:schemeClr val="lt1"/>
                </a:solidFill>
                <a:latin typeface="Georgia"/>
                <a:ea typeface="Georgia"/>
                <a:cs typeface="Georgia"/>
                <a:sym typeface="Georgia"/>
              </a:rPr>
              <a:t>Palaniselvam Priyanka (Team Leader)  A0307250R</a:t>
            </a:r>
            <a:endParaRPr sz="1600">
              <a:solidFill>
                <a:schemeClr val="lt1"/>
              </a:solidFill>
              <a:latin typeface="Georgia"/>
              <a:ea typeface="Georgia"/>
              <a:cs typeface="Georgia"/>
              <a:sym typeface="Georgia"/>
            </a:endParaRPr>
          </a:p>
          <a:p>
            <a:pPr indent="0" lvl="0" marL="2743200" rtl="0" algn="l">
              <a:spcBef>
                <a:spcPts val="0"/>
              </a:spcBef>
              <a:spcAft>
                <a:spcPts val="0"/>
              </a:spcAft>
              <a:buNone/>
            </a:pPr>
            <a:r>
              <a:rPr lang="en" sz="1600">
                <a:solidFill>
                  <a:schemeClr val="lt1"/>
                </a:solidFill>
                <a:latin typeface="Georgia"/>
                <a:ea typeface="Georgia"/>
                <a:cs typeface="Georgia"/>
                <a:sym typeface="Georgia"/>
              </a:rPr>
              <a:t> 2.     Dharshini Chellappa Chetty Rajan         A0307202X</a:t>
            </a:r>
            <a:endParaRPr sz="1600">
              <a:solidFill>
                <a:schemeClr val="lt1"/>
              </a:solidFill>
              <a:latin typeface="Georgia"/>
              <a:ea typeface="Georgia"/>
              <a:cs typeface="Georgia"/>
              <a:sym typeface="Georgia"/>
            </a:endParaRPr>
          </a:p>
          <a:p>
            <a:pPr indent="457200" lvl="0" marL="2286000" rtl="0" algn="l">
              <a:spcBef>
                <a:spcPts val="0"/>
              </a:spcBef>
              <a:spcAft>
                <a:spcPts val="0"/>
              </a:spcAft>
              <a:buNone/>
            </a:pPr>
            <a:r>
              <a:rPr lang="en" sz="1600">
                <a:solidFill>
                  <a:schemeClr val="lt1"/>
                </a:solidFill>
                <a:latin typeface="Georgia"/>
                <a:ea typeface="Georgia"/>
                <a:cs typeface="Georgia"/>
                <a:sym typeface="Georgia"/>
              </a:rPr>
              <a:t> 3.     Sweta Pattnaik					      A0296537M</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sz="1600">
              <a:solidFill>
                <a:schemeClr val="lt1"/>
              </a:solidFill>
              <a:latin typeface="Georgia"/>
              <a:ea typeface="Georgia"/>
              <a:cs typeface="Georgia"/>
              <a:sym typeface="Georgia"/>
            </a:endParaRPr>
          </a:p>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TECHNICAL APPROACH</a:t>
            </a:r>
            <a:endParaRPr b="1">
              <a:latin typeface="Georgia"/>
              <a:ea typeface="Georgia"/>
              <a:cs typeface="Georgia"/>
              <a:sym typeface="Georgia"/>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latin typeface="Georgia"/>
                <a:ea typeface="Georgia"/>
                <a:cs typeface="Georgia"/>
                <a:sym typeface="Georgia"/>
              </a:rPr>
              <a:t>1</a:t>
            </a:r>
            <a:r>
              <a:rPr b="1" lang="en">
                <a:solidFill>
                  <a:schemeClr val="dk1"/>
                </a:solidFill>
                <a:latin typeface="Georgia"/>
                <a:ea typeface="Georgia"/>
                <a:cs typeface="Georgia"/>
                <a:sym typeface="Georgia"/>
              </a:rPr>
              <a:t>.	Layer 1 classifier - Ocular Disease recognition classifier : </a:t>
            </a:r>
            <a:endParaRPr b="1">
              <a:solidFill>
                <a:schemeClr val="dk1"/>
              </a:solidFill>
              <a:latin typeface="Georgia"/>
              <a:ea typeface="Georgia"/>
              <a:cs typeface="Georgia"/>
              <a:sym typeface="Georgia"/>
            </a:endParaRPr>
          </a:p>
          <a:p>
            <a:pPr indent="0" lvl="0" marL="0" rtl="0" algn="l">
              <a:spcBef>
                <a:spcPts val="1200"/>
              </a:spcBef>
              <a:spcAft>
                <a:spcPts val="0"/>
              </a:spcAft>
              <a:buNone/>
            </a:pPr>
            <a:r>
              <a:rPr lang="en">
                <a:solidFill>
                  <a:schemeClr val="dk1"/>
                </a:solidFill>
                <a:latin typeface="Georgia"/>
                <a:ea typeface="Georgia"/>
                <a:cs typeface="Georgia"/>
                <a:sym typeface="Georgia"/>
              </a:rPr>
              <a:t>	For this classifier, the following models can be used :</a:t>
            </a:r>
            <a:endParaRPr>
              <a:solidFill>
                <a:schemeClr val="dk1"/>
              </a:solidFill>
              <a:latin typeface="Georgia"/>
              <a:ea typeface="Georgia"/>
              <a:cs typeface="Georgia"/>
              <a:sym typeface="Georgia"/>
            </a:endParaRPr>
          </a:p>
          <a:p>
            <a:pPr indent="-342900" lvl="0" marL="1371600" rtl="0" algn="l">
              <a:spcBef>
                <a:spcPts val="120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Simple convolutional neural network (CN)</a:t>
            </a:r>
            <a:endParaRPr>
              <a:solidFill>
                <a:schemeClr val="dk1"/>
              </a:solidFill>
              <a:latin typeface="Georgia"/>
              <a:ea typeface="Georgia"/>
              <a:cs typeface="Georgia"/>
              <a:sym typeface="Georgia"/>
            </a:endParaRPr>
          </a:p>
          <a:p>
            <a:pPr indent="-342900" lvl="0" marL="1371600" rtl="0" algn="l">
              <a:spcBef>
                <a:spcPts val="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MobileNetV2 :  It is a pre-trained network that is pre-trained on the ImageNet dataset, which contains millions of images classified into 1,000 categories.</a:t>
            </a:r>
            <a:endParaRPr>
              <a:solidFill>
                <a:schemeClr val="dk1"/>
              </a:solidFill>
              <a:latin typeface="Georgia"/>
              <a:ea typeface="Georgia"/>
              <a:cs typeface="Georgia"/>
              <a:sym typeface="Georgia"/>
            </a:endParaRPr>
          </a:p>
          <a:p>
            <a:pPr indent="-342900" lvl="0" marL="1371600" rtl="0" algn="l">
              <a:spcBef>
                <a:spcPts val="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ResNet : This is a transfer learning approach in which pretrained models on large datasets are fine-tuned on a smaller medical dataset.</a:t>
            </a:r>
            <a:endParaRPr>
              <a:solidFill>
                <a:schemeClr val="dk1"/>
              </a:solidFill>
              <a:latin typeface="Georgia"/>
              <a:ea typeface="Georgia"/>
              <a:cs typeface="Georgia"/>
              <a:sym typeface="Georgia"/>
            </a:endParaRPr>
          </a:p>
          <a:p>
            <a:pPr indent="-342900" lvl="0" marL="1371600" rtl="0" algn="l">
              <a:spcBef>
                <a:spcPts val="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EfficientNet</a:t>
            </a:r>
            <a:endParaRPr>
              <a:solidFill>
                <a:schemeClr val="dk1"/>
              </a:solidFill>
              <a:latin typeface="Georgia"/>
              <a:ea typeface="Georgia"/>
              <a:cs typeface="Georgia"/>
              <a:sym typeface="Georgia"/>
            </a:endParaRPr>
          </a:p>
          <a:p>
            <a:pPr indent="0" lvl="0" marL="457200" rtl="0" algn="l">
              <a:spcBef>
                <a:spcPts val="1200"/>
              </a:spcBef>
              <a:spcAft>
                <a:spcPts val="120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latin typeface="Georgia"/>
                <a:ea typeface="Georgia"/>
                <a:cs typeface="Georgia"/>
                <a:sym typeface="Georgia"/>
              </a:rPr>
              <a:t>1.	Layer 1 classifier - Ocular Disease recognition classifier : </a:t>
            </a:r>
            <a:endParaRPr>
              <a:solidFill>
                <a:schemeClr val="dk1"/>
              </a:solidFill>
              <a:latin typeface="Georgia"/>
              <a:ea typeface="Georgia"/>
              <a:cs typeface="Georgia"/>
              <a:sym typeface="Georgia"/>
            </a:endParaRPr>
          </a:p>
          <a:p>
            <a:pPr indent="-342900" lvl="0" marL="1371600" rtl="0" algn="l">
              <a:spcBef>
                <a:spcPts val="120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 Simple CNN</a:t>
            </a:r>
            <a:endParaRPr>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Accuracy : 58.9 %</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PROs:</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It is lightweight and efficient.</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CONs:</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It is not suitable when there is a lot of computation is involved as the accuracy is highly compromised.</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Next step:</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To achieve higher accuracy, EfficientNet and ResNET are the models that will be tried in the next approach. </a:t>
            </a:r>
            <a:endParaRPr sz="1800">
              <a:solidFill>
                <a:schemeClr val="dk1"/>
              </a:solidFill>
              <a:latin typeface="Georgia"/>
              <a:ea typeface="Georgia"/>
              <a:cs typeface="Georgia"/>
              <a:sym typeface="Georgia"/>
            </a:endParaRPr>
          </a:p>
        </p:txBody>
      </p:sp>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WORK PROGRESS</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a:solidFill>
                  <a:schemeClr val="dk1"/>
                </a:solidFill>
                <a:latin typeface="Georgia"/>
                <a:ea typeface="Georgia"/>
                <a:cs typeface="Georgia"/>
                <a:sym typeface="Georgia"/>
              </a:rPr>
              <a:t>2.	Layer 2 classifier - Diabetes Retinopathy Detection :</a:t>
            </a:r>
            <a:endParaRPr b="1">
              <a:solidFill>
                <a:schemeClr val="dk1"/>
              </a:solidFill>
              <a:latin typeface="Georgia"/>
              <a:ea typeface="Georgia"/>
              <a:cs typeface="Georgia"/>
              <a:sym typeface="Georgia"/>
            </a:endParaRPr>
          </a:p>
          <a:p>
            <a:pPr indent="0" lvl="0" marL="0" marR="0" rtl="0" algn="l">
              <a:lnSpc>
                <a:spcPct val="115000"/>
              </a:lnSpc>
              <a:spcBef>
                <a:spcPts val="1200"/>
              </a:spcBef>
              <a:spcAft>
                <a:spcPts val="0"/>
              </a:spcAft>
              <a:buNone/>
            </a:pPr>
            <a:r>
              <a:rPr lang="en">
                <a:solidFill>
                  <a:schemeClr val="dk1"/>
                </a:solidFill>
                <a:latin typeface="Georgia"/>
                <a:ea typeface="Georgia"/>
                <a:cs typeface="Georgia"/>
                <a:sym typeface="Georgia"/>
              </a:rPr>
              <a:t>	For this classifier, the following models can be used :</a:t>
            </a:r>
            <a:endParaRPr>
              <a:solidFill>
                <a:schemeClr val="dk1"/>
              </a:solidFill>
              <a:latin typeface="Georgia"/>
              <a:ea typeface="Georgia"/>
              <a:cs typeface="Georgia"/>
              <a:sym typeface="Georgia"/>
            </a:endParaRPr>
          </a:p>
          <a:p>
            <a:pPr indent="-342900" lvl="0" marL="1371600" marR="0" rtl="0" algn="l">
              <a:lnSpc>
                <a:spcPct val="115000"/>
              </a:lnSpc>
              <a:spcBef>
                <a:spcPts val="120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Convolutional Neural Network (CNN) architecture includes three convolutional layers (</a:t>
            </a:r>
            <a:r>
              <a:rPr lang="en" sz="1800">
                <a:solidFill>
                  <a:schemeClr val="dk1"/>
                </a:solidFill>
                <a:latin typeface="Georgia"/>
                <a:ea typeface="Georgia"/>
                <a:cs typeface="Georgia"/>
                <a:sym typeface="Georgia"/>
              </a:rPr>
              <a:t>Flatten Layer</a:t>
            </a:r>
            <a:r>
              <a:rPr lang="en">
                <a:solidFill>
                  <a:schemeClr val="dk1"/>
                </a:solidFill>
                <a:latin typeface="Georgia"/>
                <a:ea typeface="Georgia"/>
                <a:cs typeface="Georgia"/>
                <a:sym typeface="Georgia"/>
              </a:rPr>
              <a:t>, </a:t>
            </a:r>
            <a:r>
              <a:rPr lang="en" sz="1800">
                <a:solidFill>
                  <a:schemeClr val="dk1"/>
                </a:solidFill>
                <a:latin typeface="Georgia"/>
                <a:ea typeface="Georgia"/>
                <a:cs typeface="Georgia"/>
                <a:sym typeface="Georgia"/>
              </a:rPr>
              <a:t>Fully Connected Dense</a:t>
            </a:r>
            <a:r>
              <a:rPr lang="en">
                <a:solidFill>
                  <a:schemeClr val="dk1"/>
                </a:solidFill>
                <a:latin typeface="Georgia"/>
                <a:ea typeface="Georgia"/>
                <a:cs typeface="Georgia"/>
                <a:sym typeface="Georgia"/>
              </a:rPr>
              <a:t> </a:t>
            </a:r>
            <a:r>
              <a:rPr lang="en" sz="1800">
                <a:solidFill>
                  <a:schemeClr val="dk1"/>
                </a:solidFill>
                <a:latin typeface="Georgia"/>
                <a:ea typeface="Georgia"/>
                <a:cs typeface="Georgia"/>
                <a:sym typeface="Georgia"/>
              </a:rPr>
              <a:t>Layer</a:t>
            </a:r>
            <a:r>
              <a:rPr lang="en">
                <a:solidFill>
                  <a:schemeClr val="dk1"/>
                </a:solidFill>
                <a:latin typeface="Georgia"/>
                <a:ea typeface="Georgia"/>
                <a:cs typeface="Georgia"/>
                <a:sym typeface="Georgia"/>
              </a:rPr>
              <a:t>, </a:t>
            </a:r>
            <a:r>
              <a:rPr lang="en" sz="1800">
                <a:solidFill>
                  <a:schemeClr val="dk1"/>
                </a:solidFill>
                <a:latin typeface="Georgia"/>
                <a:ea typeface="Georgia"/>
                <a:cs typeface="Georgia"/>
                <a:sym typeface="Georgia"/>
              </a:rPr>
              <a:t>Output Layer</a:t>
            </a:r>
            <a:r>
              <a:rPr lang="en">
                <a:solidFill>
                  <a:schemeClr val="dk1"/>
                </a:solidFill>
                <a:latin typeface="Georgia"/>
                <a:ea typeface="Georgia"/>
                <a:cs typeface="Georgia"/>
                <a:sym typeface="Georgia"/>
              </a:rPr>
              <a:t>).</a:t>
            </a:r>
            <a:endParaRPr>
              <a:solidFill>
                <a:schemeClr val="dk1"/>
              </a:solidFill>
              <a:latin typeface="Georgia"/>
              <a:ea typeface="Georgia"/>
              <a:cs typeface="Georgia"/>
              <a:sym typeface="Georgia"/>
            </a:endParaRPr>
          </a:p>
          <a:p>
            <a:pPr indent="-342900" lvl="0" marL="1371600" marR="0" rtl="0" algn="l">
              <a:lnSpc>
                <a:spcPct val="115000"/>
              </a:lnSpc>
              <a:spcBef>
                <a:spcPts val="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Transfer learning approaches</a:t>
            </a:r>
            <a:endParaRPr>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INceptionV3</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Xception</a:t>
            </a:r>
            <a:endParaRPr sz="1800">
              <a:solidFill>
                <a:schemeClr val="dk1"/>
              </a:solidFill>
              <a:latin typeface="Georgia"/>
              <a:ea typeface="Georgia"/>
              <a:cs typeface="Georgia"/>
              <a:sym typeface="Georgia"/>
            </a:endParaRPr>
          </a:p>
        </p:txBody>
      </p:sp>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TECHNICAL APPROACH</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b="1" lang="en">
                <a:solidFill>
                  <a:schemeClr val="dk1"/>
                </a:solidFill>
                <a:latin typeface="Georgia"/>
                <a:ea typeface="Georgia"/>
                <a:cs typeface="Georgia"/>
                <a:sym typeface="Georgia"/>
              </a:rPr>
              <a:t>2.	Layer 2 classifier - Diabetes Retinopathy Detection :</a:t>
            </a:r>
            <a:endParaRPr>
              <a:solidFill>
                <a:schemeClr val="dk1"/>
              </a:solidFill>
              <a:latin typeface="Georgia"/>
              <a:ea typeface="Georgia"/>
              <a:cs typeface="Georgia"/>
              <a:sym typeface="Georgia"/>
            </a:endParaRPr>
          </a:p>
          <a:p>
            <a:pPr indent="-334327" lvl="0" marL="1371600" rtl="0" algn="l">
              <a:spcBef>
                <a:spcPts val="1200"/>
              </a:spcBef>
              <a:spcAft>
                <a:spcPts val="0"/>
              </a:spcAft>
              <a:buClr>
                <a:schemeClr val="dk1"/>
              </a:buClr>
              <a:buSzPct val="100000"/>
              <a:buFont typeface="Georgia"/>
              <a:buAutoNum type="arabicPeriod"/>
            </a:pPr>
            <a:r>
              <a:rPr lang="en">
                <a:solidFill>
                  <a:schemeClr val="dk1"/>
                </a:solidFill>
                <a:latin typeface="Georgia"/>
                <a:ea typeface="Georgia"/>
                <a:cs typeface="Georgia"/>
                <a:sym typeface="Georgia"/>
              </a:rPr>
              <a:t>I</a:t>
            </a:r>
            <a:r>
              <a:rPr lang="en">
                <a:solidFill>
                  <a:schemeClr val="dk1"/>
                </a:solidFill>
                <a:latin typeface="Georgia"/>
                <a:ea typeface="Georgia"/>
                <a:cs typeface="Georgia"/>
                <a:sym typeface="Georgia"/>
              </a:rPr>
              <a:t>NceptionV3</a:t>
            </a:r>
            <a:endParaRPr>
              <a:solidFill>
                <a:schemeClr val="dk1"/>
              </a:solidFill>
              <a:latin typeface="Georgia"/>
              <a:ea typeface="Georgia"/>
              <a:cs typeface="Georgia"/>
              <a:sym typeface="Georgia"/>
            </a:endParaRPr>
          </a:p>
          <a:p>
            <a:pPr indent="-334327" lvl="1" marL="1828800" rtl="0" algn="l">
              <a:spcBef>
                <a:spcPts val="0"/>
              </a:spcBef>
              <a:spcAft>
                <a:spcPts val="0"/>
              </a:spcAft>
              <a:buClr>
                <a:schemeClr val="dk1"/>
              </a:buClr>
              <a:buSzPct val="100000"/>
              <a:buFont typeface="Georgia"/>
              <a:buAutoNum type="alphaLcPeriod"/>
            </a:pPr>
            <a:r>
              <a:rPr lang="en" sz="1800">
                <a:solidFill>
                  <a:schemeClr val="dk1"/>
                </a:solidFill>
                <a:latin typeface="Georgia"/>
                <a:ea typeface="Georgia"/>
                <a:cs typeface="Georgia"/>
                <a:sym typeface="Georgia"/>
              </a:rPr>
              <a:t>Accuracy : 74%</a:t>
            </a:r>
            <a:endParaRPr sz="1800">
              <a:solidFill>
                <a:schemeClr val="dk1"/>
              </a:solidFill>
              <a:latin typeface="Georgia"/>
              <a:ea typeface="Georgia"/>
              <a:cs typeface="Georgia"/>
              <a:sym typeface="Georgia"/>
            </a:endParaRPr>
          </a:p>
          <a:p>
            <a:pPr indent="-334327" lvl="1" marL="1828800" rtl="0" algn="l">
              <a:spcBef>
                <a:spcPts val="0"/>
              </a:spcBef>
              <a:spcAft>
                <a:spcPts val="0"/>
              </a:spcAft>
              <a:buClr>
                <a:schemeClr val="dk1"/>
              </a:buClr>
              <a:buSzPct val="100000"/>
              <a:buFont typeface="Georgia"/>
              <a:buAutoNum type="alphaLcPeriod"/>
            </a:pPr>
            <a:r>
              <a:rPr lang="en" sz="1800">
                <a:solidFill>
                  <a:schemeClr val="dk1"/>
                </a:solidFill>
                <a:latin typeface="Georgia"/>
                <a:ea typeface="Georgia"/>
                <a:cs typeface="Georgia"/>
                <a:sym typeface="Georgia"/>
              </a:rPr>
              <a:t>PROs:</a:t>
            </a:r>
            <a:endParaRPr sz="1800">
              <a:solidFill>
                <a:schemeClr val="dk1"/>
              </a:solidFill>
              <a:latin typeface="Georgia"/>
              <a:ea typeface="Georgia"/>
              <a:cs typeface="Georgia"/>
              <a:sym typeface="Georgia"/>
            </a:endParaRPr>
          </a:p>
          <a:p>
            <a:pPr indent="-334327" lvl="2" marL="2286000" rtl="0" algn="l">
              <a:spcBef>
                <a:spcPts val="0"/>
              </a:spcBef>
              <a:spcAft>
                <a:spcPts val="0"/>
              </a:spcAft>
              <a:buClr>
                <a:schemeClr val="dk1"/>
              </a:buClr>
              <a:buSzPct val="100000"/>
              <a:buFont typeface="Georgia"/>
              <a:buAutoNum type="romanLcPeriod"/>
            </a:pPr>
            <a:r>
              <a:rPr lang="en" sz="1800">
                <a:solidFill>
                  <a:schemeClr val="dk1"/>
                </a:solidFill>
                <a:latin typeface="Georgia"/>
                <a:ea typeface="Georgia"/>
                <a:cs typeface="Georgia"/>
                <a:sym typeface="Georgia"/>
              </a:rPr>
              <a:t>widely tested in many medical imaging, making it a reliable choice with proven performance</a:t>
            </a:r>
            <a:endParaRPr sz="1800">
              <a:solidFill>
                <a:schemeClr val="dk1"/>
              </a:solidFill>
              <a:latin typeface="Georgia"/>
              <a:ea typeface="Georgia"/>
              <a:cs typeface="Georgia"/>
              <a:sym typeface="Georgia"/>
            </a:endParaRPr>
          </a:p>
          <a:p>
            <a:pPr indent="-334327" lvl="1" marL="1828800" rtl="0" algn="l">
              <a:spcBef>
                <a:spcPts val="0"/>
              </a:spcBef>
              <a:spcAft>
                <a:spcPts val="0"/>
              </a:spcAft>
              <a:buClr>
                <a:schemeClr val="dk1"/>
              </a:buClr>
              <a:buSzPct val="100000"/>
              <a:buFont typeface="Georgia"/>
              <a:buAutoNum type="alphaLcPeriod"/>
            </a:pPr>
            <a:r>
              <a:rPr lang="en" sz="1800">
                <a:solidFill>
                  <a:schemeClr val="dk1"/>
                </a:solidFill>
                <a:latin typeface="Georgia"/>
                <a:ea typeface="Georgia"/>
                <a:cs typeface="Georgia"/>
                <a:sym typeface="Georgia"/>
              </a:rPr>
              <a:t>CONs:</a:t>
            </a:r>
            <a:endParaRPr sz="1800">
              <a:solidFill>
                <a:schemeClr val="dk1"/>
              </a:solidFill>
              <a:latin typeface="Georgia"/>
              <a:ea typeface="Georgia"/>
              <a:cs typeface="Georgia"/>
              <a:sym typeface="Georgia"/>
            </a:endParaRPr>
          </a:p>
          <a:p>
            <a:pPr indent="-334327" lvl="2" marL="2286000" rtl="0" algn="l">
              <a:spcBef>
                <a:spcPts val="0"/>
              </a:spcBef>
              <a:spcAft>
                <a:spcPts val="0"/>
              </a:spcAft>
              <a:buClr>
                <a:schemeClr val="dk1"/>
              </a:buClr>
              <a:buSzPct val="100000"/>
              <a:buFont typeface="Georgia"/>
              <a:buAutoNum type="romanLcPeriod"/>
            </a:pPr>
            <a:r>
              <a:rPr lang="en" sz="1800">
                <a:solidFill>
                  <a:schemeClr val="dk1"/>
                </a:solidFill>
                <a:latin typeface="Georgia"/>
                <a:ea typeface="Georgia"/>
                <a:cs typeface="Georgia"/>
                <a:sym typeface="Georgia"/>
              </a:rPr>
              <a:t>Although InceptionV3 is efficient, newer models like Xception may offer better accuracy</a:t>
            </a:r>
            <a:endParaRPr sz="1800">
              <a:solidFill>
                <a:schemeClr val="dk1"/>
              </a:solidFill>
              <a:latin typeface="Georgia"/>
              <a:ea typeface="Georgia"/>
              <a:cs typeface="Georgia"/>
              <a:sym typeface="Georgia"/>
            </a:endParaRPr>
          </a:p>
          <a:p>
            <a:pPr indent="-334327" lvl="1" marL="1828800" rtl="0" algn="l">
              <a:spcBef>
                <a:spcPts val="0"/>
              </a:spcBef>
              <a:spcAft>
                <a:spcPts val="0"/>
              </a:spcAft>
              <a:buClr>
                <a:schemeClr val="dk1"/>
              </a:buClr>
              <a:buSzPct val="100000"/>
              <a:buFont typeface="Georgia"/>
              <a:buAutoNum type="alphaLcPeriod"/>
            </a:pPr>
            <a:r>
              <a:rPr lang="en" sz="1800">
                <a:solidFill>
                  <a:schemeClr val="dk1"/>
                </a:solidFill>
                <a:latin typeface="Georgia"/>
                <a:ea typeface="Georgia"/>
                <a:cs typeface="Georgia"/>
                <a:sym typeface="Georgia"/>
              </a:rPr>
              <a:t>Next step:</a:t>
            </a:r>
            <a:endParaRPr sz="1800">
              <a:solidFill>
                <a:schemeClr val="dk1"/>
              </a:solidFill>
              <a:latin typeface="Georgia"/>
              <a:ea typeface="Georgia"/>
              <a:cs typeface="Georgia"/>
              <a:sym typeface="Georgia"/>
            </a:endParaRPr>
          </a:p>
          <a:p>
            <a:pPr indent="-334327" lvl="2" marL="2286000" rtl="0" algn="l">
              <a:spcBef>
                <a:spcPts val="0"/>
              </a:spcBef>
              <a:spcAft>
                <a:spcPts val="0"/>
              </a:spcAft>
              <a:buClr>
                <a:schemeClr val="dk1"/>
              </a:buClr>
              <a:buSzPct val="100000"/>
              <a:buFont typeface="Georgia"/>
              <a:buAutoNum type="romanLcPeriod"/>
            </a:pPr>
            <a:r>
              <a:rPr lang="en" sz="1800">
                <a:solidFill>
                  <a:schemeClr val="dk1"/>
                </a:solidFill>
                <a:latin typeface="Georgia"/>
                <a:ea typeface="Georgia"/>
                <a:cs typeface="Georgia"/>
                <a:sym typeface="Georgia"/>
              </a:rPr>
              <a:t>To achieve higher accuracy, Xception is the next approach that will be tried. </a:t>
            </a:r>
            <a:endParaRPr sz="1800">
              <a:solidFill>
                <a:schemeClr val="dk1"/>
              </a:solidFill>
              <a:latin typeface="Georgia"/>
              <a:ea typeface="Georgia"/>
              <a:cs typeface="Georgia"/>
              <a:sym typeface="Georgia"/>
            </a:endParaRPr>
          </a:p>
        </p:txBody>
      </p:sp>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WORK PROGRESS </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TECHNICAL APPROACH</a:t>
            </a:r>
            <a:endParaRPr b="1">
              <a:latin typeface="Georgia"/>
              <a:ea typeface="Georgia"/>
              <a:cs typeface="Georgia"/>
              <a:sym typeface="Georgia"/>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Georgia"/>
                <a:ea typeface="Georgia"/>
                <a:cs typeface="Georgia"/>
                <a:sym typeface="Georgia"/>
              </a:rPr>
              <a:t>3.	Layer 2 classifier - Glaucoma classifier : </a:t>
            </a:r>
            <a:endParaRPr b="1">
              <a:solidFill>
                <a:schemeClr val="dk1"/>
              </a:solidFill>
              <a:latin typeface="Georgia"/>
              <a:ea typeface="Georgia"/>
              <a:cs typeface="Georgia"/>
              <a:sym typeface="Georgia"/>
            </a:endParaRPr>
          </a:p>
          <a:p>
            <a:pPr indent="457200" lvl="0" marL="0" rtl="0" algn="l">
              <a:spcBef>
                <a:spcPts val="1200"/>
              </a:spcBef>
              <a:spcAft>
                <a:spcPts val="0"/>
              </a:spcAft>
              <a:buNone/>
            </a:pPr>
            <a:r>
              <a:rPr lang="en">
                <a:solidFill>
                  <a:schemeClr val="dk1"/>
                </a:solidFill>
                <a:latin typeface="Georgia"/>
                <a:ea typeface="Georgia"/>
                <a:cs typeface="Georgia"/>
                <a:sym typeface="Georgia"/>
              </a:rPr>
              <a:t>For this classifier, the following models can be used :</a:t>
            </a:r>
            <a:endParaRPr>
              <a:solidFill>
                <a:schemeClr val="dk1"/>
              </a:solidFill>
              <a:latin typeface="Georgia"/>
              <a:ea typeface="Georgia"/>
              <a:cs typeface="Georgia"/>
              <a:sym typeface="Georgia"/>
            </a:endParaRPr>
          </a:p>
          <a:p>
            <a:pPr indent="-342900" lvl="0" marL="1371600" rtl="0" algn="l">
              <a:spcBef>
                <a:spcPts val="1200"/>
              </a:spcBef>
              <a:spcAft>
                <a:spcPts val="0"/>
              </a:spcAft>
              <a:buClr>
                <a:schemeClr val="dk1"/>
              </a:buClr>
              <a:buSzPts val="1800"/>
              <a:buFont typeface="Georgia"/>
              <a:buAutoNum type="arabicPeriod"/>
            </a:pPr>
            <a:r>
              <a:rPr lang="en" sz="1800">
                <a:solidFill>
                  <a:schemeClr val="dk1"/>
                </a:solidFill>
                <a:latin typeface="Georgia"/>
                <a:ea typeface="Georgia"/>
                <a:cs typeface="Georgia"/>
                <a:sym typeface="Georgia"/>
              </a:rPr>
              <a:t>VGG16  - Good starting point </a:t>
            </a:r>
            <a:r>
              <a:rPr lang="en">
                <a:solidFill>
                  <a:schemeClr val="dk1"/>
                </a:solidFill>
                <a:latin typeface="Georgia"/>
                <a:ea typeface="Georgia"/>
                <a:cs typeface="Georgia"/>
                <a:sym typeface="Georgia"/>
              </a:rPr>
              <a:t>because of simpler architecture.</a:t>
            </a:r>
            <a:r>
              <a:rPr lang="en" sz="1800">
                <a:solidFill>
                  <a:schemeClr val="dk1"/>
                </a:solidFill>
                <a:latin typeface="Georgia"/>
                <a:ea typeface="Georgia"/>
                <a:cs typeface="Georgia"/>
                <a:sym typeface="Georgia"/>
              </a:rPr>
              <a:t>	</a:t>
            </a:r>
            <a:endParaRPr sz="1800">
              <a:solidFill>
                <a:schemeClr val="dk1"/>
              </a:solidFill>
              <a:latin typeface="Georgia"/>
              <a:ea typeface="Georgia"/>
              <a:cs typeface="Georgia"/>
              <a:sym typeface="Georgia"/>
            </a:endParaRPr>
          </a:p>
          <a:p>
            <a:pPr indent="-342900" lvl="0" marL="1371600" rtl="0" algn="l">
              <a:spcBef>
                <a:spcPts val="0"/>
              </a:spcBef>
              <a:spcAft>
                <a:spcPts val="0"/>
              </a:spcAft>
              <a:buClr>
                <a:schemeClr val="dk1"/>
              </a:buClr>
              <a:buSzPts val="1800"/>
              <a:buFont typeface="Georgia"/>
              <a:buAutoNum type="arabicPeriod"/>
            </a:pPr>
            <a:r>
              <a:rPr lang="en" sz="1800">
                <a:solidFill>
                  <a:schemeClr val="dk1"/>
                </a:solidFill>
                <a:latin typeface="Georgia"/>
                <a:ea typeface="Georgia"/>
                <a:cs typeface="Georgia"/>
                <a:sym typeface="Georgia"/>
              </a:rPr>
              <a:t>VGG19  - Slightly better than VGG16</a:t>
            </a:r>
            <a:endParaRPr sz="1800">
              <a:solidFill>
                <a:schemeClr val="dk1"/>
              </a:solidFill>
              <a:latin typeface="Georgia"/>
              <a:ea typeface="Georgia"/>
              <a:cs typeface="Georgia"/>
              <a:sym typeface="Georgia"/>
            </a:endParaRPr>
          </a:p>
          <a:p>
            <a:pPr indent="-342900" lvl="0" marL="1371600" rtl="0" algn="l">
              <a:spcBef>
                <a:spcPts val="0"/>
              </a:spcBef>
              <a:spcAft>
                <a:spcPts val="0"/>
              </a:spcAft>
              <a:buClr>
                <a:schemeClr val="dk1"/>
              </a:buClr>
              <a:buSzPts val="1800"/>
              <a:buFont typeface="Georgia"/>
              <a:buAutoNum type="arabicPeriod"/>
            </a:pPr>
            <a:r>
              <a:rPr lang="en" sz="1800">
                <a:solidFill>
                  <a:schemeClr val="dk1"/>
                </a:solidFill>
                <a:latin typeface="Georgia"/>
                <a:ea typeface="Georgia"/>
                <a:cs typeface="Georgia"/>
                <a:sym typeface="Georgia"/>
              </a:rPr>
              <a:t>DenseNet - </a:t>
            </a:r>
            <a:r>
              <a:rPr lang="en">
                <a:solidFill>
                  <a:schemeClr val="dk1"/>
                </a:solidFill>
                <a:latin typeface="Georgia"/>
                <a:ea typeface="Georgia"/>
                <a:cs typeface="Georgia"/>
                <a:sym typeface="Georgia"/>
              </a:rPr>
              <a:t>Will try this to improve efficiency and accuracy.</a:t>
            </a:r>
            <a:endParaRPr sz="1800">
              <a:solidFill>
                <a:schemeClr val="dk1"/>
              </a:solidFill>
              <a:latin typeface="Georgia"/>
              <a:ea typeface="Georgia"/>
              <a:cs typeface="Georgia"/>
              <a:sym typeface="Georgia"/>
            </a:endParaRPr>
          </a:p>
          <a:p>
            <a:pPr indent="-342900" lvl="0" marL="1371600" rtl="0" algn="just">
              <a:spcBef>
                <a:spcPts val="0"/>
              </a:spcBef>
              <a:spcAft>
                <a:spcPts val="0"/>
              </a:spcAft>
              <a:buClr>
                <a:schemeClr val="dk1"/>
              </a:buClr>
              <a:buSzPts val="1800"/>
              <a:buFont typeface="Georgia"/>
              <a:buAutoNum type="arabicPeriod"/>
            </a:pPr>
            <a:r>
              <a:rPr lang="en" sz="1800">
                <a:solidFill>
                  <a:schemeClr val="dk1"/>
                </a:solidFill>
                <a:latin typeface="Georgia"/>
                <a:ea typeface="Georgia"/>
                <a:cs typeface="Georgia"/>
                <a:sym typeface="Georgia"/>
              </a:rPr>
              <a:t>EfficientNetB7</a:t>
            </a:r>
            <a:r>
              <a:rPr lang="en">
                <a:solidFill>
                  <a:schemeClr val="dk1"/>
                </a:solidFill>
                <a:latin typeface="Georgia"/>
                <a:ea typeface="Georgia"/>
                <a:cs typeface="Georgia"/>
                <a:sym typeface="Georgia"/>
              </a:rPr>
              <a:t> - Provides the best balance between computational cost and accuracy, based on transfer learning and also ideal for real world application such as this Glaucoma disease classifier.</a:t>
            </a:r>
            <a:endParaRPr sz="1800">
              <a:solidFill>
                <a:schemeClr val="dk1"/>
              </a:solidFill>
              <a:latin typeface="Georgia"/>
              <a:ea typeface="Georgia"/>
              <a:cs typeface="Georgia"/>
              <a:sym typeface="Georgia"/>
            </a:endParaRPr>
          </a:p>
          <a:p>
            <a:pPr indent="0" lvl="0" marL="0" rtl="0" algn="l">
              <a:spcBef>
                <a:spcPts val="1200"/>
              </a:spcBef>
              <a:spcAft>
                <a:spcPts val="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WORK PROGRESS</a:t>
            </a:r>
            <a:endParaRPr b="1">
              <a:latin typeface="Georgia"/>
              <a:ea typeface="Georgia"/>
              <a:cs typeface="Georgia"/>
              <a:sym typeface="Georgia"/>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Georgia"/>
                <a:ea typeface="Georgia"/>
                <a:cs typeface="Georgia"/>
                <a:sym typeface="Georgia"/>
              </a:rPr>
              <a:t>3.	Layer 2 classifier - Glaucoma classifier : </a:t>
            </a:r>
            <a:endParaRPr>
              <a:solidFill>
                <a:schemeClr val="dk1"/>
              </a:solidFill>
              <a:latin typeface="Georgia"/>
              <a:ea typeface="Georgia"/>
              <a:cs typeface="Georgia"/>
              <a:sym typeface="Georgia"/>
            </a:endParaRPr>
          </a:p>
          <a:p>
            <a:pPr indent="-342900" lvl="0" marL="1371600" rtl="0" algn="l">
              <a:spcBef>
                <a:spcPts val="1200"/>
              </a:spcBef>
              <a:spcAft>
                <a:spcPts val="0"/>
              </a:spcAft>
              <a:buClr>
                <a:schemeClr val="dk1"/>
              </a:buClr>
              <a:buSzPts val="1800"/>
              <a:buFont typeface="Georgia"/>
              <a:buAutoNum type="arabicPeriod"/>
            </a:pPr>
            <a:r>
              <a:rPr lang="en" sz="1800">
                <a:solidFill>
                  <a:schemeClr val="dk1"/>
                </a:solidFill>
                <a:latin typeface="Georgia"/>
                <a:ea typeface="Georgia"/>
                <a:cs typeface="Georgia"/>
                <a:sym typeface="Georgia"/>
              </a:rPr>
              <a:t>VGG16 </a:t>
            </a:r>
            <a:endParaRPr>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Accuracy : 42.64 %</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PROs:</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Simpler architecture </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CONs:</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Bad accuracy, needs overfitting issue to be addressed.</a:t>
            </a:r>
            <a:endParaRPr sz="1800">
              <a:solidFill>
                <a:schemeClr val="dk1"/>
              </a:solidFill>
              <a:latin typeface="Georgia"/>
              <a:ea typeface="Georgia"/>
              <a:cs typeface="Georgia"/>
              <a:sym typeface="Georgia"/>
            </a:endParaRPr>
          </a:p>
          <a:p>
            <a:pPr indent="-342900" lvl="0" marL="1371600" rtl="0" algn="l">
              <a:spcBef>
                <a:spcPts val="0"/>
              </a:spcBef>
              <a:spcAft>
                <a:spcPts val="0"/>
              </a:spcAft>
              <a:buClr>
                <a:schemeClr val="dk1"/>
              </a:buClr>
              <a:buSzPts val="1800"/>
              <a:buFont typeface="Georgia"/>
              <a:buAutoNum type="arabicPeriod"/>
            </a:pPr>
            <a:r>
              <a:rPr lang="en" sz="1800">
                <a:solidFill>
                  <a:schemeClr val="dk1"/>
                </a:solidFill>
                <a:latin typeface="Georgia"/>
                <a:ea typeface="Georgia"/>
                <a:cs typeface="Georgia"/>
                <a:sym typeface="Georgia"/>
              </a:rPr>
              <a:t>Next step:</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Next Better Transfer model to be tried - VGG19</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Other Transfer model to be tried - </a:t>
            </a:r>
            <a:r>
              <a:rPr lang="en" sz="1800">
                <a:solidFill>
                  <a:schemeClr val="dk1"/>
                </a:solidFill>
                <a:latin typeface="Georgia"/>
                <a:ea typeface="Georgia"/>
                <a:cs typeface="Georgia"/>
                <a:sym typeface="Georgia"/>
              </a:rPr>
              <a:t>DenseNet, EfficientNetB7</a:t>
            </a:r>
            <a:endParaRPr sz="1800">
              <a:solidFill>
                <a:schemeClr val="dk1"/>
              </a:solidFill>
              <a:latin typeface="Georgia"/>
              <a:ea typeface="Georgia"/>
              <a:cs typeface="Georgia"/>
              <a:sym typeface="Georgia"/>
            </a:endParaRPr>
          </a:p>
          <a:p>
            <a:pPr indent="0" lvl="0" marL="0" rtl="0" algn="just">
              <a:spcBef>
                <a:spcPts val="1200"/>
              </a:spcBef>
              <a:spcAft>
                <a:spcPts val="0"/>
              </a:spcAft>
              <a:buNone/>
            </a:pPr>
            <a:r>
              <a:t/>
            </a:r>
            <a:endParaRPr>
              <a:solidFill>
                <a:schemeClr val="dk1"/>
              </a:solidFill>
              <a:latin typeface="Georgia"/>
              <a:ea typeface="Georgia"/>
              <a:cs typeface="Georgia"/>
              <a:sym typeface="Georgia"/>
            </a:endParaRPr>
          </a:p>
          <a:p>
            <a:pPr indent="0" lvl="0" marL="0" rtl="0" algn="l">
              <a:spcBef>
                <a:spcPts val="1200"/>
              </a:spcBef>
              <a:spcAft>
                <a:spcPts val="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TECHNICAL APPROACH</a:t>
            </a:r>
            <a:endParaRPr b="1">
              <a:latin typeface="Georgia"/>
              <a:ea typeface="Georgia"/>
              <a:cs typeface="Georgia"/>
              <a:sym typeface="Georgia"/>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Georgia"/>
                <a:ea typeface="Georgia"/>
                <a:cs typeface="Georgia"/>
                <a:sym typeface="Georgia"/>
              </a:rPr>
              <a:t>4</a:t>
            </a:r>
            <a:r>
              <a:rPr b="1" lang="en">
                <a:solidFill>
                  <a:schemeClr val="dk1"/>
                </a:solidFill>
                <a:latin typeface="Georgia"/>
                <a:ea typeface="Georgia"/>
                <a:cs typeface="Georgia"/>
                <a:sym typeface="Georgia"/>
              </a:rPr>
              <a:t>.	Layer 2 classifier - Cataract classifier :</a:t>
            </a:r>
            <a:endParaRPr b="1">
              <a:solidFill>
                <a:schemeClr val="dk1"/>
              </a:solidFill>
              <a:latin typeface="Georgia"/>
              <a:ea typeface="Georgia"/>
              <a:cs typeface="Georgia"/>
              <a:sym typeface="Georgia"/>
            </a:endParaRPr>
          </a:p>
          <a:p>
            <a:pPr indent="0" lvl="0" marL="0" rtl="0" algn="l">
              <a:spcBef>
                <a:spcPts val="1200"/>
              </a:spcBef>
              <a:spcAft>
                <a:spcPts val="0"/>
              </a:spcAft>
              <a:buNone/>
            </a:pPr>
            <a:r>
              <a:rPr lang="en">
                <a:solidFill>
                  <a:schemeClr val="dk1"/>
                </a:solidFill>
                <a:latin typeface="Georgia"/>
                <a:ea typeface="Georgia"/>
                <a:cs typeface="Georgia"/>
                <a:sym typeface="Georgia"/>
              </a:rPr>
              <a:t>	For cataract classifier, the following models can be used :</a:t>
            </a:r>
            <a:endParaRPr>
              <a:solidFill>
                <a:schemeClr val="dk1"/>
              </a:solidFill>
              <a:latin typeface="Georgia"/>
              <a:ea typeface="Georgia"/>
              <a:cs typeface="Georgia"/>
              <a:sym typeface="Georgia"/>
            </a:endParaRPr>
          </a:p>
          <a:p>
            <a:pPr indent="-342900" lvl="0" marL="1371600" rtl="0" algn="l">
              <a:spcBef>
                <a:spcPts val="120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ResNet : This is a transfer learning approach in which pretrained models on large datasets are fine-tuned on a smaller medical dataset.</a:t>
            </a:r>
            <a:endParaRPr>
              <a:solidFill>
                <a:schemeClr val="dk1"/>
              </a:solidFill>
              <a:latin typeface="Georgia"/>
              <a:ea typeface="Georgia"/>
              <a:cs typeface="Georgia"/>
              <a:sym typeface="Georgia"/>
            </a:endParaRPr>
          </a:p>
          <a:p>
            <a:pPr indent="-342900" lvl="0" marL="1371600" rtl="0" algn="l">
              <a:spcBef>
                <a:spcPts val="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Convolutional neural network(cnn) </a:t>
            </a:r>
            <a:endParaRPr>
              <a:solidFill>
                <a:schemeClr val="dk1"/>
              </a:solidFill>
              <a:latin typeface="Georgia"/>
              <a:ea typeface="Georgia"/>
              <a:cs typeface="Georgia"/>
              <a:sym typeface="Georgia"/>
            </a:endParaRPr>
          </a:p>
          <a:p>
            <a:pPr indent="-342900" lvl="0" marL="1371600" rtl="0" algn="l">
              <a:spcBef>
                <a:spcPts val="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EfficientNet (Transfer Learning)</a:t>
            </a:r>
            <a:endParaRPr>
              <a:solidFill>
                <a:schemeClr val="dk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WORK PROGRESS</a:t>
            </a:r>
            <a:endParaRPr b="1">
              <a:latin typeface="Georgia"/>
              <a:ea typeface="Georgia"/>
              <a:cs typeface="Georgia"/>
              <a:sym typeface="Georgia"/>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Georgia"/>
                <a:ea typeface="Georgia"/>
                <a:cs typeface="Georgia"/>
                <a:sym typeface="Georgia"/>
              </a:rPr>
              <a:t>4.	Layer 2 classifier - Cataract classifier :</a:t>
            </a:r>
            <a:endParaRPr>
              <a:solidFill>
                <a:schemeClr val="dk1"/>
              </a:solidFill>
              <a:latin typeface="Georgia"/>
              <a:ea typeface="Georgia"/>
              <a:cs typeface="Georgia"/>
              <a:sym typeface="Georgia"/>
            </a:endParaRPr>
          </a:p>
          <a:p>
            <a:pPr indent="-342900" lvl="0" marL="1371600" rtl="0" algn="l">
              <a:spcBef>
                <a:spcPts val="1200"/>
              </a:spcBef>
              <a:spcAft>
                <a:spcPts val="0"/>
              </a:spcAft>
              <a:buClr>
                <a:schemeClr val="dk1"/>
              </a:buClr>
              <a:buSzPts val="1800"/>
              <a:buFont typeface="Georgia"/>
              <a:buAutoNum type="arabicPeriod"/>
            </a:pPr>
            <a:r>
              <a:rPr lang="en">
                <a:solidFill>
                  <a:schemeClr val="dk1"/>
                </a:solidFill>
                <a:latin typeface="Georgia"/>
                <a:ea typeface="Georgia"/>
                <a:cs typeface="Georgia"/>
                <a:sym typeface="Georgia"/>
              </a:rPr>
              <a:t>Convolutional neural network(cnn)</a:t>
            </a:r>
            <a:endParaRPr>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Accuracy : 83.25 %</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PROs:</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It excels at understanding image data.</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CONs:</a:t>
            </a:r>
            <a:endParaRPr sz="1800">
              <a:solidFill>
                <a:schemeClr val="dk1"/>
              </a:solidFill>
              <a:latin typeface="Georgia"/>
              <a:ea typeface="Georgia"/>
              <a:cs typeface="Georgia"/>
              <a:sym typeface="Georgia"/>
            </a:endParaRPr>
          </a:p>
          <a:p>
            <a:pPr indent="-342900" lvl="2" marL="2286000" rtl="0" algn="l">
              <a:spcBef>
                <a:spcPts val="0"/>
              </a:spcBef>
              <a:spcAft>
                <a:spcPts val="0"/>
              </a:spcAft>
              <a:buClr>
                <a:schemeClr val="dk1"/>
              </a:buClr>
              <a:buSzPts val="1800"/>
              <a:buFont typeface="Georgia"/>
              <a:buAutoNum type="romanLcPeriod"/>
            </a:pPr>
            <a:r>
              <a:rPr lang="en" sz="1800">
                <a:solidFill>
                  <a:schemeClr val="dk1"/>
                </a:solidFill>
                <a:latin typeface="Georgia"/>
                <a:ea typeface="Georgia"/>
                <a:cs typeface="Georgia"/>
                <a:sym typeface="Georgia"/>
              </a:rPr>
              <a:t>The accuracy can be further improved using transfer learning.</a:t>
            </a:r>
            <a:endParaRPr sz="1800">
              <a:solidFill>
                <a:schemeClr val="dk1"/>
              </a:solidFill>
              <a:latin typeface="Georgia"/>
              <a:ea typeface="Georgia"/>
              <a:cs typeface="Georgia"/>
              <a:sym typeface="Georgia"/>
            </a:endParaRPr>
          </a:p>
          <a:p>
            <a:pPr indent="-342900" lvl="1" marL="1828800" rtl="0" algn="l">
              <a:spcBef>
                <a:spcPts val="0"/>
              </a:spcBef>
              <a:spcAft>
                <a:spcPts val="0"/>
              </a:spcAft>
              <a:buClr>
                <a:schemeClr val="dk1"/>
              </a:buClr>
              <a:buSzPts val="1800"/>
              <a:buFont typeface="Georgia"/>
              <a:buAutoNum type="alphaLcPeriod"/>
            </a:pPr>
            <a:r>
              <a:rPr lang="en" sz="1800">
                <a:solidFill>
                  <a:schemeClr val="dk1"/>
                </a:solidFill>
                <a:latin typeface="Georgia"/>
                <a:ea typeface="Georgia"/>
                <a:cs typeface="Georgia"/>
                <a:sym typeface="Georgia"/>
              </a:rPr>
              <a:t>Next step:</a:t>
            </a:r>
            <a:endParaRPr sz="1800">
              <a:solidFill>
                <a:schemeClr val="dk1"/>
              </a:solidFill>
              <a:latin typeface="Georgia"/>
              <a:ea typeface="Georgia"/>
              <a:cs typeface="Georgia"/>
              <a:sym typeface="Georgia"/>
            </a:endParaRPr>
          </a:p>
          <a:p>
            <a:pPr indent="0" lvl="0" marL="1828800" rtl="0" algn="l">
              <a:spcBef>
                <a:spcPts val="1200"/>
              </a:spcBef>
              <a:spcAft>
                <a:spcPts val="0"/>
              </a:spcAft>
              <a:buNone/>
            </a:pPr>
            <a:r>
              <a:rPr lang="en">
                <a:solidFill>
                  <a:schemeClr val="dk1"/>
                </a:solidFill>
                <a:latin typeface="Georgia"/>
                <a:ea typeface="Georgia"/>
                <a:cs typeface="Georgia"/>
                <a:sym typeface="Georgia"/>
              </a:rPr>
              <a:t>In the next step, ResNet and EfficientNet </a:t>
            </a:r>
            <a:r>
              <a:rPr lang="en">
                <a:solidFill>
                  <a:schemeClr val="dk1"/>
                </a:solidFill>
                <a:latin typeface="Georgia"/>
                <a:ea typeface="Georgia"/>
                <a:cs typeface="Georgia"/>
                <a:sym typeface="Georgia"/>
              </a:rPr>
              <a:t>are the models that will be tried in the next approach.</a:t>
            </a:r>
            <a:endParaRPr sz="1800">
              <a:solidFill>
                <a:schemeClr val="dk1"/>
              </a:solidFill>
              <a:latin typeface="Georgia"/>
              <a:ea typeface="Georgia"/>
              <a:cs typeface="Georgia"/>
              <a:sym typeface="Georgia"/>
            </a:endParaRPr>
          </a:p>
          <a:p>
            <a:pPr indent="0" lvl="0" marL="2286000" rtl="0" algn="l">
              <a:spcBef>
                <a:spcPts val="1200"/>
              </a:spcBef>
              <a:spcAft>
                <a:spcPts val="0"/>
              </a:spcAft>
              <a:buNone/>
            </a:pPr>
            <a:r>
              <a:rPr lang="en" sz="1800">
                <a:solidFill>
                  <a:schemeClr val="dk1"/>
                </a:solidFill>
                <a:latin typeface="Georgia"/>
                <a:ea typeface="Georgia"/>
                <a:cs typeface="Georgia"/>
                <a:sym typeface="Georgia"/>
              </a:rPr>
              <a:t>	</a:t>
            </a:r>
            <a:endParaRPr sz="1800">
              <a:solidFill>
                <a:schemeClr val="dk1"/>
              </a:solidFill>
              <a:latin typeface="Georgia"/>
              <a:ea typeface="Georgia"/>
              <a:cs typeface="Georgia"/>
              <a:sym typeface="Georgia"/>
            </a:endParaRPr>
          </a:p>
          <a:p>
            <a:pPr indent="0" lvl="0" marL="0" rtl="0" algn="just">
              <a:spcBef>
                <a:spcPts val="1200"/>
              </a:spcBef>
              <a:spcAft>
                <a:spcPts val="0"/>
              </a:spcAft>
              <a:buNone/>
            </a:pPr>
            <a:r>
              <a:t/>
            </a:r>
            <a:endParaRPr>
              <a:solidFill>
                <a:schemeClr val="dk1"/>
              </a:solidFill>
              <a:latin typeface="Georgia"/>
              <a:ea typeface="Georgia"/>
              <a:cs typeface="Georgia"/>
              <a:sym typeface="Georgia"/>
            </a:endParaRPr>
          </a:p>
          <a:p>
            <a:pPr indent="0" lvl="0" marL="0" rtl="0" algn="l">
              <a:spcBef>
                <a:spcPts val="1200"/>
              </a:spcBef>
              <a:spcAft>
                <a:spcPts val="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PROJECT OBJECTIVES AND SCOPE</a:t>
            </a:r>
            <a:endParaRPr b="1">
              <a:latin typeface="Georgia"/>
              <a:ea typeface="Georgia"/>
              <a:cs typeface="Georgia"/>
              <a:sym typeface="Georgia"/>
            </a:endParaRPr>
          </a:p>
        </p:txBody>
      </p:sp>
      <p:sp>
        <p:nvSpPr>
          <p:cNvPr id="61" name="Google Shape;61;p14"/>
          <p:cNvSpPr txBox="1"/>
          <p:nvPr>
            <p:ph idx="1" type="body"/>
          </p:nvPr>
        </p:nvSpPr>
        <p:spPr>
          <a:xfrm>
            <a:off x="311700" y="1147575"/>
            <a:ext cx="8520600" cy="3416400"/>
          </a:xfrm>
          <a:prstGeom prst="rect">
            <a:avLst/>
          </a:prstGeom>
        </p:spPr>
        <p:txBody>
          <a:bodyPr anchorCtr="0" anchor="t" bIns="91425" lIns="91425" spcFirstLastPara="1" rIns="91425" wrap="square" tIns="91425">
            <a:noAutofit/>
          </a:bodyPr>
          <a:lstStyle/>
          <a:p>
            <a:pPr indent="-323850" lvl="0" marL="457200" rtl="0" algn="l">
              <a:lnSpc>
                <a:spcPct val="90000"/>
              </a:lnSpc>
              <a:spcBef>
                <a:spcPts val="0"/>
              </a:spcBef>
              <a:spcAft>
                <a:spcPts val="0"/>
              </a:spcAft>
              <a:buClr>
                <a:schemeClr val="dk1"/>
              </a:buClr>
              <a:buSzPts val="1500"/>
              <a:buChar char="●"/>
            </a:pPr>
            <a:r>
              <a:rPr lang="en" sz="1500">
                <a:solidFill>
                  <a:schemeClr val="dk1"/>
                </a:solidFill>
                <a:latin typeface="Georgia"/>
                <a:ea typeface="Georgia"/>
                <a:cs typeface="Georgia"/>
                <a:sym typeface="Georgia"/>
              </a:rPr>
              <a:t>In many developing countries, access to timely and accurate medical care remains a significant challenge, particularly in specialized fields like ophthalmology. The delays in diagnosis and limited availability of expert consultations often lead to the progression of preventable or treatable eye conditions, exacerbating the burden of vision-related disabilities. </a:t>
            </a:r>
            <a:endParaRPr sz="1500">
              <a:solidFill>
                <a:schemeClr val="dk1"/>
              </a:solidFill>
              <a:latin typeface="Georgia"/>
              <a:ea typeface="Georgia"/>
              <a:cs typeface="Georgia"/>
              <a:sym typeface="Georgia"/>
            </a:endParaRPr>
          </a:p>
          <a:p>
            <a:pPr indent="0" lvl="0" marL="457200" rtl="0" algn="l">
              <a:lnSpc>
                <a:spcPct val="90000"/>
              </a:lnSpc>
              <a:spcBef>
                <a:spcPts val="0"/>
              </a:spcBef>
              <a:spcAft>
                <a:spcPts val="0"/>
              </a:spcAft>
              <a:buNone/>
            </a:pPr>
            <a:r>
              <a:t/>
            </a:r>
            <a:endParaRPr sz="1500">
              <a:solidFill>
                <a:schemeClr val="dk1"/>
              </a:solidFill>
              <a:latin typeface="Georgia"/>
              <a:ea typeface="Georgia"/>
              <a:cs typeface="Georgia"/>
              <a:sym typeface="Georgia"/>
            </a:endParaRPr>
          </a:p>
          <a:p>
            <a:pPr indent="-323850" lvl="0" marL="457200" rtl="0" algn="l">
              <a:lnSpc>
                <a:spcPct val="90000"/>
              </a:lnSpc>
              <a:spcBef>
                <a:spcPts val="0"/>
              </a:spcBef>
              <a:spcAft>
                <a:spcPts val="0"/>
              </a:spcAft>
              <a:buClr>
                <a:schemeClr val="dk1"/>
              </a:buClr>
              <a:buSzPts val="1500"/>
              <a:buChar char="●"/>
            </a:pPr>
            <a:r>
              <a:rPr lang="en" sz="1500">
                <a:solidFill>
                  <a:schemeClr val="dk1"/>
                </a:solidFill>
                <a:latin typeface="Georgia"/>
                <a:ea typeface="Georgia"/>
                <a:cs typeface="Georgia"/>
                <a:sym typeface="Georgia"/>
              </a:rPr>
              <a:t>This project is essential because it aims to bridge the gap in access to eye care by leveraging advanced technology to accelerate the detection of eye diseases by</a:t>
            </a:r>
            <a:r>
              <a:rPr lang="en" sz="1500">
                <a:solidFill>
                  <a:schemeClr val="dk1"/>
                </a:solidFill>
                <a:latin typeface="Georgia"/>
                <a:ea typeface="Georgia"/>
                <a:cs typeface="Georgia"/>
                <a:sym typeface="Georgia"/>
              </a:rPr>
              <a:t> providing instant diagnosis and feedback to medical professionals and patients, even those in remote areas.</a:t>
            </a:r>
            <a:endParaRPr sz="1500">
              <a:solidFill>
                <a:schemeClr val="dk1"/>
              </a:solidFill>
              <a:latin typeface="Georgia"/>
              <a:ea typeface="Georgia"/>
              <a:cs typeface="Georgia"/>
              <a:sym typeface="Georgia"/>
            </a:endParaRPr>
          </a:p>
          <a:p>
            <a:pPr indent="0" lvl="0" marL="457200" rtl="0" algn="l">
              <a:lnSpc>
                <a:spcPct val="90000"/>
              </a:lnSpc>
              <a:spcBef>
                <a:spcPts val="0"/>
              </a:spcBef>
              <a:spcAft>
                <a:spcPts val="0"/>
              </a:spcAft>
              <a:buNone/>
            </a:pPr>
            <a:r>
              <a:t/>
            </a:r>
            <a:endParaRPr sz="1500">
              <a:solidFill>
                <a:schemeClr val="dk1"/>
              </a:solidFill>
              <a:latin typeface="Georgia"/>
              <a:ea typeface="Georgia"/>
              <a:cs typeface="Georgia"/>
              <a:sym typeface="Georgia"/>
            </a:endParaRPr>
          </a:p>
          <a:p>
            <a:pPr indent="-323850" lvl="0" marL="457200" rtl="0" algn="l">
              <a:lnSpc>
                <a:spcPct val="90000"/>
              </a:lnSpc>
              <a:spcBef>
                <a:spcPts val="0"/>
              </a:spcBef>
              <a:spcAft>
                <a:spcPts val="0"/>
              </a:spcAft>
              <a:buClr>
                <a:schemeClr val="dk1"/>
              </a:buClr>
              <a:buSzPts val="1500"/>
              <a:buFont typeface="Georgia"/>
              <a:buChar char="●"/>
            </a:pPr>
            <a:r>
              <a:rPr lang="en" sz="1500">
                <a:solidFill>
                  <a:schemeClr val="dk1"/>
                </a:solidFill>
                <a:latin typeface="Georgia"/>
                <a:ea typeface="Georgia"/>
                <a:cs typeface="Georgia"/>
                <a:sym typeface="Georgia"/>
              </a:rPr>
              <a:t>The project aims to build a robust classification system capable of identifying eye ailments and providing detailed diagnostic information. It uses machine learning and deep learning techniques to diagnose and classify various eye diseases  such as Diabetic Retinopathy, Cataract, Glaucoma, etc. using retinal images. </a:t>
            </a:r>
            <a:endParaRPr sz="150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BLOCK LEVEL REPRESENTATION</a:t>
            </a:r>
            <a:endParaRPr/>
          </a:p>
        </p:txBody>
      </p:sp>
      <p:sp>
        <p:nvSpPr>
          <p:cNvPr id="67" name="Google Shape;67;p15"/>
          <p:cNvSpPr txBox="1"/>
          <p:nvPr>
            <p:ph idx="1" type="body"/>
          </p:nvPr>
        </p:nvSpPr>
        <p:spPr>
          <a:xfrm>
            <a:off x="311700" y="1152475"/>
            <a:ext cx="3825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Two</a:t>
            </a:r>
            <a:r>
              <a:rPr lang="en" sz="1500">
                <a:solidFill>
                  <a:schemeClr val="dk1"/>
                </a:solidFill>
              </a:rPr>
              <a:t> Layers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Layer 1,  #Model = 1</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Layer 2,  #Model = 3</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Layer 1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Ocular Disease Recognition Classifier</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Layer 2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Diabetes Retinopathy Classifier</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Glaucoma Classifier</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Cataract Classifier</a:t>
            </a:r>
            <a:endParaRPr sz="1500">
              <a:solidFill>
                <a:schemeClr val="dk1"/>
              </a:solidFill>
            </a:endParaRPr>
          </a:p>
        </p:txBody>
      </p:sp>
      <p:pic>
        <p:nvPicPr>
          <p:cNvPr id="68" name="Google Shape;68;p15"/>
          <p:cNvPicPr preferRelativeResize="0"/>
          <p:nvPr/>
        </p:nvPicPr>
        <p:blipFill>
          <a:blip r:embed="rId3">
            <a:alphaModFix/>
          </a:blip>
          <a:stretch>
            <a:fillRect/>
          </a:stretch>
        </p:blipFill>
        <p:spPr>
          <a:xfrm>
            <a:off x="4631325" y="1152475"/>
            <a:ext cx="3982049" cy="3416399"/>
          </a:xfrm>
          <a:prstGeom prst="rect">
            <a:avLst/>
          </a:prstGeom>
          <a:noFill/>
          <a:ln>
            <a:noFill/>
          </a:ln>
          <a:effectLst>
            <a:outerShdw blurRad="85725" rotWithShape="0" algn="bl" dir="5400000" dist="19050">
              <a:srgbClr val="000000">
                <a:alpha val="7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DATA REQUIRED</a:t>
            </a:r>
            <a:endParaRPr b="1">
              <a:latin typeface="Georgia"/>
              <a:ea typeface="Georgia"/>
              <a:cs typeface="Georgia"/>
              <a:sym typeface="Georgia"/>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5437" lvl="0" marL="457200" rtl="0" algn="l">
              <a:lnSpc>
                <a:spcPct val="105000"/>
              </a:lnSpc>
              <a:spcBef>
                <a:spcPts val="0"/>
              </a:spcBef>
              <a:spcAft>
                <a:spcPts val="0"/>
              </a:spcAft>
              <a:buClr>
                <a:schemeClr val="dk1"/>
              </a:buClr>
              <a:buSzPts val="1525"/>
              <a:buFont typeface="Georgia"/>
              <a:buChar char="●"/>
            </a:pPr>
            <a:r>
              <a:rPr lang="en" sz="1525">
                <a:solidFill>
                  <a:schemeClr val="dk1"/>
                </a:solidFill>
                <a:latin typeface="Georgia"/>
                <a:ea typeface="Georgia"/>
                <a:cs typeface="Georgia"/>
                <a:sym typeface="Georgia"/>
              </a:rPr>
              <a:t>4 datasets are being used in this project. </a:t>
            </a:r>
            <a:endParaRPr sz="1525">
              <a:solidFill>
                <a:schemeClr val="dk1"/>
              </a:solidFill>
              <a:latin typeface="Georgia"/>
              <a:ea typeface="Georgia"/>
              <a:cs typeface="Georgia"/>
              <a:sym typeface="Georgia"/>
            </a:endParaRPr>
          </a:p>
          <a:p>
            <a:pPr indent="-325437" lvl="0" marL="457200" rtl="0" algn="l">
              <a:lnSpc>
                <a:spcPct val="105000"/>
              </a:lnSpc>
              <a:spcBef>
                <a:spcPts val="0"/>
              </a:spcBef>
              <a:spcAft>
                <a:spcPts val="0"/>
              </a:spcAft>
              <a:buClr>
                <a:schemeClr val="dk1"/>
              </a:buClr>
              <a:buSzPts val="1525"/>
              <a:buFont typeface="Georgia"/>
              <a:buChar char="●"/>
            </a:pPr>
            <a:r>
              <a:rPr lang="en" sz="1525">
                <a:solidFill>
                  <a:schemeClr val="dk1"/>
                </a:solidFill>
                <a:latin typeface="Georgia"/>
                <a:ea typeface="Georgia"/>
                <a:cs typeface="Georgia"/>
                <a:sym typeface="Georgia"/>
              </a:rPr>
              <a:t>The first classifier model that classifies images into different categories of eye ailments makes use of the </a:t>
            </a:r>
            <a:r>
              <a:rPr b="1" lang="en" sz="1525">
                <a:solidFill>
                  <a:schemeClr val="dk1"/>
                </a:solidFill>
                <a:latin typeface="Georgia"/>
                <a:ea typeface="Georgia"/>
                <a:cs typeface="Georgia"/>
                <a:sym typeface="Georgia"/>
              </a:rPr>
              <a:t>Ocular Disease Recognition dataset</a:t>
            </a:r>
            <a:r>
              <a:rPr lang="en" sz="1525">
                <a:solidFill>
                  <a:schemeClr val="dk1"/>
                </a:solidFill>
                <a:latin typeface="Georgia"/>
                <a:ea typeface="Georgia"/>
                <a:cs typeface="Georgia"/>
                <a:sym typeface="Georgia"/>
              </a:rPr>
              <a:t>. It allows us to classify the image as normal or the presence of a disease such as DR, Cataract, Glaucoma, or other ocular conditions. </a:t>
            </a:r>
            <a:endParaRPr sz="1525">
              <a:solidFill>
                <a:schemeClr val="dk1"/>
              </a:solidFill>
              <a:latin typeface="Georgia"/>
              <a:ea typeface="Georgia"/>
              <a:cs typeface="Georgia"/>
              <a:sym typeface="Georgia"/>
            </a:endParaRPr>
          </a:p>
          <a:p>
            <a:pPr indent="-325437" lvl="0" marL="457200" rtl="0" algn="l">
              <a:lnSpc>
                <a:spcPct val="105000"/>
              </a:lnSpc>
              <a:spcBef>
                <a:spcPts val="0"/>
              </a:spcBef>
              <a:spcAft>
                <a:spcPts val="0"/>
              </a:spcAft>
              <a:buClr>
                <a:schemeClr val="dk1"/>
              </a:buClr>
              <a:buSzPts val="1525"/>
              <a:buFont typeface="Georgia"/>
              <a:buChar char="●"/>
            </a:pPr>
            <a:r>
              <a:rPr lang="en" sz="1525">
                <a:solidFill>
                  <a:schemeClr val="dk1"/>
                </a:solidFill>
                <a:latin typeface="Georgia"/>
                <a:ea typeface="Georgia"/>
                <a:cs typeface="Georgia"/>
                <a:sym typeface="Georgia"/>
              </a:rPr>
              <a:t>The second dataset being used is the </a:t>
            </a:r>
            <a:r>
              <a:rPr b="1" lang="en" sz="1525">
                <a:solidFill>
                  <a:schemeClr val="dk1"/>
                </a:solidFill>
                <a:latin typeface="Georgia"/>
                <a:ea typeface="Georgia"/>
                <a:cs typeface="Georgia"/>
                <a:sym typeface="Georgia"/>
              </a:rPr>
              <a:t>Diabetic retinopathy dataset</a:t>
            </a:r>
            <a:r>
              <a:rPr lang="en" sz="1525">
                <a:solidFill>
                  <a:schemeClr val="dk1"/>
                </a:solidFill>
                <a:latin typeface="Georgia"/>
                <a:ea typeface="Georgia"/>
                <a:cs typeface="Georgia"/>
                <a:sym typeface="Georgia"/>
              </a:rPr>
              <a:t> which allows the model to classify images into no DR, mild DR, moderate DR, severe DR, and proliferative DR. </a:t>
            </a:r>
            <a:endParaRPr sz="1525">
              <a:solidFill>
                <a:schemeClr val="dk1"/>
              </a:solidFill>
              <a:latin typeface="Georgia"/>
              <a:ea typeface="Georgia"/>
              <a:cs typeface="Georgia"/>
              <a:sym typeface="Georgia"/>
            </a:endParaRPr>
          </a:p>
          <a:p>
            <a:pPr indent="-325437" lvl="0" marL="457200" rtl="0" algn="l">
              <a:lnSpc>
                <a:spcPct val="105000"/>
              </a:lnSpc>
              <a:spcBef>
                <a:spcPts val="0"/>
              </a:spcBef>
              <a:spcAft>
                <a:spcPts val="0"/>
              </a:spcAft>
              <a:buClr>
                <a:schemeClr val="dk1"/>
              </a:buClr>
              <a:buSzPts val="1525"/>
              <a:buFont typeface="Georgia"/>
              <a:buChar char="●"/>
            </a:pPr>
            <a:r>
              <a:rPr lang="en" sz="1525">
                <a:solidFill>
                  <a:schemeClr val="dk1"/>
                </a:solidFill>
                <a:latin typeface="Georgia"/>
                <a:ea typeface="Georgia"/>
                <a:cs typeface="Georgia"/>
                <a:sym typeface="Georgia"/>
              </a:rPr>
              <a:t>The third dataset in use is the </a:t>
            </a:r>
            <a:r>
              <a:rPr b="1" lang="en" sz="1525">
                <a:solidFill>
                  <a:schemeClr val="dk1"/>
                </a:solidFill>
                <a:latin typeface="Georgia"/>
                <a:ea typeface="Georgia"/>
                <a:cs typeface="Georgia"/>
                <a:sym typeface="Georgia"/>
              </a:rPr>
              <a:t>Glaucoma Detection Dataset</a:t>
            </a:r>
            <a:r>
              <a:rPr lang="en" sz="1525">
                <a:solidFill>
                  <a:schemeClr val="dk1"/>
                </a:solidFill>
                <a:latin typeface="Georgia"/>
                <a:ea typeface="Georgia"/>
                <a:cs typeface="Georgia"/>
                <a:sym typeface="Georgia"/>
              </a:rPr>
              <a:t> which allows the model to classify images into no glaucoma and glaucoma detected. </a:t>
            </a:r>
            <a:endParaRPr sz="1525">
              <a:solidFill>
                <a:schemeClr val="dk1"/>
              </a:solidFill>
              <a:latin typeface="Georgia"/>
              <a:ea typeface="Georgia"/>
              <a:cs typeface="Georgia"/>
              <a:sym typeface="Georgia"/>
            </a:endParaRPr>
          </a:p>
          <a:p>
            <a:pPr indent="-325437" lvl="0" marL="457200" rtl="0" algn="l">
              <a:lnSpc>
                <a:spcPct val="105000"/>
              </a:lnSpc>
              <a:spcBef>
                <a:spcPts val="0"/>
              </a:spcBef>
              <a:spcAft>
                <a:spcPts val="0"/>
              </a:spcAft>
              <a:buClr>
                <a:schemeClr val="dk1"/>
              </a:buClr>
              <a:buSzPts val="1525"/>
              <a:buFont typeface="Georgia"/>
              <a:buChar char="●"/>
            </a:pPr>
            <a:r>
              <a:rPr lang="en" sz="1525">
                <a:solidFill>
                  <a:schemeClr val="dk1"/>
                </a:solidFill>
                <a:latin typeface="Georgia"/>
                <a:ea typeface="Georgia"/>
                <a:cs typeface="Georgia"/>
                <a:sym typeface="Georgia"/>
              </a:rPr>
              <a:t>The fourth dataset in use is the </a:t>
            </a:r>
            <a:r>
              <a:rPr b="1" lang="en" sz="1525">
                <a:solidFill>
                  <a:schemeClr val="dk1"/>
                </a:solidFill>
                <a:latin typeface="Georgia"/>
                <a:ea typeface="Georgia"/>
                <a:cs typeface="Georgia"/>
                <a:sym typeface="Georgia"/>
              </a:rPr>
              <a:t>Cataract dataset</a:t>
            </a:r>
            <a:r>
              <a:rPr lang="en" sz="1525">
                <a:solidFill>
                  <a:schemeClr val="dk1"/>
                </a:solidFill>
                <a:latin typeface="Georgia"/>
                <a:ea typeface="Georgia"/>
                <a:cs typeface="Georgia"/>
                <a:sym typeface="Georgia"/>
              </a:rPr>
              <a:t> </a:t>
            </a:r>
            <a:r>
              <a:rPr lang="en" sz="1525">
                <a:solidFill>
                  <a:schemeClr val="dk1"/>
                </a:solidFill>
                <a:latin typeface="Georgia"/>
                <a:ea typeface="Georgia"/>
                <a:cs typeface="Georgia"/>
                <a:sym typeface="Georgia"/>
              </a:rPr>
              <a:t>which allows the model to classify images into no cataract and cataract detected</a:t>
            </a:r>
            <a:endParaRPr sz="1525">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latin typeface="Georgia"/>
                <a:ea typeface="Georgia"/>
                <a:cs typeface="Georgia"/>
                <a:sym typeface="Georgia"/>
              </a:rPr>
              <a:t>DATA REQUIRED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000000"/>
              </a:buClr>
              <a:buSzPts val="1500"/>
              <a:buFont typeface="Georgia"/>
              <a:buAutoNum type="arabicPeriod"/>
            </a:pPr>
            <a:r>
              <a:rPr b="1" lang="en" sz="1500">
                <a:solidFill>
                  <a:schemeClr val="dk1"/>
                </a:solidFill>
                <a:latin typeface="Georgia"/>
                <a:ea typeface="Georgia"/>
                <a:cs typeface="Georgia"/>
                <a:sym typeface="Georgia"/>
              </a:rPr>
              <a:t>Ocular Disease Recognition Classifier dataset :</a:t>
            </a:r>
            <a:endParaRPr b="1" sz="1500">
              <a:solidFill>
                <a:schemeClr val="dk1"/>
              </a:solidFill>
              <a:latin typeface="Georgia"/>
              <a:ea typeface="Georgia"/>
              <a:cs typeface="Georgia"/>
              <a:sym typeface="Georgia"/>
            </a:endParaRPr>
          </a:p>
          <a:p>
            <a:pPr indent="0" lvl="0" marL="457200" rtl="0" algn="l">
              <a:lnSpc>
                <a:spcPct val="95000"/>
              </a:lnSpc>
              <a:spcBef>
                <a:spcPts val="1200"/>
              </a:spcBef>
              <a:spcAft>
                <a:spcPts val="0"/>
              </a:spcAft>
              <a:buSzPts val="688"/>
              <a:buNone/>
            </a:pPr>
            <a:r>
              <a:rPr lang="en" sz="1500">
                <a:solidFill>
                  <a:schemeClr val="dk1"/>
                </a:solidFill>
                <a:latin typeface="Georgia"/>
                <a:ea typeface="Georgia"/>
                <a:cs typeface="Georgia"/>
                <a:sym typeface="Georgia"/>
              </a:rPr>
              <a:t>The dataset includes a csv file and image set. The csv file consists of the ID, left-fundus and right-fundus, age, gender, diagnosis, left-diagnostic keywords and right-diagnostic keywords as columns. The dataset consists of 5000 patients, with left eye and right eye images. The ODIR-5k dataset has eight output labels for classifying ocular diseases. These labels are:</a:t>
            </a:r>
            <a:endParaRPr sz="1500">
              <a:solidFill>
                <a:schemeClr val="dk1"/>
              </a:solidFill>
              <a:latin typeface="Georgia"/>
              <a:ea typeface="Georgia"/>
              <a:cs typeface="Georgia"/>
              <a:sym typeface="Georgia"/>
            </a:endParaRPr>
          </a:p>
          <a:p>
            <a:pPr indent="-323850" lvl="0" marL="1371600" rtl="0" algn="l">
              <a:lnSpc>
                <a:spcPct val="95000"/>
              </a:lnSpc>
              <a:spcBef>
                <a:spcPts val="120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Normal (N) - 4490</a:t>
            </a:r>
            <a:endParaRPr sz="1500">
              <a:solidFill>
                <a:schemeClr val="dk1"/>
              </a:solidFill>
              <a:latin typeface="Georgia"/>
              <a:ea typeface="Georgia"/>
              <a:cs typeface="Georgia"/>
              <a:sym typeface="Georgia"/>
            </a:endParaRPr>
          </a:p>
          <a:p>
            <a:pPr indent="-323850" lvl="0" marL="1371600" rtl="0" algn="l">
              <a:lnSpc>
                <a:spcPct val="95000"/>
              </a:lnSpc>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Diabetic Retinopathy (D) - 2520</a:t>
            </a:r>
            <a:endParaRPr sz="1500">
              <a:solidFill>
                <a:schemeClr val="dk1"/>
              </a:solidFill>
              <a:latin typeface="Georgia"/>
              <a:ea typeface="Georgia"/>
              <a:cs typeface="Georgia"/>
              <a:sym typeface="Georgia"/>
            </a:endParaRPr>
          </a:p>
          <a:p>
            <a:pPr indent="-323850" lvl="0" marL="1371600" rtl="0" algn="l">
              <a:lnSpc>
                <a:spcPct val="95000"/>
              </a:lnSpc>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Glaucoma (G) - 1110</a:t>
            </a:r>
            <a:endParaRPr sz="1500">
              <a:solidFill>
                <a:schemeClr val="dk1"/>
              </a:solidFill>
              <a:latin typeface="Georgia"/>
              <a:ea typeface="Georgia"/>
              <a:cs typeface="Georgia"/>
              <a:sym typeface="Georgia"/>
            </a:endParaRPr>
          </a:p>
          <a:p>
            <a:pPr indent="-323850" lvl="0" marL="1371600" rtl="0" algn="l">
              <a:lnSpc>
                <a:spcPct val="95000"/>
              </a:lnSpc>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Cataract (C) - 460</a:t>
            </a:r>
            <a:endParaRPr sz="1400">
              <a:solidFill>
                <a:schemeClr val="dk1"/>
              </a:solidFill>
              <a:latin typeface="Georgia"/>
              <a:ea typeface="Georgia"/>
              <a:cs typeface="Georgia"/>
              <a:sym typeface="Georgia"/>
            </a:endParaRPr>
          </a:p>
          <a:p>
            <a:pPr indent="-323850" lvl="0" marL="1371600" rtl="0" algn="l">
              <a:lnSpc>
                <a:spcPct val="95000"/>
              </a:lnSpc>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Age-related Macular Degeneration (A) - 440</a:t>
            </a:r>
            <a:endParaRPr sz="1500">
              <a:solidFill>
                <a:schemeClr val="dk1"/>
              </a:solidFill>
              <a:latin typeface="Georgia"/>
              <a:ea typeface="Georgia"/>
              <a:cs typeface="Georgia"/>
              <a:sym typeface="Georgia"/>
            </a:endParaRPr>
          </a:p>
          <a:p>
            <a:pPr indent="-323850" lvl="0" marL="1371600" rtl="0" algn="l">
              <a:lnSpc>
                <a:spcPct val="95000"/>
              </a:lnSpc>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Hypertension (H) - 420</a:t>
            </a:r>
            <a:endParaRPr sz="1500">
              <a:solidFill>
                <a:schemeClr val="dk1"/>
              </a:solidFill>
              <a:latin typeface="Georgia"/>
              <a:ea typeface="Georgia"/>
              <a:cs typeface="Georgia"/>
              <a:sym typeface="Georgia"/>
            </a:endParaRPr>
          </a:p>
          <a:p>
            <a:pPr indent="-323850" lvl="0" marL="1371600" rtl="0" algn="l">
              <a:lnSpc>
                <a:spcPct val="95000"/>
              </a:lnSpc>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Myopia (M) - 360</a:t>
            </a:r>
            <a:endParaRPr sz="1500">
              <a:solidFill>
                <a:schemeClr val="dk1"/>
              </a:solidFill>
              <a:latin typeface="Georgia"/>
              <a:ea typeface="Georgia"/>
              <a:cs typeface="Georgia"/>
              <a:sym typeface="Georgia"/>
            </a:endParaRPr>
          </a:p>
          <a:p>
            <a:pPr indent="-323850" lvl="0" marL="1371600" rtl="0" algn="l">
              <a:lnSpc>
                <a:spcPct val="95000"/>
              </a:lnSpc>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Other Diseases (O) - 200</a:t>
            </a:r>
            <a:endParaRPr sz="1500">
              <a:solidFill>
                <a:schemeClr val="dk1"/>
              </a:solidFill>
              <a:latin typeface="Georgia"/>
              <a:ea typeface="Georgia"/>
              <a:cs typeface="Georgia"/>
              <a:sym typeface="Georgia"/>
            </a:endParaRPr>
          </a:p>
          <a:p>
            <a:pPr indent="0" lvl="0" marL="457200" rtl="0" algn="l">
              <a:lnSpc>
                <a:spcPct val="95000"/>
              </a:lnSpc>
              <a:spcBef>
                <a:spcPts val="1200"/>
              </a:spcBef>
              <a:spcAft>
                <a:spcPts val="0"/>
              </a:spcAft>
              <a:buSzPts val="688"/>
              <a:buNone/>
            </a:pPr>
            <a:r>
              <a:t/>
            </a:r>
            <a:endParaRPr sz="1500">
              <a:solidFill>
                <a:schemeClr val="dk1"/>
              </a:solidFill>
              <a:latin typeface="Georgia"/>
              <a:ea typeface="Georgia"/>
              <a:cs typeface="Georgia"/>
              <a:sym typeface="Georgia"/>
            </a:endParaRPr>
          </a:p>
          <a:p>
            <a:pPr indent="0" lvl="0" marL="457200" rtl="0" algn="l">
              <a:lnSpc>
                <a:spcPct val="95000"/>
              </a:lnSpc>
              <a:spcBef>
                <a:spcPts val="1200"/>
              </a:spcBef>
              <a:spcAft>
                <a:spcPts val="1200"/>
              </a:spcAft>
              <a:buSzPts val="688"/>
              <a:buNone/>
            </a:pPr>
            <a:r>
              <a:t/>
            </a:r>
            <a:endParaRPr sz="15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latin typeface="Georgia"/>
                <a:ea typeface="Georgia"/>
                <a:cs typeface="Georgia"/>
                <a:sym typeface="Georgia"/>
              </a:rPr>
              <a:t>DATA REQUIRED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500">
                <a:solidFill>
                  <a:schemeClr val="dk1"/>
                </a:solidFill>
                <a:latin typeface="Georgia"/>
                <a:ea typeface="Georgia"/>
                <a:cs typeface="Georgia"/>
                <a:sym typeface="Georgia"/>
              </a:rPr>
              <a:t>2.	Diabetes Retinopathy Classifier dataset : </a:t>
            </a:r>
            <a:endParaRPr b="1" sz="1500">
              <a:solidFill>
                <a:schemeClr val="dk1"/>
              </a:solidFill>
              <a:latin typeface="Georgia"/>
              <a:ea typeface="Georgia"/>
              <a:cs typeface="Georgia"/>
              <a:sym typeface="Georgia"/>
            </a:endParaRPr>
          </a:p>
          <a:p>
            <a:pPr indent="-323850" lvl="0" marL="914400" rtl="0" algn="just">
              <a:spcBef>
                <a:spcPts val="1200"/>
              </a:spcBef>
              <a:spcAft>
                <a:spcPts val="0"/>
              </a:spcAft>
              <a:buClr>
                <a:srgbClr val="3C4043"/>
              </a:buClr>
              <a:buSzPts val="1500"/>
              <a:buFont typeface="Georgia"/>
              <a:buAutoNum type="arabicPeriod"/>
            </a:pPr>
            <a:r>
              <a:rPr lang="en" sz="1500">
                <a:solidFill>
                  <a:schemeClr val="dk1"/>
                </a:solidFill>
                <a:latin typeface="Georgia"/>
                <a:ea typeface="Georgia"/>
                <a:cs typeface="Georgia"/>
                <a:sym typeface="Georgia"/>
              </a:rPr>
              <a:t>This data set contains fundus of the eye.</a:t>
            </a:r>
            <a:endParaRPr sz="1500">
              <a:solidFill>
                <a:schemeClr val="dk1"/>
              </a:solidFill>
              <a:latin typeface="Georgia"/>
              <a:ea typeface="Georgia"/>
              <a:cs typeface="Georgia"/>
              <a:sym typeface="Georgia"/>
            </a:endParaRPr>
          </a:p>
          <a:p>
            <a:pPr indent="-323850" lvl="0" marL="914400" rtl="0" algn="just">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Data set size - 4 columns x 35108 rows</a:t>
            </a:r>
            <a:endParaRPr sz="1500">
              <a:solidFill>
                <a:schemeClr val="dk1"/>
              </a:solidFill>
              <a:latin typeface="Georgia"/>
              <a:ea typeface="Georgia"/>
              <a:cs typeface="Georgia"/>
              <a:sym typeface="Georgia"/>
            </a:endParaRPr>
          </a:p>
          <a:p>
            <a:pPr indent="-323850" lvl="0" marL="914400" rtl="0" algn="just">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Distribution of images with:</a:t>
            </a:r>
            <a:endParaRPr sz="1500">
              <a:solidFill>
                <a:schemeClr val="dk1"/>
              </a:solidFill>
              <a:latin typeface="Georgia"/>
              <a:ea typeface="Georgia"/>
              <a:cs typeface="Georgia"/>
              <a:sym typeface="Georgia"/>
            </a:endParaRPr>
          </a:p>
          <a:p>
            <a:pPr indent="-323850" lvl="1" marL="1371600" marR="0" rtl="0" algn="l">
              <a:lnSpc>
                <a:spcPct val="115000"/>
              </a:lnSpc>
              <a:spcBef>
                <a:spcPts val="0"/>
              </a:spcBef>
              <a:spcAft>
                <a:spcPts val="0"/>
              </a:spcAft>
              <a:buClr>
                <a:schemeClr val="dk1"/>
              </a:buClr>
              <a:buSzPts val="1500"/>
              <a:buFont typeface="Georgia"/>
              <a:buAutoNum type="alphaLcPeriod"/>
            </a:pPr>
            <a:r>
              <a:rPr lang="en" sz="1500">
                <a:solidFill>
                  <a:schemeClr val="dk1"/>
                </a:solidFill>
                <a:latin typeface="Georgia"/>
                <a:ea typeface="Georgia"/>
                <a:cs typeface="Georgia"/>
                <a:sym typeface="Georgia"/>
              </a:rPr>
              <a:t>No DR 		 - 25802</a:t>
            </a:r>
            <a:endParaRPr sz="1500">
              <a:solidFill>
                <a:schemeClr val="dk1"/>
              </a:solidFill>
              <a:latin typeface="Georgia"/>
              <a:ea typeface="Georgia"/>
              <a:cs typeface="Georgia"/>
              <a:sym typeface="Georgia"/>
            </a:endParaRPr>
          </a:p>
          <a:p>
            <a:pPr indent="-323850" lvl="1" marL="1371600" marR="0" rtl="0" algn="l">
              <a:lnSpc>
                <a:spcPct val="115000"/>
              </a:lnSpc>
              <a:spcBef>
                <a:spcPts val="0"/>
              </a:spcBef>
              <a:spcAft>
                <a:spcPts val="0"/>
              </a:spcAft>
              <a:buClr>
                <a:schemeClr val="dk1"/>
              </a:buClr>
              <a:buSzPts val="1500"/>
              <a:buFont typeface="Georgia"/>
              <a:buAutoNum type="alphaLcPeriod"/>
            </a:pPr>
            <a:r>
              <a:rPr lang="en" sz="1500">
                <a:solidFill>
                  <a:schemeClr val="dk1"/>
                </a:solidFill>
                <a:latin typeface="Georgia"/>
                <a:ea typeface="Georgia"/>
                <a:cs typeface="Georgia"/>
                <a:sym typeface="Georgia"/>
              </a:rPr>
              <a:t>Mild DR 		 - 2438</a:t>
            </a:r>
            <a:endParaRPr sz="1500">
              <a:solidFill>
                <a:schemeClr val="dk1"/>
              </a:solidFill>
              <a:latin typeface="Georgia"/>
              <a:ea typeface="Georgia"/>
              <a:cs typeface="Georgia"/>
              <a:sym typeface="Georgia"/>
            </a:endParaRPr>
          </a:p>
          <a:p>
            <a:pPr indent="-323850" lvl="1" marL="1371600" rtl="0" algn="l">
              <a:spcBef>
                <a:spcPts val="0"/>
              </a:spcBef>
              <a:spcAft>
                <a:spcPts val="0"/>
              </a:spcAft>
              <a:buClr>
                <a:srgbClr val="3C4043"/>
              </a:buClr>
              <a:buSzPts val="1500"/>
              <a:buFont typeface="Georgia"/>
              <a:buAutoNum type="alphaLcPeriod"/>
            </a:pPr>
            <a:r>
              <a:rPr lang="en" sz="1500">
                <a:solidFill>
                  <a:schemeClr val="dk1"/>
                </a:solidFill>
                <a:latin typeface="Georgia"/>
                <a:ea typeface="Georgia"/>
                <a:cs typeface="Georgia"/>
                <a:sym typeface="Georgia"/>
              </a:rPr>
              <a:t>Moderate DR 	 -</a:t>
            </a:r>
            <a:r>
              <a:rPr lang="en" sz="1500">
                <a:solidFill>
                  <a:schemeClr val="dk1"/>
                </a:solidFill>
                <a:latin typeface="Georgia"/>
                <a:ea typeface="Georgia"/>
                <a:cs typeface="Georgia"/>
                <a:sym typeface="Georgia"/>
              </a:rPr>
              <a:t> 5288</a:t>
            </a:r>
            <a:endParaRPr sz="1500">
              <a:solidFill>
                <a:schemeClr val="dk1"/>
              </a:solidFill>
              <a:latin typeface="Georgia"/>
              <a:ea typeface="Georgia"/>
              <a:cs typeface="Georgia"/>
              <a:sym typeface="Georgia"/>
            </a:endParaRPr>
          </a:p>
          <a:p>
            <a:pPr indent="-323850" lvl="1" marL="1371600" rtl="0" algn="l">
              <a:spcBef>
                <a:spcPts val="0"/>
              </a:spcBef>
              <a:spcAft>
                <a:spcPts val="0"/>
              </a:spcAft>
              <a:buClr>
                <a:srgbClr val="3C4043"/>
              </a:buClr>
              <a:buSzPts val="1500"/>
              <a:buFont typeface="Georgia"/>
              <a:buAutoNum type="alphaLcPeriod"/>
            </a:pPr>
            <a:r>
              <a:rPr lang="en" sz="1500">
                <a:solidFill>
                  <a:schemeClr val="dk1"/>
                </a:solidFill>
                <a:latin typeface="Georgia"/>
                <a:ea typeface="Georgia"/>
                <a:cs typeface="Georgia"/>
                <a:sym typeface="Georgia"/>
              </a:rPr>
              <a:t>Severe DR 	 - 872</a:t>
            </a:r>
            <a:endParaRPr sz="1500">
              <a:solidFill>
                <a:schemeClr val="dk1"/>
              </a:solidFill>
              <a:latin typeface="Georgia"/>
              <a:ea typeface="Georgia"/>
              <a:cs typeface="Georgia"/>
              <a:sym typeface="Georgia"/>
            </a:endParaRPr>
          </a:p>
          <a:p>
            <a:pPr indent="-323850" lvl="1" marL="1371600" rtl="0" algn="l">
              <a:spcBef>
                <a:spcPts val="0"/>
              </a:spcBef>
              <a:spcAft>
                <a:spcPts val="0"/>
              </a:spcAft>
              <a:buClr>
                <a:schemeClr val="dk1"/>
              </a:buClr>
              <a:buSzPts val="1500"/>
              <a:buFont typeface="Georgia"/>
              <a:buAutoNum type="alphaLcPeriod"/>
            </a:pPr>
            <a:r>
              <a:rPr lang="en" sz="1500">
                <a:solidFill>
                  <a:schemeClr val="dk1"/>
                </a:solidFill>
                <a:latin typeface="Georgia"/>
                <a:ea typeface="Georgia"/>
                <a:cs typeface="Georgia"/>
                <a:sym typeface="Georgia"/>
              </a:rPr>
              <a:t>P</a:t>
            </a:r>
            <a:r>
              <a:rPr lang="en" sz="1500">
                <a:solidFill>
                  <a:schemeClr val="dk1"/>
                </a:solidFill>
                <a:latin typeface="Georgia"/>
                <a:ea typeface="Georgia"/>
                <a:cs typeface="Georgia"/>
                <a:sym typeface="Georgia"/>
              </a:rPr>
              <a:t>roliferative DR - </a:t>
            </a:r>
            <a:r>
              <a:rPr lang="en" sz="1500">
                <a:solidFill>
                  <a:schemeClr val="dk1"/>
                </a:solidFill>
                <a:latin typeface="Georgia"/>
                <a:ea typeface="Georgia"/>
                <a:cs typeface="Georgia"/>
                <a:sym typeface="Georgia"/>
              </a:rPr>
              <a:t>708</a:t>
            </a:r>
            <a:endParaRPr sz="1500">
              <a:solidFill>
                <a:schemeClr val="dk1"/>
              </a:solidFill>
              <a:latin typeface="Georgia"/>
              <a:ea typeface="Georgia"/>
              <a:cs typeface="Georgia"/>
              <a:sym typeface="Georgia"/>
            </a:endParaRPr>
          </a:p>
          <a:p>
            <a:pPr indent="-323850" lvl="0" marL="914400" rtl="0" algn="just">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From the first hand analysis, we can see that the dataset is heavily </a:t>
            </a:r>
            <a:r>
              <a:rPr lang="en" sz="1500">
                <a:solidFill>
                  <a:schemeClr val="dk1"/>
                </a:solidFill>
                <a:latin typeface="Georgia"/>
                <a:ea typeface="Georgia"/>
                <a:cs typeface="Georgia"/>
                <a:sym typeface="Georgia"/>
              </a:rPr>
              <a:t>imbalanced across the levels of DR.</a:t>
            </a:r>
            <a:endParaRPr sz="1500">
              <a:solidFill>
                <a:schemeClr val="dk1"/>
              </a:solidFill>
              <a:latin typeface="Georgia"/>
              <a:ea typeface="Georgia"/>
              <a:cs typeface="Georgia"/>
              <a:sym typeface="Georgia"/>
            </a:endParaRPr>
          </a:p>
          <a:p>
            <a:pPr indent="0" lvl="0" marL="0" rtl="0" algn="l">
              <a:spcBef>
                <a:spcPts val="1200"/>
              </a:spcBef>
              <a:spcAft>
                <a:spcPts val="1200"/>
              </a:spcAft>
              <a:buNone/>
            </a:pPr>
            <a:r>
              <a:t/>
            </a:r>
            <a:endParaRPr sz="150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latin typeface="Georgia"/>
                <a:ea typeface="Georgia"/>
                <a:cs typeface="Georgia"/>
                <a:sym typeface="Georgia"/>
              </a:rPr>
              <a:t>DATA REQUIRED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500">
                <a:solidFill>
                  <a:schemeClr val="dk1"/>
                </a:solidFill>
                <a:latin typeface="Georgia"/>
                <a:ea typeface="Georgia"/>
                <a:cs typeface="Georgia"/>
                <a:sym typeface="Georgia"/>
              </a:rPr>
              <a:t>3.	Glaucoma Classifier dataset :</a:t>
            </a:r>
            <a:endParaRPr b="1" sz="1500">
              <a:solidFill>
                <a:schemeClr val="dk1"/>
              </a:solidFill>
              <a:latin typeface="Georgia"/>
              <a:ea typeface="Georgia"/>
              <a:cs typeface="Georgia"/>
              <a:sym typeface="Georgia"/>
            </a:endParaRPr>
          </a:p>
          <a:p>
            <a:pPr indent="-323850" lvl="0" marL="914400" rtl="0" algn="just">
              <a:spcBef>
                <a:spcPts val="1200"/>
              </a:spcBef>
              <a:spcAft>
                <a:spcPts val="0"/>
              </a:spcAft>
              <a:buClr>
                <a:schemeClr val="dk1"/>
              </a:buClr>
              <a:buSzPts val="1500"/>
              <a:buFont typeface="Georgia"/>
              <a:buAutoNum type="arabicPeriod"/>
            </a:pPr>
            <a:r>
              <a:rPr lang="en" sz="1500">
                <a:solidFill>
                  <a:schemeClr val="dk1"/>
                </a:solidFill>
                <a:highlight>
                  <a:srgbClr val="FFFFFF"/>
                </a:highlight>
                <a:latin typeface="Georgia"/>
                <a:ea typeface="Georgia"/>
                <a:cs typeface="Georgia"/>
                <a:sym typeface="Georgia"/>
              </a:rPr>
              <a:t>This data set contains images/oct scans of the eye in the .jpg format.</a:t>
            </a:r>
            <a:endParaRPr sz="1500">
              <a:solidFill>
                <a:schemeClr val="dk1"/>
              </a:solidFill>
              <a:latin typeface="Georgia"/>
              <a:ea typeface="Georgia"/>
              <a:cs typeface="Georgia"/>
              <a:sym typeface="Georgia"/>
            </a:endParaRPr>
          </a:p>
          <a:p>
            <a:pPr indent="-323850" lvl="0" marL="914400" rtl="0" algn="just">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Data set size - 5 columns x 650 rows</a:t>
            </a:r>
            <a:endParaRPr sz="1500">
              <a:solidFill>
                <a:schemeClr val="dk1"/>
              </a:solidFill>
              <a:latin typeface="Georgia"/>
              <a:ea typeface="Georgia"/>
              <a:cs typeface="Georgia"/>
              <a:sym typeface="Georgia"/>
            </a:endParaRPr>
          </a:p>
          <a:p>
            <a:pPr indent="-323850" lvl="0" marL="914400" rtl="0" algn="just">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Distribution :</a:t>
            </a:r>
            <a:endParaRPr sz="1500">
              <a:solidFill>
                <a:schemeClr val="dk1"/>
              </a:solidFill>
              <a:latin typeface="Georgia"/>
              <a:ea typeface="Georgia"/>
              <a:cs typeface="Georgia"/>
              <a:sym typeface="Georgia"/>
            </a:endParaRPr>
          </a:p>
          <a:p>
            <a:pPr indent="-323850" lvl="1" marL="1371600" rtl="0" algn="just">
              <a:spcBef>
                <a:spcPts val="0"/>
              </a:spcBef>
              <a:spcAft>
                <a:spcPts val="0"/>
              </a:spcAft>
              <a:buClr>
                <a:schemeClr val="dk1"/>
              </a:buClr>
              <a:buSzPts val="1500"/>
              <a:buFont typeface="Georgia"/>
              <a:buAutoNum type="alphaLcPeriod"/>
            </a:pPr>
            <a:r>
              <a:rPr lang="en" sz="1500">
                <a:solidFill>
                  <a:schemeClr val="dk1"/>
                </a:solidFill>
                <a:latin typeface="Georgia"/>
                <a:ea typeface="Georgia"/>
                <a:cs typeface="Georgia"/>
                <a:sym typeface="Georgia"/>
              </a:rPr>
              <a:t>Label - With Glaucoma (168) </a:t>
            </a:r>
            <a:endParaRPr sz="1500">
              <a:solidFill>
                <a:schemeClr val="dk1"/>
              </a:solidFill>
              <a:latin typeface="Georgia"/>
              <a:ea typeface="Georgia"/>
              <a:cs typeface="Georgia"/>
              <a:sym typeface="Georgia"/>
            </a:endParaRPr>
          </a:p>
          <a:p>
            <a:pPr indent="-323850" lvl="1" marL="1371600" rtl="0" algn="just">
              <a:spcBef>
                <a:spcPts val="0"/>
              </a:spcBef>
              <a:spcAft>
                <a:spcPts val="0"/>
              </a:spcAft>
              <a:buClr>
                <a:schemeClr val="dk1"/>
              </a:buClr>
              <a:buSzPts val="1500"/>
              <a:buFont typeface="Georgia"/>
              <a:buAutoNum type="alphaLcPeriod"/>
            </a:pPr>
            <a:r>
              <a:rPr lang="en" sz="1500">
                <a:solidFill>
                  <a:schemeClr val="dk1"/>
                </a:solidFill>
                <a:latin typeface="Georgia"/>
                <a:ea typeface="Georgia"/>
                <a:cs typeface="Georgia"/>
                <a:sym typeface="Georgia"/>
              </a:rPr>
              <a:t>Label - Without Glaucoma (482) </a:t>
            </a:r>
            <a:endParaRPr sz="1500">
              <a:solidFill>
                <a:schemeClr val="dk1"/>
              </a:solidFill>
              <a:latin typeface="Georgia"/>
              <a:ea typeface="Georgia"/>
              <a:cs typeface="Georgia"/>
              <a:sym typeface="Georgia"/>
            </a:endParaRPr>
          </a:p>
          <a:p>
            <a:pPr indent="-323850" lvl="0" marL="914400" rtl="0" algn="just">
              <a:spcBef>
                <a:spcPts val="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From the first hand analysis, we can see that the dataset is heavily imbalanced.</a:t>
            </a:r>
            <a:endParaRPr sz="1500">
              <a:solidFill>
                <a:schemeClr val="dk1"/>
              </a:solidFill>
              <a:latin typeface="Georgia"/>
              <a:ea typeface="Georgia"/>
              <a:cs typeface="Georgia"/>
              <a:sym typeface="Georgia"/>
            </a:endParaRPr>
          </a:p>
          <a:p>
            <a:pPr indent="0" lvl="0" marL="0" rtl="0" algn="just">
              <a:spcBef>
                <a:spcPts val="1200"/>
              </a:spcBef>
              <a:spcAft>
                <a:spcPts val="0"/>
              </a:spcAft>
              <a:buNone/>
            </a:pPr>
            <a:r>
              <a:t/>
            </a:r>
            <a:endParaRPr sz="1500">
              <a:solidFill>
                <a:schemeClr val="dk1"/>
              </a:solidFill>
              <a:latin typeface="Georgia"/>
              <a:ea typeface="Georgia"/>
              <a:cs typeface="Georgia"/>
              <a:sym typeface="Georgia"/>
            </a:endParaRPr>
          </a:p>
          <a:p>
            <a:pPr indent="0" lvl="0" marL="0" rtl="0" algn="l">
              <a:spcBef>
                <a:spcPts val="1200"/>
              </a:spcBef>
              <a:spcAft>
                <a:spcPts val="1200"/>
              </a:spcAft>
              <a:buNone/>
            </a:pPr>
            <a:r>
              <a:t/>
            </a:r>
            <a:endParaRPr sz="150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latin typeface="Georgia"/>
                <a:ea typeface="Georgia"/>
                <a:cs typeface="Georgia"/>
                <a:sym typeface="Georgia"/>
              </a:rPr>
              <a:t>DATA REQUIRED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00">
                <a:solidFill>
                  <a:schemeClr val="dk1"/>
                </a:solidFill>
                <a:latin typeface="Georgia"/>
                <a:ea typeface="Georgia"/>
                <a:cs typeface="Georgia"/>
                <a:sym typeface="Georgia"/>
              </a:rPr>
              <a:t>4.	Cataract</a:t>
            </a:r>
            <a:r>
              <a:rPr b="1" lang="en" sz="1500">
                <a:solidFill>
                  <a:schemeClr val="dk1"/>
                </a:solidFill>
                <a:latin typeface="Georgia"/>
                <a:ea typeface="Georgia"/>
                <a:cs typeface="Georgia"/>
                <a:sym typeface="Georgia"/>
              </a:rPr>
              <a:t> Classifier dataset:</a:t>
            </a:r>
            <a:endParaRPr b="1" sz="1500">
              <a:solidFill>
                <a:schemeClr val="dk1"/>
              </a:solidFill>
              <a:latin typeface="Georgia"/>
              <a:ea typeface="Georgia"/>
              <a:cs typeface="Georgia"/>
              <a:sym typeface="Georgia"/>
            </a:endParaRPr>
          </a:p>
          <a:p>
            <a:pPr indent="-323850" lvl="0" marL="914400" rtl="0" algn="l">
              <a:lnSpc>
                <a:spcPct val="95000"/>
              </a:lnSpc>
              <a:spcBef>
                <a:spcPts val="1200"/>
              </a:spcBef>
              <a:spcAft>
                <a:spcPts val="0"/>
              </a:spcAft>
              <a:buClr>
                <a:schemeClr val="dk1"/>
              </a:buClr>
              <a:buSzPts val="1500"/>
              <a:buFont typeface="Georgia"/>
              <a:buAutoNum type="arabicPeriod"/>
            </a:pPr>
            <a:r>
              <a:rPr lang="en" sz="1500">
                <a:solidFill>
                  <a:schemeClr val="dk1"/>
                </a:solidFill>
                <a:latin typeface="Georgia"/>
                <a:ea typeface="Georgia"/>
                <a:cs typeface="Georgia"/>
                <a:sym typeface="Georgia"/>
              </a:rPr>
              <a:t>The dataset includes images of the eye that have been labeled based on the presence or absence of cataracts.</a:t>
            </a:r>
            <a:endParaRPr sz="1500">
              <a:solidFill>
                <a:schemeClr val="dk1"/>
              </a:solidFill>
              <a:latin typeface="Georgia"/>
              <a:ea typeface="Georgia"/>
              <a:cs typeface="Georgia"/>
              <a:sym typeface="Georgia"/>
            </a:endParaRPr>
          </a:p>
          <a:p>
            <a:pPr indent="-323850" lvl="0" marL="914400" rtl="0" algn="l">
              <a:lnSpc>
                <a:spcPct val="95000"/>
              </a:lnSpc>
              <a:spcBef>
                <a:spcPts val="0"/>
              </a:spcBef>
              <a:spcAft>
                <a:spcPts val="0"/>
              </a:spcAft>
              <a:buClr>
                <a:schemeClr val="dk1"/>
              </a:buClr>
              <a:buSzPts val="1500"/>
              <a:buAutoNum type="arabicPeriod"/>
            </a:pPr>
            <a:r>
              <a:rPr lang="en" sz="1500">
                <a:solidFill>
                  <a:schemeClr val="dk1"/>
                </a:solidFill>
              </a:rPr>
              <a:t>The dataset includes two main classes:</a:t>
            </a:r>
            <a:endParaRPr sz="1500">
              <a:solidFill>
                <a:schemeClr val="dk1"/>
              </a:solidFill>
            </a:endParaRPr>
          </a:p>
          <a:p>
            <a:pPr indent="-323850" lvl="1" marL="1371600" rtl="0" algn="l">
              <a:lnSpc>
                <a:spcPct val="95000"/>
              </a:lnSpc>
              <a:spcBef>
                <a:spcPts val="0"/>
              </a:spcBef>
              <a:spcAft>
                <a:spcPts val="0"/>
              </a:spcAft>
              <a:buClr>
                <a:schemeClr val="dk1"/>
              </a:buClr>
              <a:buSzPts val="1500"/>
              <a:buAutoNum type="alphaLcPeriod"/>
            </a:pPr>
            <a:r>
              <a:rPr lang="en" sz="1500">
                <a:solidFill>
                  <a:schemeClr val="dk1"/>
                </a:solidFill>
              </a:rPr>
              <a:t>Normal: Images of eyes without cataracts.(300)</a:t>
            </a:r>
            <a:endParaRPr sz="1500">
              <a:solidFill>
                <a:schemeClr val="dk1"/>
              </a:solidFill>
            </a:endParaRPr>
          </a:p>
          <a:p>
            <a:pPr indent="-323850" lvl="1" marL="1371600" rtl="0" algn="l">
              <a:lnSpc>
                <a:spcPct val="95000"/>
              </a:lnSpc>
              <a:spcBef>
                <a:spcPts val="0"/>
              </a:spcBef>
              <a:spcAft>
                <a:spcPts val="0"/>
              </a:spcAft>
              <a:buClr>
                <a:schemeClr val="dk1"/>
              </a:buClr>
              <a:buSzPts val="1500"/>
              <a:buAutoNum type="alphaLcPeriod"/>
            </a:pPr>
            <a:r>
              <a:rPr lang="en" sz="1500">
                <a:solidFill>
                  <a:schemeClr val="dk1"/>
                </a:solidFill>
              </a:rPr>
              <a:t>Cataract: Images of eyes with cataracts.(100)</a:t>
            </a:r>
            <a:endParaRPr sz="1500">
              <a:solidFill>
                <a:schemeClr val="dk1"/>
              </a:solidFill>
            </a:endParaRPr>
          </a:p>
          <a:p>
            <a:pPr indent="0" lvl="0" marL="0" rtl="0" algn="l">
              <a:lnSpc>
                <a:spcPct val="95000"/>
              </a:lnSpc>
              <a:spcBef>
                <a:spcPts val="1200"/>
              </a:spcBef>
              <a:spcAft>
                <a:spcPts val="0"/>
              </a:spcAft>
              <a:buNone/>
            </a:pPr>
            <a:r>
              <a:rPr lang="en" sz="1500">
                <a:solidFill>
                  <a:schemeClr val="dk1"/>
                </a:solidFill>
              </a:rPr>
              <a:t>	</a:t>
            </a:r>
            <a:endParaRPr sz="1500">
              <a:solidFill>
                <a:schemeClr val="dk1"/>
              </a:solidFill>
            </a:endParaRPr>
          </a:p>
          <a:p>
            <a:pPr indent="0" lvl="0" marL="457200" rtl="0" algn="l">
              <a:lnSpc>
                <a:spcPct val="95000"/>
              </a:lnSpc>
              <a:spcBef>
                <a:spcPts val="1200"/>
              </a:spcBef>
              <a:spcAft>
                <a:spcPts val="0"/>
              </a:spcAft>
              <a:buNone/>
            </a:pPr>
            <a:r>
              <a:t/>
            </a:r>
            <a:endParaRPr sz="1500">
              <a:solidFill>
                <a:schemeClr val="dk1"/>
              </a:solidFill>
              <a:latin typeface="Georgia"/>
              <a:ea typeface="Georgia"/>
              <a:cs typeface="Georgia"/>
              <a:sym typeface="Georgia"/>
            </a:endParaRPr>
          </a:p>
          <a:p>
            <a:pPr indent="0" lvl="0" marL="457200" rtl="0" algn="l">
              <a:lnSpc>
                <a:spcPct val="95000"/>
              </a:lnSpc>
              <a:spcBef>
                <a:spcPts val="1200"/>
              </a:spcBef>
              <a:spcAft>
                <a:spcPts val="0"/>
              </a:spcAft>
              <a:buNone/>
            </a:pPr>
            <a:r>
              <a:t/>
            </a:r>
            <a:endParaRPr sz="1500">
              <a:solidFill>
                <a:schemeClr val="dk1"/>
              </a:solidFill>
            </a:endParaRPr>
          </a:p>
          <a:p>
            <a:pPr indent="0" lvl="0" marL="457200" rtl="0" algn="l">
              <a:lnSpc>
                <a:spcPct val="95000"/>
              </a:lnSpc>
              <a:spcBef>
                <a:spcPts val="1200"/>
              </a:spcBef>
              <a:spcAft>
                <a:spcPts val="0"/>
              </a:spcAft>
              <a:buNone/>
            </a:pPr>
            <a:r>
              <a:t/>
            </a:r>
            <a:endParaRPr sz="1500">
              <a:solidFill>
                <a:schemeClr val="dk1"/>
              </a:solidFill>
              <a:latin typeface="Georgia"/>
              <a:ea typeface="Georgia"/>
              <a:cs typeface="Georgia"/>
              <a:sym typeface="Georgia"/>
            </a:endParaRPr>
          </a:p>
          <a:p>
            <a:pPr indent="0" lvl="0" marL="457200" rtl="0" algn="l">
              <a:lnSpc>
                <a:spcPct val="95000"/>
              </a:lnSpc>
              <a:spcBef>
                <a:spcPts val="1200"/>
              </a:spcBef>
              <a:spcAft>
                <a:spcPts val="1200"/>
              </a:spcAft>
              <a:buNone/>
            </a:pPr>
            <a:r>
              <a:t/>
            </a:r>
            <a:endParaRPr sz="150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Georgia"/>
                <a:ea typeface="Georgia"/>
                <a:cs typeface="Georgia"/>
                <a:sym typeface="Georgia"/>
              </a:rPr>
              <a:t>TECHNICAL APPROACH</a:t>
            </a:r>
            <a:endParaRPr b="1">
              <a:latin typeface="Georgia"/>
              <a:ea typeface="Georgia"/>
              <a:cs typeface="Georgia"/>
              <a:sym typeface="Georgia"/>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sz="3700">
                <a:solidFill>
                  <a:srgbClr val="000000"/>
                </a:solidFill>
                <a:latin typeface="Georgia"/>
                <a:ea typeface="Georgia"/>
                <a:cs typeface="Georgia"/>
                <a:sym typeface="Georgia"/>
              </a:rPr>
              <a:t>PREPROCESSING :</a:t>
            </a:r>
            <a:endParaRPr b="1" sz="3700">
              <a:solidFill>
                <a:srgbClr val="000000"/>
              </a:solidFill>
              <a:latin typeface="Georgia"/>
              <a:ea typeface="Georgia"/>
              <a:cs typeface="Georgia"/>
              <a:sym typeface="Georgia"/>
            </a:endParaRPr>
          </a:p>
          <a:p>
            <a:pPr indent="-322818" lvl="0" marL="914400" rtl="0" algn="l">
              <a:spcBef>
                <a:spcPts val="1200"/>
              </a:spcBef>
              <a:spcAft>
                <a:spcPts val="0"/>
              </a:spcAft>
              <a:buClr>
                <a:srgbClr val="000000"/>
              </a:buClr>
              <a:buSzPct val="100000"/>
              <a:buFont typeface="Georgia"/>
              <a:buAutoNum type="arabicPeriod"/>
            </a:pPr>
            <a:r>
              <a:rPr lang="en" sz="4565">
                <a:solidFill>
                  <a:srgbClr val="000000"/>
                </a:solidFill>
                <a:latin typeface="Georgia"/>
                <a:ea typeface="Georgia"/>
                <a:cs typeface="Georgia"/>
                <a:sym typeface="Georgia"/>
              </a:rPr>
              <a:t>Rescaling : This line rescales the pixel values of the images from the original range of [0, 255] to a normalized range of [0, 1]. Neural networks typically perform better when inputs are normalized, and rescaling the pixel values helps the model converge faster during training.</a:t>
            </a:r>
            <a:endParaRPr sz="4565">
              <a:solidFill>
                <a:srgbClr val="000000"/>
              </a:solidFill>
              <a:latin typeface="Georgia"/>
              <a:ea typeface="Georgia"/>
              <a:cs typeface="Georgia"/>
              <a:sym typeface="Georgia"/>
            </a:endParaRPr>
          </a:p>
          <a:p>
            <a:pPr indent="-322818" lvl="0" marL="914400" rtl="0" algn="l">
              <a:spcBef>
                <a:spcPts val="0"/>
              </a:spcBef>
              <a:spcAft>
                <a:spcPts val="0"/>
              </a:spcAft>
              <a:buClr>
                <a:srgbClr val="000000"/>
              </a:buClr>
              <a:buSzPct val="100000"/>
              <a:buFont typeface="Georgia"/>
              <a:buAutoNum type="arabicPeriod"/>
            </a:pPr>
            <a:r>
              <a:rPr lang="en" sz="4565">
                <a:solidFill>
                  <a:srgbClr val="000000"/>
                </a:solidFill>
                <a:latin typeface="Georgia"/>
                <a:ea typeface="Georgia"/>
                <a:cs typeface="Georgia"/>
                <a:sym typeface="Georgia"/>
              </a:rPr>
              <a:t>Resizing : All images are resized to a fixed size. This ensures that the input dimensions are consistent for the network, which is important since neural networks require fixed input sizes.</a:t>
            </a:r>
            <a:endParaRPr sz="4565">
              <a:solidFill>
                <a:srgbClr val="000000"/>
              </a:solidFill>
              <a:latin typeface="Georgia"/>
              <a:ea typeface="Georgia"/>
              <a:cs typeface="Georgia"/>
              <a:sym typeface="Georgia"/>
            </a:endParaRPr>
          </a:p>
          <a:p>
            <a:pPr indent="-322818" lvl="0" marL="914400" rtl="0" algn="l">
              <a:spcBef>
                <a:spcPts val="0"/>
              </a:spcBef>
              <a:spcAft>
                <a:spcPts val="0"/>
              </a:spcAft>
              <a:buClr>
                <a:srgbClr val="000000"/>
              </a:buClr>
              <a:buSzPct val="100000"/>
              <a:buFont typeface="Georgia"/>
              <a:buAutoNum type="arabicPeriod"/>
            </a:pPr>
            <a:r>
              <a:rPr lang="en" sz="4565">
                <a:solidFill>
                  <a:srgbClr val="000000"/>
                </a:solidFill>
                <a:latin typeface="Georgia"/>
                <a:ea typeface="Georgia"/>
                <a:cs typeface="Georgia"/>
                <a:sym typeface="Georgia"/>
              </a:rPr>
              <a:t>Conversion to arrays : Images are converted into NumPy arrays to make them compatible with TensorFlow and Keras models. Each image will have three dimensions: height, width, and depth (3, for the RGB channels)</a:t>
            </a:r>
            <a:endParaRPr sz="4565">
              <a:solidFill>
                <a:srgbClr val="000000"/>
              </a:solidFill>
              <a:latin typeface="Georgia"/>
              <a:ea typeface="Georgia"/>
              <a:cs typeface="Georgia"/>
              <a:sym typeface="Georgia"/>
            </a:endParaRPr>
          </a:p>
          <a:p>
            <a:pPr indent="-322818" lvl="0" marL="914400" rtl="0" algn="l">
              <a:spcBef>
                <a:spcPts val="0"/>
              </a:spcBef>
              <a:spcAft>
                <a:spcPts val="0"/>
              </a:spcAft>
              <a:buClr>
                <a:srgbClr val="000000"/>
              </a:buClr>
              <a:buSzPct val="100000"/>
              <a:buFont typeface="Georgia"/>
              <a:buAutoNum type="arabicPeriod"/>
            </a:pPr>
            <a:r>
              <a:rPr lang="en" sz="4565">
                <a:solidFill>
                  <a:srgbClr val="000000"/>
                </a:solidFill>
                <a:latin typeface="Georgia"/>
                <a:ea typeface="Georgia"/>
                <a:cs typeface="Georgia"/>
                <a:sym typeface="Georgia"/>
              </a:rPr>
              <a:t>Also, the datasets for each of these classifiers are unbalanced, so undersampling method is used to make the datasets </a:t>
            </a:r>
            <a:r>
              <a:rPr lang="en" sz="4565">
                <a:solidFill>
                  <a:srgbClr val="000000"/>
                </a:solidFill>
                <a:latin typeface="Georgia"/>
                <a:ea typeface="Georgia"/>
                <a:cs typeface="Georgia"/>
                <a:sym typeface="Georgia"/>
              </a:rPr>
              <a:t>balanced. </a:t>
            </a:r>
            <a:endParaRPr sz="4565">
              <a:solidFill>
                <a:srgbClr val="000000"/>
              </a:solidFill>
              <a:latin typeface="Georgia"/>
              <a:ea typeface="Georgia"/>
              <a:cs typeface="Georgia"/>
              <a:sym typeface="Georgia"/>
            </a:endParaRPr>
          </a:p>
          <a:p>
            <a:pPr indent="0" lvl="0" marL="0" rtl="0" algn="l">
              <a:spcBef>
                <a:spcPts val="1200"/>
              </a:spcBef>
              <a:spcAft>
                <a:spcPts val="1200"/>
              </a:spcAft>
              <a:buNone/>
            </a:pPr>
            <a:r>
              <a:t/>
            </a:r>
            <a:endParaRPr>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