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5" r:id="rId8"/>
    <p:sldId id="1284" r:id="rId9"/>
    <p:sldId id="1286" r:id="rId10"/>
    <p:sldId id="1287" r:id="rId11"/>
    <p:sldId id="1292" r:id="rId12"/>
    <p:sldId id="1293" r:id="rId13"/>
    <p:sldId id="1294" r:id="rId14"/>
    <p:sldId id="1295" r:id="rId15"/>
    <p:sldId id="1296" r:id="rId16"/>
    <p:sldId id="1306" r:id="rId17"/>
    <p:sldId id="1297" r:id="rId18"/>
    <p:sldId id="1288" r:id="rId19"/>
    <p:sldId id="1249" r:id="rId20"/>
  </p:sldIdLst>
  <p:sldSz cx="9144000" cy="5143500" type="screen16x9"/>
  <p:notesSz cx="6858000" cy="9144000"/>
  <p:custShowLst>
    <p:custShow name="Custom Show 1" id="0">
      <p:sldLst>
        <p:sld r:id="rId3"/>
        <p:sld r:id="rId6"/>
        <p:sld r:id="rId7"/>
        <p:sld r:id="rId9"/>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01" userDrawn="1">
          <p15:clr>
            <a:srgbClr val="A4A3A4"/>
          </p15:clr>
        </p15:guide>
        <p15:guide id="2" pos="143"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D5D"/>
    <a:srgbClr val="841910"/>
    <a:srgbClr val="213264"/>
    <a:srgbClr val="DFDDFB"/>
    <a:srgbClr val="213164"/>
    <a:srgbClr val="213163"/>
    <a:srgbClr val="E3E1FB"/>
    <a:srgbClr val="FFAB40"/>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441" autoAdjust="0"/>
  </p:normalViewPr>
  <p:slideViewPr>
    <p:cSldViewPr snapToGrid="0" showGuides="1">
      <p:cViewPr varScale="1">
        <p:scale>
          <a:sx n="94" d="100"/>
          <a:sy n="94" d="100"/>
        </p:scale>
        <p:origin x="557" y="77"/>
      </p:cViewPr>
      <p:guideLst>
        <p:guide orient="horz" pos="601"/>
        <p:guide pos="143"/>
        <p:guide orient="horz" pos="876"/>
      </p:guideLst>
    </p:cSldViewPr>
  </p:slideViewPr>
  <p:outlineViewPr>
    <p:cViewPr>
      <p:scale>
        <a:sx n="33" d="100"/>
        <a:sy n="33" d="100"/>
      </p:scale>
      <p:origin x="269" y="50885"/>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03875" y="3887316"/>
            <a:ext cx="2095554" cy="84518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M.Dharshini Priya</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:814721104015</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GB" b="1" dirty="0"/>
              <a:t>LOGIN PAGE</a:t>
            </a:r>
            <a:endParaRPr lang="en-US" b="1" dirty="0"/>
          </a:p>
        </p:txBody>
      </p:sp>
      <p:pic>
        <p:nvPicPr>
          <p:cNvPr id="4" name="Picture 3" descr="C:\Users\admin\Documents\teacher home page.jpgteacher home page"/>
          <p:cNvPicPr>
            <a:picLocks noChangeAspect="1"/>
          </p:cNvPicPr>
          <p:nvPr/>
        </p:nvPicPr>
        <p:blipFill>
          <a:blip r:embed="rId1"/>
          <a:srcRect/>
          <a:stretch>
            <a:fillRect/>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GB" b="1" dirty="0"/>
              <a:t>TEACHERS HOME PAGE</a:t>
            </a:r>
            <a:endParaRPr lang="en-US" b="1" dirty="0"/>
          </a:p>
        </p:txBody>
      </p:sp>
      <p:pic>
        <p:nvPicPr>
          <p:cNvPr id="4" name="Picture 3" descr="C:\Users\admin\Documents\student login page.jpgstudent login page"/>
          <p:cNvPicPr>
            <a:picLocks noChangeAspect="1"/>
          </p:cNvPicPr>
          <p:nvPr/>
        </p:nvPicPr>
        <p:blipFill>
          <a:blip r:embed="rId1"/>
          <a:srcRect/>
          <a:stretch>
            <a:fillRect/>
          </a:stretch>
        </p:blipFill>
        <p:spPr>
          <a:xfrm>
            <a:off x="0" y="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GB" b="1" dirty="0"/>
              <a:t>TEACHERS PAGE</a:t>
            </a:r>
            <a:endParaRPr lang="en-US" b="1" dirty="0"/>
          </a:p>
        </p:txBody>
      </p:sp>
      <p:pic>
        <p:nvPicPr>
          <p:cNvPr id="5" name="Picture 4" descr="C:\Users\admin\Documents\student home page.jpgstudent home page"/>
          <p:cNvPicPr>
            <a:picLocks noChangeAspect="1"/>
          </p:cNvPicPr>
          <p:nvPr/>
        </p:nvPicPr>
        <p:blipFill>
          <a:blip r:embed="rId1"/>
          <a:srcRect/>
          <a:stretch>
            <a:fillRect/>
          </a:stretch>
        </p:blipFill>
        <p:spPr>
          <a:xfrm>
            <a:off x="0" y="0"/>
            <a:ext cx="91440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GB" b="1" dirty="0"/>
              <a:t>NOT FOUND PAGE</a:t>
            </a:r>
            <a:endParaRPr lang="en-US" b="1" dirty="0"/>
          </a:p>
        </p:txBody>
      </p:sp>
      <p:pic>
        <p:nvPicPr>
          <p:cNvPr id="4" name="Picture 3" descr="C:\Users\admin\Downloads\WhatsApp Image 2024-04-10 at 8.56.47 AM.jpegWhatsApp Image 2024-04-10 at 8.56.47 AM"/>
          <p:cNvPicPr>
            <a:picLocks noChangeAspect="1"/>
          </p:cNvPicPr>
          <p:nvPr/>
        </p:nvPicPr>
        <p:blipFill>
          <a:blip r:embed="rId1"/>
          <a:srcRect l="697" t="7834" r="2724" b="6056"/>
          <a:stretch>
            <a:fillRect/>
          </a:stretch>
        </p:blipFill>
        <p:spPr>
          <a:xfrm>
            <a:off x="0" y="369570"/>
            <a:ext cx="8893175" cy="44602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524" y="680132"/>
            <a:ext cx="5305031" cy="521435"/>
          </a:xfrm>
        </p:spPr>
        <p:txBody>
          <a:bodyPr/>
          <a:lstStyle/>
          <a:p>
            <a:r>
              <a:rPr lang="en-GB" b="1" dirty="0"/>
              <a:t>                         NO ACCESS PAGE</a:t>
            </a:r>
            <a:endParaRPr lang="en-US" b="1" dirty="0"/>
          </a:p>
        </p:txBody>
      </p:sp>
      <p:sp>
        <p:nvSpPr>
          <p:cNvPr id="3" name="Subtitle 2"/>
          <p:cNvSpPr>
            <a:spLocks noGrp="1"/>
          </p:cNvSpPr>
          <p:nvPr>
            <p:ph type="subTitle"/>
          </p:nvPr>
        </p:nvSpPr>
        <p:spPr/>
        <p:txBody>
          <a:bodyPr/>
          <a:lstStyle/>
          <a:p>
            <a:endParaRPr lang="en-US" dirty="0"/>
          </a:p>
        </p:txBody>
      </p:sp>
      <p:pic>
        <p:nvPicPr>
          <p:cNvPr id="5" name="Picture 4" descr="C:\Users\admin\Downloads\WhatsApp Image 2024-04-10 at 8.44.38 AM.jpegWhatsApp Image 2024-04-10 at 8.44.38 AM"/>
          <p:cNvPicPr>
            <a:picLocks noChangeAspect="1"/>
          </p:cNvPicPr>
          <p:nvPr/>
        </p:nvPicPr>
        <p:blipFill>
          <a:blip r:embed="rId1"/>
          <a:srcRect/>
          <a:stretch>
            <a:fillRect/>
          </a:stretch>
        </p:blipFill>
        <p:spPr>
          <a:xfrm>
            <a:off x="0" y="-16328"/>
            <a:ext cx="9144000"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4" y="719666"/>
            <a:ext cx="8413308" cy="3790457"/>
          </a:xfrm>
        </p:spPr>
        <p:txBody>
          <a:bodyPr/>
          <a:lstStyle/>
          <a:p>
            <a:br>
              <a:rPr lang="en-US" b="0" i="0" dirty="0">
                <a:solidFill>
                  <a:srgbClr val="374151"/>
                </a:solidFill>
                <a:effectLst/>
                <a:latin typeface="Söhne"/>
              </a:rPr>
            </a:br>
            <a:endParaRPr lang="en-US" dirty="0"/>
          </a:p>
        </p:txBody>
      </p:sp>
      <p:sp>
        <p:nvSpPr>
          <p:cNvPr id="3" name="TextBox 2"/>
          <p:cNvSpPr txBox="1"/>
          <p:nvPr/>
        </p:nvSpPr>
        <p:spPr>
          <a:xfrm>
            <a:off x="261258" y="646268"/>
            <a:ext cx="6022664" cy="307777"/>
          </a:xfrm>
          <a:prstGeom prst="rect">
            <a:avLst/>
          </a:prstGeom>
          <a:noFill/>
        </p:spPr>
        <p:txBody>
          <a:bodyPr wrap="square" rtlCol="0">
            <a:spAutoFit/>
          </a:bodyPr>
          <a:lstStyle/>
          <a:p>
            <a:endParaRPr lang="en-US" b="1" dirty="0"/>
          </a:p>
        </p:txBody>
      </p:sp>
      <p:sp>
        <p:nvSpPr>
          <p:cNvPr id="4" name="TextBox 3"/>
          <p:cNvSpPr txBox="1"/>
          <p:nvPr/>
        </p:nvSpPr>
        <p:spPr>
          <a:xfrm>
            <a:off x="226881" y="556890"/>
            <a:ext cx="8669612" cy="4185761"/>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b="1" dirty="0">
              <a:solidFill>
                <a:srgbClr val="374151"/>
              </a:solidFill>
              <a:cs typeface="Times New Roman" panose="02020603050405020304" pitchFamily="18" charset="0"/>
            </a:endParaRPr>
          </a:p>
          <a:p>
            <a:endParaRPr lang="en-US" b="1" dirty="0">
              <a:solidFill>
                <a:srgbClr val="374151"/>
              </a:solidFill>
              <a:cs typeface="Times New Roman" panose="02020603050405020304" pitchFamily="18" charset="0"/>
            </a:endParaRPr>
          </a:p>
          <a:p>
            <a:pPr>
              <a:buFont typeface="Wingdings" panose="05000000000000000000" pitchFamily="2" charset="2"/>
              <a:buChar char="v"/>
            </a:pPr>
            <a:r>
              <a:rPr lang="en-GB" b="1" dirty="0">
                <a:solidFill>
                  <a:srgbClr val="FF0000"/>
                </a:solidFill>
              </a:rPr>
              <a:t>Version Control for Notes</a:t>
            </a:r>
            <a:endParaRPr lang="en-GB" dirty="0">
              <a:solidFill>
                <a:srgbClr val="FF0000"/>
              </a:solidFill>
            </a:endParaRPr>
          </a:p>
          <a:p>
            <a:r>
              <a:rPr lang="en-GB" dirty="0"/>
              <a:t>Introduce version control functionality to track and manage revisions of notes, allowing users to view and revert to previous versions</a:t>
            </a:r>
            <a:endParaRPr lang="en-GB" dirty="0"/>
          </a:p>
          <a:p>
            <a:pPr>
              <a:buFont typeface="Wingdings" panose="05000000000000000000" pitchFamily="2" charset="2"/>
              <a:buChar char="v"/>
            </a:pPr>
            <a:r>
              <a:rPr lang="en-GB" b="1" dirty="0">
                <a:solidFill>
                  <a:srgbClr val="FF0000"/>
                </a:solidFill>
              </a:rPr>
              <a:t>Advanced Search and Filtering</a:t>
            </a:r>
            <a:endParaRPr lang="en-GB" dirty="0">
              <a:solidFill>
                <a:srgbClr val="FF0000"/>
              </a:solidFill>
            </a:endParaRPr>
          </a:p>
          <a:p>
            <a:r>
              <a:rPr lang="en-GB" dirty="0"/>
              <a:t>Enhance the search functionality with advanced filtering options, such as filtering notes by tags, categories, or custom attributes.</a:t>
            </a:r>
            <a:endParaRPr lang="en-GB" dirty="0"/>
          </a:p>
          <a:p>
            <a:pPr>
              <a:buFont typeface="Wingdings" panose="05000000000000000000" pitchFamily="2" charset="2"/>
              <a:buChar char="v"/>
            </a:pPr>
            <a:r>
              <a:rPr lang="en-GB" b="1" dirty="0">
                <a:solidFill>
                  <a:srgbClr val="FF0000"/>
                </a:solidFill>
              </a:rPr>
              <a:t>Mobile Application</a:t>
            </a:r>
            <a:endParaRPr lang="en-GB" dirty="0">
              <a:solidFill>
                <a:srgbClr val="FF0000"/>
              </a:solidFill>
            </a:endParaRPr>
          </a:p>
          <a:p>
            <a:pPr lvl="1"/>
            <a:r>
              <a:rPr lang="en-GB" dirty="0"/>
              <a:t>Develop a companion mobile application (</a:t>
            </a:r>
            <a:r>
              <a:rPr lang="en-GB" dirty="0" err="1"/>
              <a:t>iOS</a:t>
            </a:r>
            <a:r>
              <a:rPr lang="en-GB" dirty="0"/>
              <a:t>/Android) to provide users with seamless access to their notes on mobile devices with offline support.</a:t>
            </a:r>
            <a:endParaRPr lang="en-GB" dirty="0"/>
          </a:p>
          <a:p>
            <a:pPr>
              <a:buFont typeface="Wingdings" panose="05000000000000000000" pitchFamily="2" charset="2"/>
              <a:buChar char="v"/>
            </a:pPr>
            <a:r>
              <a:rPr lang="en-GB" b="1" dirty="0">
                <a:solidFill>
                  <a:srgbClr val="FF0000"/>
                </a:solidFill>
              </a:rPr>
              <a:t>Notifications and Activity Feeds</a:t>
            </a:r>
            <a:endParaRPr lang="en-GB" dirty="0">
              <a:solidFill>
                <a:srgbClr val="FF0000"/>
              </a:solidFill>
            </a:endParaRPr>
          </a:p>
          <a:p>
            <a:pPr lvl="1"/>
            <a:r>
              <a:rPr lang="en-GB" dirty="0"/>
              <a:t>Implement notifications for note sharing, comments, and updates to keep users informed about activities related to their shared notes.</a:t>
            </a:r>
            <a:endParaRPr lang="en-GB" dirty="0"/>
          </a:p>
          <a:p>
            <a:endParaRPr lang="en-GB" dirty="0"/>
          </a:p>
          <a:p>
            <a:pPr>
              <a:buFont typeface="Arial" panose="020B0604020202020204" pitchFamily="34" charset="0"/>
              <a:buChar char="•"/>
            </a:pPr>
            <a:endParaRPr lang="en-GB" dirty="0"/>
          </a:p>
          <a:p>
            <a:endParaRPr lang="en-GB" dirty="0"/>
          </a:p>
          <a:p>
            <a:br>
              <a:rPr lang="en-US" b="1" dirty="0">
                <a:solidFill>
                  <a:srgbClr val="374151"/>
                </a:solidFill>
                <a:cs typeface="Times New Roman" panose="02020603050405020304" pitchFamily="18" charset="0"/>
              </a:rPr>
            </a:br>
            <a:endParaRPr lang="en-US" dirty="0"/>
          </a:p>
        </p:txBody>
      </p:sp>
      <p:pic>
        <p:nvPicPr>
          <p:cNvPr id="5" name="Picture 4" descr="images (1).jpeg"/>
          <p:cNvPicPr>
            <a:picLocks noChangeAspect="1"/>
          </p:cNvPicPr>
          <p:nvPr/>
        </p:nvPicPr>
        <p:blipFill>
          <a:blip r:embed="rId1"/>
          <a:stretch>
            <a:fillRect/>
          </a:stretch>
        </p:blipFill>
        <p:spPr>
          <a:xfrm>
            <a:off x="4960620" y="3509010"/>
            <a:ext cx="2286000" cy="12801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291073" cy="2996096"/>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IN" sz="1600" b="1" dirty="0">
                <a:solidFill>
                  <a:srgbClr val="213163"/>
                </a:solidFill>
              </a:rPr>
              <a:t>           </a:t>
            </a:r>
            <a:r>
              <a:rPr lang="en-GB" sz="1600" dirty="0"/>
              <a:t>By modeling the database schema with Django models and implementing views, templates, and forms for notes management and sharing functionalities, you can create a fully functional Notes Sharing Web Application using Django framework.</a:t>
            </a:r>
            <a:br>
              <a:rPr lang="en-GB" sz="1600" dirty="0"/>
            </a:br>
            <a:r>
              <a:rPr lang="en-GB" sz="1600" dirty="0"/>
              <a:t>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a:t>
            </a:r>
            <a:br>
              <a:rPr lang="en-GB" sz="1600" dirty="0"/>
            </a:br>
            <a:br>
              <a:rPr lang="en-GB" sz="1600" dirty="0"/>
            </a:br>
            <a:br>
              <a:rPr lang="en-IN" sz="1600" b="1" dirty="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596680" cy="3717990"/>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Abstract :</a:t>
            </a:r>
            <a:br>
              <a:rPr lang="en-IN" sz="1600" b="1" dirty="0">
                <a:solidFill>
                  <a:srgbClr val="213163"/>
                </a:solidFill>
              </a:rPr>
            </a:br>
            <a:r>
              <a:rPr lang="en-IN" sz="1600" b="1" dirty="0">
                <a:solidFill>
                  <a:srgbClr val="213163"/>
                </a:solidFill>
              </a:rPr>
              <a:t>                     </a:t>
            </a:r>
            <a:r>
              <a:rPr lang="en-GB" sz="1600" b="1" dirty="0">
                <a:solidFill>
                  <a:srgbClr val="177D5D"/>
                </a:solidFill>
              </a:rPr>
              <a:t>A Collaborative Notes Sharing Platform </a:t>
            </a:r>
            <a:br>
              <a:rPr lang="en-IN" sz="1600" b="1" dirty="0">
                <a:solidFill>
                  <a:srgbClr val="213163"/>
                </a:solidFill>
              </a:rPr>
            </a:br>
            <a:r>
              <a:rPr lang="en-GB" sz="1600" b="1" dirty="0"/>
              <a:t> </a:t>
            </a:r>
            <a:br>
              <a:rPr lang="en-GB" sz="1600" dirty="0"/>
            </a:br>
            <a:r>
              <a:rPr lang="en-GB" sz="1600" dirty="0"/>
              <a:t>        </a:t>
            </a:r>
            <a:r>
              <a:rPr lang="en-GB" sz="1600" dirty="0">
                <a:solidFill>
                  <a:srgbClr val="FF0000"/>
                </a:solidFill>
              </a:rPr>
              <a:t>NOTES</a:t>
            </a:r>
            <a:r>
              <a:rPr lang="en-GB" sz="1600" dirty="0"/>
              <a:t> </a:t>
            </a:r>
            <a:r>
              <a:rPr lang="en-GB" sz="1600" dirty="0">
                <a:solidFill>
                  <a:srgbClr val="FF0000"/>
                </a:solidFill>
              </a:rPr>
              <a:t>SHARING</a:t>
            </a:r>
            <a:r>
              <a:rPr lang="en-GB" sz="1600" dirty="0"/>
              <a:t>  is a web application developed using Django, offering users a seamless way to create, manage, and share notes collaboratively. Key features include:</a:t>
            </a:r>
            <a:br>
              <a:rPr lang="en-GB" sz="1600" dirty="0"/>
            </a:br>
            <a:r>
              <a:rPr lang="en-GB" sz="1600" b="1" dirty="0"/>
              <a:t>User Authentication:</a:t>
            </a:r>
            <a:r>
              <a:rPr lang="en-GB" sz="1600" dirty="0"/>
              <a:t> Secure registration and login system for user management.</a:t>
            </a:r>
            <a:br>
              <a:rPr lang="en-GB" sz="1600" dirty="0"/>
            </a:br>
            <a:r>
              <a:rPr lang="en-GB" sz="1600" b="1" dirty="0"/>
              <a:t>Notes Management:</a:t>
            </a:r>
            <a:r>
              <a:rPr lang="en-GB" sz="1600" dirty="0"/>
              <a:t> Users can create, edit, and organize notes with rich text formatting.</a:t>
            </a:r>
            <a:br>
              <a:rPr lang="en-GB" sz="1600" dirty="0"/>
            </a:br>
            <a:r>
              <a:rPr lang="en-GB" sz="1600" b="1" dirty="0"/>
              <a:t>Collaborative Sharing:</a:t>
            </a:r>
            <a:r>
              <a:rPr lang="en-GB" sz="1600" dirty="0"/>
              <a:t> Share notes with others and manage permissions for viewing and editing.</a:t>
            </a:r>
            <a:br>
              <a:rPr lang="en-GB" sz="1600" dirty="0"/>
            </a:br>
            <a:r>
              <a:rPr lang="en-GB" sz="1600" b="1" dirty="0"/>
              <a:t>Search and Filtering:</a:t>
            </a:r>
            <a:r>
              <a:rPr lang="en-GB" sz="1600" dirty="0"/>
              <a:t> Robust search functionality to quickly find specific notes.</a:t>
            </a:r>
            <a:br>
              <a:rPr lang="en-GB" sz="1600" dirty="0"/>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3093" y="1747157"/>
            <a:ext cx="7708375" cy="2694214"/>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GB" dirty="0"/>
              <a:t>The primary challenge is to develop a user-friendly web application that allows individuals to create, organize, and share notes effortlessly. “NOTES SHARING” aims to enhance collaboration among users by providing robust sharing capabilities while prioritizing simplicity and security.</a:t>
            </a:r>
            <a:endParaRPr lang="en-IN"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91884" y="849086"/>
            <a:ext cx="2481943" cy="369332"/>
          </a:xfrm>
          <a:prstGeom prst="rect">
            <a:avLst/>
          </a:prstGeom>
          <a:noFill/>
        </p:spPr>
        <p:txBody>
          <a:bodyPr wrap="square" rtlCol="0">
            <a:spAutoFit/>
          </a:bodyPr>
          <a:lstStyle/>
          <a:p>
            <a:r>
              <a:rPr lang="en-IN" sz="1800" b="1" dirty="0">
                <a:solidFill>
                  <a:srgbClr val="213163"/>
                </a:solidFill>
              </a:rPr>
              <a:t>Problem Statement</a:t>
            </a:r>
            <a:r>
              <a:rPr lang="en-IN" sz="1400" b="1" dirty="0">
                <a:solidFill>
                  <a:srgbClr val="213163"/>
                </a:solidFill>
              </a:rPr>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311699" cy="3566736"/>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Proposed Solution :</a:t>
            </a: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sp>
        <p:nvSpPr>
          <p:cNvPr id="11" name="TextBox 10"/>
          <p:cNvSpPr txBox="1"/>
          <p:nvPr/>
        </p:nvSpPr>
        <p:spPr>
          <a:xfrm>
            <a:off x="138533" y="1102220"/>
            <a:ext cx="8866934" cy="2031325"/>
          </a:xfrm>
          <a:prstGeom prst="rect">
            <a:avLst/>
          </a:prstGeom>
          <a:noFill/>
        </p:spPr>
        <p:txBody>
          <a:bodyPr wrap="square">
            <a:spAutoFit/>
          </a:bodyPr>
          <a:lstStyle/>
          <a:p>
            <a:pPr>
              <a:lnSpc>
                <a:spcPct val="150000"/>
              </a:lnSpc>
              <a:buFont typeface="Wingdings" panose="05000000000000000000" pitchFamily="2" charset="2"/>
              <a:buChar char="v"/>
            </a:pPr>
            <a:r>
              <a:rPr lang="en-US" dirty="0">
                <a:solidFill>
                  <a:schemeClr val="accent1">
                    <a:lumMod val="75000"/>
                  </a:schemeClr>
                </a:solidFill>
              </a:rPr>
              <a:t>Search and Filtering</a:t>
            </a:r>
            <a:endParaRPr lang="en-US" dirty="0">
              <a:solidFill>
                <a:schemeClr val="accent1">
                  <a:lumMod val="75000"/>
                </a:schemeClr>
              </a:solidFill>
            </a:endParaRPr>
          </a:p>
          <a:p>
            <a:pPr>
              <a:lnSpc>
                <a:spcPct val="150000"/>
              </a:lnSpc>
              <a:buFont typeface="Wingdings" panose="05000000000000000000" pitchFamily="2" charset="2"/>
              <a:buChar char="v"/>
            </a:pPr>
            <a:r>
              <a:rPr lang="en-US" dirty="0">
                <a:solidFill>
                  <a:schemeClr val="accent1">
                    <a:lumMod val="75000"/>
                  </a:schemeClr>
                </a:solidFill>
              </a:rPr>
              <a:t>Collaborative Sharing</a:t>
            </a:r>
            <a:endParaRPr lang="en-US" dirty="0">
              <a:solidFill>
                <a:schemeClr val="accent1">
                  <a:lumMod val="75000"/>
                </a:schemeClr>
              </a:solidFill>
            </a:endParaRPr>
          </a:p>
          <a:p>
            <a:pPr>
              <a:lnSpc>
                <a:spcPct val="150000"/>
              </a:lnSpc>
              <a:buFont typeface="Wingdings" panose="05000000000000000000" pitchFamily="2" charset="2"/>
              <a:buChar char="v"/>
            </a:pPr>
            <a:r>
              <a:rPr lang="en-US" dirty="0">
                <a:solidFill>
                  <a:schemeClr val="accent1">
                    <a:lumMod val="75000"/>
                  </a:schemeClr>
                </a:solidFill>
              </a:rPr>
              <a:t>Security and Validation</a:t>
            </a:r>
            <a:endParaRPr lang="en-US" dirty="0">
              <a:solidFill>
                <a:schemeClr val="accent1">
                  <a:lumMod val="75000"/>
                </a:schemeClr>
              </a:solidFill>
            </a:endParaRPr>
          </a:p>
          <a:p>
            <a:pPr>
              <a:lnSpc>
                <a:spcPct val="150000"/>
              </a:lnSpc>
              <a:buFont typeface="Wingdings" panose="05000000000000000000" pitchFamily="2" charset="2"/>
              <a:buChar char="v"/>
            </a:pPr>
            <a:r>
              <a:rPr lang="en-US" dirty="0">
                <a:solidFill>
                  <a:schemeClr val="accent1">
                    <a:lumMod val="75000"/>
                  </a:schemeClr>
                </a:solidFill>
              </a:rPr>
              <a:t>Collaborative Sharing</a:t>
            </a:r>
            <a:endParaRPr lang="en-US" dirty="0">
              <a:solidFill>
                <a:schemeClr val="accent1">
                  <a:lumMod val="75000"/>
                </a:schemeClr>
              </a:solidFill>
            </a:endParaRPr>
          </a:p>
          <a:p>
            <a:pPr>
              <a:lnSpc>
                <a:spcPct val="150000"/>
              </a:lnSpc>
              <a:buFont typeface="Wingdings" panose="05000000000000000000" pitchFamily="2" charset="2"/>
              <a:buChar char="v"/>
            </a:pPr>
            <a:r>
              <a:rPr lang="en-US" dirty="0">
                <a:solidFill>
                  <a:schemeClr val="accent1">
                    <a:lumMod val="75000"/>
                  </a:schemeClr>
                </a:solidFill>
              </a:rPr>
              <a:t>Testing and Debugging</a:t>
            </a:r>
            <a:endParaRPr lang="en-US" dirty="0">
              <a:solidFill>
                <a:schemeClr val="accent1">
                  <a:lumMod val="75000"/>
                </a:schemeClr>
              </a:solidFill>
            </a:endParaRPr>
          </a:p>
          <a:p>
            <a:pPr algn="l">
              <a:lnSpc>
                <a:spcPct val="150000"/>
              </a:lnSpc>
              <a:buFont typeface="Wingdings" panose="05000000000000000000" pitchFamily="2" charset="2"/>
              <a:buChar char="v"/>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700402"/>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8" name="Picture 7" descr="640px-NIST_Enterprise_Architecture_Model.jpg"/>
          <p:cNvPicPr>
            <a:picLocks noChangeAspect="1"/>
          </p:cNvPicPr>
          <p:nvPr/>
        </p:nvPicPr>
        <p:blipFill>
          <a:blip r:embed="rId1"/>
          <a:stretch>
            <a:fillRect/>
          </a:stretch>
        </p:blipFill>
        <p:spPr>
          <a:xfrm>
            <a:off x="3389468" y="728771"/>
            <a:ext cx="3870732" cy="33413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490455" cy="3463608"/>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Project Overview:</a:t>
            </a:r>
            <a:br>
              <a:rPr lang="en-IN" sz="1600" b="1" dirty="0">
                <a:solidFill>
                  <a:srgbClr val="213163"/>
                </a:solidFill>
              </a:rPr>
            </a:br>
            <a:r>
              <a:rPr lang="en-IN" sz="1600" b="1" dirty="0">
                <a:solidFill>
                  <a:srgbClr val="213163"/>
                </a:solidFill>
              </a:rPr>
              <a:t>      </a:t>
            </a:r>
            <a:br>
              <a:rPr lang="en-IN" sz="1600" b="1" dirty="0">
                <a:solidFill>
                  <a:srgbClr val="213163"/>
                </a:solidFill>
              </a:rPr>
            </a:br>
            <a:r>
              <a:rPr lang="en-GB" dirty="0"/>
              <a:t>In today's digital age, effective collaboration and information sharing are crucial for productivity and learning. </a:t>
            </a:r>
            <a:br>
              <a:rPr lang="en-GB" dirty="0"/>
            </a:br>
            <a:r>
              <a:rPr lang="en-GB" dirty="0"/>
              <a:t>However, existing note-taking tools often lack seamless collaboration features and intuitive user experiences. </a:t>
            </a:r>
            <a:br>
              <a:rPr lang="en-GB" dirty="0"/>
            </a:br>
            <a:r>
              <a:rPr lang="en-GB" dirty="0"/>
              <a:t>To address this need, we propose building “</a:t>
            </a:r>
            <a:r>
              <a:rPr lang="en-GB" dirty="0">
                <a:solidFill>
                  <a:schemeClr val="accent4">
                    <a:lumMod val="50000"/>
                  </a:schemeClr>
                </a:solidFill>
              </a:rPr>
              <a:t>NOTES SHARING</a:t>
            </a:r>
            <a:r>
              <a:rPr lang="en-GB" dirty="0"/>
              <a:t>" - a web-based notes sharing platform powered by Django</a:t>
            </a:r>
            <a:endParaRPr lang="en-IN"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1295866"/>
            <a:ext cx="8616728" cy="3760330"/>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GB" dirty="0"/>
              <a:t>Modeling enhancements for the Notes Sharing Web Application using Django, several key additions can significantly augment functionality. </a:t>
            </a:r>
            <a:br>
              <a:rPr lang="en-GB" dirty="0"/>
            </a:br>
            <a:r>
              <a:rPr lang="en-GB" dirty="0"/>
              <a:t>For instance, incorporating models for real-time collaboration could involve defining a Collaborative Session model to manage sessions where multiple users edit shared notes concurrently.</a:t>
            </a:r>
            <a:br>
              <a:rPr lang="en-GB" dirty="0"/>
            </a:br>
            <a:r>
              <a:rPr lang="en-GB" dirty="0"/>
              <a:t>As a result of these modeling enhancements, users would benefit from seamless real-time collaboration capabilities, allowing multiple users to edit notes simultaneously with changes reflected instant</a:t>
            </a:r>
            <a:br>
              <a:rPr lang="en-GB" dirty="0"/>
            </a:br>
            <a:r>
              <a:rPr lang="en-GB" dirty="0"/>
              <a:t>The addition of version control would provide a safety net, empowering users to track and revert to earlier versions of their notes, fostering a more robust and flexible note-taking experience within the application.</a:t>
            </a:r>
            <a:endParaRPr lang="en-IN"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400050" y="661307"/>
            <a:ext cx="2669721" cy="307777"/>
          </a:xfrm>
          <a:prstGeom prst="rect">
            <a:avLst/>
          </a:prstGeom>
          <a:noFill/>
        </p:spPr>
        <p:txBody>
          <a:bodyPr wrap="square" rtlCol="0">
            <a:spAutoFit/>
          </a:bodyPr>
          <a:lstStyle/>
          <a:p>
            <a:r>
              <a:rPr lang="en-IN" sz="1400" b="1" dirty="0">
                <a:solidFill>
                  <a:srgbClr val="213163"/>
                </a:solidFill>
              </a:rPr>
              <a:t>Modelling &amp; Results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dirty="0"/>
              <a:t>Homepage</a:t>
            </a:r>
            <a:endParaRPr lang="en-US" dirty="0"/>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7" name="Picture 6" descr="C:\Users\admin\Downloads\WhatsApp Image 2024-04-10 at 8.55.21 AM.jpegWhatsApp Image 2024-04-10 at 8.55.21 AM"/>
          <p:cNvPicPr>
            <a:picLocks noChangeAspect="1"/>
          </p:cNvPicPr>
          <p:nvPr/>
        </p:nvPicPr>
        <p:blipFill>
          <a:blip r:embed="rId1"/>
          <a:srcRect/>
          <a:stretch>
            <a:fillRect/>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4005</Words>
  <Application>WPS Presentation</Application>
  <PresentationFormat>On-screen Show (16:9)</PresentationFormat>
  <Paragraphs>100</Paragraphs>
  <Slides>17</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 :                      A Collaborative Notes Sharing Platform            NOTES SHARING  is a web application developed using Django, offering users a seamless way to create, manage, and share notes collaboratively. Key features include: User Authentication: Secure registration and login system for user management. Notes Management: Users can create, edit, and organize notes with rich text formatting. Collaborative Sharing: Share notes with others and manage permissions for viewing and editing. Search and Filtering: Robust search functionality to quickly find specific notes. </vt:lpstr>
      <vt:lpstr>The primary challenge is to develop a user-friendly web application that allows individuals to create, organize, and share notes effortlessly. “NOTES SHARING” aims to enhance collaboration among users by providing robust sharing capabilities while prioritizing simplicity and security.</vt:lpstr>
      <vt:lpstr>Proposed Solution :   </vt:lpstr>
      <vt:lpstr>Project Overview:        In today's digital age, effective collaboration and information sharing are crucial for productivity and learning.  However, existing note-taking tools often lack seamless collaboration features and intuitive user experiences.  To address this need, we propose building “NOTES SHARING" - a web-based notes sharing platform powered by Django</vt:lpstr>
      <vt:lpstr>Technology Used</vt:lpstr>
      <vt:lpstr>Modeling enhancements for the Notes Sharing Web Application using Django, several key additions can significantly augment functionality.  For instance, incorporating models for real-time collaboration could involve defining a Collaborative Session model to manage sessions where multiple users edit shared notes concurrently. As a result of these modeling enhancements, users would benefit from seamless real-time collaboration capabilities, allowing multiple users to edit notes simultaneously with changes reflected instant The addition of version control would provide a safety net, empowering users to track and revert to earlier versions of their notes, fostering a more robust and flexible note-taking experience within the application.</vt:lpstr>
      <vt:lpstr>Homepage</vt:lpstr>
      <vt:lpstr>LOGIN PAGE</vt:lpstr>
      <vt:lpstr>TEACHERS HOME PAGE</vt:lpstr>
      <vt:lpstr>TEACHERS PAGE</vt:lpstr>
      <vt:lpstr>NOT FOUND PAGE</vt:lpstr>
      <vt:lpstr>                         NO ACCESS PAGE</vt:lpstr>
      <vt:lpstr> </vt:lpstr>
      <vt:lpstr>Conclusion:             By modeling the database schema with Django models and implementing views, templates, and forms for notes management and sharing functionalities, you can create a fully functional Notes Sharing Web Application using Django framework.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   </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39</cp:revision>
  <dcterms:created xsi:type="dcterms:W3CDTF">2024-04-10T16:02:00Z</dcterms:created>
  <dcterms:modified xsi:type="dcterms:W3CDTF">2024-04-10T16:28:50Z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AC57DBE98B674DD6A9EC0E7B33D9F4DB_12</vt:lpwstr>
  </property>
  <property fmtid="{D5CDD505-2E9C-101B-9397-08002B2CF9AE}" pid="4" name="KSOProductBuildVer">
    <vt:lpwstr>1033-12.2.0.13431</vt:lpwstr>
  </property>
</Properties>
</file>