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9" r:id="rId5"/>
    <p:sldId id="270"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1F8261-A065-4347-821D-D85E98268832}" type="datetimeFigureOut">
              <a:rPr lang="en-US" smtClean="0"/>
              <a:t>4/26/2023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9124F-D647-47C5-B967-AB2915E84B8F}" type="slidenum">
              <a:rPr lang="en-US" smtClean="0"/>
              <a:t>‹#›</a:t>
            </a:fld>
            <a:endParaRPr lang="en-US"/>
          </a:p>
        </p:txBody>
      </p:sp>
    </p:spTree>
    <p:extLst>
      <p:ext uri="{BB962C8B-B14F-4D97-AF65-F5344CB8AC3E}">
        <p14:creationId xmlns:p14="http://schemas.microsoft.com/office/powerpoint/2010/main" val="1793762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69124F-D647-47C5-B967-AB2915E84B8F}" type="slidenum">
              <a:rPr lang="en-US" smtClean="0"/>
              <a:t>1</a:t>
            </a:fld>
            <a:endParaRPr lang="en-US"/>
          </a:p>
        </p:txBody>
      </p:sp>
    </p:spTree>
    <p:extLst>
      <p:ext uri="{BB962C8B-B14F-4D97-AF65-F5344CB8AC3E}">
        <p14:creationId xmlns:p14="http://schemas.microsoft.com/office/powerpoint/2010/main" val="954045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543C80-5936-429C-9BEA-2D4520F560A3}"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B5B9D-3395-43B4-AA71-3211C0029D69}" type="slidenum">
              <a:rPr lang="en-US" smtClean="0"/>
              <a:t>‹#›</a:t>
            </a:fld>
            <a:endParaRPr lang="en-US"/>
          </a:p>
        </p:txBody>
      </p:sp>
    </p:spTree>
    <p:extLst>
      <p:ext uri="{BB962C8B-B14F-4D97-AF65-F5344CB8AC3E}">
        <p14:creationId xmlns:p14="http://schemas.microsoft.com/office/powerpoint/2010/main" val="3767678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543C80-5936-429C-9BEA-2D4520F560A3}"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B5B9D-3395-43B4-AA71-3211C0029D69}" type="slidenum">
              <a:rPr lang="en-US" smtClean="0"/>
              <a:t>‹#›</a:t>
            </a:fld>
            <a:endParaRPr lang="en-US"/>
          </a:p>
        </p:txBody>
      </p:sp>
    </p:spTree>
    <p:extLst>
      <p:ext uri="{BB962C8B-B14F-4D97-AF65-F5344CB8AC3E}">
        <p14:creationId xmlns:p14="http://schemas.microsoft.com/office/powerpoint/2010/main" val="407488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543C80-5936-429C-9BEA-2D4520F560A3}"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B5B9D-3395-43B4-AA71-3211C0029D69}" type="slidenum">
              <a:rPr lang="en-US" smtClean="0"/>
              <a:t>‹#›</a:t>
            </a:fld>
            <a:endParaRPr lang="en-US"/>
          </a:p>
        </p:txBody>
      </p:sp>
    </p:spTree>
    <p:extLst>
      <p:ext uri="{BB962C8B-B14F-4D97-AF65-F5344CB8AC3E}">
        <p14:creationId xmlns:p14="http://schemas.microsoft.com/office/powerpoint/2010/main" val="91999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543C80-5936-429C-9BEA-2D4520F560A3}"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B5B9D-3395-43B4-AA71-3211C0029D69}" type="slidenum">
              <a:rPr lang="en-US" smtClean="0"/>
              <a:t>‹#›</a:t>
            </a:fld>
            <a:endParaRPr lang="en-US"/>
          </a:p>
        </p:txBody>
      </p:sp>
    </p:spTree>
    <p:extLst>
      <p:ext uri="{BB962C8B-B14F-4D97-AF65-F5344CB8AC3E}">
        <p14:creationId xmlns:p14="http://schemas.microsoft.com/office/powerpoint/2010/main" val="3595877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543C80-5936-429C-9BEA-2D4520F560A3}"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CB5B9D-3395-43B4-AA71-3211C0029D69}" type="slidenum">
              <a:rPr lang="en-US" smtClean="0"/>
              <a:t>‹#›</a:t>
            </a:fld>
            <a:endParaRPr lang="en-US"/>
          </a:p>
        </p:txBody>
      </p:sp>
    </p:spTree>
    <p:extLst>
      <p:ext uri="{BB962C8B-B14F-4D97-AF65-F5344CB8AC3E}">
        <p14:creationId xmlns:p14="http://schemas.microsoft.com/office/powerpoint/2010/main" val="70896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543C80-5936-429C-9BEA-2D4520F560A3}"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B5B9D-3395-43B4-AA71-3211C0029D69}" type="slidenum">
              <a:rPr lang="en-US" smtClean="0"/>
              <a:t>‹#›</a:t>
            </a:fld>
            <a:endParaRPr lang="en-US"/>
          </a:p>
        </p:txBody>
      </p:sp>
    </p:spTree>
    <p:extLst>
      <p:ext uri="{BB962C8B-B14F-4D97-AF65-F5344CB8AC3E}">
        <p14:creationId xmlns:p14="http://schemas.microsoft.com/office/powerpoint/2010/main" val="139806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543C80-5936-429C-9BEA-2D4520F560A3}" type="datetimeFigureOut">
              <a:rPr lang="en-US" smtClean="0"/>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CB5B9D-3395-43B4-AA71-3211C0029D69}" type="slidenum">
              <a:rPr lang="en-US" smtClean="0"/>
              <a:t>‹#›</a:t>
            </a:fld>
            <a:endParaRPr lang="en-US"/>
          </a:p>
        </p:txBody>
      </p:sp>
    </p:spTree>
    <p:extLst>
      <p:ext uri="{BB962C8B-B14F-4D97-AF65-F5344CB8AC3E}">
        <p14:creationId xmlns:p14="http://schemas.microsoft.com/office/powerpoint/2010/main" val="138132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543C80-5936-429C-9BEA-2D4520F560A3}" type="datetimeFigureOut">
              <a:rPr lang="en-US" smtClean="0"/>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CB5B9D-3395-43B4-AA71-3211C0029D69}" type="slidenum">
              <a:rPr lang="en-US" smtClean="0"/>
              <a:t>‹#›</a:t>
            </a:fld>
            <a:endParaRPr lang="en-US"/>
          </a:p>
        </p:txBody>
      </p:sp>
    </p:spTree>
    <p:extLst>
      <p:ext uri="{BB962C8B-B14F-4D97-AF65-F5344CB8AC3E}">
        <p14:creationId xmlns:p14="http://schemas.microsoft.com/office/powerpoint/2010/main" val="267177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43C80-5936-429C-9BEA-2D4520F560A3}" type="datetimeFigureOut">
              <a:rPr lang="en-US" smtClean="0"/>
              <a:t>4/26/2023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CB5B9D-3395-43B4-AA71-3211C0029D69}" type="slidenum">
              <a:rPr lang="en-US" smtClean="0"/>
              <a:t>‹#›</a:t>
            </a:fld>
            <a:endParaRPr lang="en-US"/>
          </a:p>
        </p:txBody>
      </p:sp>
    </p:spTree>
    <p:extLst>
      <p:ext uri="{BB962C8B-B14F-4D97-AF65-F5344CB8AC3E}">
        <p14:creationId xmlns:p14="http://schemas.microsoft.com/office/powerpoint/2010/main" val="51777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543C80-5936-429C-9BEA-2D4520F560A3}"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B5B9D-3395-43B4-AA71-3211C0029D69}" type="slidenum">
              <a:rPr lang="en-US" smtClean="0"/>
              <a:t>‹#›</a:t>
            </a:fld>
            <a:endParaRPr lang="en-US"/>
          </a:p>
        </p:txBody>
      </p:sp>
    </p:spTree>
    <p:extLst>
      <p:ext uri="{BB962C8B-B14F-4D97-AF65-F5344CB8AC3E}">
        <p14:creationId xmlns:p14="http://schemas.microsoft.com/office/powerpoint/2010/main" val="282721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543C80-5936-429C-9BEA-2D4520F560A3}"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CB5B9D-3395-43B4-AA71-3211C0029D69}" type="slidenum">
              <a:rPr lang="en-US" smtClean="0"/>
              <a:t>‹#›</a:t>
            </a:fld>
            <a:endParaRPr lang="en-US"/>
          </a:p>
        </p:txBody>
      </p:sp>
    </p:spTree>
    <p:extLst>
      <p:ext uri="{BB962C8B-B14F-4D97-AF65-F5344CB8AC3E}">
        <p14:creationId xmlns:p14="http://schemas.microsoft.com/office/powerpoint/2010/main" val="1691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43C80-5936-429C-9BEA-2D4520F560A3}" type="datetimeFigureOut">
              <a:rPr lang="en-US" smtClean="0"/>
              <a:t>4/26/2023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B5B9D-3395-43B4-AA71-3211C0029D69}" type="slidenum">
              <a:rPr lang="en-US" smtClean="0"/>
              <a:t>‹#›</a:t>
            </a:fld>
            <a:endParaRPr lang="en-US"/>
          </a:p>
        </p:txBody>
      </p:sp>
    </p:spTree>
    <p:extLst>
      <p:ext uri="{BB962C8B-B14F-4D97-AF65-F5344CB8AC3E}">
        <p14:creationId xmlns:p14="http://schemas.microsoft.com/office/powerpoint/2010/main" val="2388965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479833" y="795497"/>
            <a:ext cx="6844405" cy="1535515"/>
          </a:xfrm>
          <a:prstGeom prst="rect">
            <a:avLst/>
          </a:prstGeom>
        </p:spPr>
      </p:pic>
      <p:sp>
        <p:nvSpPr>
          <p:cNvPr id="14" name="TextBox 13"/>
          <p:cNvSpPr txBox="1"/>
          <p:nvPr/>
        </p:nvSpPr>
        <p:spPr>
          <a:xfrm>
            <a:off x="1274616" y="3528291"/>
            <a:ext cx="9254837" cy="1569660"/>
          </a:xfrm>
          <a:prstGeom prst="rect">
            <a:avLst/>
          </a:prstGeom>
          <a:noFill/>
        </p:spPr>
        <p:txBody>
          <a:bodyPr wrap="square" rtlCol="0">
            <a:spAutoFit/>
          </a:bodyPr>
          <a:lstStyle/>
          <a:p>
            <a:pPr algn="ctr"/>
            <a:r>
              <a:rPr lang="en-US" sz="3200" dirty="0" smtClean="0"/>
              <a:t>Project Supervisor: </a:t>
            </a:r>
            <a:r>
              <a:rPr lang="en-US" sz="3200" dirty="0" err="1" smtClean="0"/>
              <a:t>Mrs.R</a:t>
            </a:r>
            <a:r>
              <a:rPr lang="en-US" sz="3200" dirty="0" smtClean="0"/>
              <a:t> . </a:t>
            </a:r>
            <a:r>
              <a:rPr lang="en-US" sz="3200" dirty="0" err="1" smtClean="0"/>
              <a:t>Lalitha</a:t>
            </a:r>
            <a:r>
              <a:rPr lang="en-US" sz="3200" dirty="0" smtClean="0"/>
              <a:t> , ME</a:t>
            </a:r>
          </a:p>
          <a:p>
            <a:pPr algn="ctr"/>
            <a:r>
              <a:rPr lang="en-US" sz="3200" dirty="0" smtClean="0"/>
              <a:t>Name of the Student: </a:t>
            </a:r>
            <a:r>
              <a:rPr lang="en-US" sz="3200" dirty="0" err="1" smtClean="0"/>
              <a:t>Dharshini</a:t>
            </a:r>
            <a:r>
              <a:rPr lang="en-US" sz="3200" dirty="0" smtClean="0"/>
              <a:t>. M</a:t>
            </a:r>
          </a:p>
          <a:p>
            <a:pPr algn="ctr"/>
            <a:r>
              <a:rPr lang="en-US" sz="3200" dirty="0" smtClean="0"/>
              <a:t>Register Number: 40110317 </a:t>
            </a:r>
            <a:endParaRPr lang="en-US" sz="3200" dirty="0"/>
          </a:p>
        </p:txBody>
      </p:sp>
      <p:sp>
        <p:nvSpPr>
          <p:cNvPr id="2" name="TextBox 1"/>
          <p:cNvSpPr txBox="1"/>
          <p:nvPr/>
        </p:nvSpPr>
        <p:spPr>
          <a:xfrm>
            <a:off x="4387273" y="2558473"/>
            <a:ext cx="3796145" cy="584775"/>
          </a:xfrm>
          <a:prstGeom prst="rect">
            <a:avLst/>
          </a:prstGeom>
          <a:noFill/>
        </p:spPr>
        <p:txBody>
          <a:bodyPr wrap="square" rtlCol="0">
            <a:spAutoFit/>
          </a:bodyPr>
          <a:lstStyle/>
          <a:p>
            <a:pPr algn="ctr"/>
            <a:r>
              <a:rPr lang="en-US" sz="3200" b="1" dirty="0" smtClean="0">
                <a:solidFill>
                  <a:srgbClr val="FF0000"/>
                </a:solidFill>
              </a:rPr>
              <a:t>Color Recognition</a:t>
            </a:r>
            <a:endParaRPr lang="en-US" sz="3200" b="1" dirty="0">
              <a:solidFill>
                <a:srgbClr val="FF0000"/>
              </a:solidFill>
            </a:endParaRPr>
          </a:p>
        </p:txBody>
      </p:sp>
    </p:spTree>
    <p:extLst>
      <p:ext uri="{BB962C8B-B14F-4D97-AF65-F5344CB8AC3E}">
        <p14:creationId xmlns:p14="http://schemas.microsoft.com/office/powerpoint/2010/main" val="1999555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8764" y="483544"/>
            <a:ext cx="4221018" cy="523220"/>
          </a:xfrm>
          <a:prstGeom prst="rect">
            <a:avLst/>
          </a:prstGeom>
          <a:noFill/>
        </p:spPr>
        <p:txBody>
          <a:bodyPr wrap="square" rtlCol="0">
            <a:spAutoFit/>
          </a:bodyPr>
          <a:lstStyle/>
          <a:p>
            <a:r>
              <a:rPr lang="en-US" sz="2800" b="1" dirty="0" smtClean="0">
                <a:solidFill>
                  <a:srgbClr val="FF0000"/>
                </a:solidFill>
                <a:latin typeface="Arial" panose="020B0604020202020204" pitchFamily="34" charset="0"/>
                <a:cs typeface="Arial" panose="020B0604020202020204" pitchFamily="34" charset="0"/>
              </a:rPr>
              <a:t>Experimental Results:</a:t>
            </a:r>
            <a:endParaRPr lang="en-US" sz="2800" b="1" dirty="0">
              <a:solidFill>
                <a:srgbClr val="FF0000"/>
              </a:solidFill>
              <a:latin typeface="Arial" panose="020B0604020202020204" pitchFamily="34" charset="0"/>
              <a:cs typeface="Arial" panose="020B0604020202020204" pitchFamily="34" charset="0"/>
            </a:endParaRP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t="3191" r="48590" b="28661"/>
          <a:stretch/>
        </p:blipFill>
        <p:spPr bwMode="auto">
          <a:xfrm>
            <a:off x="3958589" y="1246100"/>
            <a:ext cx="4437265" cy="3178118"/>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3195780" y="4663554"/>
            <a:ext cx="6262255" cy="646331"/>
          </a:xfrm>
          <a:prstGeom prst="rect">
            <a:avLst/>
          </a:prstGeom>
        </p:spPr>
        <p:txBody>
          <a:bodyPr wrap="square">
            <a:spAutoFit/>
          </a:bodyPr>
          <a:lstStyle/>
          <a:p>
            <a:pPr algn="ctr">
              <a:tabLst>
                <a:tab pos="1905000" algn="l"/>
              </a:tabLst>
            </a:pPr>
            <a:r>
              <a:rPr lang="en-US" b="1" dirty="0" smtClean="0">
                <a:latin typeface="Arial" panose="020B0604020202020204" pitchFamily="34" charset="0"/>
                <a:ea typeface="Arial" panose="020B0604020202020204" pitchFamily="34" charset="0"/>
              </a:rPr>
              <a:t>Output </a:t>
            </a:r>
            <a:r>
              <a:rPr lang="en-US" b="1" dirty="0">
                <a:latin typeface="Arial" panose="020B0604020202020204" pitchFamily="34" charset="0"/>
                <a:ea typeface="Arial" panose="020B0604020202020204" pitchFamily="34" charset="0"/>
              </a:rPr>
              <a:t>image with color as Dark Khaki and with color </a:t>
            </a:r>
            <a:endParaRPr lang="en-US" sz="1400" dirty="0">
              <a:latin typeface="Arial" panose="020B0604020202020204" pitchFamily="34" charset="0"/>
              <a:ea typeface="Arial" panose="020B0604020202020204" pitchFamily="34" charset="0"/>
            </a:endParaRPr>
          </a:p>
          <a:p>
            <a:pPr algn="ctr">
              <a:tabLst>
                <a:tab pos="1905000" algn="l"/>
              </a:tabLst>
            </a:pPr>
            <a:r>
              <a:rPr lang="en-US" b="1" dirty="0">
                <a:latin typeface="Arial" panose="020B0604020202020204" pitchFamily="34" charset="0"/>
                <a:ea typeface="Arial" panose="020B0604020202020204" pitchFamily="34" charset="0"/>
              </a:rPr>
              <a:t>intensity as R=182, G=173, B=101</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213357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cstate="print">
            <a:extLst>
              <a:ext uri="{28A0092B-C50C-407E-A947-70E740481C1C}">
                <a14:useLocalDpi xmlns:a14="http://schemas.microsoft.com/office/drawing/2010/main" val="0"/>
              </a:ext>
            </a:extLst>
          </a:blip>
          <a:srcRect l="256" t="3875" r="47820" b="27749"/>
          <a:stretch/>
        </p:blipFill>
        <p:spPr bwMode="auto">
          <a:xfrm>
            <a:off x="3980873" y="1122217"/>
            <a:ext cx="4470399" cy="3579092"/>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498764" y="483544"/>
            <a:ext cx="4221018" cy="523220"/>
          </a:xfrm>
          <a:prstGeom prst="rect">
            <a:avLst/>
          </a:prstGeom>
          <a:noFill/>
        </p:spPr>
        <p:txBody>
          <a:bodyPr wrap="square" rtlCol="0">
            <a:spAutoFit/>
          </a:bodyPr>
          <a:lstStyle/>
          <a:p>
            <a:r>
              <a:rPr lang="en-US" sz="2800" b="1" dirty="0" smtClean="0">
                <a:solidFill>
                  <a:srgbClr val="FF0000"/>
                </a:solidFill>
                <a:latin typeface="Arial" panose="020B0604020202020204" pitchFamily="34" charset="0"/>
                <a:cs typeface="Arial" panose="020B0604020202020204" pitchFamily="34" charset="0"/>
              </a:rPr>
              <a:t>Experimental Results:</a:t>
            </a:r>
            <a:endParaRPr lang="en-US" sz="2800" b="1" dirty="0">
              <a:solidFill>
                <a:srgbClr val="FF0000"/>
              </a:solidFill>
              <a:latin typeface="Arial" panose="020B0604020202020204" pitchFamily="34" charset="0"/>
              <a:cs typeface="Arial" panose="020B0604020202020204" pitchFamily="34" charset="0"/>
            </a:endParaRPr>
          </a:p>
        </p:txBody>
      </p:sp>
      <p:sp>
        <p:nvSpPr>
          <p:cNvPr id="6" name="Rectangle 5"/>
          <p:cNvSpPr/>
          <p:nvPr/>
        </p:nvSpPr>
        <p:spPr>
          <a:xfrm>
            <a:off x="3168072" y="4934727"/>
            <a:ext cx="6096000" cy="923330"/>
          </a:xfrm>
          <a:prstGeom prst="rect">
            <a:avLst/>
          </a:prstGeom>
        </p:spPr>
        <p:txBody>
          <a:bodyPr>
            <a:spAutoFit/>
          </a:bodyPr>
          <a:lstStyle/>
          <a:p>
            <a:pPr algn="ctr">
              <a:tabLst>
                <a:tab pos="3931920" algn="l"/>
              </a:tabLst>
            </a:pPr>
            <a:r>
              <a:rPr lang="en-US" b="1" dirty="0" smtClean="0">
                <a:latin typeface="Arial" panose="020B0604020202020204" pitchFamily="34" charset="0"/>
                <a:ea typeface="Arial" panose="020B0604020202020204" pitchFamily="34" charset="0"/>
              </a:rPr>
              <a:t>Output </a:t>
            </a:r>
            <a:r>
              <a:rPr lang="en-US" b="1" dirty="0">
                <a:latin typeface="Arial" panose="020B0604020202020204" pitchFamily="34" charset="0"/>
                <a:ea typeface="Arial" panose="020B0604020202020204" pitchFamily="34" charset="0"/>
              </a:rPr>
              <a:t>image with color as Tango Pink and with color </a:t>
            </a:r>
            <a:endParaRPr lang="en-US" sz="1400" dirty="0">
              <a:latin typeface="Arial" panose="020B0604020202020204" pitchFamily="34" charset="0"/>
              <a:ea typeface="Arial" panose="020B0604020202020204" pitchFamily="34" charset="0"/>
            </a:endParaRPr>
          </a:p>
          <a:p>
            <a:pPr algn="ctr">
              <a:tabLst>
                <a:tab pos="1905000" algn="l"/>
              </a:tabLst>
            </a:pPr>
            <a:r>
              <a:rPr lang="en-US" b="1" dirty="0">
                <a:latin typeface="Arial" panose="020B0604020202020204" pitchFamily="34" charset="0"/>
                <a:ea typeface="Arial" panose="020B0604020202020204" pitchFamily="34" charset="0"/>
              </a:rPr>
              <a:t>intensity as R=210, G=114, B=126</a:t>
            </a:r>
            <a:endParaRPr lang="en-US" sz="1400" dirty="0">
              <a:latin typeface="Arial" panose="020B0604020202020204" pitchFamily="34" charset="0"/>
              <a:ea typeface="Arial" panose="020B0604020202020204" pitchFamily="34" charset="0"/>
            </a:endParaRPr>
          </a:p>
          <a:p>
            <a:r>
              <a:rPr lang="en-US" dirty="0">
                <a:latin typeface="Arial" panose="020B0604020202020204" pitchFamily="34" charset="0"/>
                <a:ea typeface="Arial" panose="020B0604020202020204" pitchFamily="34" charset="0"/>
              </a:rPr>
              <a:t> </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00362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8764" y="483544"/>
            <a:ext cx="4221018" cy="523220"/>
          </a:xfrm>
          <a:prstGeom prst="rect">
            <a:avLst/>
          </a:prstGeom>
          <a:noFill/>
        </p:spPr>
        <p:txBody>
          <a:bodyPr wrap="square" rtlCol="0">
            <a:spAutoFit/>
          </a:bodyPr>
          <a:lstStyle/>
          <a:p>
            <a:r>
              <a:rPr lang="en-US" sz="2800" b="1" dirty="0" smtClean="0">
                <a:solidFill>
                  <a:srgbClr val="FF0000"/>
                </a:solidFill>
                <a:latin typeface="Arial" panose="020B0604020202020204" pitchFamily="34" charset="0"/>
                <a:cs typeface="Arial" panose="020B0604020202020204" pitchFamily="34" charset="0"/>
              </a:rPr>
              <a:t>Experimental Results:</a:t>
            </a:r>
            <a:endParaRPr lang="en-US" sz="2800" b="1" dirty="0">
              <a:solidFill>
                <a:srgbClr val="FF0000"/>
              </a:solidFill>
              <a:latin typeface="Arial" panose="020B0604020202020204" pitchFamily="34" charset="0"/>
              <a:cs typeface="Arial" panose="020B0604020202020204" pitchFamily="34" charset="0"/>
            </a:endParaRP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t="3874" r="49103" b="28206"/>
          <a:stretch/>
        </p:blipFill>
        <p:spPr bwMode="auto">
          <a:xfrm>
            <a:off x="3678727" y="1289511"/>
            <a:ext cx="4421563" cy="3291725"/>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3029527" y="4863983"/>
            <a:ext cx="6548582" cy="646331"/>
          </a:xfrm>
          <a:prstGeom prst="rect">
            <a:avLst/>
          </a:prstGeom>
        </p:spPr>
        <p:txBody>
          <a:bodyPr wrap="square">
            <a:spAutoFit/>
          </a:bodyPr>
          <a:lstStyle/>
          <a:p>
            <a:pPr algn="ctr">
              <a:tabLst>
                <a:tab pos="3931920" algn="l"/>
              </a:tabLst>
            </a:pPr>
            <a:r>
              <a:rPr lang="en-US" b="1" dirty="0">
                <a:latin typeface="Arial" panose="020B0604020202020204" pitchFamily="34" charset="0"/>
                <a:ea typeface="Arial" panose="020B0604020202020204" pitchFamily="34" charset="0"/>
              </a:rPr>
              <a:t>Output image with color as Spiro Disco Ball and with color </a:t>
            </a:r>
            <a:endParaRPr lang="en-US" sz="1400" dirty="0">
              <a:latin typeface="Arial" panose="020B0604020202020204" pitchFamily="34" charset="0"/>
              <a:ea typeface="Arial" panose="020B0604020202020204" pitchFamily="34" charset="0"/>
            </a:endParaRPr>
          </a:p>
          <a:p>
            <a:pPr algn="ctr">
              <a:tabLst>
                <a:tab pos="1905000" algn="l"/>
              </a:tabLst>
            </a:pPr>
            <a:r>
              <a:rPr lang="en-US" b="1" dirty="0">
                <a:latin typeface="Arial" panose="020B0604020202020204" pitchFamily="34" charset="0"/>
                <a:ea typeface="Arial" panose="020B0604020202020204" pitchFamily="34" charset="0"/>
              </a:rPr>
              <a:t>intensity as R=39, G=182, B=243</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5138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8764" y="483544"/>
            <a:ext cx="4221018" cy="523220"/>
          </a:xfrm>
          <a:prstGeom prst="rect">
            <a:avLst/>
          </a:prstGeom>
          <a:noFill/>
        </p:spPr>
        <p:txBody>
          <a:bodyPr wrap="square" rtlCol="0">
            <a:spAutoFit/>
          </a:bodyPr>
          <a:lstStyle/>
          <a:p>
            <a:r>
              <a:rPr lang="en-US" sz="2800" b="1" dirty="0" smtClean="0">
                <a:solidFill>
                  <a:srgbClr val="FF0000"/>
                </a:solidFill>
                <a:latin typeface="Arial" panose="020B0604020202020204" pitchFamily="34" charset="0"/>
                <a:cs typeface="Arial" panose="020B0604020202020204" pitchFamily="34" charset="0"/>
              </a:rPr>
              <a:t>Conclusion:</a:t>
            </a:r>
            <a:endParaRPr lang="en-US" sz="2800" b="1" dirty="0">
              <a:solidFill>
                <a:srgbClr val="FF0000"/>
              </a:solidFill>
              <a:latin typeface="Arial" panose="020B0604020202020204" pitchFamily="34" charset="0"/>
              <a:cs typeface="Arial" panose="020B0604020202020204" pitchFamily="34" charset="0"/>
            </a:endParaRPr>
          </a:p>
        </p:txBody>
      </p:sp>
      <p:sp>
        <p:nvSpPr>
          <p:cNvPr id="6" name="TextBox 5"/>
          <p:cNvSpPr txBox="1"/>
          <p:nvPr/>
        </p:nvSpPr>
        <p:spPr>
          <a:xfrm>
            <a:off x="498764" y="1274618"/>
            <a:ext cx="10575636" cy="4647426"/>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In this project we defined to get the required color field from an RGB image. In this various steps are implemented using </a:t>
            </a:r>
            <a:r>
              <a:rPr lang="en-US" sz="2000" dirty="0" err="1">
                <a:latin typeface="Arial" panose="020B0604020202020204" pitchFamily="34" charset="0"/>
                <a:cs typeface="Arial" panose="020B0604020202020204" pitchFamily="34" charset="0"/>
              </a:rPr>
              <a:t>openCv</a:t>
            </a:r>
            <a:r>
              <a:rPr lang="en-US" sz="2000" dirty="0">
                <a:latin typeface="Arial" panose="020B0604020202020204" pitchFamily="34" charset="0"/>
                <a:cs typeface="Arial" panose="020B0604020202020204" pitchFamily="34" charset="0"/>
              </a:rPr>
              <a:t> platform. The main positive point of this method is its color differentiation of a mono color. </a:t>
            </a:r>
          </a:p>
          <a:p>
            <a:pPr algn="just"/>
            <a:r>
              <a:rPr lang="en-US" sz="2000" dirty="0">
                <a:latin typeface="Arial" panose="020B0604020202020204" pitchFamily="34" charset="0"/>
                <a:cs typeface="Arial" panose="020B0604020202020204" pitchFamily="34" charset="0"/>
              </a:rPr>
              <a:t> </a:t>
            </a:r>
          </a:p>
          <a:p>
            <a:pPr algn="just"/>
            <a:r>
              <a:rPr lang="en-US" sz="2000" dirty="0">
                <a:latin typeface="Arial" panose="020B0604020202020204" pitchFamily="34" charset="0"/>
                <a:cs typeface="Arial" panose="020B0604020202020204" pitchFamily="34" charset="0"/>
              </a:rPr>
              <a:t>In the future scope, the detection of the edge detection techniques has different other applications like facial detection, color conversion for grey scale image etc. that can also be implemented. </a:t>
            </a:r>
          </a:p>
          <a:p>
            <a:pPr algn="just"/>
            <a:r>
              <a:rPr lang="en-US" sz="2000" dirty="0">
                <a:latin typeface="Arial" panose="020B0604020202020204" pitchFamily="34" charset="0"/>
                <a:cs typeface="Arial" panose="020B0604020202020204" pitchFamily="34" charset="0"/>
              </a:rPr>
              <a:t> </a:t>
            </a:r>
          </a:p>
          <a:p>
            <a:pPr algn="just"/>
            <a:r>
              <a:rPr lang="en-US" sz="2000" dirty="0">
                <a:latin typeface="Arial" panose="020B0604020202020204" pitchFamily="34" charset="0"/>
                <a:cs typeface="Arial" panose="020B0604020202020204" pitchFamily="34" charset="0"/>
              </a:rPr>
              <a:t>In existing system there is no exact color representation of colors with accuracy. In proposed system, we are introducing the CV datasets and according to it the number of shades that can be identified using 865 color names along with their RGB and hex values. Whenever the cursor clicks the image, it automatically shows the RGB shades color values. Proposed system uses </a:t>
            </a:r>
            <a:r>
              <a:rPr lang="en-US" sz="2000" dirty="0" err="1">
                <a:latin typeface="Arial" panose="020B0604020202020204" pitchFamily="34" charset="0"/>
                <a:cs typeface="Arial" panose="020B0604020202020204" pitchFamily="34" charset="0"/>
              </a:rPr>
              <a:t>OpenCv</a:t>
            </a:r>
            <a:r>
              <a:rPr lang="en-US" sz="2000" dirty="0">
                <a:latin typeface="Arial" panose="020B0604020202020204" pitchFamily="34" charset="0"/>
                <a:cs typeface="Arial" panose="020B0604020202020204" pitchFamily="34" charset="0"/>
              </a:rPr>
              <a:t> for sorting of primary colors.</a:t>
            </a:r>
          </a:p>
          <a:p>
            <a:r>
              <a:rPr lang="en-US" dirty="0"/>
              <a:t> </a:t>
            </a:r>
          </a:p>
          <a:p>
            <a:endParaRPr lang="en-US" dirty="0"/>
          </a:p>
        </p:txBody>
      </p:sp>
    </p:spTree>
    <p:extLst>
      <p:ext uri="{BB962C8B-B14F-4D97-AF65-F5344CB8AC3E}">
        <p14:creationId xmlns:p14="http://schemas.microsoft.com/office/powerpoint/2010/main" val="1268409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8764" y="945362"/>
            <a:ext cx="4221018" cy="523220"/>
          </a:xfrm>
          <a:prstGeom prst="rect">
            <a:avLst/>
          </a:prstGeom>
          <a:noFill/>
        </p:spPr>
        <p:txBody>
          <a:bodyPr wrap="square" rtlCol="0">
            <a:spAutoFit/>
          </a:bodyPr>
          <a:lstStyle/>
          <a:p>
            <a:r>
              <a:rPr lang="en-US" sz="2800" b="1" dirty="0" smtClean="0">
                <a:solidFill>
                  <a:srgbClr val="FF0000"/>
                </a:solidFill>
                <a:latin typeface="Arial" panose="020B0604020202020204" pitchFamily="34" charset="0"/>
                <a:cs typeface="Arial" panose="020B0604020202020204" pitchFamily="34" charset="0"/>
              </a:rPr>
              <a:t>Result:</a:t>
            </a:r>
            <a:endParaRPr lang="en-US" sz="2800" b="1" dirty="0">
              <a:solidFill>
                <a:srgbClr val="FF0000"/>
              </a:solidFill>
              <a:latin typeface="Arial" panose="020B0604020202020204" pitchFamily="34" charset="0"/>
              <a:cs typeface="Arial" panose="020B0604020202020204" pitchFamily="34" charset="0"/>
            </a:endParaRPr>
          </a:p>
        </p:txBody>
      </p:sp>
      <p:sp>
        <p:nvSpPr>
          <p:cNvPr id="5" name="TextBox 4"/>
          <p:cNvSpPr txBox="1"/>
          <p:nvPr/>
        </p:nvSpPr>
        <p:spPr>
          <a:xfrm>
            <a:off x="2004291" y="1468582"/>
            <a:ext cx="7952509" cy="4031873"/>
          </a:xfrm>
          <a:prstGeom prst="rect">
            <a:avLst/>
          </a:prstGeom>
          <a:noFill/>
        </p:spPr>
        <p:txBody>
          <a:bodyPr wrap="square" rtlCol="0">
            <a:spAutoFit/>
          </a:bodyPr>
          <a:lstStyle/>
          <a:p>
            <a:pPr algn="just"/>
            <a:r>
              <a:rPr lang="en-US" sz="3200" dirty="0"/>
              <a:t>In this Python project with source code, we learned about colors and how we can extract color RGB values and the color name of a pixel. We learned how to handle events like double-clicking on the window and saw how to read CSV files with pandas and perform operations on data. This is used in numerous image editing and drawing apps.</a:t>
            </a:r>
          </a:p>
        </p:txBody>
      </p:sp>
    </p:spTree>
    <p:extLst>
      <p:ext uri="{BB962C8B-B14F-4D97-AF65-F5344CB8AC3E}">
        <p14:creationId xmlns:p14="http://schemas.microsoft.com/office/powerpoint/2010/main" val="5568289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0291" y="797581"/>
            <a:ext cx="4221018" cy="523220"/>
          </a:xfrm>
          <a:prstGeom prst="rect">
            <a:avLst/>
          </a:prstGeom>
          <a:noFill/>
        </p:spPr>
        <p:txBody>
          <a:bodyPr wrap="square" rtlCol="0">
            <a:spAutoFit/>
          </a:bodyPr>
          <a:lstStyle/>
          <a:p>
            <a:r>
              <a:rPr lang="en-US" sz="2800" b="1" dirty="0" smtClean="0">
                <a:solidFill>
                  <a:srgbClr val="FF0000"/>
                </a:solidFill>
                <a:latin typeface="Arial" panose="020B0604020202020204" pitchFamily="34" charset="0"/>
                <a:cs typeface="Arial" panose="020B0604020202020204" pitchFamily="34" charset="0"/>
              </a:rPr>
              <a:t>Reference:</a:t>
            </a:r>
            <a:endParaRPr lang="en-US" sz="2800" b="1" dirty="0">
              <a:solidFill>
                <a:srgbClr val="FF0000"/>
              </a:solidFill>
              <a:latin typeface="Arial" panose="020B0604020202020204" pitchFamily="34" charset="0"/>
              <a:cs typeface="Arial" panose="020B0604020202020204" pitchFamily="34" charset="0"/>
            </a:endParaRPr>
          </a:p>
        </p:txBody>
      </p:sp>
      <p:sp>
        <p:nvSpPr>
          <p:cNvPr id="6" name="TextBox 5"/>
          <p:cNvSpPr txBox="1"/>
          <p:nvPr/>
        </p:nvSpPr>
        <p:spPr>
          <a:xfrm>
            <a:off x="849745" y="1320801"/>
            <a:ext cx="10437091" cy="529375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[1]. </a:t>
            </a:r>
            <a:r>
              <a:rPr lang="en-US" sz="1600" dirty="0" err="1">
                <a:latin typeface="Arial" panose="020B0604020202020204" pitchFamily="34" charset="0"/>
                <a:cs typeface="Arial" panose="020B0604020202020204" pitchFamily="34" charset="0"/>
              </a:rPr>
              <a:t>Weiming</a:t>
            </a:r>
            <a:r>
              <a:rPr lang="en-US" sz="1600" dirty="0">
                <a:latin typeface="Arial" panose="020B0604020202020204" pitchFamily="34" charset="0"/>
                <a:cs typeface="Arial" panose="020B0604020202020204" pitchFamily="34" charset="0"/>
              </a:rPr>
              <a:t> Hu, </a:t>
            </a:r>
            <a:r>
              <a:rPr lang="en-US" sz="1600" dirty="0" err="1">
                <a:latin typeface="Arial" panose="020B0604020202020204" pitchFamily="34" charset="0"/>
                <a:cs typeface="Arial" panose="020B0604020202020204" pitchFamily="34" charset="0"/>
              </a:rPr>
              <a:t>Xue</a:t>
            </a:r>
            <a:r>
              <a:rPr lang="en-US" sz="1600" dirty="0">
                <a:latin typeface="Arial" panose="020B0604020202020204" pitchFamily="34" charset="0"/>
                <a:cs typeface="Arial" panose="020B0604020202020204" pitchFamily="34" charset="0"/>
              </a:rPr>
              <a:t> Zhou, “Active Counter-Based Visual Tracking by Integrating Colors, Shapes and Motions”, IEEE TRANSACTIONS ON IMAGE PROCESSING, VOL. 22, NO. 5, MAY 2013</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G.M. Snoek, “Evaluating Color Descriptors for Object and Scene Recognition”, IEEE TRANSACTIONS ON PATTERN ANALYSIS AND MACHINE INTELLIGENCE, VOL. 32, NO. 9, SEPTEMBER 2010 </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[3]. Claudia </a:t>
            </a:r>
            <a:r>
              <a:rPr lang="en-US" sz="1600" dirty="0" err="1">
                <a:latin typeface="Arial" panose="020B0604020202020204" pitchFamily="34" charset="0"/>
                <a:cs typeface="Arial" panose="020B0604020202020204" pitchFamily="34" charset="0"/>
              </a:rPr>
              <a:t>Nieuwenhuis</a:t>
            </a:r>
            <a:r>
              <a:rPr lang="en-US" sz="1600" dirty="0">
                <a:latin typeface="Arial" panose="020B0604020202020204" pitchFamily="34" charset="0"/>
                <a:cs typeface="Arial" panose="020B0604020202020204" pitchFamily="34" charset="0"/>
              </a:rPr>
              <a:t>, “Spatially Varying Color Distributions for Interactive Multi Label Segmentation”, IEEE TRANSACTIONS ON PATTERN ANALYSIS AND MACHINE INTELLIGENCE, VOL 35, NO. 5, MAY 2013 </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[4]. </a:t>
            </a:r>
            <a:r>
              <a:rPr lang="en-US" sz="1600" dirty="0" err="1">
                <a:latin typeface="Arial" panose="020B0604020202020204" pitchFamily="34" charset="0"/>
                <a:cs typeface="Arial" panose="020B0604020202020204" pitchFamily="34" charset="0"/>
              </a:rPr>
              <a:t>Kok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Meng</a:t>
            </a:r>
            <a:r>
              <a:rPr lang="en-US" sz="1600" dirty="0">
                <a:latin typeface="Arial" panose="020B0604020202020204" pitchFamily="34" charset="0"/>
                <a:cs typeface="Arial" panose="020B0604020202020204" pitchFamily="34" charset="0"/>
              </a:rPr>
              <a:t> Lee, “Effects of Classification Methods on Color-Based Feature Detection with Food Processing Applications”, IEEE TRANSACTIONS ON AUTOMATION SCIENCE AND ENGINEERING, VOL. 4, NO. 1, JANUARY 2007 </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[5]. J. Van de </a:t>
            </a:r>
            <a:r>
              <a:rPr lang="en-US" sz="1600" dirty="0" err="1">
                <a:latin typeface="Arial" panose="020B0604020202020204" pitchFamily="34" charset="0"/>
                <a:cs typeface="Arial" panose="020B0604020202020204" pitchFamily="34" charset="0"/>
              </a:rPr>
              <a:t>Weijer</a:t>
            </a:r>
            <a:r>
              <a:rPr lang="en-US" sz="1600" dirty="0">
                <a:latin typeface="Arial" panose="020B0604020202020204" pitchFamily="34" charset="0"/>
                <a:cs typeface="Arial" panose="020B0604020202020204" pitchFamily="34" charset="0"/>
              </a:rPr>
              <a:t>, “Curvature estimation in oriented patterns using curvilinear models applied to gradient vector fields”, IEEE TRANS PATTERN ANALYSIS AND MACHINE INTELLIGENCE, VOL. 23, N0. 9, PP. 1035- 1042, APRIL 2001 </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[6]. Alexander </a:t>
            </a:r>
            <a:r>
              <a:rPr lang="en-US" sz="1600" dirty="0" err="1">
                <a:latin typeface="Arial" panose="020B0604020202020204" pitchFamily="34" charset="0"/>
                <a:cs typeface="Arial" panose="020B0604020202020204" pitchFamily="34" charset="0"/>
              </a:rPr>
              <a:t>Toet</a:t>
            </a:r>
            <a:r>
              <a:rPr lang="en-US" sz="1600" dirty="0">
                <a:latin typeface="Arial" panose="020B0604020202020204" pitchFamily="34" charset="0"/>
                <a:cs typeface="Arial" panose="020B0604020202020204" pitchFamily="34" charset="0"/>
              </a:rPr>
              <a:t>, “Multisource Information Fusion Architectures Algorithms and Applications” SPIE 6947 BELLINGHAM WA USA THE INTERNATIONAL SOCIETY FOR OPTICAL ENGINEERING, 1 12, 2008</a:t>
            </a:r>
          </a:p>
          <a:p>
            <a:r>
              <a:rPr lang="en-US" sz="1600" dirty="0">
                <a:latin typeface="Arial" panose="020B06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2466953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7309" y="822036"/>
            <a:ext cx="3232727" cy="523220"/>
          </a:xfrm>
          <a:prstGeom prst="rect">
            <a:avLst/>
          </a:prstGeom>
          <a:noFill/>
        </p:spPr>
        <p:txBody>
          <a:bodyPr wrap="square" rtlCol="0">
            <a:spAutoFit/>
          </a:bodyPr>
          <a:lstStyle/>
          <a:p>
            <a:r>
              <a:rPr lang="en-US" sz="2800" b="1" dirty="0" smtClean="0">
                <a:solidFill>
                  <a:srgbClr val="FF0000"/>
                </a:solidFill>
                <a:latin typeface="Arial" panose="020B0604020202020204" pitchFamily="34" charset="0"/>
                <a:cs typeface="Arial" panose="020B0604020202020204" pitchFamily="34" charset="0"/>
              </a:rPr>
              <a:t>Introduction:</a:t>
            </a:r>
          </a:p>
        </p:txBody>
      </p:sp>
      <p:sp>
        <p:nvSpPr>
          <p:cNvPr id="5" name="TextBox 4"/>
          <p:cNvSpPr txBox="1"/>
          <p:nvPr/>
        </p:nvSpPr>
        <p:spPr>
          <a:xfrm>
            <a:off x="1551708" y="1345256"/>
            <a:ext cx="8922328" cy="4093428"/>
          </a:xfrm>
          <a:prstGeom prst="rect">
            <a:avLst/>
          </a:prstGeom>
          <a:noFill/>
        </p:spPr>
        <p:txBody>
          <a:bodyPr wrap="square" rtlCol="0">
            <a:spAutoFit/>
          </a:bodyPr>
          <a:lstStyle/>
          <a:p>
            <a:r>
              <a:rPr lang="en-US" b="1" dirty="0"/>
              <a:t> </a:t>
            </a:r>
            <a:endParaRPr lang="en-US" dirty="0"/>
          </a:p>
          <a:p>
            <a:pPr algn="just"/>
            <a:r>
              <a:rPr lang="en-US" sz="2800" dirty="0"/>
              <a:t>The main objective of this application is the methodology for identifying the shades of colors with an exact prediction with their names. A study says, a normal human can able to clearly identify nearly 1 million shades of colors. But in the case of human having “</a:t>
            </a:r>
            <a:r>
              <a:rPr lang="en-US" sz="2800" dirty="0" err="1"/>
              <a:t>enchroma</a:t>
            </a:r>
            <a:r>
              <a:rPr lang="en-US" sz="2800" dirty="0"/>
              <a:t>”, could be able to see only 1% (i.e.10, 000 colors) from the normal humans. While painting pictures, a painter needs to identify the color patterns exactly or else the reality of image is not clear.</a:t>
            </a:r>
          </a:p>
          <a:p>
            <a:endParaRPr lang="en-US" dirty="0"/>
          </a:p>
        </p:txBody>
      </p:sp>
    </p:spTree>
    <p:extLst>
      <p:ext uri="{BB962C8B-B14F-4D97-AF65-F5344CB8AC3E}">
        <p14:creationId xmlns:p14="http://schemas.microsoft.com/office/powerpoint/2010/main" val="3308014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3897" y="815170"/>
            <a:ext cx="4041491" cy="523220"/>
          </a:xfrm>
          <a:prstGeom prst="rect">
            <a:avLst/>
          </a:prstGeom>
        </p:spPr>
        <p:txBody>
          <a:bodyPr wrap="none">
            <a:spAutoFit/>
          </a:bodyPr>
          <a:lstStyle/>
          <a:p>
            <a:r>
              <a:rPr lang="en-US" sz="2800" b="1" dirty="0" smtClean="0">
                <a:solidFill>
                  <a:srgbClr val="FF0000"/>
                </a:solidFill>
                <a:latin typeface="Arial" panose="020B0604020202020204" pitchFamily="34" charset="0"/>
                <a:cs typeface="Arial" panose="020B0604020202020204" pitchFamily="34" charset="0"/>
              </a:rPr>
              <a:t>Objectives and Scope:</a:t>
            </a:r>
            <a:endParaRPr lang="en-US" sz="2800" b="1" dirty="0">
              <a:solidFill>
                <a:srgbClr val="FF0000"/>
              </a:solidFill>
              <a:latin typeface="Arial" panose="020B0604020202020204" pitchFamily="34" charset="0"/>
              <a:cs typeface="Arial" panose="020B0604020202020204" pitchFamily="34" charset="0"/>
            </a:endParaRPr>
          </a:p>
        </p:txBody>
      </p:sp>
      <p:sp>
        <p:nvSpPr>
          <p:cNvPr id="5" name="TextBox 4"/>
          <p:cNvSpPr txBox="1"/>
          <p:nvPr/>
        </p:nvSpPr>
        <p:spPr>
          <a:xfrm>
            <a:off x="913897" y="1524000"/>
            <a:ext cx="10409381" cy="4524315"/>
          </a:xfrm>
          <a:prstGeom prst="rect">
            <a:avLst/>
          </a:prstGeom>
          <a:noFill/>
        </p:spPr>
        <p:txBody>
          <a:bodyPr wrap="square" rtlCol="0">
            <a:spAutoFit/>
          </a:bodyPr>
          <a:lstStyle/>
          <a:p>
            <a:pPr algn="just"/>
            <a:r>
              <a:rPr lang="en-US" sz="2400" dirty="0"/>
              <a:t>In this color detection Python project, we are going to build an application through which you can automatically get the name of the color by clicking on them. So for this, we will have a data file that contains the color name and its values. Then we will calculate the distance from each color and find the shortest one.</a:t>
            </a:r>
          </a:p>
          <a:p>
            <a:pPr algn="just"/>
            <a:r>
              <a:rPr lang="en-US" sz="2400" dirty="0"/>
              <a:t> </a:t>
            </a:r>
          </a:p>
          <a:p>
            <a:pPr algn="just"/>
            <a:r>
              <a:rPr lang="en-US" sz="2400" dirty="0"/>
              <a:t>Colors are made up of 3 primary colors; red, green, and blue. In computers, we define each color value within a range of 0 to 255. So in how many ways we can define a color? The answer is 256*256*256 = 16,581,375. There are approximately 16.5 million different ways to represent a color. In our dataset, we need to map each color’s values with their corresponding names. </a:t>
            </a:r>
          </a:p>
          <a:p>
            <a:pPr algn="just"/>
            <a:r>
              <a:rPr lang="en-US" sz="2400" b="1" dirty="0"/>
              <a:t> </a:t>
            </a:r>
            <a:endParaRPr lang="en-US" sz="2400" dirty="0"/>
          </a:p>
          <a:p>
            <a:endParaRPr lang="en-US" sz="2400" dirty="0"/>
          </a:p>
        </p:txBody>
      </p:sp>
    </p:spTree>
    <p:extLst>
      <p:ext uri="{BB962C8B-B14F-4D97-AF65-F5344CB8AC3E}">
        <p14:creationId xmlns:p14="http://schemas.microsoft.com/office/powerpoint/2010/main" val="2276613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3897" y="815170"/>
            <a:ext cx="4041491" cy="523220"/>
          </a:xfrm>
          <a:prstGeom prst="rect">
            <a:avLst/>
          </a:prstGeom>
        </p:spPr>
        <p:txBody>
          <a:bodyPr wrap="none">
            <a:spAutoFit/>
          </a:bodyPr>
          <a:lstStyle/>
          <a:p>
            <a:r>
              <a:rPr lang="en-US" sz="2800" b="1" dirty="0" smtClean="0">
                <a:solidFill>
                  <a:srgbClr val="FF0000"/>
                </a:solidFill>
                <a:latin typeface="Arial" panose="020B0604020202020204" pitchFamily="34" charset="0"/>
                <a:cs typeface="Arial" panose="020B0604020202020204" pitchFamily="34" charset="0"/>
              </a:rPr>
              <a:t>Objectives and Scope:</a:t>
            </a:r>
            <a:endParaRPr lang="en-US" sz="2800" b="1" dirty="0">
              <a:solidFill>
                <a:srgbClr val="FF0000"/>
              </a:solidFill>
              <a:latin typeface="Arial" panose="020B0604020202020204" pitchFamily="34" charset="0"/>
              <a:cs typeface="Arial" panose="020B0604020202020204" pitchFamily="34" charset="0"/>
            </a:endParaRPr>
          </a:p>
        </p:txBody>
      </p:sp>
      <p:sp>
        <p:nvSpPr>
          <p:cNvPr id="5" name="TextBox 4"/>
          <p:cNvSpPr txBox="1"/>
          <p:nvPr/>
        </p:nvSpPr>
        <p:spPr>
          <a:xfrm>
            <a:off x="913897" y="1625600"/>
            <a:ext cx="10409885" cy="4062651"/>
          </a:xfrm>
          <a:prstGeom prst="rect">
            <a:avLst/>
          </a:prstGeom>
          <a:noFill/>
        </p:spPr>
        <p:txBody>
          <a:bodyPr wrap="square" rtlCol="0">
            <a:spAutoFit/>
          </a:bodyPr>
          <a:lstStyle/>
          <a:p>
            <a:pPr algn="just"/>
            <a:r>
              <a:rPr lang="en-US" sz="2400" dirty="0"/>
              <a:t>Before going into the speculations of the project it is important to know the definition of color detection. It is simply the process of identifying the name of any color. It is obvious that humans perform this action naturally and do not put any effort in doing so. While it is not the case for computers. </a:t>
            </a:r>
          </a:p>
          <a:p>
            <a:pPr algn="just"/>
            <a:r>
              <a:rPr lang="en-US" sz="2400" dirty="0"/>
              <a:t> </a:t>
            </a:r>
          </a:p>
          <a:p>
            <a:pPr algn="just"/>
            <a:r>
              <a:rPr lang="en-US" sz="2400" dirty="0"/>
              <a:t>Human eyes and brain work in co-ordination in order to translate light into color. Light receptors that are present in eyes transmit the signal to the brain which in turn recognizes the color. There is no exaggeration in saying that humans have mapped certain lights with their color names since childhood. The same strategy is useful in detecting color names in this project. </a:t>
            </a:r>
          </a:p>
          <a:p>
            <a:endParaRPr lang="en-US" dirty="0"/>
          </a:p>
        </p:txBody>
      </p:sp>
    </p:spTree>
    <p:extLst>
      <p:ext uri="{BB962C8B-B14F-4D97-AF65-F5344CB8AC3E}">
        <p14:creationId xmlns:p14="http://schemas.microsoft.com/office/powerpoint/2010/main" val="2205342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3897" y="815170"/>
            <a:ext cx="4041491" cy="523220"/>
          </a:xfrm>
          <a:prstGeom prst="rect">
            <a:avLst/>
          </a:prstGeom>
        </p:spPr>
        <p:txBody>
          <a:bodyPr wrap="none">
            <a:spAutoFit/>
          </a:bodyPr>
          <a:lstStyle/>
          <a:p>
            <a:r>
              <a:rPr lang="en-US" sz="2800" b="1" dirty="0" smtClean="0">
                <a:solidFill>
                  <a:srgbClr val="FF0000"/>
                </a:solidFill>
                <a:latin typeface="Arial" panose="020B0604020202020204" pitchFamily="34" charset="0"/>
                <a:cs typeface="Arial" panose="020B0604020202020204" pitchFamily="34" charset="0"/>
              </a:rPr>
              <a:t>Objectives and Scope:</a:t>
            </a:r>
            <a:endParaRPr lang="en-US" sz="2800" b="1" dirty="0">
              <a:solidFill>
                <a:srgbClr val="FF0000"/>
              </a:solidFill>
              <a:latin typeface="Arial" panose="020B0604020202020204" pitchFamily="34" charset="0"/>
              <a:cs typeface="Arial" panose="020B0604020202020204" pitchFamily="34" charset="0"/>
            </a:endParaRPr>
          </a:p>
        </p:txBody>
      </p:sp>
      <p:sp>
        <p:nvSpPr>
          <p:cNvPr id="5" name="TextBox 4"/>
          <p:cNvSpPr txBox="1"/>
          <p:nvPr/>
        </p:nvSpPr>
        <p:spPr>
          <a:xfrm>
            <a:off x="1145309" y="1496291"/>
            <a:ext cx="10076873" cy="3724096"/>
          </a:xfrm>
          <a:prstGeom prst="rect">
            <a:avLst/>
          </a:prstGeom>
          <a:noFill/>
        </p:spPr>
        <p:txBody>
          <a:bodyPr wrap="square" rtlCol="0">
            <a:spAutoFit/>
          </a:bodyPr>
          <a:lstStyle/>
          <a:p>
            <a:pPr algn="just"/>
            <a:r>
              <a:rPr lang="en-US" sz="2000" dirty="0">
                <a:cs typeface="Arial" panose="020B0604020202020204" pitchFamily="34" charset="0"/>
              </a:rPr>
              <a:t>Three different colors Red, Green and Blue are being tracked by utilizing the fundamentals of computer vision. After successful compilation when we execute the code a window redirects to the image displayed on it whose path is given as an argument. </a:t>
            </a:r>
          </a:p>
          <a:p>
            <a:pPr algn="just"/>
            <a:r>
              <a:rPr lang="en-US" sz="2000" dirty="0">
                <a:cs typeface="Arial" panose="020B0604020202020204" pitchFamily="34" charset="0"/>
              </a:rPr>
              <a:t> </a:t>
            </a:r>
          </a:p>
          <a:p>
            <a:pPr algn="just"/>
            <a:r>
              <a:rPr lang="en-US" sz="2000" dirty="0">
                <a:cs typeface="Arial" panose="020B0604020202020204" pitchFamily="34" charset="0"/>
              </a:rPr>
              <a:t>Additionally, we obtain the color name of the pixel along with the composition of three different colors red, blue and green values. It is helpful in recognizing colors and in robotics. One of the applications of color detection by computer vision is in driver less cars. This system is useful in detecting traffic and vehicle backlights and takes decision to stop, start and continue driving. This also have much application in industry to pick and place different colored object by the robotic arm. Color detection is also used as a tool in various image editing and drawing app</a:t>
            </a:r>
          </a:p>
          <a:p>
            <a:pPr algn="just"/>
            <a:r>
              <a:rPr lang="en-US" b="1" dirty="0"/>
              <a:t/>
            </a:r>
            <a:br>
              <a:rPr lang="en-US" b="1" dirty="0"/>
            </a:br>
            <a:endParaRPr lang="en-US" dirty="0"/>
          </a:p>
        </p:txBody>
      </p:sp>
    </p:spTree>
    <p:extLst>
      <p:ext uri="{BB962C8B-B14F-4D97-AF65-F5344CB8AC3E}">
        <p14:creationId xmlns:p14="http://schemas.microsoft.com/office/powerpoint/2010/main" val="2765220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2655" y="609600"/>
            <a:ext cx="4221018" cy="523220"/>
          </a:xfrm>
          <a:prstGeom prst="rect">
            <a:avLst/>
          </a:prstGeom>
          <a:noFill/>
        </p:spPr>
        <p:txBody>
          <a:bodyPr wrap="square" rtlCol="0">
            <a:spAutoFit/>
          </a:bodyPr>
          <a:lstStyle/>
          <a:p>
            <a:r>
              <a:rPr lang="en-US" sz="2800" b="1" dirty="0" smtClean="0">
                <a:solidFill>
                  <a:srgbClr val="FF0000"/>
                </a:solidFill>
                <a:latin typeface="Arial" panose="020B0604020202020204" pitchFamily="34" charset="0"/>
                <a:cs typeface="Arial" panose="020B0604020202020204" pitchFamily="34" charset="0"/>
              </a:rPr>
              <a:t>System Architecture:</a:t>
            </a:r>
            <a:endParaRPr lang="en-US" sz="2800" b="1" dirty="0">
              <a:solidFill>
                <a:srgbClr val="FF0000"/>
              </a:solidFill>
              <a:latin typeface="Arial" panose="020B0604020202020204" pitchFamily="34" charset="0"/>
              <a:cs typeface="Arial" panose="020B0604020202020204" pitchFamily="34" charset="0"/>
            </a:endParaRPr>
          </a:p>
        </p:txBody>
      </p:sp>
      <p:grpSp>
        <p:nvGrpSpPr>
          <p:cNvPr id="5" name="Group 4"/>
          <p:cNvGrpSpPr/>
          <p:nvPr/>
        </p:nvGrpSpPr>
        <p:grpSpPr>
          <a:xfrm>
            <a:off x="2701636" y="1671550"/>
            <a:ext cx="6629398" cy="3459481"/>
            <a:chOff x="0" y="0"/>
            <a:chExt cx="7139940" cy="2758440"/>
          </a:xfrm>
        </p:grpSpPr>
        <p:sp>
          <p:nvSpPr>
            <p:cNvPr id="6" name="Rounded Rectangle 5"/>
            <p:cNvSpPr/>
            <p:nvPr/>
          </p:nvSpPr>
          <p:spPr>
            <a:xfrm>
              <a:off x="1935480" y="563880"/>
              <a:ext cx="1333500" cy="685800"/>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 name="Straight Arrow Connector 6"/>
            <p:cNvCxnSpPr/>
            <p:nvPr/>
          </p:nvCxnSpPr>
          <p:spPr>
            <a:xfrm>
              <a:off x="5570220" y="944880"/>
              <a:ext cx="2590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0" y="0"/>
              <a:ext cx="7139940" cy="2758440"/>
              <a:chOff x="0" y="0"/>
              <a:chExt cx="7139940" cy="2758440"/>
            </a:xfrm>
          </p:grpSpPr>
          <p:sp>
            <p:nvSpPr>
              <p:cNvPr id="9" name="Rectangle 8"/>
              <p:cNvSpPr/>
              <p:nvPr/>
            </p:nvSpPr>
            <p:spPr>
              <a:xfrm>
                <a:off x="3764280" y="0"/>
                <a:ext cx="1790700" cy="2758440"/>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ounded Rectangle 9"/>
              <p:cNvSpPr/>
              <p:nvPr/>
            </p:nvSpPr>
            <p:spPr>
              <a:xfrm>
                <a:off x="3962400" y="502920"/>
                <a:ext cx="1333500" cy="685800"/>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ounded Rectangle 10"/>
              <p:cNvSpPr/>
              <p:nvPr/>
            </p:nvSpPr>
            <p:spPr>
              <a:xfrm>
                <a:off x="4008120" y="1668780"/>
                <a:ext cx="1333500" cy="685800"/>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Rounded Rectangle 11"/>
              <p:cNvSpPr/>
              <p:nvPr/>
            </p:nvSpPr>
            <p:spPr>
              <a:xfrm>
                <a:off x="5806440" y="533400"/>
                <a:ext cx="1333500" cy="685800"/>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3" name="Straight Arrow Connector 12"/>
              <p:cNvCxnSpPr/>
              <p:nvPr/>
            </p:nvCxnSpPr>
            <p:spPr>
              <a:xfrm flipV="1">
                <a:off x="3276600" y="952500"/>
                <a:ext cx="52578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4" name="Group 13"/>
              <p:cNvGrpSpPr/>
              <p:nvPr/>
            </p:nvGrpSpPr>
            <p:grpSpPr>
              <a:xfrm>
                <a:off x="0" y="579120"/>
                <a:ext cx="3116580" cy="685800"/>
                <a:chOff x="0" y="0"/>
                <a:chExt cx="3116580" cy="685800"/>
              </a:xfrm>
            </p:grpSpPr>
            <p:sp>
              <p:nvSpPr>
                <p:cNvPr id="18" name="Rounded Rectangle 17"/>
                <p:cNvSpPr/>
                <p:nvPr/>
              </p:nvSpPr>
              <p:spPr>
                <a:xfrm>
                  <a:off x="0" y="0"/>
                  <a:ext cx="1333500" cy="6858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9" name="Straight Arrow Connector 18"/>
                <p:cNvCxnSpPr/>
                <p:nvPr/>
              </p:nvCxnSpPr>
              <p:spPr>
                <a:xfrm>
                  <a:off x="1348740" y="335280"/>
                  <a:ext cx="61722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 Box 2"/>
                <p:cNvSpPr txBox="1">
                  <a:spLocks noChangeArrowheads="1"/>
                </p:cNvSpPr>
                <p:nvPr/>
              </p:nvSpPr>
              <p:spPr bwMode="auto">
                <a:xfrm>
                  <a:off x="121920" y="106680"/>
                  <a:ext cx="1097280" cy="412750"/>
                </a:xfrm>
                <a:prstGeom prst="rect">
                  <a:avLst/>
                </a:prstGeom>
                <a:ln>
                  <a:headEnd/>
                  <a:tailEnd/>
                </a:ln>
              </p:spPr>
              <p:style>
                <a:lnRef idx="0">
                  <a:schemeClr val="dk1"/>
                </a:lnRef>
                <a:fillRef idx="3">
                  <a:schemeClr val="dk1"/>
                </a:fillRef>
                <a:effectRef idx="3">
                  <a:schemeClr val="dk1"/>
                </a:effectRef>
                <a:fontRef idx="minor">
                  <a:schemeClr val="lt1"/>
                </a:fontRef>
              </p:style>
              <p:txBody>
                <a:bodyPr rot="0" vert="horz" wrap="square" lIns="91440" tIns="45720" rIns="91440" bIns="45720" anchor="t" anchorCtr="0">
                  <a:noAutofit/>
                </a:bodyPr>
                <a:lstStyle/>
                <a:p>
                  <a:pPr marL="0" marR="0" algn="ctr">
                    <a:spcBef>
                      <a:spcPts val="0"/>
                    </a:spcBef>
                    <a:spcAft>
                      <a:spcPts val="0"/>
                    </a:spcAft>
                  </a:pPr>
                  <a:r>
                    <a:rPr lang="en-US" sz="1100">
                      <a:effectLst/>
                      <a:latin typeface="Arial" panose="020B0604020202020204" pitchFamily="34" charset="0"/>
                      <a:ea typeface="Arial" panose="020B0604020202020204" pitchFamily="34" charset="0"/>
                    </a:rPr>
                    <a:t>Fetch input</a:t>
                  </a:r>
                </a:p>
                <a:p>
                  <a:pPr marL="0" marR="0" algn="ctr">
                    <a:spcBef>
                      <a:spcPts val="0"/>
                    </a:spcBef>
                    <a:spcAft>
                      <a:spcPts val="0"/>
                    </a:spcAft>
                  </a:pPr>
                  <a:r>
                    <a:rPr lang="en-US" sz="1100">
                      <a:effectLst/>
                      <a:latin typeface="Arial" panose="020B0604020202020204" pitchFamily="34" charset="0"/>
                      <a:ea typeface="Arial" panose="020B0604020202020204" pitchFamily="34" charset="0"/>
                    </a:rPr>
                    <a:t> Image [RGB]</a:t>
                  </a:r>
                </a:p>
              </p:txBody>
            </p:sp>
            <p:sp>
              <p:nvSpPr>
                <p:cNvPr id="21" name="Text Box 2"/>
                <p:cNvSpPr txBox="1">
                  <a:spLocks noChangeArrowheads="1"/>
                </p:cNvSpPr>
                <p:nvPr/>
              </p:nvSpPr>
              <p:spPr bwMode="auto">
                <a:xfrm>
                  <a:off x="2087880" y="106680"/>
                  <a:ext cx="1028700" cy="471170"/>
                </a:xfrm>
                <a:prstGeom prst="rect">
                  <a:avLst/>
                </a:prstGeom>
                <a:ln>
                  <a:headEnd/>
                  <a:tailEnd/>
                </a:ln>
              </p:spPr>
              <p:style>
                <a:lnRef idx="1">
                  <a:schemeClr val="dk1"/>
                </a:lnRef>
                <a:fillRef idx="3">
                  <a:schemeClr val="dk1"/>
                </a:fillRef>
                <a:effectRef idx="2">
                  <a:schemeClr val="dk1"/>
                </a:effectRef>
                <a:fontRef idx="minor">
                  <a:schemeClr val="lt1"/>
                </a:fontRef>
              </p:style>
              <p:txBody>
                <a:bodyPr rot="0" vert="horz" wrap="square" lIns="91440" tIns="45720" rIns="91440" bIns="45720" anchor="t" anchorCtr="0">
                  <a:noAutofit/>
                </a:bodyPr>
                <a:lstStyle/>
                <a:p>
                  <a:pPr marL="0" marR="0" algn="ctr">
                    <a:spcBef>
                      <a:spcPts val="0"/>
                    </a:spcBef>
                    <a:spcAft>
                      <a:spcPts val="0"/>
                    </a:spcAft>
                  </a:pPr>
                  <a:r>
                    <a:rPr lang="en-US" sz="1100">
                      <a:effectLst/>
                      <a:latin typeface="Arial" panose="020B0604020202020204" pitchFamily="34" charset="0"/>
                      <a:ea typeface="Arial" panose="020B0604020202020204" pitchFamily="34" charset="0"/>
                    </a:rPr>
                    <a:t>RGB color</a:t>
                  </a:r>
                </a:p>
                <a:p>
                  <a:pPr marL="0" marR="0" algn="ctr">
                    <a:spcBef>
                      <a:spcPts val="0"/>
                    </a:spcBef>
                    <a:spcAft>
                      <a:spcPts val="0"/>
                    </a:spcAft>
                  </a:pPr>
                  <a:r>
                    <a:rPr lang="en-US" sz="1100">
                      <a:effectLst/>
                      <a:latin typeface="Arial" panose="020B0604020202020204" pitchFamily="34" charset="0"/>
                      <a:ea typeface="Arial" panose="020B0604020202020204" pitchFamily="34" charset="0"/>
                    </a:rPr>
                    <a:t>Extraction</a:t>
                  </a:r>
                </a:p>
              </p:txBody>
            </p:sp>
          </p:grpSp>
          <p:sp>
            <p:nvSpPr>
              <p:cNvPr id="15" name="Text Box 2"/>
              <p:cNvSpPr txBox="1">
                <a:spLocks noChangeArrowheads="1"/>
              </p:cNvSpPr>
              <p:nvPr/>
            </p:nvSpPr>
            <p:spPr bwMode="auto">
              <a:xfrm>
                <a:off x="4008120" y="571500"/>
                <a:ext cx="1242060" cy="554990"/>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rot="0" vert="horz" wrap="square" lIns="91440" tIns="45720" rIns="91440" bIns="45720" anchor="t" anchorCtr="0">
                <a:noAutofit/>
              </a:bodyPr>
              <a:lstStyle/>
              <a:p>
                <a:pPr marL="0" marR="0" algn="ctr">
                  <a:spcBef>
                    <a:spcPts val="0"/>
                  </a:spcBef>
                  <a:spcAft>
                    <a:spcPts val="0"/>
                  </a:spcAft>
                </a:pPr>
                <a:r>
                  <a:rPr lang="en-US" sz="1100">
                    <a:effectLst/>
                    <a:latin typeface="Arial" panose="020B0604020202020204" pitchFamily="34" charset="0"/>
                    <a:ea typeface="Arial" panose="020B0604020202020204" pitchFamily="34" charset="0"/>
                  </a:rPr>
                  <a:t>Display image in rectangle window</a:t>
                </a:r>
              </a:p>
            </p:txBody>
          </p:sp>
          <p:sp>
            <p:nvSpPr>
              <p:cNvPr id="16" name="Text Box 2"/>
              <p:cNvSpPr txBox="1">
                <a:spLocks noChangeArrowheads="1"/>
              </p:cNvSpPr>
              <p:nvPr/>
            </p:nvSpPr>
            <p:spPr bwMode="auto">
              <a:xfrm>
                <a:off x="4137660" y="1722120"/>
                <a:ext cx="1120140" cy="586105"/>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rot="0" vert="horz" wrap="square" lIns="91440" tIns="45720" rIns="91440" bIns="45720" anchor="t" anchorCtr="0">
                <a:noAutofit/>
              </a:bodyPr>
              <a:lstStyle/>
              <a:p>
                <a:pPr marL="0" marR="0" algn="ctr">
                  <a:spcBef>
                    <a:spcPts val="0"/>
                  </a:spcBef>
                  <a:spcAft>
                    <a:spcPts val="0"/>
                  </a:spcAft>
                </a:pPr>
                <a:r>
                  <a:rPr lang="en-US" sz="1100">
                    <a:effectLst/>
                    <a:latin typeface="Arial" panose="020B0604020202020204" pitchFamily="34" charset="0"/>
                    <a:ea typeface="Arial" panose="020B0604020202020204" pitchFamily="34" charset="0"/>
                  </a:rPr>
                  <a:t>Calculate distance co-ordinates</a:t>
                </a:r>
              </a:p>
            </p:txBody>
          </p:sp>
          <p:sp>
            <p:nvSpPr>
              <p:cNvPr id="17" name="Text Box 2"/>
              <p:cNvSpPr txBox="1">
                <a:spLocks noChangeArrowheads="1"/>
              </p:cNvSpPr>
              <p:nvPr/>
            </p:nvSpPr>
            <p:spPr bwMode="auto">
              <a:xfrm>
                <a:off x="5989320" y="655320"/>
                <a:ext cx="1005840" cy="425450"/>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rot="0" vert="horz" wrap="square" lIns="91440" tIns="45720" rIns="91440" bIns="45720" anchor="t" anchorCtr="0">
                <a:noAutofit/>
              </a:bodyPr>
              <a:lstStyle/>
              <a:p>
                <a:pPr marL="0" marR="0" algn="ctr">
                  <a:spcBef>
                    <a:spcPts val="0"/>
                  </a:spcBef>
                  <a:spcAft>
                    <a:spcPts val="0"/>
                  </a:spcAft>
                </a:pPr>
                <a:r>
                  <a:rPr lang="en-US" sz="1100">
                    <a:effectLst/>
                    <a:latin typeface="Arial" panose="020B0604020202020204" pitchFamily="34" charset="0"/>
                    <a:ea typeface="Arial" panose="020B0604020202020204" pitchFamily="34" charset="0"/>
                  </a:rPr>
                  <a:t>Create text String</a:t>
                </a:r>
              </a:p>
            </p:txBody>
          </p:sp>
        </p:grpSp>
      </p:grpSp>
    </p:spTree>
    <p:extLst>
      <p:ext uri="{BB962C8B-B14F-4D97-AF65-F5344CB8AC3E}">
        <p14:creationId xmlns:p14="http://schemas.microsoft.com/office/powerpoint/2010/main" val="3294814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98763" y="1237672"/>
            <a:ext cx="10861964" cy="4154984"/>
          </a:xfrm>
          <a:prstGeom prst="rect">
            <a:avLst/>
          </a:prstGeom>
          <a:noFill/>
        </p:spPr>
        <p:txBody>
          <a:bodyPr wrap="square" rtlCol="0">
            <a:spAutoFit/>
          </a:bodyPr>
          <a:lstStyle/>
          <a:p>
            <a:pPr algn="just"/>
            <a:endParaRPr lang="en-US" sz="2400" dirty="0" smtClean="0">
              <a:latin typeface="Arial" panose="020B0604020202020204" pitchFamily="34" charset="0"/>
              <a:cs typeface="Arial" panose="020B0604020202020204" pitchFamily="34" charset="0"/>
            </a:endParaRPr>
          </a:p>
          <a:p>
            <a:pPr algn="just"/>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below architecture shows the capability for the project. It consists of a well-defined sequence diagram that is abstracted from the source code. It leverages the rich capabilities of the technology such as </a:t>
            </a:r>
            <a:r>
              <a:rPr lang="en-US" sz="2400" dirty="0" err="1">
                <a:latin typeface="Arial" panose="020B0604020202020204" pitchFamily="34" charset="0"/>
                <a:cs typeface="Arial" panose="020B0604020202020204" pitchFamily="34" charset="0"/>
              </a:rPr>
              <a:t>OpenCv</a:t>
            </a:r>
            <a:r>
              <a:rPr lang="en-US" sz="2400" dirty="0">
                <a:latin typeface="Arial" panose="020B0604020202020204" pitchFamily="34" charset="0"/>
                <a:cs typeface="Arial" panose="020B0604020202020204" pitchFamily="34" charset="0"/>
              </a:rPr>
              <a:t> library in python. </a:t>
            </a:r>
          </a:p>
          <a:p>
            <a:pPr algn="just"/>
            <a:endParaRPr lang="en-US" sz="2400" dirty="0" smtClean="0">
              <a:latin typeface="Arial" panose="020B0604020202020204" pitchFamily="34" charset="0"/>
              <a:cs typeface="Arial" panose="020B0604020202020204" pitchFamily="34" charset="0"/>
            </a:endParaRPr>
          </a:p>
          <a:p>
            <a:pPr algn="just"/>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architecture makes the process more efficient based on principles and properties related to each other. As we know that Red, Green and Blue are the primary colors that can be mixed to produce different colors. The present color detection project takes the path of an image as an input and looks for the composition of three different colors red, green and blue in the given image.</a:t>
            </a:r>
          </a:p>
        </p:txBody>
      </p:sp>
      <p:sp>
        <p:nvSpPr>
          <p:cNvPr id="28" name="TextBox 27"/>
          <p:cNvSpPr txBox="1"/>
          <p:nvPr/>
        </p:nvSpPr>
        <p:spPr>
          <a:xfrm>
            <a:off x="572655" y="609600"/>
            <a:ext cx="4221018" cy="523220"/>
          </a:xfrm>
          <a:prstGeom prst="rect">
            <a:avLst/>
          </a:prstGeom>
          <a:noFill/>
        </p:spPr>
        <p:txBody>
          <a:bodyPr wrap="square" rtlCol="0">
            <a:spAutoFit/>
          </a:bodyPr>
          <a:lstStyle/>
          <a:p>
            <a:r>
              <a:rPr lang="en-US" sz="2800" b="1" dirty="0" smtClean="0">
                <a:solidFill>
                  <a:srgbClr val="FF0000"/>
                </a:solidFill>
                <a:latin typeface="Arial" panose="020B0604020202020204" pitchFamily="34" charset="0"/>
                <a:cs typeface="Arial" panose="020B0604020202020204" pitchFamily="34" charset="0"/>
              </a:rPr>
              <a:t>System Architecture:</a:t>
            </a:r>
            <a:endParaRPr lang="en-US"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65032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8764" y="483544"/>
            <a:ext cx="4221018" cy="523220"/>
          </a:xfrm>
          <a:prstGeom prst="rect">
            <a:avLst/>
          </a:prstGeom>
          <a:noFill/>
        </p:spPr>
        <p:txBody>
          <a:bodyPr wrap="square" rtlCol="0">
            <a:spAutoFit/>
          </a:bodyPr>
          <a:lstStyle/>
          <a:p>
            <a:r>
              <a:rPr lang="en-US" sz="2800" b="1" dirty="0" smtClean="0">
                <a:solidFill>
                  <a:srgbClr val="FF0000"/>
                </a:solidFill>
                <a:latin typeface="Arial" panose="020B0604020202020204" pitchFamily="34" charset="0"/>
                <a:cs typeface="Arial" panose="020B0604020202020204" pitchFamily="34" charset="0"/>
              </a:rPr>
              <a:t>Methods and Materials:</a:t>
            </a:r>
            <a:endParaRPr lang="en-US" sz="2800" b="1" dirty="0">
              <a:solidFill>
                <a:srgbClr val="FF0000"/>
              </a:solidFill>
              <a:latin typeface="Arial" panose="020B0604020202020204" pitchFamily="34" charset="0"/>
              <a:cs typeface="Arial" panose="020B0604020202020204" pitchFamily="34" charset="0"/>
            </a:endParaRPr>
          </a:p>
        </p:txBody>
      </p:sp>
      <p:sp>
        <p:nvSpPr>
          <p:cNvPr id="6" name="TextBox 5"/>
          <p:cNvSpPr txBox="1"/>
          <p:nvPr/>
        </p:nvSpPr>
        <p:spPr>
          <a:xfrm>
            <a:off x="498764" y="849746"/>
            <a:ext cx="11203709" cy="6186309"/>
          </a:xfrm>
          <a:prstGeom prst="rect">
            <a:avLst/>
          </a:prstGeom>
          <a:noFill/>
        </p:spPr>
        <p:txBody>
          <a:bodyPr wrap="square" rtlCol="0">
            <a:spAutoFit/>
          </a:bodyPr>
          <a:lstStyle/>
          <a:p>
            <a:r>
              <a:rPr lang="en-US" b="1" dirty="0"/>
              <a:t> </a:t>
            </a:r>
            <a:endParaRPr lang="en-US" dirty="0"/>
          </a:p>
          <a:p>
            <a:r>
              <a:rPr lang="en-US" b="1" dirty="0">
                <a:latin typeface="Arial" panose="020B0604020202020204" pitchFamily="34" charset="0"/>
                <a:cs typeface="Arial" panose="020B0604020202020204" pitchFamily="34" charset="0"/>
              </a:rPr>
              <a:t>Image Capture: </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first step is to fetch a high-quality image with resolution. To load an image from a file we use Cv2.imread(). Image should be in working directory or full path of the image should be given.</a:t>
            </a:r>
          </a:p>
          <a:p>
            <a:r>
              <a:rPr lang="en-US" dirty="0">
                <a:latin typeface="Arial" panose="020B0604020202020204" pitchFamily="34" charset="0"/>
                <a:cs typeface="Arial" panose="020B0604020202020204" pitchFamily="34" charset="0"/>
              </a:rPr>
              <a:t> </a:t>
            </a:r>
          </a:p>
          <a:p>
            <a:r>
              <a:rPr lang="en-US" dirty="0" err="1">
                <a:latin typeface="Arial" panose="020B0604020202020204" pitchFamily="34" charset="0"/>
                <a:cs typeface="Arial" panose="020B0604020202020204" pitchFamily="34" charset="0"/>
              </a:rPr>
              <a:t>Img</a:t>
            </a:r>
            <a:r>
              <a:rPr lang="en-US" dirty="0">
                <a:latin typeface="Arial" panose="020B0604020202020204" pitchFamily="34" charset="0"/>
                <a:cs typeface="Arial" panose="020B0604020202020204" pitchFamily="34" charset="0"/>
              </a:rPr>
              <a:t>=cv2.imread(</a:t>
            </a:r>
            <a:r>
              <a:rPr lang="en-US" dirty="0" err="1">
                <a:latin typeface="Arial" panose="020B0604020202020204" pitchFamily="34" charset="0"/>
                <a:cs typeface="Arial" panose="020B0604020202020204" pitchFamily="34" charset="0"/>
              </a:rPr>
              <a:t>img_path</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p>
          <a:p>
            <a:r>
              <a:rPr lang="en-U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Extraction of RGB Colors: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In this phase, the 3 layered colors are extracted from the input image. All the color images on screens such as televisions, computer, monitors, laptops and mobile screens are produced by the combination of Red, Green and Blue light.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Each primary color takes an intensive value 0 (lowest) to 255 (highest). When mixing 3 primary colors at different intensity levels a variety of colors are produced. For Example: If the intensity value of the primary colors is 0, this linear combination corresponds to black. If the intensity value of the primary colors is 1, this linear combination corresponds to white.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Index=[ "color", "</a:t>
            </a:r>
            <a:r>
              <a:rPr lang="en-US" dirty="0" err="1">
                <a:latin typeface="Arial" panose="020B0604020202020204" pitchFamily="34" charset="0"/>
                <a:cs typeface="Arial" panose="020B0604020202020204" pitchFamily="34" charset="0"/>
              </a:rPr>
              <a:t>color_name</a:t>
            </a:r>
            <a:r>
              <a:rPr lang="en-US" dirty="0">
                <a:latin typeface="Arial" panose="020B0604020202020204" pitchFamily="34" charset="0"/>
                <a:cs typeface="Arial" panose="020B0604020202020204" pitchFamily="34" charset="0"/>
              </a:rPr>
              <a:t>", "hex", "R", "G", "B"] </a:t>
            </a:r>
          </a:p>
          <a:p>
            <a:endParaRPr lang="en-US" dirty="0"/>
          </a:p>
        </p:txBody>
      </p:sp>
    </p:spTree>
    <p:extLst>
      <p:ext uri="{BB962C8B-B14F-4D97-AF65-F5344CB8AC3E}">
        <p14:creationId xmlns:p14="http://schemas.microsoft.com/office/powerpoint/2010/main" val="119251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8764" y="483544"/>
            <a:ext cx="4221018" cy="523220"/>
          </a:xfrm>
          <a:prstGeom prst="rect">
            <a:avLst/>
          </a:prstGeom>
          <a:noFill/>
        </p:spPr>
        <p:txBody>
          <a:bodyPr wrap="square" rtlCol="0">
            <a:spAutoFit/>
          </a:bodyPr>
          <a:lstStyle/>
          <a:p>
            <a:r>
              <a:rPr lang="en-US" sz="2800" b="1" dirty="0" smtClean="0">
                <a:solidFill>
                  <a:srgbClr val="FF0000"/>
                </a:solidFill>
                <a:latin typeface="Arial" panose="020B0604020202020204" pitchFamily="34" charset="0"/>
                <a:cs typeface="Arial" panose="020B0604020202020204" pitchFamily="34" charset="0"/>
              </a:rPr>
              <a:t>Methods and Materials:</a:t>
            </a:r>
            <a:endParaRPr lang="en-US" sz="2800" b="1" dirty="0">
              <a:solidFill>
                <a:srgbClr val="FF0000"/>
              </a:solidFill>
              <a:latin typeface="Arial" panose="020B0604020202020204" pitchFamily="34" charset="0"/>
              <a:cs typeface="Arial" panose="020B0604020202020204" pitchFamily="34" charset="0"/>
            </a:endParaRPr>
          </a:p>
        </p:txBody>
      </p:sp>
      <p:sp>
        <p:nvSpPr>
          <p:cNvPr id="5" name="TextBox 4"/>
          <p:cNvSpPr txBox="1"/>
          <p:nvPr/>
        </p:nvSpPr>
        <p:spPr>
          <a:xfrm>
            <a:off x="434109" y="1154545"/>
            <a:ext cx="11545455" cy="4524315"/>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Calculate minimum distance from coordinates: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The minimum distance is calculated by considering moving towards the origin point from all colors to get the most matching color. </a:t>
            </a:r>
          </a:p>
          <a:p>
            <a:r>
              <a:rPr lang="en-US" dirty="0" smtClean="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The pandas library serves as an important utility to perform various operations on comma-</a:t>
            </a:r>
            <a:r>
              <a:rPr lang="en-US" dirty="0" err="1" smtClean="0">
                <a:latin typeface="Arial" panose="020B0604020202020204" pitchFamily="34" charset="0"/>
                <a:cs typeface="Arial" panose="020B0604020202020204" pitchFamily="34" charset="0"/>
              </a:rPr>
              <a:t>seperated</a:t>
            </a:r>
            <a:r>
              <a:rPr lang="en-US" dirty="0" smtClean="0">
                <a:latin typeface="Arial" panose="020B0604020202020204" pitchFamily="34" charset="0"/>
                <a:cs typeface="Arial" panose="020B0604020202020204" pitchFamily="34" charset="0"/>
              </a:rPr>
              <a:t> values like </a:t>
            </a:r>
            <a:r>
              <a:rPr lang="en-US" dirty="0" err="1" smtClean="0">
                <a:latin typeface="Arial" panose="020B0604020202020204" pitchFamily="34" charset="0"/>
                <a:cs typeface="Arial" panose="020B0604020202020204" pitchFamily="34" charset="0"/>
              </a:rPr>
              <a:t>pd.read_csv</a:t>
            </a:r>
            <a:r>
              <a:rPr lang="en-US" dirty="0" smtClean="0">
                <a:latin typeface="Arial" panose="020B0604020202020204" pitchFamily="34" charset="0"/>
                <a:cs typeface="Arial" panose="020B0604020202020204" pitchFamily="34" charset="0"/>
              </a:rPr>
              <a:t>() reads the csv file and loads it into the pandas data frame. </a:t>
            </a:r>
          </a:p>
          <a:p>
            <a:r>
              <a:rPr lang="en-US" dirty="0" smtClean="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D = abs(R-</a:t>
            </a:r>
            <a:r>
              <a:rPr lang="en-US" dirty="0" err="1" smtClean="0">
                <a:latin typeface="Arial" panose="020B0604020202020204" pitchFamily="34" charset="0"/>
                <a:cs typeface="Arial" panose="020B0604020202020204" pitchFamily="34" charset="0"/>
              </a:rPr>
              <a:t>int</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csv.loc</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 ,"R"])) + abs (G-</a:t>
            </a:r>
            <a:r>
              <a:rPr lang="en-US" dirty="0" err="1" smtClean="0">
                <a:latin typeface="Arial" panose="020B0604020202020204" pitchFamily="34" charset="0"/>
                <a:cs typeface="Arial" panose="020B0604020202020204" pitchFamily="34" charset="0"/>
              </a:rPr>
              <a:t>int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csv.loc</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 ,"G"])) + abs (B- </a:t>
            </a:r>
            <a:r>
              <a:rPr lang="en-US" dirty="0" err="1" smtClean="0">
                <a:latin typeface="Arial" panose="020B0604020202020204" pitchFamily="34" charset="0"/>
                <a:cs typeface="Arial" panose="020B0604020202020204" pitchFamily="34" charset="0"/>
              </a:rPr>
              <a:t>int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csv.loc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i</a:t>
            </a:r>
            <a:r>
              <a:rPr lang="en-US" dirty="0" smtClean="0">
                <a:latin typeface="Arial" panose="020B0604020202020204" pitchFamily="34" charset="0"/>
                <a:cs typeface="Arial" panose="020B0604020202020204" pitchFamily="34" charset="0"/>
              </a:rPr>
              <a:t> ,"B"])) </a:t>
            </a:r>
          </a:p>
          <a:p>
            <a:r>
              <a:rPr lang="en-US" dirty="0" smtClean="0">
                <a:latin typeface="Arial" panose="020B0604020202020204" pitchFamily="34" charset="0"/>
                <a:cs typeface="Arial" panose="020B0604020202020204" pitchFamily="34" charset="0"/>
              </a:rPr>
              <a:t> </a:t>
            </a:r>
          </a:p>
          <a:p>
            <a:r>
              <a:rPr lang="en-US" b="1" dirty="0" smtClean="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Image Display with Shades of Color: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p>
          <a:p>
            <a:r>
              <a:rPr lang="en-US" dirty="0" smtClean="0">
                <a:latin typeface="Arial" panose="020B0604020202020204" pitchFamily="34" charset="0"/>
                <a:cs typeface="Arial" panose="020B0604020202020204" pitchFamily="34" charset="0"/>
              </a:rPr>
              <a:t>The rectangle window is used to display the image with shades of color. After the double-click is triggered, the RGB values and color name is updated</a:t>
            </a:r>
          </a:p>
          <a:p>
            <a:endParaRPr lang="en-US" dirty="0"/>
          </a:p>
        </p:txBody>
      </p:sp>
    </p:spTree>
    <p:extLst>
      <p:ext uri="{BB962C8B-B14F-4D97-AF65-F5344CB8AC3E}">
        <p14:creationId xmlns:p14="http://schemas.microsoft.com/office/powerpoint/2010/main" val="4082024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536</Words>
  <Application>Microsoft Office PowerPoint</Application>
  <PresentationFormat>Widescreen</PresentationFormat>
  <Paragraphs>96</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16</cp:revision>
  <dcterms:created xsi:type="dcterms:W3CDTF">2023-03-21T04:19:59Z</dcterms:created>
  <dcterms:modified xsi:type="dcterms:W3CDTF">2023-04-26T17:33:18Z</dcterms:modified>
</cp:coreProperties>
</file>