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536E-0645-4F0A-B2C6-9F2372A5B563}"/>
              </a:ext>
            </a:extLst>
          </p:cNvPr>
          <p:cNvSpPr>
            <a:spLocks noGrp="1"/>
          </p:cNvSpPr>
          <p:nvPr>
            <p:ph type="ctrTitle"/>
          </p:nvPr>
        </p:nvSpPr>
        <p:spPr/>
        <p:txBody>
          <a:bodyPr/>
          <a:lstStyle/>
          <a:p>
            <a:r>
              <a:rPr lang="en-IN" b="1" dirty="0">
                <a:solidFill>
                  <a:schemeClr val="tx1">
                    <a:lumMod val="50000"/>
                  </a:schemeClr>
                </a:solidFill>
                <a:latin typeface="Times New Roman" panose="02020603050405020304" pitchFamily="18" charset="0"/>
                <a:cs typeface="Times New Roman" panose="02020603050405020304" pitchFamily="18" charset="0"/>
              </a:rPr>
              <a:t>Core Java project</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6F1635-4DEA-4E14-ADFB-AE389B2E57B9}"/>
              </a:ext>
            </a:extLst>
          </p:cNvPr>
          <p:cNvSpPr>
            <a:spLocks noGrp="1"/>
          </p:cNvSpPr>
          <p:nvPr>
            <p:ph type="subTitle" idx="1"/>
          </p:nvPr>
        </p:nvSpPr>
        <p:spPr/>
        <p:txBody>
          <a:bodyPr>
            <a:normAutofit/>
          </a:bodyPr>
          <a:lstStyle/>
          <a:p>
            <a:r>
              <a:rPr lang="en-IN" sz="3200" b="1" dirty="0">
                <a:solidFill>
                  <a:schemeClr val="tx1">
                    <a:lumMod val="50000"/>
                  </a:schemeClr>
                </a:solidFill>
                <a:latin typeface="Times New Roman" panose="02020603050405020304" pitchFamily="18" charset="0"/>
                <a:cs typeface="Times New Roman" panose="02020603050405020304" pitchFamily="18" charset="0"/>
              </a:rPr>
              <a:t>By Dharshiniaathi</a:t>
            </a:r>
            <a:endParaRPr lang="en-US" sz="32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7272"/>
      </p:ext>
    </p:extLst>
  </p:cSld>
  <p:clrMapOvr>
    <a:masterClrMapping/>
  </p:clrMapOvr>
  <mc:AlternateContent xmlns:mc="http://schemas.openxmlformats.org/markup-compatibility/2006">
    <mc:Choice xmlns:p14="http://schemas.microsoft.com/office/powerpoint/2010/main" Requires="p14">
      <p:transition spd="slow" p14:dur="2000" advTm="3386"/>
    </mc:Choice>
    <mc:Fallback>
      <p:transition spd="slow" advTm="33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8E7FD5-1E33-442A-8CCF-694B6B49C951}"/>
              </a:ext>
            </a:extLst>
          </p:cNvPr>
          <p:cNvSpPr txBox="1"/>
          <p:nvPr/>
        </p:nvSpPr>
        <p:spPr>
          <a:xfrm>
            <a:off x="4056502" y="901148"/>
            <a:ext cx="3362588" cy="584775"/>
          </a:xfrm>
          <a:prstGeom prst="rect">
            <a:avLst/>
          </a:prstGeom>
          <a:noFill/>
        </p:spPr>
        <p:txBody>
          <a:bodyPr wrap="none" rtlCol="0">
            <a:spAutoFit/>
          </a:bodyPr>
          <a:lstStyle/>
          <a:p>
            <a:pPr algn="ctr"/>
            <a:r>
              <a:rPr lang="en-IN" sz="3200" b="1" dirty="0">
                <a:solidFill>
                  <a:schemeClr val="tx1">
                    <a:lumMod val="50000"/>
                  </a:schemeClr>
                </a:solidFill>
                <a:latin typeface="Times New Roman" panose="02020603050405020304" pitchFamily="18" charset="0"/>
                <a:cs typeface="Times New Roman" panose="02020603050405020304" pitchFamily="18" charset="0"/>
              </a:rPr>
              <a:t>To Deposit Money</a:t>
            </a:r>
            <a:endParaRPr lang="en-US" sz="3200"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76046F-84D0-4CD9-97FB-405FE1D40BA8}"/>
              </a:ext>
            </a:extLst>
          </p:cNvPr>
          <p:cNvPicPr>
            <a:picLocks noChangeAspect="1"/>
          </p:cNvPicPr>
          <p:nvPr/>
        </p:nvPicPr>
        <p:blipFill rotWithShape="1">
          <a:blip r:embed="rId2"/>
          <a:srcRect t="16130" r="64348" b="39451"/>
          <a:stretch/>
        </p:blipFill>
        <p:spPr>
          <a:xfrm>
            <a:off x="1086678" y="1745972"/>
            <a:ext cx="10363200" cy="4509053"/>
          </a:xfrm>
          <a:prstGeom prst="rect">
            <a:avLst/>
          </a:prstGeom>
        </p:spPr>
      </p:pic>
    </p:spTree>
    <p:extLst>
      <p:ext uri="{BB962C8B-B14F-4D97-AF65-F5344CB8AC3E}">
        <p14:creationId xmlns:p14="http://schemas.microsoft.com/office/powerpoint/2010/main" val="3231195124"/>
      </p:ext>
    </p:extLst>
  </p:cSld>
  <p:clrMapOvr>
    <a:masterClrMapping/>
  </p:clrMapOvr>
  <mc:AlternateContent xmlns:mc="http://schemas.openxmlformats.org/markup-compatibility/2006">
    <mc:Choice xmlns:p14="http://schemas.microsoft.com/office/powerpoint/2010/main" Requires="p14">
      <p:transition spd="slow" p14:dur="2000" advTm="3047"/>
    </mc:Choice>
    <mc:Fallback>
      <p:transition spd="slow" advTm="30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FDEC2A-D91C-4401-BF54-94E44B567E0F}"/>
              </a:ext>
            </a:extLst>
          </p:cNvPr>
          <p:cNvSpPr txBox="1"/>
          <p:nvPr/>
        </p:nvSpPr>
        <p:spPr>
          <a:xfrm>
            <a:off x="3743739" y="689113"/>
            <a:ext cx="4704522" cy="646331"/>
          </a:xfrm>
          <a:prstGeom prst="rect">
            <a:avLst/>
          </a:prstGeom>
          <a:noFill/>
        </p:spPr>
        <p:txBody>
          <a:bodyPr wrap="square" rtlCol="0">
            <a:spAutoFit/>
          </a:bodyPr>
          <a:lstStyle/>
          <a:p>
            <a:pPr algn="ctr"/>
            <a:r>
              <a:rPr lang="en-IN" sz="3600" b="1" dirty="0">
                <a:solidFill>
                  <a:schemeClr val="tx1">
                    <a:lumMod val="50000"/>
                  </a:schemeClr>
                </a:solidFill>
                <a:latin typeface="Times New Roman" panose="02020603050405020304" pitchFamily="18" charset="0"/>
                <a:cs typeface="Times New Roman" panose="02020603050405020304" pitchFamily="18" charset="0"/>
              </a:rPr>
              <a:t>To Withdraw Money</a:t>
            </a:r>
            <a:endParaRPr lang="en-US" sz="3600"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B15890-A363-4433-A9F6-5BF8F3A7F6AA}"/>
              </a:ext>
            </a:extLst>
          </p:cNvPr>
          <p:cNvPicPr>
            <a:picLocks noChangeAspect="1"/>
          </p:cNvPicPr>
          <p:nvPr/>
        </p:nvPicPr>
        <p:blipFill rotWithShape="1">
          <a:blip r:embed="rId2"/>
          <a:srcRect t="39955" r="60217" b="22491"/>
          <a:stretch/>
        </p:blipFill>
        <p:spPr>
          <a:xfrm>
            <a:off x="1497494" y="1649894"/>
            <a:ext cx="10137913" cy="4518993"/>
          </a:xfrm>
          <a:prstGeom prst="rect">
            <a:avLst/>
          </a:prstGeom>
        </p:spPr>
      </p:pic>
    </p:spTree>
    <p:extLst>
      <p:ext uri="{BB962C8B-B14F-4D97-AF65-F5344CB8AC3E}">
        <p14:creationId xmlns:p14="http://schemas.microsoft.com/office/powerpoint/2010/main" val="1518695301"/>
      </p:ext>
    </p:extLst>
  </p:cSld>
  <p:clrMapOvr>
    <a:masterClrMapping/>
  </p:clrMapOvr>
  <mc:AlternateContent xmlns:mc="http://schemas.openxmlformats.org/markup-compatibility/2006">
    <mc:Choice xmlns:p14="http://schemas.microsoft.com/office/powerpoint/2010/main" Requires="p14">
      <p:transition spd="slow" p14:dur="2000" advTm="3304"/>
    </mc:Choice>
    <mc:Fallback>
      <p:transition spd="slow" advTm="33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DC277-470C-4617-8FA2-36ADDA4B9FED}"/>
              </a:ext>
            </a:extLst>
          </p:cNvPr>
          <p:cNvSpPr txBox="1"/>
          <p:nvPr/>
        </p:nvSpPr>
        <p:spPr>
          <a:xfrm>
            <a:off x="3339548" y="530087"/>
            <a:ext cx="5023811" cy="646331"/>
          </a:xfrm>
          <a:prstGeom prst="rect">
            <a:avLst/>
          </a:prstGeom>
          <a:noFill/>
        </p:spPr>
        <p:txBody>
          <a:bodyPr wrap="none" rtlCol="0">
            <a:spAutoFit/>
          </a:bodyPr>
          <a:lstStyle/>
          <a:p>
            <a:pPr algn="ctr"/>
            <a:r>
              <a:rPr lang="en-IN" sz="3600" b="1" dirty="0">
                <a:solidFill>
                  <a:schemeClr val="tx1">
                    <a:lumMod val="50000"/>
                  </a:schemeClr>
                </a:solidFill>
                <a:latin typeface="Times New Roman" panose="02020603050405020304" pitchFamily="18" charset="0"/>
                <a:cs typeface="Times New Roman" panose="02020603050405020304" pitchFamily="18" charset="0"/>
              </a:rPr>
              <a:t>TO CHECK BALANCE</a:t>
            </a:r>
            <a:endParaRPr lang="en-US" sz="3600"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34AB51-C7EC-4CF0-89A2-3B4CBD0E7966}"/>
              </a:ext>
            </a:extLst>
          </p:cNvPr>
          <p:cNvPicPr>
            <a:picLocks noChangeAspect="1"/>
          </p:cNvPicPr>
          <p:nvPr/>
        </p:nvPicPr>
        <p:blipFill rotWithShape="1">
          <a:blip r:embed="rId2"/>
          <a:srcRect t="15680" r="66196" b="42883"/>
          <a:stretch/>
        </p:blipFill>
        <p:spPr>
          <a:xfrm>
            <a:off x="1537253" y="1616766"/>
            <a:ext cx="9210260" cy="4439478"/>
          </a:xfrm>
          <a:prstGeom prst="rect">
            <a:avLst/>
          </a:prstGeom>
        </p:spPr>
      </p:pic>
    </p:spTree>
    <p:extLst>
      <p:ext uri="{BB962C8B-B14F-4D97-AF65-F5344CB8AC3E}">
        <p14:creationId xmlns:p14="http://schemas.microsoft.com/office/powerpoint/2010/main" val="3779299703"/>
      </p:ext>
    </p:extLst>
  </p:cSld>
  <p:clrMapOvr>
    <a:masterClrMapping/>
  </p:clrMapOvr>
  <mc:AlternateContent xmlns:mc="http://schemas.openxmlformats.org/markup-compatibility/2006">
    <mc:Choice xmlns:p14="http://schemas.microsoft.com/office/powerpoint/2010/main" Requires="p14">
      <p:transition spd="slow" p14:dur="2000" advTm="3154"/>
    </mc:Choice>
    <mc:Fallback>
      <p:transition spd="slow" advTm="31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4230F-DA29-49B0-B15D-20AB1565B3BC}"/>
              </a:ext>
            </a:extLst>
          </p:cNvPr>
          <p:cNvSpPr txBox="1"/>
          <p:nvPr/>
        </p:nvSpPr>
        <p:spPr>
          <a:xfrm>
            <a:off x="4375016" y="477078"/>
            <a:ext cx="3441968" cy="646331"/>
          </a:xfrm>
          <a:prstGeom prst="rect">
            <a:avLst/>
          </a:prstGeom>
          <a:noFill/>
        </p:spPr>
        <p:txBody>
          <a:bodyPr wrap="none" rtlCol="0">
            <a:spAutoFit/>
          </a:bodyPr>
          <a:lstStyle/>
          <a:p>
            <a:pPr algn="ctr"/>
            <a:r>
              <a:rPr lang="en-IN" sz="3600" b="1" dirty="0">
                <a:solidFill>
                  <a:schemeClr val="tx1">
                    <a:lumMod val="50000"/>
                  </a:schemeClr>
                </a:solidFill>
                <a:latin typeface="Times New Roman" panose="02020603050405020304" pitchFamily="18" charset="0"/>
                <a:cs typeface="Times New Roman" panose="02020603050405020304" pitchFamily="18" charset="0"/>
              </a:rPr>
              <a:t>Exit and Default</a:t>
            </a:r>
            <a:endParaRPr lang="en-US" sz="3600"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D6F558-3CAE-408D-96AE-BBCE081F8C91}"/>
              </a:ext>
            </a:extLst>
          </p:cNvPr>
          <p:cNvPicPr>
            <a:picLocks noChangeAspect="1"/>
          </p:cNvPicPr>
          <p:nvPr/>
        </p:nvPicPr>
        <p:blipFill rotWithShape="1">
          <a:blip r:embed="rId2"/>
          <a:srcRect t="14873" r="72826" b="25519"/>
          <a:stretch/>
        </p:blipFill>
        <p:spPr>
          <a:xfrm>
            <a:off x="2372139" y="1428209"/>
            <a:ext cx="7447722" cy="5237634"/>
          </a:xfrm>
          <a:prstGeom prst="rect">
            <a:avLst/>
          </a:prstGeom>
        </p:spPr>
      </p:pic>
    </p:spTree>
    <p:extLst>
      <p:ext uri="{BB962C8B-B14F-4D97-AF65-F5344CB8AC3E}">
        <p14:creationId xmlns:p14="http://schemas.microsoft.com/office/powerpoint/2010/main" val="1386028205"/>
      </p:ext>
    </p:extLst>
  </p:cSld>
  <p:clrMapOvr>
    <a:masterClrMapping/>
  </p:clrMapOvr>
  <mc:AlternateContent xmlns:mc="http://schemas.openxmlformats.org/markup-compatibility/2006">
    <mc:Choice xmlns:p14="http://schemas.microsoft.com/office/powerpoint/2010/main" Requires="p14">
      <p:transition spd="slow" p14:dur="2000" advTm="2476"/>
    </mc:Choice>
    <mc:Fallback>
      <p:transition spd="slow" advTm="24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6C9670-3A41-4F2A-B3AB-D53900B6491C}"/>
              </a:ext>
            </a:extLst>
          </p:cNvPr>
          <p:cNvPicPr>
            <a:picLocks noChangeAspect="1"/>
          </p:cNvPicPr>
          <p:nvPr/>
        </p:nvPicPr>
        <p:blipFill rotWithShape="1">
          <a:blip r:embed="rId2"/>
          <a:srcRect t="15525" r="72065" b="62871"/>
          <a:stretch/>
        </p:blipFill>
        <p:spPr>
          <a:xfrm>
            <a:off x="2835965" y="1719469"/>
            <a:ext cx="6003235" cy="3419061"/>
          </a:xfrm>
          <a:prstGeom prst="rect">
            <a:avLst/>
          </a:prstGeom>
        </p:spPr>
      </p:pic>
      <p:sp>
        <p:nvSpPr>
          <p:cNvPr id="4" name="TextBox 3">
            <a:extLst>
              <a:ext uri="{FF2B5EF4-FFF2-40B4-BE49-F238E27FC236}">
                <a16:creationId xmlns:a16="http://schemas.microsoft.com/office/drawing/2014/main" id="{23F7EEE7-14B4-4792-946E-3A7F63DDBF87}"/>
              </a:ext>
            </a:extLst>
          </p:cNvPr>
          <p:cNvSpPr txBox="1"/>
          <p:nvPr/>
        </p:nvSpPr>
        <p:spPr>
          <a:xfrm>
            <a:off x="3127306" y="715617"/>
            <a:ext cx="5656677" cy="646331"/>
          </a:xfrm>
          <a:prstGeom prst="rect">
            <a:avLst/>
          </a:prstGeom>
          <a:noFill/>
        </p:spPr>
        <p:txBody>
          <a:bodyPr wrap="none" rtlCol="0">
            <a:spAutoFit/>
          </a:bodyPr>
          <a:lstStyle/>
          <a:p>
            <a:pPr algn="ctr"/>
            <a:r>
              <a:rPr lang="en-IN" sz="3600" b="1" dirty="0">
                <a:solidFill>
                  <a:schemeClr val="tx1">
                    <a:lumMod val="50000"/>
                  </a:schemeClr>
                </a:solidFill>
                <a:latin typeface="Times New Roman" panose="02020603050405020304" pitchFamily="18" charset="0"/>
                <a:cs typeface="Times New Roman" panose="02020603050405020304" pitchFamily="18" charset="0"/>
              </a:rPr>
              <a:t>Exit from the whole process</a:t>
            </a:r>
            <a:endParaRPr lang="en-US" sz="36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670204"/>
      </p:ext>
    </p:extLst>
  </p:cSld>
  <p:clrMapOvr>
    <a:masterClrMapping/>
  </p:clrMapOvr>
  <mc:AlternateContent xmlns:mc="http://schemas.openxmlformats.org/markup-compatibility/2006">
    <mc:Choice xmlns:p14="http://schemas.microsoft.com/office/powerpoint/2010/main" Requires="p14">
      <p:transition spd="slow" p14:dur="2000" advTm="2665"/>
    </mc:Choice>
    <mc:Fallback>
      <p:transition spd="slow" advTm="266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1E4709-C634-4FFA-9DE7-AF7A017A8E64}"/>
              </a:ext>
            </a:extLst>
          </p:cNvPr>
          <p:cNvSpPr txBox="1"/>
          <p:nvPr/>
        </p:nvSpPr>
        <p:spPr>
          <a:xfrm>
            <a:off x="4585252" y="477078"/>
            <a:ext cx="2390398" cy="646331"/>
          </a:xfrm>
          <a:prstGeom prst="rect">
            <a:avLst/>
          </a:prstGeom>
          <a:noFill/>
        </p:spPr>
        <p:txBody>
          <a:bodyPr wrap="none" rtlCol="0">
            <a:spAutoFit/>
          </a:bodyPr>
          <a:lstStyle/>
          <a:p>
            <a:r>
              <a:rPr lang="en-IN" sz="3600" b="1" dirty="0">
                <a:solidFill>
                  <a:schemeClr val="tx1">
                    <a:lumMod val="50000"/>
                  </a:schemeClr>
                </a:solidFill>
                <a:latin typeface="Times New Roman" panose="02020603050405020304" pitchFamily="18" charset="0"/>
                <a:cs typeface="Times New Roman" panose="02020603050405020304" pitchFamily="18" charset="0"/>
              </a:rPr>
              <a:t>Conclusion</a:t>
            </a:r>
            <a:endParaRPr lang="en-US" sz="3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5C146C-55E1-43AD-83D6-6ECACD3698E2}"/>
              </a:ext>
            </a:extLst>
          </p:cNvPr>
          <p:cNvSpPr txBox="1"/>
          <p:nvPr/>
        </p:nvSpPr>
        <p:spPr>
          <a:xfrm>
            <a:off x="1643270" y="2228671"/>
            <a:ext cx="10005688" cy="1200329"/>
          </a:xfrm>
          <a:prstGeom prst="rect">
            <a:avLst/>
          </a:prstGeom>
          <a:noFill/>
        </p:spPr>
        <p:txBody>
          <a:bodyPr wrap="none" rtlCol="0">
            <a:spAutoFit/>
          </a:bodyPr>
          <a:lstStyle/>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Using the Java code, ATM Interface process is performed.</a:t>
            </a:r>
          </a:p>
          <a:p>
            <a:pPr marL="342900" indent="-342900">
              <a:buFont typeface="Wingdings" panose="05000000000000000000" pitchFamily="2" charset="2"/>
              <a:buChar char="ü"/>
            </a:pPr>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Finally, the ATM Interface is executed successfully without any interruptions</a:t>
            </a:r>
            <a:endParaRPr lang="en-US"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09588"/>
      </p:ext>
    </p:extLst>
  </p:cSld>
  <p:clrMapOvr>
    <a:masterClrMapping/>
  </p:clrMapOvr>
  <mc:AlternateContent xmlns:mc="http://schemas.openxmlformats.org/markup-compatibility/2006">
    <mc:Choice xmlns:p14="http://schemas.microsoft.com/office/powerpoint/2010/main" Requires="p14">
      <p:transition spd="slow" p14:dur="2000" advTm="3685"/>
    </mc:Choice>
    <mc:Fallback>
      <p:transition spd="slow" advTm="368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141C-D8BF-48CB-A6F5-915B44925943}"/>
              </a:ext>
            </a:extLst>
          </p:cNvPr>
          <p:cNvSpPr>
            <a:spLocks noGrp="1"/>
          </p:cNvSpPr>
          <p:nvPr>
            <p:ph type="title"/>
          </p:nvPr>
        </p:nvSpPr>
        <p:spPr>
          <a:xfrm>
            <a:off x="685801" y="609601"/>
            <a:ext cx="10131425" cy="768626"/>
          </a:xfrm>
        </p:spPr>
        <p:txBody>
          <a:bodyPr>
            <a:normAutofit/>
          </a:bodyPr>
          <a:lstStyle/>
          <a:p>
            <a:pPr algn="ctr"/>
            <a:r>
              <a:rPr lang="en-IN" sz="4000" b="1" dirty="0">
                <a:solidFill>
                  <a:schemeClr val="tx1">
                    <a:lumMod val="50000"/>
                  </a:schemeClr>
                </a:solidFill>
                <a:latin typeface="Times New Roman" panose="02020603050405020304" pitchFamily="18" charset="0"/>
                <a:cs typeface="Times New Roman" panose="02020603050405020304" pitchFamily="18" charset="0"/>
              </a:rPr>
              <a:t>contents</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689795-F1F2-4129-BE3F-F732C35AEC72}"/>
              </a:ext>
            </a:extLst>
          </p:cNvPr>
          <p:cNvSpPr txBox="1"/>
          <p:nvPr/>
        </p:nvSpPr>
        <p:spPr>
          <a:xfrm>
            <a:off x="3790122" y="2199861"/>
            <a:ext cx="3868835" cy="3108543"/>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solidFill>
                  <a:schemeClr val="tx1">
                    <a:lumMod val="50000"/>
                  </a:schemeClr>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ü"/>
            </a:pPr>
            <a:r>
              <a:rPr lang="en-IN" sz="2800" dirty="0">
                <a:solidFill>
                  <a:schemeClr val="tx1">
                    <a:lumMod val="50000"/>
                  </a:schemeClr>
                </a:solidFill>
                <a:latin typeface="Times New Roman" panose="02020603050405020304" pitchFamily="18" charset="0"/>
                <a:cs typeface="Times New Roman" panose="02020603050405020304" pitchFamily="18" charset="0"/>
              </a:rPr>
              <a:t>Main Class</a:t>
            </a:r>
            <a:endParaRPr lang="en-US" sz="2800" dirty="0">
              <a:solidFill>
                <a:schemeClr val="tx1">
                  <a:lumMod val="50000"/>
                </a:schemeClr>
              </a:solidFill>
              <a:latin typeface="Times New Roman" panose="02020603050405020304" pitchFamily="18" charset="0"/>
              <a:cs typeface="Times New Roman" panose="02020603050405020304" pitchFamily="18" charset="0"/>
            </a:endParaRPr>
          </a:p>
          <a:p>
            <a:r>
              <a:rPr lang="en-US" sz="2800" dirty="0">
                <a:solidFill>
                  <a:schemeClr val="tx1">
                    <a:lumMod val="50000"/>
                  </a:schemeClr>
                </a:solidFill>
                <a:latin typeface="Times New Roman" panose="02020603050405020304" pitchFamily="18" charset="0"/>
                <a:cs typeface="Times New Roman" panose="02020603050405020304" pitchFamily="18" charset="0"/>
              </a:rPr>
              <a:t>          Deposit</a:t>
            </a:r>
          </a:p>
          <a:p>
            <a:r>
              <a:rPr lang="en-US" sz="2800" dirty="0">
                <a:solidFill>
                  <a:schemeClr val="tx1">
                    <a:lumMod val="50000"/>
                  </a:schemeClr>
                </a:solidFill>
                <a:latin typeface="Times New Roman" panose="02020603050405020304" pitchFamily="18" charset="0"/>
                <a:cs typeface="Times New Roman" panose="02020603050405020304" pitchFamily="18" charset="0"/>
              </a:rPr>
              <a:t>          Withdraw</a:t>
            </a:r>
          </a:p>
          <a:p>
            <a:r>
              <a:rPr lang="en-US" sz="2800" dirty="0">
                <a:solidFill>
                  <a:schemeClr val="tx1">
                    <a:lumMod val="50000"/>
                  </a:schemeClr>
                </a:solidFill>
                <a:latin typeface="Times New Roman" panose="02020603050405020304" pitchFamily="18" charset="0"/>
                <a:cs typeface="Times New Roman" panose="02020603050405020304" pitchFamily="18" charset="0"/>
              </a:rPr>
              <a:t>          Check Balance</a:t>
            </a:r>
          </a:p>
          <a:p>
            <a:pPr marL="457200" indent="-457200">
              <a:buFont typeface="Wingdings" panose="05000000000000000000" pitchFamily="2" charset="2"/>
              <a:buChar char="ü"/>
            </a:pPr>
            <a:r>
              <a:rPr lang="en-US" sz="2800" dirty="0">
                <a:solidFill>
                  <a:schemeClr val="tx1">
                    <a:lumMod val="50000"/>
                  </a:schemeClr>
                </a:solidFill>
                <a:latin typeface="Times New Roman" panose="02020603050405020304" pitchFamily="18" charset="0"/>
                <a:cs typeface="Times New Roman" panose="02020603050405020304" pitchFamily="18" charset="0"/>
              </a:rPr>
              <a:t>Output</a:t>
            </a:r>
          </a:p>
          <a:p>
            <a:pPr marL="457200" indent="-457200">
              <a:buFont typeface="Wingdings" panose="05000000000000000000" pitchFamily="2" charset="2"/>
              <a:buChar char="ü"/>
            </a:pPr>
            <a:r>
              <a:rPr lang="en-US" sz="2800" dirty="0">
                <a:solidFill>
                  <a:schemeClr val="tx1">
                    <a:lumMod val="50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78318607"/>
      </p:ext>
    </p:extLst>
  </p:cSld>
  <p:clrMapOvr>
    <a:masterClrMapping/>
  </p:clrMapOvr>
  <mc:AlternateContent xmlns:mc="http://schemas.openxmlformats.org/markup-compatibility/2006">
    <mc:Choice xmlns:p14="http://schemas.microsoft.com/office/powerpoint/2010/main" Requires="p14">
      <p:transition spd="slow" p14:dur="2000" advTm="3550"/>
    </mc:Choice>
    <mc:Fallback>
      <p:transition spd="slow" advTm="35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132F-B1D2-4363-8FD9-3D12D5D21739}"/>
              </a:ext>
            </a:extLst>
          </p:cNvPr>
          <p:cNvSpPr>
            <a:spLocks noGrp="1"/>
          </p:cNvSpPr>
          <p:nvPr>
            <p:ph type="title"/>
          </p:nvPr>
        </p:nvSpPr>
        <p:spPr>
          <a:xfrm>
            <a:off x="685801" y="609601"/>
            <a:ext cx="10131425" cy="596348"/>
          </a:xfrm>
        </p:spPr>
        <p:txBody>
          <a:bodyPr>
            <a:normAutofit fontScale="90000"/>
          </a:bodyPr>
          <a:lstStyle/>
          <a:p>
            <a:pPr algn="ctr"/>
            <a:r>
              <a:rPr lang="en-IN" sz="4000" b="1" dirty="0">
                <a:solidFill>
                  <a:schemeClr val="tx1">
                    <a:lumMod val="50000"/>
                  </a:schemeClr>
                </a:solidFill>
                <a:latin typeface="Times New Roman" panose="02020603050405020304" pitchFamily="18" charset="0"/>
                <a:cs typeface="Times New Roman" panose="02020603050405020304" pitchFamily="18" charset="0"/>
              </a:rPr>
              <a:t>Introduction</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BCDF268-D615-423A-B5A9-9E386FDDB417}"/>
              </a:ext>
            </a:extLst>
          </p:cNvPr>
          <p:cNvSpPr txBox="1"/>
          <p:nvPr/>
        </p:nvSpPr>
        <p:spPr>
          <a:xfrm>
            <a:off x="2206557" y="1582340"/>
            <a:ext cx="7089912" cy="4832092"/>
          </a:xfrm>
          <a:prstGeom prst="rect">
            <a:avLst/>
          </a:prstGeom>
          <a:noFill/>
        </p:spPr>
        <p:txBody>
          <a:bodyPr wrap="square" rtlCol="0">
            <a:spAutoFit/>
          </a:bodyPr>
          <a:lstStyle/>
          <a:p>
            <a:pPr marL="342900" indent="-342900">
              <a:buFont typeface="Wingdings" panose="05000000000000000000" pitchFamily="2" charset="2"/>
              <a:buChar char="ü"/>
            </a:pPr>
            <a:r>
              <a:rPr lang="en-IN" sz="2800" dirty="0">
                <a:solidFill>
                  <a:schemeClr val="tx1">
                    <a:lumMod val="50000"/>
                  </a:schemeClr>
                </a:solidFill>
                <a:latin typeface="Times New Roman" panose="02020603050405020304" pitchFamily="18" charset="0"/>
                <a:cs typeface="Times New Roman" panose="02020603050405020304" pitchFamily="18" charset="0"/>
              </a:rPr>
              <a:t>Build a java program, to create represent ATM Transaction, where a user has to choose input from the option displayed on the screen. </a:t>
            </a:r>
          </a:p>
          <a:p>
            <a:pPr marL="342900" indent="-342900">
              <a:buFont typeface="Wingdings" panose="05000000000000000000" pitchFamily="2" charset="2"/>
              <a:buChar char="ü"/>
            </a:pPr>
            <a:endParaRPr lang="en-IN" sz="28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800" dirty="0">
                <a:solidFill>
                  <a:schemeClr val="tx1">
                    <a:lumMod val="50000"/>
                  </a:schemeClr>
                </a:solidFill>
                <a:latin typeface="Times New Roman" panose="02020603050405020304" pitchFamily="18" charset="0"/>
                <a:cs typeface="Times New Roman" panose="02020603050405020304" pitchFamily="18" charset="0"/>
              </a:rPr>
              <a:t>The available options are</a:t>
            </a:r>
          </a:p>
          <a:p>
            <a:r>
              <a:rPr lang="en-IN" sz="2800" dirty="0">
                <a:solidFill>
                  <a:schemeClr val="tx1">
                    <a:lumMod val="50000"/>
                  </a:schemeClr>
                </a:solidFill>
                <a:latin typeface="Times New Roman" panose="02020603050405020304" pitchFamily="18" charset="0"/>
                <a:cs typeface="Times New Roman" panose="02020603050405020304" pitchFamily="18" charset="0"/>
              </a:rPr>
              <a:t> 		Deposit </a:t>
            </a:r>
          </a:p>
          <a:p>
            <a:r>
              <a:rPr lang="en-IN" sz="2800" dirty="0">
                <a:solidFill>
                  <a:schemeClr val="tx1">
                    <a:lumMod val="50000"/>
                  </a:schemeClr>
                </a:solidFill>
                <a:latin typeface="Times New Roman" panose="02020603050405020304" pitchFamily="18" charset="0"/>
                <a:cs typeface="Times New Roman" panose="02020603050405020304" pitchFamily="18" charset="0"/>
              </a:rPr>
              <a:t>		Withdraw</a:t>
            </a:r>
          </a:p>
          <a:p>
            <a:r>
              <a:rPr lang="en-IN" sz="2800" dirty="0">
                <a:solidFill>
                  <a:schemeClr val="tx1">
                    <a:lumMod val="50000"/>
                  </a:schemeClr>
                </a:solidFill>
                <a:latin typeface="Times New Roman" panose="02020603050405020304" pitchFamily="18" charset="0"/>
                <a:cs typeface="Times New Roman" panose="02020603050405020304" pitchFamily="18" charset="0"/>
              </a:rPr>
              <a:t>		Check Balance</a:t>
            </a:r>
          </a:p>
          <a:p>
            <a:r>
              <a:rPr lang="en-IN" sz="2800" dirty="0">
                <a:solidFill>
                  <a:schemeClr val="tx1">
                    <a:lumMod val="50000"/>
                  </a:schemeClr>
                </a:solidFill>
                <a:latin typeface="Times New Roman" panose="02020603050405020304" pitchFamily="18" charset="0"/>
                <a:cs typeface="Times New Roman" panose="02020603050405020304" pitchFamily="18" charset="0"/>
              </a:rPr>
              <a:t>		Exit</a:t>
            </a:r>
          </a:p>
          <a:p>
            <a:endParaRPr lang="en-IN" sz="2800" dirty="0">
              <a:solidFill>
                <a:schemeClr val="tx1">
                  <a:lumMod val="50000"/>
                </a:schemeClr>
              </a:solidFill>
              <a:latin typeface="Times New Roman" panose="02020603050405020304" pitchFamily="18" charset="0"/>
              <a:cs typeface="Times New Roman" panose="02020603050405020304" pitchFamily="18" charset="0"/>
            </a:endParaRPr>
          </a:p>
          <a:p>
            <a:endParaRPr lang="en-IN" sz="28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152518"/>
      </p:ext>
    </p:extLst>
  </p:cSld>
  <p:clrMapOvr>
    <a:masterClrMapping/>
  </p:clrMapOvr>
  <mc:AlternateContent xmlns:mc="http://schemas.openxmlformats.org/markup-compatibility/2006">
    <mc:Choice xmlns:p14="http://schemas.microsoft.com/office/powerpoint/2010/main" Requires="p14">
      <p:transition spd="slow" p14:dur="2000" advTm="3464"/>
    </mc:Choice>
    <mc:Fallback>
      <p:transition spd="slow" advTm="34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8186-7A10-4056-B6BB-40D0C4E2B139}"/>
              </a:ext>
            </a:extLst>
          </p:cNvPr>
          <p:cNvSpPr>
            <a:spLocks noGrp="1"/>
          </p:cNvSpPr>
          <p:nvPr>
            <p:ph type="title"/>
          </p:nvPr>
        </p:nvSpPr>
        <p:spPr>
          <a:xfrm>
            <a:off x="725558" y="808384"/>
            <a:ext cx="10131425" cy="821634"/>
          </a:xfrm>
        </p:spPr>
        <p:txBody>
          <a:bodyPr/>
          <a:lstStyle/>
          <a:p>
            <a:pPr algn="ctr"/>
            <a:r>
              <a:rPr lang="en-IN" b="1" dirty="0">
                <a:solidFill>
                  <a:schemeClr val="tx1">
                    <a:lumMod val="50000"/>
                  </a:schemeClr>
                </a:solidFill>
                <a:latin typeface="Times New Roman" panose="02020603050405020304" pitchFamily="18" charset="0"/>
                <a:cs typeface="Times New Roman" panose="02020603050405020304" pitchFamily="18" charset="0"/>
              </a:rPr>
              <a:t>Main class</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DE2077-857D-4333-8A01-DE8205586089}"/>
              </a:ext>
            </a:extLst>
          </p:cNvPr>
          <p:cNvSpPr txBox="1"/>
          <p:nvPr/>
        </p:nvSpPr>
        <p:spPr>
          <a:xfrm>
            <a:off x="2107095" y="1958008"/>
            <a:ext cx="8229600" cy="4524315"/>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In this ATM Interface</a:t>
            </a:r>
            <a:r>
              <a:rPr lang="en-US" sz="2400" dirty="0">
                <a:solidFill>
                  <a:schemeClr val="tx1">
                    <a:lumMod val="50000"/>
                  </a:schemeClr>
                </a:solidFill>
                <a:latin typeface="Times New Roman" panose="02020603050405020304" pitchFamily="18" charset="0"/>
                <a:cs typeface="Times New Roman" panose="02020603050405020304" pitchFamily="18" charset="0"/>
              </a:rPr>
              <a:t>, is used to retrieve the  information about the balance, deposit the money and withdraw also.</a:t>
            </a:r>
          </a:p>
          <a:p>
            <a:pPr marL="342900" indent="-342900">
              <a:buFont typeface="Wingdings" panose="05000000000000000000" pitchFamily="2" charset="2"/>
              <a:buChar char="ü"/>
            </a:pPr>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tx1">
                    <a:lumMod val="50000"/>
                  </a:schemeClr>
                </a:solidFill>
                <a:latin typeface="Times New Roman" panose="02020603050405020304" pitchFamily="18" charset="0"/>
                <a:cs typeface="Times New Roman" panose="02020603050405020304" pitchFamily="18" charset="0"/>
              </a:rPr>
              <a:t>USER PIN NO: Already user pin no is set in this program, whenever user enter the pin no, program will check the entered pin no is correct or not.  If the user enter the same set pin no, login operation will start. Otherwise, it sent error message “please Enter the valid Pin No”.</a:t>
            </a:r>
          </a:p>
          <a:p>
            <a:pPr marL="342900" indent="-342900">
              <a:buFont typeface="Wingdings" panose="05000000000000000000" pitchFamily="2" charset="2"/>
              <a:buChar char="ü"/>
            </a:pPr>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tx1">
                    <a:lumMod val="50000"/>
                  </a:schemeClr>
                </a:solidFill>
                <a:latin typeface="Times New Roman" panose="02020603050405020304" pitchFamily="18" charset="0"/>
                <a:cs typeface="Times New Roman" panose="02020603050405020304" pitchFamily="18" charset="0"/>
              </a:rPr>
              <a:t>Next, It will show the options like Deposit, Withdraw and  Check Balance.</a:t>
            </a:r>
          </a:p>
          <a:p>
            <a:pPr marL="342900" indent="-342900">
              <a:buFont typeface="Wingdings" panose="05000000000000000000" pitchFamily="2" charset="2"/>
              <a:buChar char="ü"/>
            </a:pPr>
            <a:endParaRPr lang="en-US"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766669"/>
      </p:ext>
    </p:extLst>
  </p:cSld>
  <p:clrMapOvr>
    <a:masterClrMapping/>
  </p:clrMapOvr>
  <mc:AlternateContent xmlns:mc="http://schemas.openxmlformats.org/markup-compatibility/2006">
    <mc:Choice xmlns:p14="http://schemas.microsoft.com/office/powerpoint/2010/main" Requires="p14">
      <p:transition spd="slow" p14:dur="2000" advTm="2971"/>
    </mc:Choice>
    <mc:Fallback>
      <p:transition spd="slow" advTm="29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916ABB-4957-432C-8385-4935F1AE1A3A}"/>
              </a:ext>
            </a:extLst>
          </p:cNvPr>
          <p:cNvSpPr txBox="1"/>
          <p:nvPr/>
        </p:nvSpPr>
        <p:spPr>
          <a:xfrm>
            <a:off x="2928730" y="500965"/>
            <a:ext cx="4810539" cy="523220"/>
          </a:xfrm>
          <a:prstGeom prst="rect">
            <a:avLst/>
          </a:prstGeom>
          <a:noFill/>
        </p:spPr>
        <p:txBody>
          <a:bodyPr wrap="square" rtlCol="0">
            <a:spAutoFit/>
          </a:bodyPr>
          <a:lstStyle/>
          <a:p>
            <a:pPr algn="ctr"/>
            <a:r>
              <a:rPr lang="en-IN" sz="2800" b="1" dirty="0">
                <a:solidFill>
                  <a:schemeClr val="tx1">
                    <a:lumMod val="50000"/>
                  </a:schemeClr>
                </a:solidFill>
                <a:latin typeface="Times New Roman" panose="02020603050405020304" pitchFamily="18" charset="0"/>
                <a:cs typeface="Times New Roman" panose="02020603050405020304" pitchFamily="18" charset="0"/>
              </a:rPr>
              <a:t>USER CAN PERFORM</a:t>
            </a:r>
            <a:endParaRPr lang="en-US" sz="28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48A332-BD9D-4D6D-A595-A2B3B6B393D6}"/>
              </a:ext>
            </a:extLst>
          </p:cNvPr>
          <p:cNvSpPr txBox="1"/>
          <p:nvPr/>
        </p:nvSpPr>
        <p:spPr>
          <a:xfrm>
            <a:off x="1789043" y="1571110"/>
            <a:ext cx="9197009" cy="4524315"/>
          </a:xfrm>
          <a:prstGeom prst="rect">
            <a:avLst/>
          </a:prstGeom>
          <a:noFill/>
        </p:spPr>
        <p:txBody>
          <a:bodyPr wrap="square" rtlCol="0">
            <a:spAutoFit/>
          </a:bodyPr>
          <a:lstStyle/>
          <a:p>
            <a:r>
              <a:rPr lang="en-IN" sz="2400" dirty="0">
                <a:solidFill>
                  <a:schemeClr val="tx1">
                    <a:lumMod val="50000"/>
                  </a:schemeClr>
                </a:solidFill>
                <a:latin typeface="Times New Roman" panose="02020603050405020304" pitchFamily="18" charset="0"/>
                <a:cs typeface="Times New Roman" panose="02020603050405020304" pitchFamily="18" charset="0"/>
              </a:rPr>
              <a:t>The option will be done using the switch statements.</a:t>
            </a:r>
          </a:p>
          <a:p>
            <a:endParaRPr lang="en-IN" sz="2400" b="1" dirty="0">
              <a:solidFill>
                <a:schemeClr val="tx1">
                  <a:lumMod val="50000"/>
                </a:schemeClr>
              </a:solidFill>
            </a:endParaRPr>
          </a:p>
          <a:p>
            <a:r>
              <a:rPr lang="en-IN" sz="2400" dirty="0">
                <a:solidFill>
                  <a:schemeClr val="tx1">
                    <a:lumMod val="50000"/>
                  </a:schemeClr>
                </a:solidFill>
                <a:latin typeface="Times New Roman" panose="02020603050405020304" pitchFamily="18" charset="0"/>
                <a:cs typeface="Times New Roman" panose="02020603050405020304" pitchFamily="18" charset="0"/>
              </a:rPr>
              <a:t>TO DEPOSIT:</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Take the amount user desires to deposit as input.</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Add the received input from the user to balance and update its value.</a:t>
            </a:r>
          </a:p>
          <a:p>
            <a:endParaRPr lang="en-IN" sz="2400" dirty="0">
              <a:latin typeface="Times New Roman" panose="02020603050405020304" pitchFamily="18" charset="0"/>
              <a:cs typeface="Times New Roman" panose="02020603050405020304" pitchFamily="18" charset="0"/>
            </a:endParaRPr>
          </a:p>
          <a:p>
            <a:r>
              <a:rPr lang="en-US" sz="2400" dirty="0">
                <a:solidFill>
                  <a:schemeClr val="accent5">
                    <a:lumMod val="60000"/>
                    <a:lumOff val="40000"/>
                  </a:schemeClr>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amount=amount + deposit Amount;</a:t>
            </a:r>
          </a:p>
          <a:p>
            <a:endParaRPr lang="en-US" sz="2400" dirty="0">
              <a:solidFill>
                <a:schemeClr val="tx1">
                  <a:lumMod val="50000"/>
                </a:schemeClr>
              </a:solidFill>
              <a:latin typeface="Consolas" panose="020B0609020204030204" pitchFamily="49"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tx1">
                    <a:lumMod val="50000"/>
                  </a:schemeClr>
                </a:solidFill>
                <a:latin typeface="Times New Roman" panose="02020603050405020304" pitchFamily="18" charset="0"/>
                <a:cs typeface="Times New Roman" panose="02020603050405020304" pitchFamily="18" charset="0"/>
              </a:rPr>
              <a:t>Print a message on screen statin deposit transaction has been successfully.</a:t>
            </a:r>
          </a:p>
        </p:txBody>
      </p:sp>
    </p:spTree>
    <p:extLst>
      <p:ext uri="{BB962C8B-B14F-4D97-AF65-F5344CB8AC3E}">
        <p14:creationId xmlns:p14="http://schemas.microsoft.com/office/powerpoint/2010/main" val="1466408768"/>
      </p:ext>
    </p:extLst>
  </p:cSld>
  <p:clrMapOvr>
    <a:masterClrMapping/>
  </p:clrMapOvr>
  <mc:AlternateContent xmlns:mc="http://schemas.openxmlformats.org/markup-compatibility/2006">
    <mc:Choice xmlns:p14="http://schemas.microsoft.com/office/powerpoint/2010/main" Requires="p14">
      <p:transition spd="slow" p14:dur="2000" advTm="3423"/>
    </mc:Choice>
    <mc:Fallback>
      <p:transition spd="slow" advTm="34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EA822C-ACA2-4297-9173-81227816E0F8}"/>
              </a:ext>
            </a:extLst>
          </p:cNvPr>
          <p:cNvSpPr txBox="1"/>
          <p:nvPr/>
        </p:nvSpPr>
        <p:spPr>
          <a:xfrm>
            <a:off x="1457739" y="662609"/>
            <a:ext cx="8958470" cy="5632311"/>
          </a:xfrm>
          <a:prstGeom prst="rect">
            <a:avLst/>
          </a:prstGeom>
          <a:noFill/>
        </p:spPr>
        <p:txBody>
          <a:bodyPr wrap="square" rtlCol="0">
            <a:spAutoFit/>
          </a:bodyPr>
          <a:lstStyle/>
          <a:p>
            <a:r>
              <a:rPr lang="en-IN" sz="2400" dirty="0">
                <a:solidFill>
                  <a:schemeClr val="tx1">
                    <a:lumMod val="50000"/>
                  </a:schemeClr>
                </a:solidFill>
                <a:latin typeface="Times New Roman" panose="02020603050405020304" pitchFamily="18" charset="0"/>
                <a:cs typeface="Times New Roman" panose="02020603050405020304" pitchFamily="18" charset="0"/>
              </a:rPr>
              <a:t>TO WITHDRAW:</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Take the amount user desires to withdraw as input.</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If the balance amount greater than or equal to the withdraw amount then perform the transaction and give the user the desired amount.</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r>
              <a:rPr lang="en-US" sz="2400" dirty="0">
                <a:solidFill>
                  <a:schemeClr val="accent5">
                    <a:lumMod val="75000"/>
                  </a:schemeClr>
                </a:solidFill>
                <a:latin typeface="Consolas" panose="020B0609020204030204" pitchFamily="49" charset="0"/>
              </a:rPr>
              <a:t>       </a:t>
            </a:r>
            <a:r>
              <a:rPr lang="en-US" sz="2400" b="1" dirty="0">
                <a:solidFill>
                  <a:schemeClr val="accent5">
                    <a:lumMod val="75000"/>
                  </a:schemeClr>
                </a:solidFill>
                <a:latin typeface="Consolas" panose="020B0609020204030204" pitchFamily="49" charset="0"/>
              </a:rPr>
              <a:t>amount=amount-withdraw Amount;</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Else print Insufficient Balance Message.</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r>
              <a:rPr lang="en-US" sz="2400" dirty="0">
                <a:solidFill>
                  <a:srgbClr val="000000"/>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System.</a:t>
            </a:r>
            <a:r>
              <a:rPr lang="en-US" sz="2400" b="1" i="1" dirty="0">
                <a:solidFill>
                  <a:schemeClr val="accent5">
                    <a:lumMod val="75000"/>
                  </a:schemeClr>
                </a:solidFill>
                <a:latin typeface="Consolas" panose="020B0609020204030204" pitchFamily="49" charset="0"/>
              </a:rPr>
              <a:t>out.println("Insufficient Balance.....!     can't withdraw");</a:t>
            </a:r>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013521"/>
      </p:ext>
    </p:extLst>
  </p:cSld>
  <p:clrMapOvr>
    <a:masterClrMapping/>
  </p:clrMapOvr>
  <mc:AlternateContent xmlns:mc="http://schemas.openxmlformats.org/markup-compatibility/2006">
    <mc:Choice xmlns:p14="http://schemas.microsoft.com/office/powerpoint/2010/main" Requires="p14">
      <p:transition spd="slow" p14:dur="2000" advTm="3132"/>
    </mc:Choice>
    <mc:Fallback>
      <p:transition spd="slow" advTm="31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FA0FE-CEC5-45FC-8D9F-BF5AB02C64B9}"/>
              </a:ext>
            </a:extLst>
          </p:cNvPr>
          <p:cNvSpPr txBox="1"/>
          <p:nvPr/>
        </p:nvSpPr>
        <p:spPr>
          <a:xfrm>
            <a:off x="1378226" y="487025"/>
            <a:ext cx="9037983" cy="6370975"/>
          </a:xfrm>
          <a:prstGeom prst="rect">
            <a:avLst/>
          </a:prstGeom>
          <a:noFill/>
        </p:spPr>
        <p:txBody>
          <a:bodyPr wrap="square" rtlCol="0">
            <a:spAutoFit/>
          </a:bodyPr>
          <a:lstStyle/>
          <a:p>
            <a:r>
              <a:rPr lang="en-IN" sz="2400" dirty="0">
                <a:solidFill>
                  <a:schemeClr val="tx1">
                    <a:lumMod val="50000"/>
                  </a:schemeClr>
                </a:solidFill>
                <a:latin typeface="Times New Roman" panose="02020603050405020304" pitchFamily="18" charset="0"/>
                <a:cs typeface="Times New Roman" panose="02020603050405020304" pitchFamily="18" charset="0"/>
              </a:rPr>
              <a:t>TO CHECK BALANCE:</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Print a message on screen showing the value of balance amount.</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r>
              <a:rPr lang="en-US" sz="1800" dirty="0">
                <a:solidFill>
                  <a:srgbClr val="000000"/>
                </a:solidFill>
                <a:latin typeface="Consolas" panose="020B0609020204030204" pitchFamily="49" charset="0"/>
              </a:rPr>
              <a:t>        </a:t>
            </a:r>
            <a:r>
              <a:rPr lang="en-US" sz="2400" b="1" dirty="0">
                <a:solidFill>
                  <a:srgbClr val="000000"/>
                </a:solidFill>
                <a:latin typeface="Consolas" panose="020B0609020204030204" pitchFamily="49" charset="0"/>
              </a:rPr>
              <a:t>System.</a:t>
            </a:r>
            <a:r>
              <a:rPr lang="en-US" sz="2400" b="1" i="1" dirty="0">
                <a:solidFill>
                  <a:srgbClr val="0000C0"/>
                </a:solidFill>
                <a:latin typeface="Consolas" panose="020B0609020204030204" pitchFamily="49" charset="0"/>
              </a:rPr>
              <a:t>out</a:t>
            </a:r>
            <a:r>
              <a:rPr lang="en-US" sz="2400" b="1" i="1" dirty="0">
                <a:solidFill>
                  <a:srgbClr val="000000"/>
                </a:solidFill>
                <a:latin typeface="Consolas" panose="020B0609020204030204" pitchFamily="49" charset="0"/>
              </a:rPr>
              <a:t>.println(</a:t>
            </a:r>
            <a:r>
              <a:rPr lang="en-US" sz="2400" b="1" i="1" dirty="0">
                <a:solidFill>
                  <a:srgbClr val="2A00FF"/>
                </a:solidFill>
                <a:latin typeface="Consolas" panose="020B0609020204030204" pitchFamily="49" charset="0"/>
              </a:rPr>
              <a:t>"Balance: "</a:t>
            </a:r>
            <a:r>
              <a:rPr lang="en-US" sz="2400" b="1" i="1" dirty="0">
                <a:solidFill>
                  <a:srgbClr val="000000"/>
                </a:solidFill>
                <a:latin typeface="Consolas" panose="020B0609020204030204" pitchFamily="49" charset="0"/>
              </a:rPr>
              <a:t>+</a:t>
            </a:r>
            <a:r>
              <a:rPr lang="en-US" sz="2400" b="1" i="1" dirty="0">
                <a:solidFill>
                  <a:srgbClr val="6A3E3E"/>
                </a:solidFill>
                <a:latin typeface="Consolas" panose="020B0609020204030204" pitchFamily="49" charset="0"/>
              </a:rPr>
              <a:t>amount</a:t>
            </a:r>
            <a:r>
              <a:rPr lang="en-US" sz="2400" b="1" i="1" dirty="0">
                <a:solidFill>
                  <a:srgbClr val="000000"/>
                </a:solidFill>
                <a:latin typeface="Consolas" panose="020B0609020204030204" pitchFamily="49" charset="0"/>
              </a:rPr>
              <a:t>);</a:t>
            </a:r>
            <a:endParaRPr lang="en-IN" sz="2400" b="1" dirty="0">
              <a:solidFill>
                <a:schemeClr val="tx1">
                  <a:lumMod val="50000"/>
                </a:schemeClr>
              </a:solidFill>
              <a:latin typeface="Times New Roman" panose="02020603050405020304" pitchFamily="18" charset="0"/>
              <a:cs typeface="Times New Roman" panose="02020603050405020304" pitchFamily="18" charset="0"/>
            </a:endParaRP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r>
              <a:rPr lang="en-IN" sz="2400" dirty="0">
                <a:solidFill>
                  <a:schemeClr val="tx1">
                    <a:lumMod val="50000"/>
                  </a:schemeClr>
                </a:solidFill>
                <a:latin typeface="Times New Roman" panose="02020603050405020304" pitchFamily="18" charset="0"/>
                <a:cs typeface="Times New Roman" panose="02020603050405020304" pitchFamily="18" charset="0"/>
              </a:rPr>
              <a:t>EXIT:</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Exit the current Transaction mode.</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r>
              <a:rPr lang="en-US" sz="2400" dirty="0">
                <a:solidFill>
                  <a:srgbClr val="000000"/>
                </a:solidFill>
                <a:latin typeface="Consolas" panose="020B0609020204030204" pitchFamily="49" charset="0"/>
              </a:rPr>
              <a:t>      </a:t>
            </a:r>
            <a:r>
              <a:rPr lang="en-US" sz="2400" b="1" dirty="0">
                <a:solidFill>
                  <a:srgbClr val="000000"/>
                </a:solidFill>
                <a:latin typeface="Consolas" panose="020B0609020204030204" pitchFamily="49" charset="0"/>
              </a:rPr>
              <a:t>System.</a:t>
            </a:r>
            <a:r>
              <a:rPr lang="en-US" sz="2400" b="1" i="1" dirty="0">
                <a:solidFill>
                  <a:srgbClr val="0000C0"/>
                </a:solidFill>
                <a:latin typeface="Consolas" panose="020B0609020204030204" pitchFamily="49" charset="0"/>
              </a:rPr>
              <a:t>out</a:t>
            </a:r>
            <a:r>
              <a:rPr lang="en-US" sz="2400" b="1" i="1" dirty="0">
                <a:solidFill>
                  <a:srgbClr val="000000"/>
                </a:solidFill>
                <a:latin typeface="Consolas" panose="020B0609020204030204" pitchFamily="49" charset="0"/>
              </a:rPr>
              <a:t>.println(</a:t>
            </a:r>
            <a:r>
              <a:rPr lang="en-US" sz="2400" b="1" i="1" dirty="0">
                <a:solidFill>
                  <a:srgbClr val="2A00FF"/>
                </a:solidFill>
                <a:latin typeface="Consolas" panose="020B0609020204030204" pitchFamily="49" charset="0"/>
              </a:rPr>
              <a:t>"Exit...."</a:t>
            </a:r>
            <a:r>
              <a:rPr lang="en-US" sz="2400" b="1" i="1" dirty="0">
                <a:solidFill>
                  <a:srgbClr val="000000"/>
                </a:solidFill>
                <a:latin typeface="Consolas" panose="020B0609020204030204" pitchFamily="49" charset="0"/>
              </a:rPr>
              <a:t>);</a:t>
            </a:r>
            <a:endParaRPr lang="en-IN" sz="2400" b="1" dirty="0">
              <a:solidFill>
                <a:schemeClr val="tx1">
                  <a:lumMod val="50000"/>
                </a:schemeClr>
              </a:solidFill>
              <a:latin typeface="Times New Roman" panose="02020603050405020304" pitchFamily="18" charset="0"/>
              <a:cs typeface="Times New Roman" panose="02020603050405020304" pitchFamily="18" charset="0"/>
            </a:endParaRPr>
          </a:p>
          <a:p>
            <a:endParaRPr lang="en-IN" sz="2400" b="1" dirty="0">
              <a:solidFill>
                <a:schemeClr val="tx1">
                  <a:lumMod val="50000"/>
                </a:schemeClr>
              </a:solidFill>
              <a:latin typeface="Times New Roman" panose="02020603050405020304" pitchFamily="18" charset="0"/>
              <a:cs typeface="Times New Roman" panose="02020603050405020304" pitchFamily="18" charset="0"/>
            </a:endParaRPr>
          </a:p>
          <a:p>
            <a:r>
              <a:rPr lang="en-IN" sz="2400" dirty="0">
                <a:solidFill>
                  <a:schemeClr val="tx1">
                    <a:lumMod val="50000"/>
                  </a:schemeClr>
                </a:solidFill>
                <a:latin typeface="Times New Roman" panose="02020603050405020304" pitchFamily="18" charset="0"/>
                <a:cs typeface="Times New Roman" panose="02020603050405020304" pitchFamily="18" charset="0"/>
              </a:rPr>
              <a:t>DEFAULT:</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If the user enter the option not in the option list, it show the error message like “Invalid Option”.  </a:t>
            </a:r>
          </a:p>
          <a:p>
            <a:endParaRPr lang="en-US"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440372"/>
      </p:ext>
    </p:extLst>
  </p:cSld>
  <p:clrMapOvr>
    <a:masterClrMapping/>
  </p:clrMapOvr>
  <mc:AlternateContent xmlns:mc="http://schemas.openxmlformats.org/markup-compatibility/2006">
    <mc:Choice xmlns:p14="http://schemas.microsoft.com/office/powerpoint/2010/main" Requires="p14">
      <p:transition spd="slow" p14:dur="2000" advTm="3182"/>
    </mc:Choice>
    <mc:Fallback>
      <p:transition spd="slow" advTm="318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F104B2-7AE8-49D9-B1A3-196E58524FDA}"/>
              </a:ext>
            </a:extLst>
          </p:cNvPr>
          <p:cNvSpPr txBox="1"/>
          <p:nvPr/>
        </p:nvSpPr>
        <p:spPr>
          <a:xfrm>
            <a:off x="1007165" y="516835"/>
            <a:ext cx="10204173" cy="6001643"/>
          </a:xfrm>
          <a:prstGeom prst="rect">
            <a:avLst/>
          </a:prstGeom>
          <a:noFill/>
        </p:spPr>
        <p:txBody>
          <a:bodyPr wrap="square" rtlCol="0">
            <a:spAutoFit/>
          </a:bodyPr>
          <a:lstStyle/>
          <a:p>
            <a:r>
              <a:rPr lang="en-IN" sz="2400" dirty="0">
                <a:solidFill>
                  <a:schemeClr val="tx1">
                    <a:lumMod val="50000"/>
                  </a:schemeClr>
                </a:solidFill>
                <a:latin typeface="Times New Roman" panose="02020603050405020304" pitchFamily="18" charset="0"/>
                <a:cs typeface="Times New Roman" panose="02020603050405020304" pitchFamily="18" charset="0"/>
              </a:rPr>
              <a:t>While Loop:</a:t>
            </a: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solidFill>
                  <a:schemeClr val="tx1">
                    <a:lumMod val="50000"/>
                  </a:schemeClr>
                </a:solidFill>
                <a:latin typeface="Times New Roman" panose="02020603050405020304" pitchFamily="18" charset="0"/>
                <a:cs typeface="Times New Roman" panose="02020603050405020304" pitchFamily="18" charset="0"/>
              </a:rPr>
              <a:t>In this program, while loop is used to loop the process till the user stop the transaction.</a:t>
            </a:r>
          </a:p>
          <a:p>
            <a:endParaRPr lang="en-IN" sz="2400" dirty="0">
              <a:latin typeface="Times New Roman" panose="02020603050405020304" pitchFamily="18" charset="0"/>
              <a:cs typeface="Times New Roman" panose="02020603050405020304" pitchFamily="18" charset="0"/>
            </a:endParaRPr>
          </a:p>
          <a:p>
            <a:r>
              <a:rPr lang="en-US" b="1" dirty="0">
                <a:solidFill>
                  <a:srgbClr val="7F0055"/>
                </a:solidFill>
                <a:latin typeface="Consolas" panose="020B0609020204030204" pitchFamily="49" charset="0"/>
              </a:rPr>
              <a:t>	</a:t>
            </a:r>
            <a:r>
              <a:rPr lang="en-US" sz="2400" b="1" dirty="0">
                <a:solidFill>
                  <a:schemeClr val="accent5">
                    <a:lumMod val="50000"/>
                  </a:schemeClr>
                </a:solidFill>
                <a:latin typeface="Consolas" panose="020B0609020204030204" pitchFamily="49" charset="0"/>
              </a:rPr>
              <a:t>while(true) {</a:t>
            </a:r>
          </a:p>
          <a:p>
            <a:endParaRPr lang="en-US" sz="2400" b="1" dirty="0">
              <a:solidFill>
                <a:schemeClr val="accent5">
                  <a:lumMod val="50000"/>
                </a:schemeClr>
              </a:solidFill>
              <a:latin typeface="Consolas" panose="020B0609020204030204" pitchFamily="49" charset="0"/>
            </a:endParaRPr>
          </a:p>
          <a:p>
            <a:r>
              <a:rPr lang="en-US" sz="2400" b="1" dirty="0">
                <a:solidFill>
                  <a:schemeClr val="accent5">
                    <a:lumMod val="50000"/>
                  </a:schemeClr>
                </a:solidFill>
                <a:latin typeface="Consolas" panose="020B0609020204030204" pitchFamily="49" charset="0"/>
                <a:cs typeface="Times New Roman" panose="02020603050405020304" pitchFamily="18" charset="0"/>
              </a:rPr>
              <a:t>	// here we write the switch statement</a:t>
            </a:r>
          </a:p>
          <a:p>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a:p>
            <a:pPr algn="l"/>
            <a:r>
              <a:rPr lang="en-US" sz="2400" dirty="0">
                <a:solidFill>
                  <a:schemeClr val="accent5">
                    <a:lumMod val="50000"/>
                  </a:schemeClr>
                </a:solidFill>
                <a:latin typeface="Consolas" panose="020B0609020204030204" pitchFamily="49" charset="0"/>
              </a:rPr>
              <a:t>	System.</a:t>
            </a:r>
            <a:r>
              <a:rPr lang="en-US" sz="2400" b="1" i="1" dirty="0">
                <a:solidFill>
                  <a:schemeClr val="accent5">
                    <a:lumMod val="50000"/>
                  </a:schemeClr>
                </a:solidFill>
                <a:latin typeface="Consolas" panose="020B0609020204030204" pitchFamily="49" charset="0"/>
              </a:rPr>
              <a:t>out.println("Do you want to continue (Y/N)");</a:t>
            </a:r>
          </a:p>
          <a:p>
            <a:pPr algn="l"/>
            <a:r>
              <a:rPr lang="en-US" sz="2400" b="1" dirty="0">
                <a:solidFill>
                  <a:schemeClr val="accent5">
                    <a:lumMod val="50000"/>
                  </a:schemeClr>
                </a:solidFill>
                <a:latin typeface="Consolas" panose="020B0609020204030204" pitchFamily="49" charset="0"/>
              </a:rPr>
              <a:t>	char option=s.next().charAt(0);</a:t>
            </a:r>
          </a:p>
          <a:p>
            <a:pPr algn="l"/>
            <a:r>
              <a:rPr lang="en-US" sz="2400" b="1" dirty="0">
                <a:solidFill>
                  <a:schemeClr val="accent5">
                    <a:lumMod val="50000"/>
                  </a:schemeClr>
                </a:solidFill>
                <a:latin typeface="Consolas" panose="020B0609020204030204" pitchFamily="49" charset="0"/>
              </a:rPr>
              <a:t>	if(option=='n’)</a:t>
            </a:r>
          </a:p>
          <a:p>
            <a:pPr algn="l"/>
            <a:r>
              <a:rPr lang="en-US" sz="2400" b="1" dirty="0">
                <a:solidFill>
                  <a:schemeClr val="accent5">
                    <a:lumMod val="50000"/>
                  </a:schemeClr>
                </a:solidFill>
                <a:latin typeface="Consolas" panose="020B0609020204030204" pitchFamily="49" charset="0"/>
              </a:rPr>
              <a:t>	break;</a:t>
            </a:r>
          </a:p>
          <a:p>
            <a:pPr algn="l"/>
            <a:r>
              <a:rPr lang="en-US" sz="2400" dirty="0">
                <a:solidFill>
                  <a:schemeClr val="accent5">
                    <a:lumMod val="50000"/>
                  </a:schemeClr>
                </a:solidFill>
                <a:latin typeface="Consolas" panose="020B0609020204030204" pitchFamily="49" charset="0"/>
              </a:rPr>
              <a:t>	}</a:t>
            </a:r>
          </a:p>
          <a:p>
            <a:pPr algn="l"/>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400" dirty="0">
                <a:solidFill>
                  <a:schemeClr val="tx1">
                    <a:lumMod val="50000"/>
                  </a:schemeClr>
                </a:solidFill>
                <a:latin typeface="Times New Roman" panose="02020603050405020304" pitchFamily="18" charset="0"/>
                <a:cs typeface="Times New Roman" panose="02020603050405020304" pitchFamily="18" charset="0"/>
              </a:rPr>
              <a:t>Once, the user stop the process. Program will stop.</a:t>
            </a:r>
          </a:p>
        </p:txBody>
      </p:sp>
    </p:spTree>
    <p:extLst>
      <p:ext uri="{BB962C8B-B14F-4D97-AF65-F5344CB8AC3E}">
        <p14:creationId xmlns:p14="http://schemas.microsoft.com/office/powerpoint/2010/main" val="1831525664"/>
      </p:ext>
    </p:extLst>
  </p:cSld>
  <p:clrMapOvr>
    <a:masterClrMapping/>
  </p:clrMapOvr>
  <mc:AlternateContent xmlns:mc="http://schemas.openxmlformats.org/markup-compatibility/2006">
    <mc:Choice xmlns:p14="http://schemas.microsoft.com/office/powerpoint/2010/main" Requires="p14">
      <p:transition spd="slow" p14:dur="2000" advTm="3047"/>
    </mc:Choice>
    <mc:Fallback>
      <p:transition spd="slow" advTm="304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7E9EC-A77F-4AC3-B13C-CDB545D521A2}"/>
              </a:ext>
            </a:extLst>
          </p:cNvPr>
          <p:cNvSpPr txBox="1"/>
          <p:nvPr/>
        </p:nvSpPr>
        <p:spPr>
          <a:xfrm>
            <a:off x="3710609" y="742122"/>
            <a:ext cx="3869634" cy="707886"/>
          </a:xfrm>
          <a:prstGeom prst="rect">
            <a:avLst/>
          </a:prstGeom>
          <a:noFill/>
        </p:spPr>
        <p:txBody>
          <a:bodyPr wrap="square" rtlCol="0">
            <a:spAutoFit/>
          </a:bodyPr>
          <a:lstStyle/>
          <a:p>
            <a:pPr algn="ctr"/>
            <a:r>
              <a:rPr lang="en-IN" sz="4000" b="1" dirty="0">
                <a:solidFill>
                  <a:schemeClr val="tx1">
                    <a:lumMod val="50000"/>
                  </a:schemeClr>
                </a:solidFill>
                <a:latin typeface="Times New Roman" panose="02020603050405020304" pitchFamily="18" charset="0"/>
                <a:cs typeface="Times New Roman" panose="02020603050405020304" pitchFamily="18" charset="0"/>
              </a:rPr>
              <a:t>OUTPUT</a:t>
            </a:r>
            <a:endParaRPr lang="en-US" sz="3600"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050B36-1998-4BD1-9779-FE4BA87773DD}"/>
              </a:ext>
            </a:extLst>
          </p:cNvPr>
          <p:cNvPicPr>
            <a:picLocks noChangeAspect="1"/>
          </p:cNvPicPr>
          <p:nvPr/>
        </p:nvPicPr>
        <p:blipFill rotWithShape="1">
          <a:blip r:embed="rId2"/>
          <a:srcRect l="54728" t="15988" r="6685" b="57501"/>
          <a:stretch/>
        </p:blipFill>
        <p:spPr>
          <a:xfrm>
            <a:off x="1736034" y="2809461"/>
            <a:ext cx="9846366" cy="3472070"/>
          </a:xfrm>
          <a:prstGeom prst="rect">
            <a:avLst/>
          </a:prstGeom>
        </p:spPr>
      </p:pic>
      <p:sp>
        <p:nvSpPr>
          <p:cNvPr id="6" name="TextBox 5">
            <a:extLst>
              <a:ext uri="{FF2B5EF4-FFF2-40B4-BE49-F238E27FC236}">
                <a16:creationId xmlns:a16="http://schemas.microsoft.com/office/drawing/2014/main" id="{C29652DC-ED55-4178-B38E-2F506082DD11}"/>
              </a:ext>
            </a:extLst>
          </p:cNvPr>
          <p:cNvSpPr txBox="1"/>
          <p:nvPr/>
        </p:nvSpPr>
        <p:spPr>
          <a:xfrm>
            <a:off x="1868556" y="1709532"/>
            <a:ext cx="2958439" cy="584775"/>
          </a:xfrm>
          <a:prstGeom prst="rect">
            <a:avLst/>
          </a:prstGeom>
          <a:noFill/>
        </p:spPr>
        <p:txBody>
          <a:bodyPr wrap="none" rtlCol="0">
            <a:spAutoFit/>
          </a:bodyPr>
          <a:lstStyle/>
          <a:p>
            <a:r>
              <a:rPr lang="en-IN" sz="3200" b="1" dirty="0">
                <a:solidFill>
                  <a:schemeClr val="tx1">
                    <a:lumMod val="50000"/>
                  </a:schemeClr>
                </a:solidFill>
                <a:latin typeface="Times New Roman" panose="02020603050405020304" pitchFamily="18" charset="0"/>
                <a:cs typeface="Times New Roman" panose="02020603050405020304" pitchFamily="18" charset="0"/>
              </a:rPr>
              <a:t>Option for User</a:t>
            </a:r>
            <a:endParaRPr lang="en-US" sz="32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349368"/>
      </p:ext>
    </p:extLst>
  </p:cSld>
  <p:clrMapOvr>
    <a:masterClrMapping/>
  </p:clrMapOvr>
  <mc:AlternateContent xmlns:mc="http://schemas.openxmlformats.org/markup-compatibility/2006">
    <mc:Choice xmlns:p14="http://schemas.microsoft.com/office/powerpoint/2010/main" Requires="p14">
      <p:transition spd="slow" p14:dur="2000" advTm="3455"/>
    </mc:Choice>
    <mc:Fallback>
      <p:transition spd="slow" advTm="345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115</TotalTime>
  <Words>488</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Times New Roman</vt:lpstr>
      <vt:lpstr>Wingdings</vt:lpstr>
      <vt:lpstr>Celestial</vt:lpstr>
      <vt:lpstr>Core Java project</vt:lpstr>
      <vt:lpstr>contents</vt:lpstr>
      <vt:lpstr>Introduction</vt:lpstr>
      <vt:lpstr>Main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ELCOT</dc:creator>
  <cp:lastModifiedBy>ELCOT</cp:lastModifiedBy>
  <cp:revision>3</cp:revision>
  <dcterms:created xsi:type="dcterms:W3CDTF">2022-11-29T16:46:49Z</dcterms:created>
  <dcterms:modified xsi:type="dcterms:W3CDTF">2022-11-30T16:39:43Z</dcterms:modified>
</cp:coreProperties>
</file>