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4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876299" y="2895600"/>
            <a:ext cx="8420101"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STUDENT NAME</a:t>
            </a:r>
            <a:r>
              <a:rPr lang="en-US" sz="2400" b="1" i="1" dirty="0" smtClean="0"/>
              <a:t>: </a:t>
            </a:r>
            <a:r>
              <a:rPr lang="en-US" sz="2400" b="1" dirty="0" smtClean="0"/>
              <a:t>DHARSHINI C</a:t>
            </a:r>
            <a:endParaRPr lang="en-US" sz="2400" b="1" dirty="0"/>
          </a:p>
          <a:p>
            <a:r>
              <a:rPr lang="en-US" sz="2400" dirty="0"/>
              <a:t>REGISTER </a:t>
            </a:r>
            <a:r>
              <a:rPr lang="en-US" sz="2400" dirty="0" smtClean="0"/>
              <a:t>NO:  </a:t>
            </a:r>
            <a:r>
              <a:rPr lang="en-US" sz="2400" b="1" dirty="0" smtClean="0"/>
              <a:t>312217109</a:t>
            </a:r>
          </a:p>
          <a:p>
            <a:r>
              <a:rPr lang="en-US" sz="2400" dirty="0" smtClean="0"/>
              <a:t>NAAN MUDHALVAN ID:  </a:t>
            </a:r>
            <a:r>
              <a:rPr lang="en-US" sz="2400" b="1" dirty="0" smtClean="0"/>
              <a:t>CC49FEB5D800227A6B34C42D19322CE9</a:t>
            </a:r>
            <a:endParaRPr lang="en-US" sz="2400" b="1" dirty="0"/>
          </a:p>
          <a:p>
            <a:r>
              <a:rPr lang="en-US" sz="2400" dirty="0"/>
              <a:t>DEPARTMENT</a:t>
            </a:r>
            <a:r>
              <a:rPr lang="en-US" sz="2400" dirty="0" smtClean="0"/>
              <a:t>: </a:t>
            </a:r>
            <a:r>
              <a:rPr lang="en-US" sz="2400" b="1" dirty="0" smtClean="0"/>
              <a:t>B COM ( COMPUTER APPLICATION )</a:t>
            </a:r>
            <a:endParaRPr lang="en-US" sz="2400" b="1" dirty="0"/>
          </a:p>
          <a:p>
            <a:r>
              <a:rPr lang="en-US" sz="2400" dirty="0" smtClean="0"/>
              <a:t>COLLEGE</a:t>
            </a:r>
            <a:r>
              <a:rPr lang="en-US" sz="2400" dirty="0"/>
              <a:t> </a:t>
            </a:r>
            <a:r>
              <a:rPr lang="en-US" sz="2400" dirty="0" smtClean="0"/>
              <a:t>NAME:  </a:t>
            </a:r>
            <a:r>
              <a:rPr lang="en-US" sz="2400" b="1" dirty="0" smtClean="0"/>
              <a:t>SHRI </a:t>
            </a:r>
            <a:r>
              <a:rPr lang="en-US" sz="2400" b="1" dirty="0"/>
              <a:t>KRISHNASWAMY COLLEGE </a:t>
            </a:r>
            <a:r>
              <a:rPr lang="en-US" sz="2400" b="1" dirty="0" smtClean="0"/>
              <a:t>FOR WOMEN</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PERFORMANCE LEVEL=IFS(Z8&gt;=5,”VERY</a:t>
            </a:r>
          </a:p>
          <a:p>
            <a:r>
              <a:rPr lang="en-IN" sz="2800" dirty="0" smtClean="0">
                <a:latin typeface="Times New Roman" panose="02020603050405020304" pitchFamily="18" charset="0"/>
                <a:cs typeface="Times New Roman" panose="02020603050405020304" pitchFamily="18" charset="0"/>
              </a:rPr>
              <a:t>HIGH”,Z8&gt;=4,”HIGH”,Z8&gt;=3,”MEDIUM”,</a:t>
            </a:r>
          </a:p>
          <a:p>
            <a:r>
              <a:rPr lang="en-IN" sz="2800" dirty="0" smtClean="0">
                <a:latin typeface="Times New Roman" panose="02020603050405020304" pitchFamily="18" charset="0"/>
                <a:cs typeface="Times New Roman" panose="02020603050405020304" pitchFamily="18" charset="0"/>
              </a:rPr>
              <a:t>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Rectangle 9"/>
          <p:cNvSpPr/>
          <p:nvPr/>
        </p:nvSpPr>
        <p:spPr>
          <a:xfrm>
            <a:off x="2438400" y="338242"/>
            <a:ext cx="5105400" cy="830997"/>
          </a:xfrm>
          <a:prstGeom prst="rect">
            <a:avLst/>
          </a:prstGeom>
        </p:spPr>
        <p:txBody>
          <a:bodyPr wrap="square">
            <a:spAutoFit/>
          </a:bodyPr>
          <a:lstStyle/>
          <a:p>
            <a:pPr marL="12700" lvl="0" algn="ctr">
              <a:spcBef>
                <a:spcPts val="105"/>
              </a:spcBef>
            </a:pPr>
            <a:r>
              <a:rPr lang="en-US" sz="4800" b="1" spc="15" dirty="0" smtClean="0">
                <a:solidFill>
                  <a:prstClr val="black"/>
                </a:solidFill>
                <a:latin typeface="Trebuchet MS"/>
                <a:cs typeface="Trebuchet MS"/>
              </a:rPr>
              <a:t>M</a:t>
            </a:r>
            <a:r>
              <a:rPr lang="en-US" sz="4800" b="1" dirty="0" smtClean="0">
                <a:solidFill>
                  <a:prstClr val="black"/>
                </a:solidFill>
                <a:latin typeface="Trebuchet MS"/>
                <a:cs typeface="Trebuchet MS"/>
              </a:rPr>
              <a:t>O</a:t>
            </a:r>
            <a:r>
              <a:rPr lang="en-US" sz="4800" b="1" spc="-15" dirty="0" smtClean="0">
                <a:solidFill>
                  <a:prstClr val="black"/>
                </a:solidFill>
                <a:latin typeface="Trebuchet MS"/>
                <a:cs typeface="Trebuchet MS"/>
              </a:rPr>
              <a:t>D</a:t>
            </a:r>
            <a:r>
              <a:rPr lang="en-US" sz="4800" b="1" spc="-35" dirty="0" smtClean="0">
                <a:solidFill>
                  <a:prstClr val="black"/>
                </a:solidFill>
                <a:latin typeface="Trebuchet MS"/>
                <a:cs typeface="Trebuchet MS"/>
              </a:rPr>
              <a:t>E</a:t>
            </a:r>
            <a:r>
              <a:rPr lang="en-US" sz="4800" b="1" spc="-30" dirty="0" smtClean="0">
                <a:solidFill>
                  <a:prstClr val="black"/>
                </a:solidFill>
                <a:latin typeface="Trebuchet MS"/>
                <a:cs typeface="Trebuchet MS"/>
              </a:rPr>
              <a:t>LLI</a:t>
            </a:r>
            <a:r>
              <a:rPr lang="en-US" sz="4800" b="1" spc="30" dirty="0" smtClean="0">
                <a:solidFill>
                  <a:prstClr val="black"/>
                </a:solidFill>
                <a:latin typeface="Trebuchet MS"/>
                <a:cs typeface="Trebuchet MS"/>
              </a:rPr>
              <a:t>N</a:t>
            </a:r>
            <a:r>
              <a:rPr lang="en-US" sz="4800" b="1" spc="5" dirty="0" smtClean="0">
                <a:solidFill>
                  <a:prstClr val="black"/>
                </a:solidFill>
                <a:latin typeface="Trebuchet MS"/>
                <a:cs typeface="Trebuchet MS"/>
              </a:rPr>
              <a:t>G</a:t>
            </a:r>
            <a:endParaRPr lang="en-US" sz="4800" dirty="0">
              <a:solidFill>
                <a:prstClr val="black"/>
              </a:solidFill>
              <a:latin typeface="Trebuchet MS"/>
              <a:cs typeface="Trebuchet MS"/>
            </a:endParaRPr>
          </a:p>
        </p:txBody>
      </p:sp>
      <p:sp>
        <p:nvSpPr>
          <p:cNvPr id="11" name="Title 10"/>
          <p:cNvSpPr>
            <a:spLocks noGrp="1"/>
          </p:cNvSpPr>
          <p:nvPr>
            <p:ph type="title"/>
          </p:nvPr>
        </p:nvSpPr>
        <p:spPr/>
        <p:txBody>
          <a:bodyPr/>
          <a:lstStyle/>
          <a:p>
            <a:r>
              <a:rPr lang="en-US" dirty="0" smtClean="0"/>
              <a:t/>
            </a:r>
            <a:br>
              <a:rPr lang="en-US" dirty="0" smtClean="0"/>
            </a:br>
            <a:endParaRPr lang="en-US" dirty="0"/>
          </a:p>
        </p:txBody>
      </p:sp>
      <p:sp>
        <p:nvSpPr>
          <p:cNvPr id="12" name="Text Placeholder 11"/>
          <p:cNvSpPr>
            <a:spLocks noGrp="1"/>
          </p:cNvSpPr>
          <p:nvPr>
            <p:ph type="body" idx="1"/>
          </p:nvPr>
        </p:nvSpPr>
        <p:spPr>
          <a:xfrm>
            <a:off x="685800" y="1169239"/>
            <a:ext cx="10972800" cy="6370975"/>
          </a:xfrm>
        </p:spPr>
        <p:txBody>
          <a:bodyPr/>
          <a:lstStyle/>
          <a:p>
            <a:pPr>
              <a:lnSpc>
                <a:spcPct val="200000"/>
              </a:lnSpc>
            </a:pPr>
            <a:r>
              <a:rPr lang="en-US" dirty="0" smtClean="0"/>
              <a:t> </a:t>
            </a:r>
            <a:r>
              <a:rPr lang="en-US" b="1" dirty="0" smtClean="0"/>
              <a:t>DATA COLLECTION:</a:t>
            </a:r>
          </a:p>
          <a:p>
            <a:pPr>
              <a:lnSpc>
                <a:spcPct val="200000"/>
              </a:lnSpc>
            </a:pPr>
            <a:r>
              <a:rPr lang="en-US" dirty="0"/>
              <a:t> </a:t>
            </a:r>
            <a:r>
              <a:rPr lang="en-US" dirty="0" smtClean="0"/>
              <a:t>                I collect the data in edunet  dashboard. Employee data entered and open the file and</a:t>
            </a:r>
          </a:p>
          <a:p>
            <a:pPr>
              <a:lnSpc>
                <a:spcPct val="200000"/>
              </a:lnSpc>
            </a:pPr>
            <a:r>
              <a:rPr lang="en-US" dirty="0" smtClean="0"/>
              <a:t>analyze the employees performance . </a:t>
            </a:r>
          </a:p>
          <a:p>
            <a:pPr>
              <a:lnSpc>
                <a:spcPct val="200000"/>
              </a:lnSpc>
            </a:pPr>
            <a:r>
              <a:rPr lang="en-US" b="1" dirty="0" smtClean="0"/>
              <a:t>FEATURE COLLECTION</a:t>
            </a:r>
            <a:r>
              <a:rPr lang="en-US" dirty="0" smtClean="0"/>
              <a:t>:</a:t>
            </a:r>
          </a:p>
          <a:p>
            <a:pPr>
              <a:lnSpc>
                <a:spcPct val="200000"/>
              </a:lnSpc>
            </a:pPr>
            <a:r>
              <a:rPr lang="en-US" dirty="0"/>
              <a:t> </a:t>
            </a:r>
            <a:r>
              <a:rPr lang="en-US" dirty="0" smtClean="0"/>
              <a:t>                “Employee performance analysis features include goal-setting, performance metrics, regular</a:t>
            </a:r>
          </a:p>
          <a:p>
            <a:pPr>
              <a:lnSpc>
                <a:spcPct val="200000"/>
              </a:lnSpc>
            </a:pPr>
            <a:r>
              <a:rPr lang="en-US" dirty="0"/>
              <a:t>f</a:t>
            </a:r>
            <a:r>
              <a:rPr lang="en-US" dirty="0" smtClean="0"/>
              <a:t>eedback, rating  systems, competency assessments, development planning, and data-driven insights</a:t>
            </a:r>
          </a:p>
          <a:p>
            <a:pPr>
              <a:lnSpc>
                <a:spcPct val="200000"/>
              </a:lnSpc>
            </a:pPr>
            <a:r>
              <a:rPr lang="en-US" dirty="0"/>
              <a:t>t</a:t>
            </a:r>
            <a:r>
              <a:rPr lang="en-US" dirty="0" smtClean="0"/>
              <a:t>o evaluate and improve employee performance”.</a:t>
            </a:r>
          </a:p>
          <a:p>
            <a:pPr>
              <a:lnSpc>
                <a:spcPct val="200000"/>
              </a:lnSpc>
            </a:pPr>
            <a:r>
              <a:rPr lang="en-US" b="1" dirty="0" smtClean="0"/>
              <a:t>DATA CLEANING:</a:t>
            </a:r>
          </a:p>
          <a:p>
            <a:pPr>
              <a:lnSpc>
                <a:spcPct val="200000"/>
              </a:lnSpc>
            </a:pPr>
            <a:r>
              <a:rPr lang="en-US" dirty="0"/>
              <a:t>                Data cleaning in employee performance analysis involves identifying and correcting inaccuracies, inconsistencies, and missing values in performance data to ensure reliable insights and fair evaluations</a:t>
            </a:r>
            <a:r>
              <a:rPr lang="en-US" dirty="0" smtClean="0"/>
              <a:t>.</a:t>
            </a:r>
          </a:p>
          <a:p>
            <a:pPr>
              <a:lnSpc>
                <a:spcPct val="20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287612"/>
            <a:ext cx="10972800" cy="6647974"/>
          </a:xfrm>
        </p:spPr>
        <p:txBody>
          <a:bodyPr/>
          <a:lstStyle/>
          <a:p>
            <a:pPr>
              <a:lnSpc>
                <a:spcPct val="200000"/>
              </a:lnSpc>
            </a:pPr>
            <a:r>
              <a:rPr lang="en-US" b="1" dirty="0" smtClean="0"/>
              <a:t>PERFORMANCE LEVEL:</a:t>
            </a:r>
          </a:p>
          <a:p>
            <a:pPr>
              <a:lnSpc>
                <a:spcPct val="200000"/>
              </a:lnSpc>
            </a:pPr>
            <a:r>
              <a:rPr lang="en-US" dirty="0" smtClean="0"/>
              <a:t>                   Performance level in employee performance analysis refers to the categorization of employees into distinct groups based on their job performance, such as high performer, meets expectations, needs improvement, or underperformer.</a:t>
            </a:r>
          </a:p>
          <a:p>
            <a:pPr>
              <a:lnSpc>
                <a:spcPct val="200000"/>
              </a:lnSpc>
            </a:pPr>
            <a:r>
              <a:rPr lang="en-US" b="1" dirty="0" smtClean="0"/>
              <a:t>SUMMARY</a:t>
            </a:r>
            <a:r>
              <a:rPr lang="en-US" dirty="0" smtClean="0"/>
              <a:t>:</a:t>
            </a:r>
          </a:p>
          <a:p>
            <a:pPr>
              <a:lnSpc>
                <a:spcPct val="200000"/>
              </a:lnSpc>
            </a:pPr>
            <a:r>
              <a:rPr lang="en-US" dirty="0" smtClean="0"/>
              <a:t>                 A summary in employee performance analysis provides a concise overview of an individual's strengths, weaknesses, achievements, and areas for improvement, highlighting their overall performance and potential for growth.</a:t>
            </a:r>
          </a:p>
          <a:p>
            <a:pPr>
              <a:lnSpc>
                <a:spcPct val="200000"/>
              </a:lnSpc>
            </a:pPr>
            <a:r>
              <a:rPr lang="en-US" b="1" dirty="0" smtClean="0"/>
              <a:t>VISUALIZATION</a:t>
            </a:r>
            <a:r>
              <a:rPr lang="en-US" dirty="0" smtClean="0"/>
              <a:t>:</a:t>
            </a:r>
          </a:p>
          <a:p>
            <a:pPr>
              <a:lnSpc>
                <a:spcPct val="200000"/>
              </a:lnSpc>
            </a:pPr>
            <a:r>
              <a:rPr lang="en-US" dirty="0" smtClean="0"/>
              <a:t>                  Visualization in employee performance analysis involves using charts, graphs, and other visual tools to represent complex performance data, making it easier to identify trends, patterns, and insights that inform performance management decisions.</a:t>
            </a:r>
            <a:endParaRPr lang="en-US" dirty="0"/>
          </a:p>
        </p:txBody>
      </p:sp>
    </p:spTree>
    <p:extLst>
      <p:ext uri="{BB962C8B-B14F-4D97-AF65-F5344CB8AC3E}">
        <p14:creationId xmlns:p14="http://schemas.microsoft.com/office/powerpoint/2010/main" val="3330852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95" y="1404938"/>
            <a:ext cx="84582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2209800"/>
            <a:ext cx="8077200" cy="2308324"/>
          </a:xfrm>
          <a:prstGeom prst="rect">
            <a:avLst/>
          </a:prstGeom>
        </p:spPr>
        <p:txBody>
          <a:bodyPr wrap="square">
            <a:spAutoFit/>
          </a:bodyPr>
          <a:lstStyle/>
          <a:p>
            <a:pPr>
              <a:lnSpc>
                <a:spcPct val="200000"/>
              </a:lnSpc>
            </a:pPr>
            <a:r>
              <a:rPr lang="en-US" dirty="0"/>
              <a:t>Conclusions in employee performance analysis involve summarizing key findings, identifying areas for improvement, and recommending development opportunities, ultimately guiding decisions on promotions, training, and performance enhancement initiatives.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9982" y="4825"/>
            <a:ext cx="12192000" cy="711907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433820" y="3440302"/>
            <a:ext cx="5767363"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itle 20"/>
          <p:cNvSpPr>
            <a:spLocks noGrp="1"/>
          </p:cNvSpPr>
          <p:nvPr>
            <p:ph type="title"/>
          </p:nvPr>
        </p:nvSpPr>
        <p:spPr>
          <a:xfrm>
            <a:off x="2971801" y="762000"/>
            <a:ext cx="6405626" cy="1717073"/>
          </a:xfrm>
        </p:spPr>
        <p:style>
          <a:lnRef idx="1">
            <a:schemeClr val="accent1"/>
          </a:lnRef>
          <a:fillRef idx="2">
            <a:schemeClr val="accent1"/>
          </a:fillRef>
          <a:effectRef idx="1">
            <a:schemeClr val="accent1"/>
          </a:effectRef>
          <a:fontRef idx="minor">
            <a:schemeClr val="dk1"/>
          </a:fontRef>
        </p:style>
        <p:txBody>
          <a:bodyPr/>
          <a:lstStyle/>
          <a:p>
            <a:pPr algn="ctr">
              <a:lnSpc>
                <a:spcPct val="250000"/>
              </a:lnSpc>
            </a:pPr>
            <a:r>
              <a:rPr lang="en-US" sz="5400" i="1" dirty="0" smtClean="0"/>
              <a:t>PROJECT TITLE</a:t>
            </a:r>
            <a:endParaRPr lang="en-US" sz="5400" i="1" dirty="0"/>
          </a:p>
        </p:txBody>
      </p:sp>
      <p:pic>
        <p:nvPicPr>
          <p:cNvPr id="3074" name="Picture 2" descr="Employee Performance Evaluation Images - Free Download on Freepi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481" y="3431602"/>
            <a:ext cx="5962650" cy="33345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000+ Performance Review Stock Illustrations, Royalty-Free Vector Graphics  &amp; Clip Art - iStock | Employee performance review, Performance review  meeting, Job performance re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20" y="457200"/>
            <a:ext cx="2385580" cy="1908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3429000"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4" y="2933700"/>
            <a:ext cx="3362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endParaRPr sz="4250" dirty="0"/>
          </a:p>
        </p:txBody>
      </p:sp>
      <p:sp>
        <p:nvSpPr>
          <p:cNvPr id="9" name="Text Placeholder 8"/>
          <p:cNvSpPr>
            <a:spLocks noGrp="1"/>
          </p:cNvSpPr>
          <p:nvPr>
            <p:ph type="body" idx="1"/>
          </p:nvPr>
        </p:nvSpPr>
        <p:spPr>
          <a:xfrm>
            <a:off x="533400" y="1143000"/>
            <a:ext cx="10972800" cy="5170646"/>
          </a:xfrm>
        </p:spPr>
        <p:txBody>
          <a:bodyPr/>
          <a:lstStyle/>
          <a:p>
            <a:pPr marL="285750" indent="-285750">
              <a:lnSpc>
                <a:spcPct val="150000"/>
              </a:lnSpc>
              <a:buFont typeface="Wingdings" pitchFamily="2" charset="2"/>
              <a:buChar char="v"/>
            </a:pPr>
            <a:r>
              <a:rPr lang="en-US" dirty="0" smtClean="0"/>
              <a:t>  </a:t>
            </a:r>
            <a:r>
              <a:rPr lang="en-US" sz="2800" dirty="0" smtClean="0"/>
              <a:t>Subjective and based performance </a:t>
            </a:r>
          </a:p>
          <a:p>
            <a:pPr>
              <a:lnSpc>
                <a:spcPct val="150000"/>
              </a:lnSpc>
            </a:pPr>
            <a:r>
              <a:rPr lang="en-US" sz="2800" dirty="0" smtClean="0"/>
              <a:t>evaluations and increments.</a:t>
            </a:r>
          </a:p>
          <a:p>
            <a:pPr marL="457200" indent="-457200">
              <a:lnSpc>
                <a:spcPct val="150000"/>
              </a:lnSpc>
              <a:buFont typeface="Wingdings" pitchFamily="2" charset="2"/>
              <a:buChar char="v"/>
            </a:pPr>
            <a:r>
              <a:rPr lang="en-US" sz="2800" dirty="0" smtClean="0"/>
              <a:t>Inconsistent and inaccurate assessment methods.</a:t>
            </a:r>
          </a:p>
          <a:p>
            <a:pPr marL="457200" indent="-457200">
              <a:lnSpc>
                <a:spcPct val="150000"/>
              </a:lnSpc>
              <a:buFont typeface="Wingdings" pitchFamily="2" charset="2"/>
              <a:buChar char="v"/>
            </a:pPr>
            <a:r>
              <a:rPr lang="en-US" sz="2800" dirty="0" smtClean="0"/>
              <a:t>Poor talent identification and development.</a:t>
            </a:r>
          </a:p>
          <a:p>
            <a:pPr marL="457200" indent="-457200">
              <a:lnSpc>
                <a:spcPct val="150000"/>
              </a:lnSpc>
              <a:buFont typeface="Wingdings" pitchFamily="2" charset="2"/>
              <a:buChar char="v"/>
            </a:pPr>
            <a:r>
              <a:rPr lang="en-US" sz="2800" dirty="0" smtClean="0"/>
              <a:t>Low employee engagement and retention.</a:t>
            </a:r>
          </a:p>
          <a:p>
            <a:pPr marL="457200" indent="-457200">
              <a:lnSpc>
                <a:spcPct val="150000"/>
              </a:lnSpc>
              <a:buFont typeface="Wingdings" pitchFamily="2" charset="2"/>
              <a:buChar char="v"/>
            </a:pPr>
            <a:r>
              <a:rPr lang="en-US" sz="2800" dirty="0" smtClean="0"/>
              <a:t>Limited data-driven decision making.</a:t>
            </a:r>
          </a:p>
          <a:p>
            <a:pPr marL="457200" indent="-457200">
              <a:lnSpc>
                <a:spcPct val="150000"/>
              </a:lnSpc>
              <a:buFont typeface="Wingdings" pitchFamily="2" charset="2"/>
              <a:buChar char="v"/>
            </a:pPr>
            <a:r>
              <a:rPr lang="en-US" sz="2800" b="1" dirty="0" smtClean="0"/>
              <a:t>GOAL</a:t>
            </a:r>
            <a:r>
              <a:rPr lang="en-US" sz="2800" dirty="0" smtClean="0"/>
              <a:t> : Develop a data-driven employee performance</a:t>
            </a:r>
          </a:p>
          <a:p>
            <a:pPr>
              <a:lnSpc>
                <a:spcPct val="150000"/>
              </a:lnSpc>
            </a:pPr>
            <a:r>
              <a:rPr lang="en-US" sz="2800" dirty="0" smtClean="0"/>
              <a:t>Analysis solution for accurate and objective insights.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219200"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457200" y="1060783"/>
            <a:ext cx="8362950" cy="5909310"/>
          </a:xfrm>
          <a:prstGeom prst="rect">
            <a:avLst/>
          </a:prstGeom>
          <a:noFill/>
        </p:spPr>
        <p:txBody>
          <a:bodyPr wrap="square" rtlCol="0">
            <a:spAutoFit/>
          </a:bodyPr>
          <a:lstStyle/>
          <a:p>
            <a:pPr marL="342900" indent="-342900" algn="l">
              <a:lnSpc>
                <a:spcPct val="150000"/>
              </a:lnSpc>
              <a:buFont typeface="Wingdings" pitchFamily="2" charset="2"/>
              <a:buChar char="§"/>
            </a:pPr>
            <a:r>
              <a:rPr lang="en-IN" sz="2800" dirty="0" smtClean="0">
                <a:latin typeface="Times New Roman" panose="02020603050405020304" pitchFamily="18" charset="0"/>
                <a:cs typeface="Times New Roman" panose="02020603050405020304" pitchFamily="18" charset="0"/>
              </a:rPr>
              <a:t>Analyse employee performance to inform talent</a:t>
            </a:r>
          </a:p>
          <a:p>
            <a:pPr algn="l">
              <a:lnSpc>
                <a:spcPct val="150000"/>
              </a:lnSpc>
            </a:pPr>
            <a:r>
              <a:rPr lang="en-US" sz="2800" b="0" i="0" dirty="0" smtClean="0">
                <a:solidFill>
                  <a:srgbClr val="0D0D0D"/>
                </a:solidFill>
                <a:effectLst/>
                <a:latin typeface="Times New Roman" panose="02020603050405020304" pitchFamily="18" charset="0"/>
                <a:cs typeface="Times New Roman" panose="02020603050405020304" pitchFamily="18" charset="0"/>
              </a:rPr>
              <a:t>Management and organizational decisions.</a:t>
            </a:r>
          </a:p>
          <a:p>
            <a:pPr algn="l">
              <a:lnSpc>
                <a:spcPct val="150000"/>
              </a:lnSpc>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smtClean="0">
                <a:solidFill>
                  <a:srgbClr val="0D0D0D"/>
                </a:solidFill>
                <a:latin typeface="Times New Roman" panose="02020603050405020304" pitchFamily="18" charset="0"/>
                <a:cs typeface="Times New Roman" panose="02020603050405020304" pitchFamily="18" charset="0"/>
              </a:rPr>
              <a:t>         </a:t>
            </a:r>
            <a:r>
              <a:rPr lang="en-US" sz="2800" b="1" dirty="0" smtClean="0">
                <a:solidFill>
                  <a:srgbClr val="0D0D0D"/>
                </a:solidFill>
                <a:latin typeface="Times New Roman" panose="02020603050405020304" pitchFamily="18" charset="0"/>
                <a:cs typeface="Times New Roman" panose="02020603050405020304" pitchFamily="18" charset="0"/>
              </a:rPr>
              <a:t>KEY OBJECTIVES :</a:t>
            </a:r>
          </a:p>
          <a:p>
            <a:pPr marL="1828800" lvl="3" indent="-457200">
              <a:lnSpc>
                <a:spcPct val="150000"/>
              </a:lnSpc>
              <a:buFont typeface="+mj-lt"/>
              <a:buAutoNum type="alphaLcPeriod"/>
            </a:pPr>
            <a:r>
              <a:rPr lang="en-US" sz="2800" dirty="0" smtClean="0">
                <a:solidFill>
                  <a:srgbClr val="0D0D0D"/>
                </a:solidFill>
                <a:latin typeface="Times New Roman" panose="02020603050405020304" pitchFamily="18" charset="0"/>
                <a:cs typeface="Times New Roman" panose="02020603050405020304" pitchFamily="18" charset="0"/>
              </a:rPr>
              <a:t>Evaluate employee performance.</a:t>
            </a:r>
          </a:p>
          <a:p>
            <a:pPr marL="1828800" lvl="3" indent="-457200">
              <a:lnSpc>
                <a:spcPct val="150000"/>
              </a:lnSpc>
              <a:buFont typeface="+mj-lt"/>
              <a:buAutoNum type="alphaLcPeriod"/>
            </a:pPr>
            <a:r>
              <a:rPr lang="en-US" sz="2800" b="0" i="0" dirty="0" smtClean="0">
                <a:solidFill>
                  <a:srgbClr val="0D0D0D"/>
                </a:solidFill>
                <a:effectLst/>
                <a:latin typeface="Times New Roman" panose="02020603050405020304" pitchFamily="18" charset="0"/>
                <a:cs typeface="Times New Roman" panose="02020603050405020304" pitchFamily="18" charset="0"/>
              </a:rPr>
              <a:t>Identify areas of improvement.</a:t>
            </a:r>
          </a:p>
          <a:p>
            <a:pPr marL="1828800" lvl="3" indent="-457200">
              <a:lnSpc>
                <a:spcPct val="150000"/>
              </a:lnSpc>
              <a:buFont typeface="+mj-lt"/>
              <a:buAutoNum type="alphaLcPeriod"/>
            </a:pPr>
            <a:r>
              <a:rPr lang="en-US" sz="2800" dirty="0" smtClean="0">
                <a:solidFill>
                  <a:srgbClr val="0D0D0D"/>
                </a:solidFill>
                <a:latin typeface="Times New Roman" panose="02020603050405020304" pitchFamily="18" charset="0"/>
                <a:cs typeface="Times New Roman" panose="02020603050405020304" pitchFamily="18" charset="0"/>
              </a:rPr>
              <a:t>Inform talent management.</a:t>
            </a:r>
          </a:p>
          <a:p>
            <a:pPr marL="914400" lvl="1" indent="-457200">
              <a:lnSpc>
                <a:spcPct val="150000"/>
              </a:lnSpc>
              <a:buFont typeface="Wingdings" pitchFamily="2" charset="2"/>
              <a:buChar char="§"/>
            </a:pPr>
            <a:r>
              <a:rPr lang="en-US" sz="2800" b="1" i="0" dirty="0" smtClean="0">
                <a:solidFill>
                  <a:srgbClr val="0D0D0D"/>
                </a:solidFill>
                <a:effectLst/>
                <a:latin typeface="Times New Roman" panose="02020603050405020304" pitchFamily="18" charset="0"/>
                <a:cs typeface="Times New Roman" panose="02020603050405020304" pitchFamily="18" charset="0"/>
              </a:rPr>
              <a:t>DELIVERABLES :                </a:t>
            </a:r>
          </a:p>
          <a:p>
            <a:pPr algn="l">
              <a:lnSpc>
                <a:spcPct val="150000"/>
              </a:lnSpc>
            </a:pPr>
            <a:r>
              <a:rPr lang="en-US" sz="2800" b="0" i="0" dirty="0" smtClean="0">
                <a:solidFill>
                  <a:srgbClr val="0D0D0D"/>
                </a:solidFill>
                <a:effectLst/>
                <a:latin typeface="Times New Roman" panose="02020603050405020304" pitchFamily="18" charset="0"/>
                <a:cs typeface="Times New Roman" panose="02020603050405020304" pitchFamily="18" charset="0"/>
              </a:rPr>
              <a:t>               Employee performance report , Development plans.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85800" y="1143000"/>
            <a:ext cx="10972800" cy="5601533"/>
          </a:xfrm>
        </p:spPr>
        <p:txBody>
          <a:bodyPr/>
          <a:lstStyle/>
          <a:p>
            <a:pPr marL="457200" indent="-457200">
              <a:lnSpc>
                <a:spcPct val="150000"/>
              </a:lnSpc>
              <a:buFont typeface="Wingdings" pitchFamily="2" charset="2"/>
              <a:buChar char="§"/>
            </a:pPr>
            <a:r>
              <a:rPr lang="en-US" sz="2800" dirty="0" smtClean="0"/>
              <a:t>  </a:t>
            </a:r>
            <a:r>
              <a:rPr lang="en-US" sz="2800" b="1" dirty="0" smtClean="0"/>
              <a:t>HR MANAGERS </a:t>
            </a:r>
            <a:r>
              <a:rPr lang="en-US" sz="2800" dirty="0" smtClean="0"/>
              <a:t>: Manage talent and development</a:t>
            </a:r>
          </a:p>
          <a:p>
            <a:pPr>
              <a:lnSpc>
                <a:spcPct val="150000"/>
              </a:lnSpc>
            </a:pPr>
            <a:r>
              <a:rPr lang="en-US" sz="2800" dirty="0" smtClean="0"/>
              <a:t>Programs.</a:t>
            </a:r>
          </a:p>
          <a:p>
            <a:pPr marL="457200" indent="-457200">
              <a:lnSpc>
                <a:spcPct val="150000"/>
              </a:lnSpc>
              <a:buFont typeface="Wingdings" pitchFamily="2" charset="2"/>
              <a:buChar char="§"/>
            </a:pPr>
            <a:r>
              <a:rPr lang="en-US" sz="2800" dirty="0"/>
              <a:t> </a:t>
            </a:r>
            <a:r>
              <a:rPr lang="en-US" sz="2800" dirty="0" smtClean="0"/>
              <a:t> </a:t>
            </a:r>
            <a:r>
              <a:rPr lang="en-US" sz="2800" b="1" dirty="0" smtClean="0"/>
              <a:t>LINE MANAGERS </a:t>
            </a:r>
            <a:r>
              <a:rPr lang="en-US" sz="2800" dirty="0" smtClean="0"/>
              <a:t>: Supervise and evaluate employee </a:t>
            </a:r>
          </a:p>
          <a:p>
            <a:pPr>
              <a:lnSpc>
                <a:spcPct val="150000"/>
              </a:lnSpc>
            </a:pPr>
            <a:r>
              <a:rPr lang="en-US" sz="2800" dirty="0" smtClean="0"/>
              <a:t>Performance.</a:t>
            </a:r>
          </a:p>
          <a:p>
            <a:pPr marL="457200" indent="-457200">
              <a:lnSpc>
                <a:spcPct val="150000"/>
              </a:lnSpc>
              <a:buFont typeface="Wingdings" pitchFamily="2" charset="2"/>
              <a:buChar char="§"/>
            </a:pPr>
            <a:r>
              <a:rPr lang="en-US" sz="2800" dirty="0"/>
              <a:t> </a:t>
            </a:r>
            <a:r>
              <a:rPr lang="en-US" sz="2800" dirty="0" smtClean="0"/>
              <a:t> </a:t>
            </a:r>
            <a:r>
              <a:rPr lang="en-US" sz="2800" b="1" dirty="0" smtClean="0"/>
              <a:t>EMPLOYEES</a:t>
            </a:r>
            <a:r>
              <a:rPr lang="en-US" sz="2800" dirty="0" smtClean="0"/>
              <a:t> : Understand their strengths and areas for </a:t>
            </a:r>
          </a:p>
          <a:p>
            <a:pPr>
              <a:lnSpc>
                <a:spcPct val="150000"/>
              </a:lnSpc>
            </a:pPr>
            <a:r>
              <a:rPr lang="en-US" sz="2800" dirty="0" smtClean="0"/>
              <a:t>Improvements.</a:t>
            </a:r>
          </a:p>
          <a:p>
            <a:pPr marL="457200" indent="-457200">
              <a:lnSpc>
                <a:spcPct val="150000"/>
              </a:lnSpc>
              <a:buFont typeface="Wingdings" pitchFamily="2" charset="2"/>
              <a:buChar char="§"/>
            </a:pPr>
            <a:r>
              <a:rPr lang="en-US" sz="2800" dirty="0"/>
              <a:t> </a:t>
            </a:r>
            <a:r>
              <a:rPr lang="en-US" sz="2800" dirty="0" smtClean="0"/>
              <a:t> </a:t>
            </a:r>
            <a:r>
              <a:rPr lang="en-US" sz="2800" b="1" dirty="0" smtClean="0"/>
              <a:t>SENIOR LEADERSHIP </a:t>
            </a:r>
            <a:r>
              <a:rPr lang="en-US" sz="2800" dirty="0" smtClean="0"/>
              <a:t>: Make strategic decisions based on </a:t>
            </a:r>
          </a:p>
          <a:p>
            <a:pPr>
              <a:lnSpc>
                <a:spcPct val="150000"/>
              </a:lnSpc>
            </a:pPr>
            <a:r>
              <a:rPr lang="en-US" sz="2800" dirty="0" smtClean="0"/>
              <a:t>Performance data.</a:t>
            </a:r>
          </a:p>
          <a:p>
            <a:endParaRPr lang="en-US"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2050" name="Picture 2" descr="1,800+ Employee Engagement Logo Stock Illustrations, Royalty-Free Vector  Graphics &amp; Clip Art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1899" y="34635"/>
            <a:ext cx="2397701"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ployee Marketing Office Creative Ideas Logo Stock Vector (Royalty Free)  1190504377 | Shutter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1662" y="5086349"/>
            <a:ext cx="2700338" cy="1800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ical model, the most common of various types of organization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8" y="-152400"/>
            <a:ext cx="9589077" cy="7181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mium Vector | Smart Staff logo human resources logo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04799"/>
            <a:ext cx="2601191"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loyee employees worker workers worker manager job hi-res stock  photography and images - Page 6 - Alam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9685" y="4478482"/>
            <a:ext cx="221846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205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532" y="1764723"/>
            <a:ext cx="1857374" cy="2493818"/>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676275"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sp>
        <p:nvSpPr>
          <p:cNvPr id="8" name="Text Placeholder 7"/>
          <p:cNvSpPr>
            <a:spLocks noGrp="1"/>
          </p:cNvSpPr>
          <p:nvPr>
            <p:ph type="body" idx="1"/>
          </p:nvPr>
        </p:nvSpPr>
        <p:spPr>
          <a:xfrm>
            <a:off x="1981200" y="1857375"/>
            <a:ext cx="7847271" cy="4985980"/>
          </a:xfrm>
        </p:spPr>
        <p:txBody>
          <a:bodyPr/>
          <a:lstStyle/>
          <a:p>
            <a:pPr>
              <a:lnSpc>
                <a:spcPct val="200000"/>
              </a:lnSpc>
            </a:pPr>
            <a:r>
              <a:rPr lang="en-US" b="1" dirty="0" smtClean="0"/>
              <a:t>  CONDITIONAL FORMATTING-MISSING</a:t>
            </a:r>
            <a:r>
              <a:rPr lang="en-US" dirty="0" smtClean="0"/>
              <a:t>:  This involves using conditional formatting</a:t>
            </a:r>
          </a:p>
          <a:p>
            <a:pPr>
              <a:lnSpc>
                <a:spcPct val="200000"/>
              </a:lnSpc>
            </a:pPr>
            <a:r>
              <a:rPr lang="en-US" dirty="0" smtClean="0"/>
              <a:t>to visually highlight cells that are empty or contain blank values.</a:t>
            </a:r>
          </a:p>
          <a:p>
            <a:pPr>
              <a:lnSpc>
                <a:spcPct val="200000"/>
              </a:lnSpc>
            </a:pPr>
            <a:r>
              <a:rPr lang="en-US" dirty="0"/>
              <a:t> </a:t>
            </a:r>
            <a:r>
              <a:rPr lang="en-US" dirty="0" smtClean="0"/>
              <a:t> </a:t>
            </a:r>
            <a:r>
              <a:rPr lang="en-US" b="1" dirty="0" smtClean="0"/>
              <a:t>FILTER-REMOVE</a:t>
            </a:r>
            <a:r>
              <a:rPr lang="en-US" dirty="0" smtClean="0"/>
              <a:t>:  This refers to filtering out or highlighting data entries that</a:t>
            </a:r>
          </a:p>
          <a:p>
            <a:pPr>
              <a:lnSpc>
                <a:spcPct val="200000"/>
              </a:lnSpc>
            </a:pPr>
            <a:r>
              <a:rPr lang="en-US" dirty="0" smtClean="0"/>
              <a:t>have missing  or blank values.</a:t>
            </a:r>
          </a:p>
          <a:p>
            <a:pPr>
              <a:lnSpc>
                <a:spcPct val="200000"/>
              </a:lnSpc>
            </a:pPr>
            <a:r>
              <a:rPr lang="en-US" b="1" dirty="0" smtClean="0"/>
              <a:t>PIVOT TABLE</a:t>
            </a:r>
            <a:r>
              <a:rPr lang="en-US" dirty="0" smtClean="0"/>
              <a:t>:  A tool used to summarize, analyze, explore, and present data,</a:t>
            </a:r>
          </a:p>
          <a:p>
            <a:pPr>
              <a:lnSpc>
                <a:spcPct val="200000"/>
              </a:lnSpc>
            </a:pPr>
            <a:r>
              <a:rPr lang="en-US" dirty="0"/>
              <a:t>a</a:t>
            </a:r>
            <a:r>
              <a:rPr lang="en-US" dirty="0" smtClean="0"/>
              <a:t>llowing  you to </a:t>
            </a:r>
            <a:r>
              <a:rPr lang="en-US" dirty="0" smtClean="0"/>
              <a:t> reorganize and manipulate large data sets.</a:t>
            </a:r>
          </a:p>
          <a:p>
            <a:pPr>
              <a:lnSpc>
                <a:spcPct val="200000"/>
              </a:lnSpc>
            </a:pPr>
            <a:r>
              <a:rPr lang="en-US" b="1" dirty="0" smtClean="0"/>
              <a:t>CHART</a:t>
            </a:r>
            <a:r>
              <a:rPr lang="en-US" dirty="0" smtClean="0"/>
              <a:t>:  This refers to creating visual representations of data, such as bar charts,</a:t>
            </a:r>
          </a:p>
          <a:p>
            <a:pPr>
              <a:lnSpc>
                <a:spcPct val="200000"/>
              </a:lnSpc>
            </a:pPr>
            <a:r>
              <a:rPr lang="en-US" dirty="0"/>
              <a:t>p</a:t>
            </a:r>
            <a:r>
              <a:rPr lang="en-US" dirty="0" smtClean="0"/>
              <a:t>ie charts, or line graphs, to analyze trends or patterns.</a:t>
            </a:r>
            <a:endParaRPr lang="en-US" dirty="0" smtClean="0"/>
          </a:p>
          <a:p>
            <a:endParaRPr lang="en-US" dirty="0" smtClean="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3" y="385444"/>
            <a:ext cx="8769668" cy="758190"/>
          </a:xfrm>
        </p:spPr>
        <p:txBody>
          <a:bodyPr/>
          <a:lstStyle/>
          <a:p>
            <a:pPr algn="ctr"/>
            <a:r>
              <a:rPr lang="en-IN" dirty="0"/>
              <a:t>Dataset Description</a:t>
            </a:r>
          </a:p>
        </p:txBody>
      </p:sp>
      <p:sp>
        <p:nvSpPr>
          <p:cNvPr id="3" name="Text Placeholder 2"/>
          <p:cNvSpPr>
            <a:spLocks noGrp="1"/>
          </p:cNvSpPr>
          <p:nvPr>
            <p:ph type="body" idx="1"/>
          </p:nvPr>
        </p:nvSpPr>
        <p:spPr>
          <a:xfrm>
            <a:off x="2133600" y="1524000"/>
            <a:ext cx="6248400" cy="4985980"/>
          </a:xfrm>
        </p:spPr>
        <p:txBody>
          <a:bodyPr/>
          <a:lstStyle/>
          <a:p>
            <a:pPr marL="285750" indent="-285750">
              <a:lnSpc>
                <a:spcPct val="200000"/>
              </a:lnSpc>
              <a:buFont typeface="Wingdings" pitchFamily="2" charset="2"/>
              <a:buChar char="Ø"/>
            </a:pPr>
            <a:r>
              <a:rPr lang="en-US" dirty="0" smtClean="0"/>
              <a:t>EMPLOYEES-KAGGLE</a:t>
            </a:r>
          </a:p>
          <a:p>
            <a:pPr marL="285750" indent="-285750">
              <a:lnSpc>
                <a:spcPct val="200000"/>
              </a:lnSpc>
              <a:buFont typeface="Wingdings" pitchFamily="2" charset="2"/>
              <a:buChar char="Ø"/>
            </a:pPr>
            <a:r>
              <a:rPr lang="en-US" dirty="0" smtClean="0"/>
              <a:t>29-FEATURES</a:t>
            </a:r>
          </a:p>
          <a:p>
            <a:pPr marL="285750" indent="-285750">
              <a:lnSpc>
                <a:spcPct val="200000"/>
              </a:lnSpc>
              <a:buFont typeface="Wingdings" pitchFamily="2" charset="2"/>
              <a:buChar char="Ø"/>
            </a:pPr>
            <a:r>
              <a:rPr lang="en-US" dirty="0" smtClean="0"/>
              <a:t>9-FEATURES</a:t>
            </a:r>
          </a:p>
          <a:p>
            <a:pPr marL="285750" indent="-285750">
              <a:lnSpc>
                <a:spcPct val="200000"/>
              </a:lnSpc>
              <a:buFont typeface="Wingdings" pitchFamily="2" charset="2"/>
              <a:buChar char="Ø"/>
            </a:pPr>
            <a:r>
              <a:rPr lang="en-US" dirty="0" smtClean="0"/>
              <a:t>EMPLOYEES ID-NUMERICAL VALUES</a:t>
            </a:r>
          </a:p>
          <a:p>
            <a:pPr marL="285750" indent="-285750">
              <a:lnSpc>
                <a:spcPct val="200000"/>
              </a:lnSpc>
              <a:buFont typeface="Wingdings" pitchFamily="2" charset="2"/>
              <a:buChar char="Ø"/>
            </a:pPr>
            <a:r>
              <a:rPr lang="en-US" dirty="0" smtClean="0"/>
              <a:t>NAME-TEXT</a:t>
            </a:r>
          </a:p>
          <a:p>
            <a:pPr marL="285750" indent="-285750">
              <a:lnSpc>
                <a:spcPct val="200000"/>
              </a:lnSpc>
              <a:buFont typeface="Wingdings" pitchFamily="2" charset="2"/>
              <a:buChar char="Ø"/>
            </a:pPr>
            <a:r>
              <a:rPr lang="en-US" dirty="0" smtClean="0"/>
              <a:t>EMPLOYEES TYPE</a:t>
            </a:r>
          </a:p>
          <a:p>
            <a:pPr marL="285750" indent="-285750">
              <a:lnSpc>
                <a:spcPct val="200000"/>
              </a:lnSpc>
              <a:buFont typeface="Wingdings" pitchFamily="2" charset="2"/>
              <a:buChar char="Ø"/>
            </a:pPr>
            <a:r>
              <a:rPr lang="en-US" dirty="0" smtClean="0"/>
              <a:t>PERFORMANCE LEVEL</a:t>
            </a:r>
          </a:p>
          <a:p>
            <a:pPr marL="285750" indent="-285750">
              <a:lnSpc>
                <a:spcPct val="200000"/>
              </a:lnSpc>
              <a:buFont typeface="Wingdings" pitchFamily="2" charset="2"/>
              <a:buChar char="Ø"/>
            </a:pPr>
            <a:r>
              <a:rPr lang="en-US" dirty="0" smtClean="0"/>
              <a:t>GENDER-FEMALE,MALE</a:t>
            </a:r>
          </a:p>
          <a:p>
            <a:pPr marL="285750" indent="-285750">
              <a:lnSpc>
                <a:spcPct val="200000"/>
              </a:lnSpc>
              <a:buFont typeface="Wingdings" pitchFamily="2" charset="2"/>
              <a:buChar char="Ø"/>
            </a:pPr>
            <a:r>
              <a:rPr lang="en-US" dirty="0" smtClean="0"/>
              <a:t>EMPLOYEE RATING-NUMERICAL VALUES</a:t>
            </a:r>
            <a:endParaRPr lang="en-US"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611</Words>
  <Application>Microsoft Office PowerPoint</Application>
  <PresentationFormat>Custom</PresentationFormat>
  <Paragraphs>102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vt:lpstr>
      <vt:lpstr>PROJECT OVERVIEW</vt:lpstr>
      <vt:lpstr>WHO ARE THE END USERS?</vt:lpstr>
      <vt:lpstr>PowerPoint Presentation</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2024-09-06T23:41:16Z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