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microsoft.com/office/2016/11/relationships/changesInfo" Target="changesInfos/changesInfo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rshini .B" userId="810bdccc65ddf444" providerId="LiveId" clId="{E7713781-00B9-4043-9A1F-F4B8365124D6}"/>
    <pc:docChg chg="modSld">
      <pc:chgData name="Dharshini .B" userId="810bdccc65ddf444" providerId="LiveId" clId="{E7713781-00B9-4043-9A1F-F4B8365124D6}" dt="2024-09-04T13:44:46.285" v="8" actId="20577"/>
      <pc:docMkLst>
        <pc:docMk/>
      </pc:docMkLst>
      <pc:sldChg chg="modSp">
        <pc:chgData name="Dharshini .B" userId="810bdccc65ddf444" providerId="LiveId" clId="{E7713781-00B9-4043-9A1F-F4B8365124D6}" dt="2024-09-04T13:44:46.285" v="8" actId="20577"/>
        <pc:sldMkLst>
          <pc:docMk/>
          <pc:sldMk cId="1244724314" sldId="256"/>
        </pc:sldMkLst>
        <pc:spChg chg="mod">
          <ac:chgData name="Dharshini .B" userId="810bdccc65ddf444" providerId="LiveId" clId="{E7713781-00B9-4043-9A1F-F4B8365124D6}" dt="2024-09-04T13:44:46.285" v="8" actId="20577"/>
          <ac:spMkLst>
            <pc:docMk/>
            <pc:sldMk cId="1244724314" sldId="256"/>
            <ac:spMk id="4" creationId="{76C0DC77-6FCD-4E97-8B20-7DFFCCC886B8}"/>
          </ac:spMkLst>
        </pc:spChg>
      </pc:sldChg>
    </pc:docChg>
  </pc:docChgLst>
  <pc:docChgLst>
    <pc:chgData name="Dharshini .B" userId="810bdccc65ddf444" providerId="LiveId" clId="{A70BF938-6E08-7748-AFE5-97764C448CCC}"/>
    <pc:docChg chg="custSel modSld">
      <pc:chgData name="Dharshini .B" userId="810bdccc65ddf444" providerId="LiveId" clId="{A70BF938-6E08-7748-AFE5-97764C448CCC}" dt="2024-09-03T13:56:27.134" v="299" actId="20577"/>
      <pc:docMkLst>
        <pc:docMk/>
      </pc:docMkLst>
      <pc:sldChg chg="modSp">
        <pc:chgData name="Dharshini .B" userId="810bdccc65ddf444" providerId="LiveId" clId="{A70BF938-6E08-7748-AFE5-97764C448CCC}" dt="2024-09-03T13:55:27.983" v="117" actId="20577"/>
        <pc:sldMkLst>
          <pc:docMk/>
          <pc:sldMk cId="1244724314" sldId="256"/>
        </pc:sldMkLst>
        <pc:spChg chg="mod">
          <ac:chgData name="Dharshini .B" userId="810bdccc65ddf444" providerId="LiveId" clId="{A70BF938-6E08-7748-AFE5-97764C448CCC}" dt="2024-09-03T13:55:27.983" v="117" actId="20577"/>
          <ac:spMkLst>
            <pc:docMk/>
            <pc:sldMk cId="1244724314" sldId="256"/>
            <ac:spMk id="4" creationId="{76C0DC77-6FCD-4E97-8B20-7DFFCCC886B8}"/>
          </ac:spMkLst>
        </pc:spChg>
      </pc:sldChg>
      <pc:sldChg chg="addSp delSp modSp">
        <pc:chgData name="Dharshini .B" userId="810bdccc65ddf444" providerId="LiveId" clId="{A70BF938-6E08-7748-AFE5-97764C448CCC}" dt="2024-09-03T13:56:27.134" v="299" actId="20577"/>
        <pc:sldMkLst>
          <pc:docMk/>
          <pc:sldMk cId="372956847" sldId="267"/>
        </pc:sldMkLst>
        <pc:spChg chg="del">
          <ac:chgData name="Dharshini .B" userId="810bdccc65ddf444" providerId="LiveId" clId="{A70BF938-6E08-7748-AFE5-97764C448CCC}" dt="2024-09-03T13:55:40.265" v="118" actId="478"/>
          <ac:spMkLst>
            <pc:docMk/>
            <pc:sldMk cId="372956847" sldId="267"/>
            <ac:spMk id="2" creationId="{19AACD40-77A2-453C-9FE7-D0F1EE96C215}"/>
          </ac:spMkLst>
        </pc:spChg>
        <pc:spChg chg="add mod">
          <ac:chgData name="Dharshini .B" userId="810bdccc65ddf444" providerId="LiveId" clId="{A70BF938-6E08-7748-AFE5-97764C448CCC}" dt="2024-09-03T13:56:27.134" v="299" actId="20577"/>
          <ac:spMkLst>
            <pc:docMk/>
            <pc:sldMk cId="372956847" sldId="267"/>
            <ac:spMk id="5" creationId="{BE83D3F6-7DE6-DAC0-1CC8-8B2BADC2843C}"/>
          </ac:spMkLst>
        </pc:spChg>
        <pc:picChg chg="del">
          <ac:chgData name="Dharshini .B" userId="810bdccc65ddf444" providerId="LiveId" clId="{A70BF938-6E08-7748-AFE5-97764C448CCC}" dt="2024-09-03T13:55:43.499" v="119" actId="478"/>
          <ac:picMkLst>
            <pc:docMk/>
            <pc:sldMk cId="372956847" sldId="267"/>
            <ac:picMk id="4" creationId="{00000000-0000-0000-0000-000000000000}"/>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ocuments\clg\employee_data%20chart1.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b\Downloads\certificate%206\Project%20-8.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chart1.xlsx]Sheet2!PivotTable2</c:name>
    <c:fmtId val="3"/>
  </c:pivotSource>
  <c:chart>
    <c:autoTitleDeleted val="1"/>
    <c:pivotFmts>
      <c:pivotFmt>
        <c:idx val="0"/>
      </c:pivotFmt>
      <c:pivotFmt>
        <c:idx val="1"/>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2"/>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3"/>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4"/>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5"/>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6"/>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7"/>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8"/>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9"/>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0"/>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1"/>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2"/>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3"/>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4"/>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5"/>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6"/>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7"/>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8"/>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s>
    <c:plotArea>
      <c:layout>
        <c:manualLayout>
          <c:layoutTarget val="inner"/>
          <c:xMode val="edge"/>
          <c:yMode val="edge"/>
          <c:x val="6.4451041137934081E-2"/>
          <c:y val="0.14909581970974237"/>
          <c:w val="0.65849733291159451"/>
          <c:h val="0.4148979906923399"/>
        </c:manualLayout>
      </c:layout>
      <c:barChart>
        <c:barDir val="col"/>
        <c:grouping val="stacked"/>
        <c:varyColors val="0"/>
        <c:ser>
          <c:idx val="5"/>
          <c:order val="0"/>
          <c:tx>
            <c:strRef>
              <c:f>Sheet2!$I$4:$I$6</c:f>
              <c:strCache>
                <c:ptCount val="1"/>
                <c:pt idx="0">
                  <c:v>(blank) - (blank)</c:v>
                </c:pt>
              </c:strCache>
            </c:strRef>
          </c:tx>
          <c:spPr>
            <a:gradFill rotWithShape="1">
              <a:gsLst>
                <a:gs pos="0">
                  <a:schemeClr val="accent5">
                    <a:lumMod val="60000"/>
                    <a:tint val="96000"/>
                    <a:lumMod val="100000"/>
                  </a:schemeClr>
                </a:gs>
                <a:gs pos="78000">
                  <a:schemeClr val="accent5">
                    <a:lumMod val="60000"/>
                    <a:shade val="94000"/>
                    <a:lumMod val="94000"/>
                  </a:schemeClr>
                </a:gs>
              </a:gsLst>
              <a:lin ang="5400000" scaled="0"/>
            </a:gradFill>
            <a:ln>
              <a:noFill/>
            </a:ln>
            <a:effectLst/>
          </c:spPr>
          <c:invertIfNegative val="0"/>
          <c:cat>
            <c:multiLvlStrRef>
              <c:f>Sheet2!$A$7:$A$29</c:f>
              <c:multiLvlStrCache>
                <c:ptCount val="11"/>
                <c:lvl>
                  <c:pt idx="0">
                    <c:v>Uriah</c:v>
                  </c:pt>
                  <c:pt idx="1">
                    <c:v>Paula</c:v>
                  </c:pt>
                  <c:pt idx="2">
                    <c:v>Edward</c:v>
                  </c:pt>
                  <c:pt idx="3">
                    <c:v>Michael</c:v>
                  </c:pt>
                  <c:pt idx="4">
                    <c:v>Jasmine</c:v>
                  </c:pt>
                  <c:pt idx="5">
                    <c:v>Maruk</c:v>
                  </c:pt>
                  <c:pt idx="6">
                    <c:v>Latia</c:v>
                  </c:pt>
                  <c:pt idx="7">
                    <c:v>Sharlene</c:v>
                  </c:pt>
                  <c:pt idx="8">
                    <c:v>Jac</c:v>
                  </c:pt>
                  <c:pt idx="9">
                    <c:v>Joseph</c:v>
                  </c:pt>
                  <c:pt idx="10">
                    <c:v>(blank)</c:v>
                  </c:pt>
                </c:lvl>
                <c:lvl>
                  <c:pt idx="0">
                    <c:v>3427</c:v>
                  </c:pt>
                  <c:pt idx="1">
                    <c:v>3428</c:v>
                  </c:pt>
                  <c:pt idx="2">
                    <c:v>3429</c:v>
                  </c:pt>
                  <c:pt idx="3">
                    <c:v>3430</c:v>
                  </c:pt>
                  <c:pt idx="4">
                    <c:v>3431</c:v>
                  </c:pt>
                  <c:pt idx="5">
                    <c:v>3432</c:v>
                  </c:pt>
                  <c:pt idx="6">
                    <c:v>3433</c:v>
                  </c:pt>
                  <c:pt idx="7">
                    <c:v>3434</c:v>
                  </c:pt>
                  <c:pt idx="8">
                    <c:v>3435</c:v>
                  </c:pt>
                  <c:pt idx="9">
                    <c:v>3436</c:v>
                  </c:pt>
                  <c:pt idx="10">
                    <c:v>(blank)</c:v>
                  </c:pt>
                </c:lvl>
              </c:multiLvlStrCache>
            </c:multiLvlStrRef>
          </c:cat>
          <c:val>
            <c:numRef>
              <c:f>Sheet2!$I$7:$I$29</c:f>
              <c:numCache>
                <c:formatCode>General</c:formatCode>
                <c:ptCount val="11"/>
              </c:numCache>
            </c:numRef>
          </c:val>
          <c:extLst>
            <c:ext xmlns:c16="http://schemas.microsoft.com/office/drawing/2014/chart" uri="{C3380CC4-5D6E-409C-BE32-E72D297353CC}">
              <c16:uniqueId val="{00000005-4C7E-49EC-96CD-F4F598A4DD25}"/>
            </c:ext>
          </c:extLst>
        </c:ser>
        <c:dLbls>
          <c:showLegendKey val="0"/>
          <c:showVal val="0"/>
          <c:showCatName val="0"/>
          <c:showSerName val="0"/>
          <c:showPercent val="0"/>
          <c:showBubbleSize val="0"/>
        </c:dLbls>
        <c:gapWidth val="150"/>
        <c:overlap val="100"/>
        <c:serLines>
          <c:spPr>
            <a:ln w="9525">
              <a:solidFill>
                <a:schemeClr val="tx2">
                  <a:lumMod val="60000"/>
                  <a:lumOff val="40000"/>
                </a:schemeClr>
              </a:solidFill>
              <a:prstDash val="dash"/>
            </a:ln>
            <a:effectLst/>
          </c:spPr>
        </c:serLines>
        <c:axId val="361301960"/>
        <c:axId val="361299216"/>
      </c:barChart>
      <c:catAx>
        <c:axId val="361301960"/>
        <c:scaling>
          <c:orientation val="minMax"/>
        </c:scaling>
        <c:delete val="1"/>
        <c:axPos val="b"/>
        <c:numFmt formatCode="General" sourceLinked="1"/>
        <c:majorTickMark val="none"/>
        <c:minorTickMark val="none"/>
        <c:tickLblPos val="nextTo"/>
        <c:crossAx val="361299216"/>
        <c:crosses val="autoZero"/>
        <c:auto val="1"/>
        <c:lblAlgn val="ctr"/>
        <c:lblOffset val="100"/>
        <c:noMultiLvlLbl val="0"/>
      </c:catAx>
      <c:valAx>
        <c:axId val="361299216"/>
        <c:scaling>
          <c:orientation val="minMax"/>
        </c:scaling>
        <c:delete val="1"/>
        <c:axPos val="l"/>
        <c:numFmt formatCode="General" sourceLinked="1"/>
        <c:majorTickMark val="none"/>
        <c:minorTickMark val="none"/>
        <c:tickLblPos val="nextTo"/>
        <c:crossAx val="361301960"/>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[Project -8.xlsx]Sheet2!Sheet2</c:name>
    <c:fmtId val="-1"/>
  </c:pivotSource>
  <c:chart>
    <c:autoTitleDeleted val="0"/>
    <c:pivotFmts>
      <c:pivotFmt>
        <c:idx val="0"/>
        <c:spPr>
          <a:solidFill>
            <a:schemeClr val="accent5"/>
          </a:solidFill>
          <a:ln>
            <a:noFill/>
          </a:ln>
          <a:effectLst/>
        </c:spPr>
        <c:marker>
          <c:symbol val="none"/>
        </c:marker>
      </c:pivotFmt>
      <c:pivotFmt>
        <c:idx val="1"/>
        <c:spPr>
          <a:solidFill>
            <a:schemeClr val="accent5"/>
          </a:solidFill>
          <a:ln>
            <a:noFill/>
          </a:ln>
          <a:effectLst/>
        </c:spPr>
        <c:marker>
          <c:symbol val="none"/>
        </c:marker>
      </c:pivotFmt>
      <c:pivotFmt>
        <c:idx val="2"/>
        <c:spPr>
          <a:solidFill>
            <a:schemeClr val="accent5"/>
          </a:solidFill>
          <a:ln>
            <a:noFill/>
          </a:ln>
          <a:effectLst/>
        </c:spPr>
        <c:marker>
          <c:symbol val="none"/>
        </c:marker>
      </c:pivotFmt>
      <c:pivotFmt>
        <c:idx val="3"/>
        <c:spPr>
          <a:solidFill>
            <a:schemeClr val="accent5"/>
          </a:solidFill>
          <a:ln>
            <a:noFill/>
          </a:ln>
          <a:effectLst/>
        </c:spPr>
        <c:marker>
          <c:symbol val="none"/>
        </c:marker>
      </c:pivotFmt>
      <c:pivotFmt>
        <c:idx val="4"/>
        <c:spPr>
          <a:solidFill>
            <a:schemeClr val="accent5"/>
          </a:solidFill>
          <a:ln>
            <a:noFill/>
          </a:ln>
          <a:effectLst/>
        </c:spPr>
        <c:marker>
          <c:symbol val="none"/>
        </c:marker>
      </c:pivotFmt>
      <c:pivotFmt>
        <c:idx val="5"/>
        <c:spPr>
          <a:solidFill>
            <a:schemeClr val="accent5"/>
          </a:solidFill>
          <a:ln>
            <a:noFill/>
          </a:ln>
          <a:effectLst/>
        </c:spPr>
        <c:marker>
          <c:symbol val="none"/>
        </c:marker>
      </c:pivotFmt>
    </c:pivotFmts>
    <c:plotArea>
      <c:layout>
        <c:manualLayout>
          <c:layoutTarget val="inner"/>
          <c:xMode val="edge"/>
          <c:yMode val="edge"/>
          <c:x val="9.5615485564304464E-2"/>
          <c:y val="5.5555555555555552E-2"/>
          <c:w val="0.53232830271216103"/>
          <c:h val="0.74429461942257213"/>
        </c:manualLayout>
      </c:layout>
      <c:barChart>
        <c:barDir val="col"/>
        <c:grouping val="clustered"/>
        <c:varyColors val="0"/>
        <c:ser>
          <c:idx val="0"/>
          <c:order val="0"/>
          <c:tx>
            <c:strRef>
              <c:f>Sheet2!$B$4:$B$5</c:f>
              <c:strCache>
                <c:ptCount val="1"/>
                <c:pt idx="0">
                  <c:v>Fully Meets</c:v>
                </c:pt>
              </c:strCache>
            </c:strRef>
          </c:tx>
          <c:spPr>
            <a:solidFill>
              <a:schemeClr val="accent5">
                <a:shade val="76000"/>
              </a:schemeClr>
            </a:solidFill>
            <a:ln>
              <a:noFill/>
            </a:ln>
            <a:effectLst/>
          </c:spPr>
          <c:invertIfNegative val="0"/>
          <c:trendline>
            <c:spPr>
              <a:ln w="19050" cap="rnd">
                <a:solidFill>
                  <a:schemeClr val="accent5">
                    <a:shade val="76000"/>
                  </a:schemeClr>
                </a:solidFill>
                <a:prstDash val="sysDot"/>
              </a:ln>
              <a:effectLst/>
            </c:spPr>
            <c:trendlineType val="movingAvg"/>
            <c:period val="2"/>
            <c:dispRSqr val="0"/>
            <c:dispEq val="0"/>
          </c:trendline>
          <c:cat>
            <c:strRef>
              <c:f>Sheet2!$A$6:$A$16</c:f>
              <c:strCache>
                <c:ptCount val="10"/>
                <c:pt idx="0">
                  <c:v>Albert</c:v>
                </c:pt>
                <c:pt idx="1">
                  <c:v>Brendon</c:v>
                </c:pt>
                <c:pt idx="2">
                  <c:v>Cristal</c:v>
                </c:pt>
                <c:pt idx="3">
                  <c:v>Jaiden</c:v>
                </c:pt>
                <c:pt idx="4">
                  <c:v>Jaslene</c:v>
                </c:pt>
                <c:pt idx="5">
                  <c:v>Jerimiah</c:v>
                </c:pt>
                <c:pt idx="6">
                  <c:v>Leland</c:v>
                </c:pt>
                <c:pt idx="7">
                  <c:v>Sarai</c:v>
                </c:pt>
                <c:pt idx="8">
                  <c:v>Sonny</c:v>
                </c:pt>
                <c:pt idx="9">
                  <c:v>Thomas</c:v>
                </c:pt>
              </c:strCache>
            </c:strRef>
          </c:cat>
          <c:val>
            <c:numRef>
              <c:f>Sheet2!$B$6:$B$16</c:f>
              <c:numCache>
                <c:formatCode>General</c:formatCode>
                <c:ptCount val="10"/>
                <c:pt idx="0">
                  <c:v>3484</c:v>
                </c:pt>
                <c:pt idx="1">
                  <c:v>3486</c:v>
                </c:pt>
                <c:pt idx="3">
                  <c:v>3485</c:v>
                </c:pt>
                <c:pt idx="4">
                  <c:v>3483</c:v>
                </c:pt>
                <c:pt idx="5">
                  <c:v>3480</c:v>
                </c:pt>
                <c:pt idx="6">
                  <c:v>3481</c:v>
                </c:pt>
                <c:pt idx="7">
                  <c:v>3479</c:v>
                </c:pt>
                <c:pt idx="9">
                  <c:v>3478</c:v>
                </c:pt>
              </c:numCache>
            </c:numRef>
          </c:val>
          <c:extLst>
            <c:ext xmlns:c16="http://schemas.microsoft.com/office/drawing/2014/chart" uri="{C3380CC4-5D6E-409C-BE32-E72D297353CC}">
              <c16:uniqueId val="{00000001-96E5-B34C-A4B3-2EB11164D3DE}"/>
            </c:ext>
          </c:extLst>
        </c:ser>
        <c:ser>
          <c:idx val="1"/>
          <c:order val="1"/>
          <c:tx>
            <c:strRef>
              <c:f>Sheet2!$C$4:$C$5</c:f>
              <c:strCache>
                <c:ptCount val="1"/>
                <c:pt idx="0">
                  <c:v>Needs Improvement</c:v>
                </c:pt>
              </c:strCache>
            </c:strRef>
          </c:tx>
          <c:spPr>
            <a:solidFill>
              <a:schemeClr val="accent5">
                <a:tint val="77000"/>
              </a:schemeClr>
            </a:solidFill>
            <a:ln>
              <a:noFill/>
            </a:ln>
            <a:effectLst/>
          </c:spPr>
          <c:invertIfNegative val="0"/>
          <c:trendline>
            <c:spPr>
              <a:ln w="19050" cap="rnd">
                <a:solidFill>
                  <a:schemeClr val="accent5">
                    <a:tint val="77000"/>
                  </a:schemeClr>
                </a:solidFill>
                <a:prstDash val="sysDot"/>
              </a:ln>
              <a:effectLst/>
            </c:spPr>
            <c:trendlineType val="exp"/>
            <c:dispRSqr val="0"/>
            <c:dispEq val="0"/>
          </c:trendline>
          <c:cat>
            <c:strRef>
              <c:f>Sheet2!$A$6:$A$16</c:f>
              <c:strCache>
                <c:ptCount val="10"/>
                <c:pt idx="0">
                  <c:v>Albert</c:v>
                </c:pt>
                <c:pt idx="1">
                  <c:v>Brendon</c:v>
                </c:pt>
                <c:pt idx="2">
                  <c:v>Cristal</c:v>
                </c:pt>
                <c:pt idx="3">
                  <c:v>Jaiden</c:v>
                </c:pt>
                <c:pt idx="4">
                  <c:v>Jaslene</c:v>
                </c:pt>
                <c:pt idx="5">
                  <c:v>Jerimiah</c:v>
                </c:pt>
                <c:pt idx="6">
                  <c:v>Leland</c:v>
                </c:pt>
                <c:pt idx="7">
                  <c:v>Sarai</c:v>
                </c:pt>
                <c:pt idx="8">
                  <c:v>Sonny</c:v>
                </c:pt>
                <c:pt idx="9">
                  <c:v>Thomas</c:v>
                </c:pt>
              </c:strCache>
            </c:strRef>
          </c:cat>
          <c:val>
            <c:numRef>
              <c:f>Sheet2!$C$6:$C$16</c:f>
              <c:numCache>
                <c:formatCode>General</c:formatCode>
                <c:ptCount val="10"/>
                <c:pt idx="2">
                  <c:v>3482</c:v>
                </c:pt>
                <c:pt idx="8">
                  <c:v>3477</c:v>
                </c:pt>
              </c:numCache>
            </c:numRef>
          </c:val>
          <c:extLst>
            <c:ext xmlns:c16="http://schemas.microsoft.com/office/drawing/2014/chart" uri="{C3380CC4-5D6E-409C-BE32-E72D297353CC}">
              <c16:uniqueId val="{00000003-96E5-B34C-A4B3-2EB11164D3DE}"/>
            </c:ext>
          </c:extLst>
        </c:ser>
        <c:dLbls>
          <c:showLegendKey val="0"/>
          <c:showVal val="0"/>
          <c:showCatName val="0"/>
          <c:showSerName val="0"/>
          <c:showPercent val="0"/>
          <c:showBubbleSize val="0"/>
        </c:dLbls>
        <c:gapWidth val="219"/>
        <c:overlap val="-27"/>
        <c:axId val="361300392"/>
        <c:axId val="361300784"/>
      </c:barChart>
      <c:catAx>
        <c:axId val="361300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1300784"/>
        <c:crosses val="autoZero"/>
        <c:auto val="1"/>
        <c:lblAlgn val="ctr"/>
        <c:lblOffset val="100"/>
        <c:noMultiLvlLbl val="0"/>
      </c:catAx>
      <c:valAx>
        <c:axId val="361300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13003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30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dgm:spPr/>
      <dgm:t>
        <a:bodyPr/>
        <a:lstStyle/>
        <a:p>
          <a:r>
            <a:rPr lang="en-US"/>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54F491-3A64-4ED4-976C-A6950E6704F4}" type="doc">
      <dgm:prSet loTypeId="urn:microsoft.com/office/officeart/2005/8/layout/pyramid4" loCatId="pyramid" qsTypeId="urn:microsoft.com/office/officeart/2005/8/quickstyle/simple1" qsCatId="simple" csTypeId="urn:microsoft.com/office/officeart/2005/8/colors/colorful1" csCatId="colorful"/>
      <dgm:spPr/>
      <dgm:t>
        <a:bodyPr/>
        <a:lstStyle/>
        <a:p>
          <a:endParaRPr lang="en-US"/>
        </a:p>
      </dgm:t>
    </dgm:pt>
    <dgm:pt modelId="{00DAAC08-F985-41E0-B918-54BBCE3FB9D0}">
      <dgm:prSet/>
      <dgm:spPr/>
      <dgm:t>
        <a:bodyPr/>
        <a:lstStyle/>
        <a:p>
          <a:pPr rtl="0"/>
          <a:r>
            <a:rPr lang="en-US"/>
            <a:t>Conduct an initial review to clean and preprocess the data for consistency and accuracy. This includes handling missing or ambiguous entries in performance scores, employee status, and termination descriptions.</a:t>
          </a:r>
        </a:p>
      </dgm:t>
    </dgm:pt>
    <dgm:pt modelId="{485CAD83-1439-413C-820D-46D619F6D74D}" type="parTrans" cxnId="{DC0D0660-A1DD-49F6-A113-AD523D396697}">
      <dgm:prSet/>
      <dgm:spPr/>
      <dgm:t>
        <a:bodyPr/>
        <a:lstStyle/>
        <a:p>
          <a:endParaRPr lang="en-US"/>
        </a:p>
      </dgm:t>
    </dgm:pt>
    <dgm:pt modelId="{1B18A6A4-27A7-4965-98A8-4C59BC1EF2F9}" type="sibTrans" cxnId="{DC0D0660-A1DD-49F6-A113-AD523D396697}">
      <dgm:prSet/>
      <dgm:spPr/>
      <dgm:t>
        <a:bodyPr/>
        <a:lstStyle/>
        <a:p>
          <a:endParaRPr lang="en-US"/>
        </a:p>
      </dgm:t>
    </dgm:pt>
    <dgm:pt modelId="{264325E2-F523-4EC1-A304-2994BAE2162F}">
      <dgm:prSet/>
      <dgm:spPr/>
      <dgm:t>
        <a:bodyPr/>
        <a:lstStyle/>
        <a:p>
          <a:pPr rtl="0"/>
          <a:r>
            <a:rPr lang="en-US"/>
            <a:t>Analyze the performance scores and ratings of employees across different business units, job functions, and employment types to identify trends and areas for improvement.</a:t>
          </a:r>
        </a:p>
      </dgm:t>
    </dgm:pt>
    <dgm:pt modelId="{9FB3DEFA-0605-415A-A228-5E34C55E7597}" type="parTrans" cxnId="{1DDE86BC-9D4A-4F7D-A456-AACE31B9E88C}">
      <dgm:prSet/>
      <dgm:spPr/>
      <dgm:t>
        <a:bodyPr/>
        <a:lstStyle/>
        <a:p>
          <a:endParaRPr lang="en-US"/>
        </a:p>
      </dgm:t>
    </dgm:pt>
    <dgm:pt modelId="{62F64E39-641A-44D4-A1C1-39B764CFE2E5}" type="sibTrans" cxnId="{1DDE86BC-9D4A-4F7D-A456-AACE31B9E88C}">
      <dgm:prSet/>
      <dgm:spPr/>
      <dgm:t>
        <a:bodyPr/>
        <a:lstStyle/>
        <a:p>
          <a:endParaRPr lang="en-US"/>
        </a:p>
      </dgm:t>
    </dgm:pt>
    <dgm:pt modelId="{00571FD5-9582-4591-91B7-0B9329014E28}">
      <dgm:prSet/>
      <dgm:spPr/>
      <dgm:t>
        <a:bodyPr/>
        <a:lstStyle/>
        <a:p>
          <a:pPr rtl="0"/>
          <a:r>
            <a:rPr lang="en-US"/>
            <a:t>Assess the effectiveness of different business units by analyzing employee performance, job functions, and pay zones to identify high-performing and underperforming areas.</a:t>
          </a:r>
        </a:p>
      </dgm:t>
    </dgm:pt>
    <dgm:pt modelId="{1D4907B8-C9FD-4A85-AB0B-5B4D2F69FF86}" type="parTrans" cxnId="{38D78E45-01D7-4792-A9AF-431C055ED26C}">
      <dgm:prSet/>
      <dgm:spPr/>
      <dgm:t>
        <a:bodyPr/>
        <a:lstStyle/>
        <a:p>
          <a:endParaRPr lang="en-US"/>
        </a:p>
      </dgm:t>
    </dgm:pt>
    <dgm:pt modelId="{79130817-783C-4A52-9858-6B6BF8907A0A}" type="sibTrans" cxnId="{38D78E45-01D7-4792-A9AF-431C055ED26C}">
      <dgm:prSet/>
      <dgm:spPr/>
      <dgm:t>
        <a:bodyPr/>
        <a:lstStyle/>
        <a:p>
          <a:endParaRPr lang="en-US"/>
        </a:p>
      </dgm:t>
    </dgm:pt>
    <dgm:pt modelId="{322B11A5-0C3A-4902-B40C-ACBDB86730D6}">
      <dgm:prSet/>
      <dgm:spPr/>
      <dgm:t>
        <a:bodyPr/>
        <a:lstStyle/>
        <a:p>
          <a:pPr rtl="0"/>
          <a:r>
            <a:rPr lang="en-US"/>
            <a:t>Evaluate the relationship between supervisors and their team's performance ratings to determine if certain supervisors are associated with better or worse outcomes.</a:t>
          </a:r>
        </a:p>
      </dgm:t>
    </dgm:pt>
    <dgm:pt modelId="{1686439E-9A83-4F31-B01E-7FA501CF482A}" type="parTrans" cxnId="{BFDFF227-6373-4119-BBBD-AD812C597A28}">
      <dgm:prSet/>
      <dgm:spPr/>
      <dgm:t>
        <a:bodyPr/>
        <a:lstStyle/>
        <a:p>
          <a:endParaRPr lang="en-US"/>
        </a:p>
      </dgm:t>
    </dgm:pt>
    <dgm:pt modelId="{40798E95-6B3D-46D5-BB7F-532D7C870A89}" type="sibTrans" cxnId="{BFDFF227-6373-4119-BBBD-AD812C597A28}">
      <dgm:prSet/>
      <dgm:spPr/>
      <dgm:t>
        <a:bodyPr/>
        <a:lstStyle/>
        <a:p>
          <a:endParaRPr lang="en-US"/>
        </a:p>
      </dgm:t>
    </dgm:pt>
    <dgm:pt modelId="{DB411965-8FE3-4FF5-8792-1AAF07168D0B}" type="pres">
      <dgm:prSet presAssocID="{1454F491-3A64-4ED4-976C-A6950E6704F4}" presName="compositeShape" presStyleCnt="0">
        <dgm:presLayoutVars>
          <dgm:chMax val="9"/>
          <dgm:dir/>
          <dgm:resizeHandles val="exact"/>
        </dgm:presLayoutVars>
      </dgm:prSet>
      <dgm:spPr/>
    </dgm:pt>
    <dgm:pt modelId="{441E4A93-F522-456F-8A86-021766D456DD}" type="pres">
      <dgm:prSet presAssocID="{1454F491-3A64-4ED4-976C-A6950E6704F4}" presName="triangle1" presStyleLbl="node1" presStyleIdx="0" presStyleCnt="4">
        <dgm:presLayoutVars>
          <dgm:bulletEnabled val="1"/>
        </dgm:presLayoutVars>
      </dgm:prSet>
      <dgm:spPr/>
    </dgm:pt>
    <dgm:pt modelId="{EB3721DB-6F8C-49F1-8347-286664918762}" type="pres">
      <dgm:prSet presAssocID="{1454F491-3A64-4ED4-976C-A6950E6704F4}" presName="triangle2" presStyleLbl="node1" presStyleIdx="1" presStyleCnt="4">
        <dgm:presLayoutVars>
          <dgm:bulletEnabled val="1"/>
        </dgm:presLayoutVars>
      </dgm:prSet>
      <dgm:spPr/>
    </dgm:pt>
    <dgm:pt modelId="{10FFF116-EBCA-430D-B949-86F221C01EDF}" type="pres">
      <dgm:prSet presAssocID="{1454F491-3A64-4ED4-976C-A6950E6704F4}" presName="triangle3" presStyleLbl="node1" presStyleIdx="2" presStyleCnt="4">
        <dgm:presLayoutVars>
          <dgm:bulletEnabled val="1"/>
        </dgm:presLayoutVars>
      </dgm:prSet>
      <dgm:spPr/>
    </dgm:pt>
    <dgm:pt modelId="{D8AEC0DC-ACFF-4CA5-AF4F-0139D21C42AE}" type="pres">
      <dgm:prSet presAssocID="{1454F491-3A64-4ED4-976C-A6950E6704F4}" presName="triangle4" presStyleLbl="node1" presStyleIdx="3" presStyleCnt="4">
        <dgm:presLayoutVars>
          <dgm:bulletEnabled val="1"/>
        </dgm:presLayoutVars>
      </dgm:prSet>
      <dgm:spPr/>
    </dgm:pt>
  </dgm:ptLst>
  <dgm:cxnLst>
    <dgm:cxn modelId="{BFDFF227-6373-4119-BBBD-AD812C597A28}" srcId="{1454F491-3A64-4ED4-976C-A6950E6704F4}" destId="{322B11A5-0C3A-4902-B40C-ACBDB86730D6}" srcOrd="3" destOrd="0" parTransId="{1686439E-9A83-4F31-B01E-7FA501CF482A}" sibTransId="{40798E95-6B3D-46D5-BB7F-532D7C870A89}"/>
    <dgm:cxn modelId="{DC0D0660-A1DD-49F6-A113-AD523D396697}" srcId="{1454F491-3A64-4ED4-976C-A6950E6704F4}" destId="{00DAAC08-F985-41E0-B918-54BBCE3FB9D0}" srcOrd="0" destOrd="0" parTransId="{485CAD83-1439-413C-820D-46D619F6D74D}" sibTransId="{1B18A6A4-27A7-4965-98A8-4C59BC1EF2F9}"/>
    <dgm:cxn modelId="{7EBFE664-5A31-44DB-B438-112D5F165723}" type="presOf" srcId="{00DAAC08-F985-41E0-B918-54BBCE3FB9D0}" destId="{441E4A93-F522-456F-8A86-021766D456DD}" srcOrd="0" destOrd="0" presId="urn:microsoft.com/office/officeart/2005/8/layout/pyramid4"/>
    <dgm:cxn modelId="{38D78E45-01D7-4792-A9AF-431C055ED26C}" srcId="{1454F491-3A64-4ED4-976C-A6950E6704F4}" destId="{00571FD5-9582-4591-91B7-0B9329014E28}" srcOrd="2" destOrd="0" parTransId="{1D4907B8-C9FD-4A85-AB0B-5B4D2F69FF86}" sibTransId="{79130817-783C-4A52-9858-6B6BF8907A0A}"/>
    <dgm:cxn modelId="{DE635767-FC1D-4FB3-B2D7-EF1F22F3BEAE}" type="presOf" srcId="{1454F491-3A64-4ED4-976C-A6950E6704F4}" destId="{DB411965-8FE3-4FF5-8792-1AAF07168D0B}" srcOrd="0" destOrd="0" presId="urn:microsoft.com/office/officeart/2005/8/layout/pyramid4"/>
    <dgm:cxn modelId="{9EB17450-C7A5-49C4-A2D9-F639FA13CC81}" type="presOf" srcId="{322B11A5-0C3A-4902-B40C-ACBDB86730D6}" destId="{D8AEC0DC-ACFF-4CA5-AF4F-0139D21C42AE}" srcOrd="0" destOrd="0" presId="urn:microsoft.com/office/officeart/2005/8/layout/pyramid4"/>
    <dgm:cxn modelId="{512D00AC-9E5B-4460-AFD7-04C126D78B9D}" type="presOf" srcId="{264325E2-F523-4EC1-A304-2994BAE2162F}" destId="{EB3721DB-6F8C-49F1-8347-286664918762}" srcOrd="0" destOrd="0" presId="urn:microsoft.com/office/officeart/2005/8/layout/pyramid4"/>
    <dgm:cxn modelId="{1DDE86BC-9D4A-4F7D-A456-AACE31B9E88C}" srcId="{1454F491-3A64-4ED4-976C-A6950E6704F4}" destId="{264325E2-F523-4EC1-A304-2994BAE2162F}" srcOrd="1" destOrd="0" parTransId="{9FB3DEFA-0605-415A-A228-5E34C55E7597}" sibTransId="{62F64E39-641A-44D4-A1C1-39B764CFE2E5}"/>
    <dgm:cxn modelId="{A9F095C0-0173-4090-B967-0067A8D99CFB}" type="presOf" srcId="{00571FD5-9582-4591-91B7-0B9329014E28}" destId="{10FFF116-EBCA-430D-B949-86F221C01EDF}" srcOrd="0" destOrd="0" presId="urn:microsoft.com/office/officeart/2005/8/layout/pyramid4"/>
    <dgm:cxn modelId="{2F1000F2-3C62-4A11-B87D-002B37A8F703}" type="presParOf" srcId="{DB411965-8FE3-4FF5-8792-1AAF07168D0B}" destId="{441E4A93-F522-456F-8A86-021766D456DD}" srcOrd="0" destOrd="0" presId="urn:microsoft.com/office/officeart/2005/8/layout/pyramid4"/>
    <dgm:cxn modelId="{D467AD14-CFD5-4A4A-BF68-F1F93D95D2BE}" type="presParOf" srcId="{DB411965-8FE3-4FF5-8792-1AAF07168D0B}" destId="{EB3721DB-6F8C-49F1-8347-286664918762}" srcOrd="1" destOrd="0" presId="urn:microsoft.com/office/officeart/2005/8/layout/pyramid4"/>
    <dgm:cxn modelId="{F7C9DF45-DE2F-4C44-87DF-7C6A36BCAC80}" type="presParOf" srcId="{DB411965-8FE3-4FF5-8792-1AAF07168D0B}" destId="{10FFF116-EBCA-430D-B949-86F221C01EDF}" srcOrd="2" destOrd="0" presId="urn:microsoft.com/office/officeart/2005/8/layout/pyramid4"/>
    <dgm:cxn modelId="{5A6A3F5E-EDCB-4F5D-91F4-D1A3DD81DE68}" type="presParOf" srcId="{DB411965-8FE3-4FF5-8792-1AAF07168D0B}" destId="{D8AEC0DC-ACFF-4CA5-AF4F-0139D21C42AE}" srcOrd="3" destOrd="0" presId="urn:microsoft.com/office/officeart/2005/8/layout/pyramid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8CD5FA-649D-409A-AB13-5590FFB290F1}" type="doc">
      <dgm:prSet loTypeId="urn:microsoft.com/office/officeart/2005/8/layout/orgChart1" loCatId="hierarchy" qsTypeId="urn:microsoft.com/office/officeart/2005/8/quickstyle/simple4" qsCatId="simple" csTypeId="urn:microsoft.com/office/officeart/2005/8/colors/accent0_2" csCatId="mainScheme" phldr="1"/>
      <dgm:spPr/>
      <dgm:t>
        <a:bodyPr/>
        <a:lstStyle/>
        <a:p>
          <a:endParaRPr lang="en-US"/>
        </a:p>
      </dgm:t>
    </dgm:pt>
    <dgm:pt modelId="{A866F0C3-EE89-4A00-9F86-DE76FA9C32F5}">
      <dgm:prSet/>
      <dgm:spPr/>
      <dgm:t>
        <a:bodyPr/>
        <a:lstStyle/>
        <a:p>
          <a:r>
            <a:rPr lang="en-US"/>
            <a:t>Human Resources (HR) Department  </a:t>
          </a:r>
        </a:p>
      </dgm:t>
    </dgm:pt>
    <dgm:pt modelId="{62BDF331-94DF-485C-BC5C-916C3905C7F2}" type="parTrans" cxnId="{04C3CC0C-CC39-4DCC-B31A-9C514DA9E01C}">
      <dgm:prSet/>
      <dgm:spPr/>
      <dgm:t>
        <a:bodyPr/>
        <a:lstStyle/>
        <a:p>
          <a:endParaRPr lang="en-US"/>
        </a:p>
      </dgm:t>
    </dgm:pt>
    <dgm:pt modelId="{C41F2E6E-50FC-41EC-AC54-A3C1CB5EB4A4}" type="sibTrans" cxnId="{04C3CC0C-CC39-4DCC-B31A-9C514DA9E01C}">
      <dgm:prSet/>
      <dgm:spPr/>
      <dgm:t>
        <a:bodyPr/>
        <a:lstStyle/>
        <a:p>
          <a:endParaRPr lang="en-US"/>
        </a:p>
      </dgm:t>
    </dgm:pt>
    <dgm:pt modelId="{1D244653-2238-4EA4-82F4-89DE61AD31BC}">
      <dgm:prSet/>
      <dgm:spPr/>
      <dgm:t>
        <a:bodyPr/>
        <a:lstStyle/>
        <a:p>
          <a:r>
            <a:rPr lang="en-US"/>
            <a:t>Department Managers (Sales &amp; Production)</a:t>
          </a:r>
        </a:p>
      </dgm:t>
    </dgm:pt>
    <dgm:pt modelId="{5153D895-3A1D-4D89-8A6C-394F2E5AFB08}" type="parTrans" cxnId="{AF62C59F-C9AB-4575-A5C9-0C85D4686674}">
      <dgm:prSet/>
      <dgm:spPr/>
      <dgm:t>
        <a:bodyPr/>
        <a:lstStyle/>
        <a:p>
          <a:endParaRPr lang="en-US"/>
        </a:p>
      </dgm:t>
    </dgm:pt>
    <dgm:pt modelId="{FA03C3EB-97DE-4D3A-873A-2775DEB4C561}" type="sibTrans" cxnId="{AF62C59F-C9AB-4575-A5C9-0C85D4686674}">
      <dgm:prSet/>
      <dgm:spPr/>
      <dgm:t>
        <a:bodyPr/>
        <a:lstStyle/>
        <a:p>
          <a:endParaRPr lang="en-US"/>
        </a:p>
      </dgm:t>
    </dgm:pt>
    <dgm:pt modelId="{FD41BEA5-4598-4803-B3D4-E724E987CACC}">
      <dgm:prSet/>
      <dgm:spPr/>
      <dgm:t>
        <a:bodyPr/>
        <a:lstStyle/>
        <a:p>
          <a:r>
            <a:rPr lang="en-US"/>
            <a:t>Senior Leadership/Executives</a:t>
          </a:r>
        </a:p>
      </dgm:t>
    </dgm:pt>
    <dgm:pt modelId="{B23E819B-5FA2-45C5-8FE4-17AB0D221F30}" type="parTrans" cxnId="{276476E9-938F-4116-96B7-BACAC8E8526E}">
      <dgm:prSet/>
      <dgm:spPr/>
      <dgm:t>
        <a:bodyPr/>
        <a:lstStyle/>
        <a:p>
          <a:endParaRPr lang="en-US"/>
        </a:p>
      </dgm:t>
    </dgm:pt>
    <dgm:pt modelId="{7932AE51-4A74-4458-BB40-3DA7A739400A}" type="sibTrans" cxnId="{276476E9-938F-4116-96B7-BACAC8E8526E}">
      <dgm:prSet/>
      <dgm:spPr/>
      <dgm:t>
        <a:bodyPr/>
        <a:lstStyle/>
        <a:p>
          <a:endParaRPr lang="en-US"/>
        </a:p>
      </dgm:t>
    </dgm:pt>
    <dgm:pt modelId="{38731D6D-5C8D-443E-A8A3-65A9E3716F3E}">
      <dgm:prSet/>
      <dgm:spPr/>
      <dgm:t>
        <a:bodyPr/>
        <a:lstStyle/>
        <a:p>
          <a:r>
            <a:rPr lang="en-US"/>
            <a:t>Employees</a:t>
          </a:r>
        </a:p>
      </dgm:t>
    </dgm:pt>
    <dgm:pt modelId="{DF36BC72-E341-4A43-8E0F-050A19CA0110}" type="parTrans" cxnId="{2E9293FF-BA3E-4C12-82D7-A8A2E8EA30A0}">
      <dgm:prSet/>
      <dgm:spPr/>
      <dgm:t>
        <a:bodyPr/>
        <a:lstStyle/>
        <a:p>
          <a:endParaRPr lang="en-US"/>
        </a:p>
      </dgm:t>
    </dgm:pt>
    <dgm:pt modelId="{A3B5EDA5-CFC0-476C-B16C-1EA19363EB90}" type="sibTrans" cxnId="{2E9293FF-BA3E-4C12-82D7-A8A2E8EA30A0}">
      <dgm:prSet/>
      <dgm:spPr/>
      <dgm:t>
        <a:bodyPr/>
        <a:lstStyle/>
        <a:p>
          <a:endParaRPr lang="en-US"/>
        </a:p>
      </dgm:t>
    </dgm:pt>
    <dgm:pt modelId="{F38AD4C5-235E-4450-BFD9-70E9C2CE6F84}">
      <dgm:prSet/>
      <dgm:spPr/>
      <dgm:t>
        <a:bodyPr/>
        <a:lstStyle/>
        <a:p>
          <a:r>
            <a:rPr lang="en-US"/>
            <a:t>Finance/Compensation Teams</a:t>
          </a:r>
        </a:p>
      </dgm:t>
    </dgm:pt>
    <dgm:pt modelId="{7B210181-429E-4DFD-9A75-5E75432756A9}" type="parTrans" cxnId="{59067D15-73B1-48AB-8F95-7CBE19997F41}">
      <dgm:prSet/>
      <dgm:spPr/>
      <dgm:t>
        <a:bodyPr/>
        <a:lstStyle/>
        <a:p>
          <a:endParaRPr lang="en-US"/>
        </a:p>
      </dgm:t>
    </dgm:pt>
    <dgm:pt modelId="{5F8ECA51-A9D8-41DE-A532-81DAECCDD3D2}" type="sibTrans" cxnId="{59067D15-73B1-48AB-8F95-7CBE19997F41}">
      <dgm:prSet/>
      <dgm:spPr/>
      <dgm:t>
        <a:bodyPr/>
        <a:lstStyle/>
        <a:p>
          <a:endParaRPr lang="en-US"/>
        </a:p>
      </dgm:t>
    </dgm:pt>
    <dgm:pt modelId="{2D60A6E4-ECFE-4097-BA64-BA448DA6D4D1}" type="pres">
      <dgm:prSet presAssocID="{658CD5FA-649D-409A-AB13-5590FFB290F1}" presName="hierChild1" presStyleCnt="0">
        <dgm:presLayoutVars>
          <dgm:orgChart val="1"/>
          <dgm:chPref val="1"/>
          <dgm:dir/>
          <dgm:animOne val="branch"/>
          <dgm:animLvl val="lvl"/>
          <dgm:resizeHandles/>
        </dgm:presLayoutVars>
      </dgm:prSet>
      <dgm:spPr/>
    </dgm:pt>
    <dgm:pt modelId="{DA1E281A-7671-489C-86A6-59AB93AA5817}" type="pres">
      <dgm:prSet presAssocID="{A866F0C3-EE89-4A00-9F86-DE76FA9C32F5}" presName="hierRoot1" presStyleCnt="0">
        <dgm:presLayoutVars>
          <dgm:hierBranch val="init"/>
        </dgm:presLayoutVars>
      </dgm:prSet>
      <dgm:spPr/>
    </dgm:pt>
    <dgm:pt modelId="{D165E9CC-31C5-4612-BE09-F80568789636}" type="pres">
      <dgm:prSet presAssocID="{A866F0C3-EE89-4A00-9F86-DE76FA9C32F5}" presName="rootComposite1" presStyleCnt="0"/>
      <dgm:spPr/>
    </dgm:pt>
    <dgm:pt modelId="{601D565F-A472-4CF1-ABE8-B45FA2883EDD}" type="pres">
      <dgm:prSet presAssocID="{A866F0C3-EE89-4A00-9F86-DE76FA9C32F5}" presName="rootText1" presStyleLbl="node0" presStyleIdx="0" presStyleCnt="5">
        <dgm:presLayoutVars>
          <dgm:chPref val="3"/>
        </dgm:presLayoutVars>
      </dgm:prSet>
      <dgm:spPr/>
    </dgm:pt>
    <dgm:pt modelId="{09EF7206-B27B-446F-A747-79B93A888158}" type="pres">
      <dgm:prSet presAssocID="{A866F0C3-EE89-4A00-9F86-DE76FA9C32F5}" presName="rootConnector1" presStyleLbl="node1" presStyleIdx="0" presStyleCnt="0"/>
      <dgm:spPr/>
    </dgm:pt>
    <dgm:pt modelId="{B766BCC0-1E1E-4378-9138-2C098A269551}" type="pres">
      <dgm:prSet presAssocID="{A866F0C3-EE89-4A00-9F86-DE76FA9C32F5}" presName="hierChild2" presStyleCnt="0"/>
      <dgm:spPr/>
    </dgm:pt>
    <dgm:pt modelId="{6AD51814-DC6D-4143-9061-4301020BFD68}" type="pres">
      <dgm:prSet presAssocID="{A866F0C3-EE89-4A00-9F86-DE76FA9C32F5}" presName="hierChild3" presStyleCnt="0"/>
      <dgm:spPr/>
    </dgm:pt>
    <dgm:pt modelId="{4DA9EDA5-E6EF-441A-B1FE-7FD356311239}" type="pres">
      <dgm:prSet presAssocID="{1D244653-2238-4EA4-82F4-89DE61AD31BC}" presName="hierRoot1" presStyleCnt="0">
        <dgm:presLayoutVars>
          <dgm:hierBranch val="init"/>
        </dgm:presLayoutVars>
      </dgm:prSet>
      <dgm:spPr/>
    </dgm:pt>
    <dgm:pt modelId="{402D592F-0224-4A48-8DA8-C37B2D3D1BF5}" type="pres">
      <dgm:prSet presAssocID="{1D244653-2238-4EA4-82F4-89DE61AD31BC}" presName="rootComposite1" presStyleCnt="0"/>
      <dgm:spPr/>
    </dgm:pt>
    <dgm:pt modelId="{D17A22C0-D40F-4311-9811-78BE5F9EE6BF}" type="pres">
      <dgm:prSet presAssocID="{1D244653-2238-4EA4-82F4-89DE61AD31BC}" presName="rootText1" presStyleLbl="node0" presStyleIdx="1" presStyleCnt="5">
        <dgm:presLayoutVars>
          <dgm:chPref val="3"/>
        </dgm:presLayoutVars>
      </dgm:prSet>
      <dgm:spPr/>
    </dgm:pt>
    <dgm:pt modelId="{15BCA520-6696-48B5-BDBD-0FF02ED68EF2}" type="pres">
      <dgm:prSet presAssocID="{1D244653-2238-4EA4-82F4-89DE61AD31BC}" presName="rootConnector1" presStyleLbl="node1" presStyleIdx="0" presStyleCnt="0"/>
      <dgm:spPr/>
    </dgm:pt>
    <dgm:pt modelId="{5C0F4FBF-ACE5-4EC6-8109-95BBB3FBE970}" type="pres">
      <dgm:prSet presAssocID="{1D244653-2238-4EA4-82F4-89DE61AD31BC}" presName="hierChild2" presStyleCnt="0"/>
      <dgm:spPr/>
    </dgm:pt>
    <dgm:pt modelId="{B1E301CD-80AA-4A77-B2D7-60AD0EE5564B}" type="pres">
      <dgm:prSet presAssocID="{1D244653-2238-4EA4-82F4-89DE61AD31BC}" presName="hierChild3" presStyleCnt="0"/>
      <dgm:spPr/>
    </dgm:pt>
    <dgm:pt modelId="{BF7C416A-B68C-4F6B-B940-21AF69B80B3F}" type="pres">
      <dgm:prSet presAssocID="{FD41BEA5-4598-4803-B3D4-E724E987CACC}" presName="hierRoot1" presStyleCnt="0">
        <dgm:presLayoutVars>
          <dgm:hierBranch val="init"/>
        </dgm:presLayoutVars>
      </dgm:prSet>
      <dgm:spPr/>
    </dgm:pt>
    <dgm:pt modelId="{D7E9A8D1-AE1D-4BBF-87B1-4DC0AF90D3A9}" type="pres">
      <dgm:prSet presAssocID="{FD41BEA5-4598-4803-B3D4-E724E987CACC}" presName="rootComposite1" presStyleCnt="0"/>
      <dgm:spPr/>
    </dgm:pt>
    <dgm:pt modelId="{2D60D3B4-0F55-4FA7-B27E-FFCC994FA409}" type="pres">
      <dgm:prSet presAssocID="{FD41BEA5-4598-4803-B3D4-E724E987CACC}" presName="rootText1" presStyleLbl="node0" presStyleIdx="2" presStyleCnt="5">
        <dgm:presLayoutVars>
          <dgm:chPref val="3"/>
        </dgm:presLayoutVars>
      </dgm:prSet>
      <dgm:spPr/>
    </dgm:pt>
    <dgm:pt modelId="{865A9748-C0AD-4F37-9C1A-76DFF2D1ADFA}" type="pres">
      <dgm:prSet presAssocID="{FD41BEA5-4598-4803-B3D4-E724E987CACC}" presName="rootConnector1" presStyleLbl="node1" presStyleIdx="0" presStyleCnt="0"/>
      <dgm:spPr/>
    </dgm:pt>
    <dgm:pt modelId="{F4C8742E-1C8C-4A9C-BA62-DF0164057CD5}" type="pres">
      <dgm:prSet presAssocID="{FD41BEA5-4598-4803-B3D4-E724E987CACC}" presName="hierChild2" presStyleCnt="0"/>
      <dgm:spPr/>
    </dgm:pt>
    <dgm:pt modelId="{07B69DB2-C834-46E9-9AB6-CB11431D50FF}" type="pres">
      <dgm:prSet presAssocID="{FD41BEA5-4598-4803-B3D4-E724E987CACC}" presName="hierChild3" presStyleCnt="0"/>
      <dgm:spPr/>
    </dgm:pt>
    <dgm:pt modelId="{11C61D9B-5209-4B76-9936-42E5F35D7E49}" type="pres">
      <dgm:prSet presAssocID="{38731D6D-5C8D-443E-A8A3-65A9E3716F3E}" presName="hierRoot1" presStyleCnt="0">
        <dgm:presLayoutVars>
          <dgm:hierBranch val="init"/>
        </dgm:presLayoutVars>
      </dgm:prSet>
      <dgm:spPr/>
    </dgm:pt>
    <dgm:pt modelId="{365417FE-DE87-4741-8A5F-A44625694513}" type="pres">
      <dgm:prSet presAssocID="{38731D6D-5C8D-443E-A8A3-65A9E3716F3E}" presName="rootComposite1" presStyleCnt="0"/>
      <dgm:spPr/>
    </dgm:pt>
    <dgm:pt modelId="{34F2AEBE-DDBF-4B03-9ECF-CA6FB9DA5133}" type="pres">
      <dgm:prSet presAssocID="{38731D6D-5C8D-443E-A8A3-65A9E3716F3E}" presName="rootText1" presStyleLbl="node0" presStyleIdx="3" presStyleCnt="5">
        <dgm:presLayoutVars>
          <dgm:chPref val="3"/>
        </dgm:presLayoutVars>
      </dgm:prSet>
      <dgm:spPr/>
    </dgm:pt>
    <dgm:pt modelId="{AA2CCFB8-F8F2-441C-94D8-5844155E63F0}" type="pres">
      <dgm:prSet presAssocID="{38731D6D-5C8D-443E-A8A3-65A9E3716F3E}" presName="rootConnector1" presStyleLbl="node1" presStyleIdx="0" presStyleCnt="0"/>
      <dgm:spPr/>
    </dgm:pt>
    <dgm:pt modelId="{DDAFCF1B-E9B1-4370-91AF-4DD6AF3B162A}" type="pres">
      <dgm:prSet presAssocID="{38731D6D-5C8D-443E-A8A3-65A9E3716F3E}" presName="hierChild2" presStyleCnt="0"/>
      <dgm:spPr/>
    </dgm:pt>
    <dgm:pt modelId="{E52720C0-8801-4128-ADF8-FCA3B75C7D84}" type="pres">
      <dgm:prSet presAssocID="{38731D6D-5C8D-443E-A8A3-65A9E3716F3E}" presName="hierChild3" presStyleCnt="0"/>
      <dgm:spPr/>
    </dgm:pt>
    <dgm:pt modelId="{B9927C5E-BA71-4388-A030-2748E0E776A3}" type="pres">
      <dgm:prSet presAssocID="{F38AD4C5-235E-4450-BFD9-70E9C2CE6F84}" presName="hierRoot1" presStyleCnt="0">
        <dgm:presLayoutVars>
          <dgm:hierBranch val="init"/>
        </dgm:presLayoutVars>
      </dgm:prSet>
      <dgm:spPr/>
    </dgm:pt>
    <dgm:pt modelId="{CBE57E88-551F-4321-8E2F-17F9557027BE}" type="pres">
      <dgm:prSet presAssocID="{F38AD4C5-235E-4450-BFD9-70E9C2CE6F84}" presName="rootComposite1" presStyleCnt="0"/>
      <dgm:spPr/>
    </dgm:pt>
    <dgm:pt modelId="{3C1325B9-97FB-427B-B521-9EB30F7098AF}" type="pres">
      <dgm:prSet presAssocID="{F38AD4C5-235E-4450-BFD9-70E9C2CE6F84}" presName="rootText1" presStyleLbl="node0" presStyleIdx="4" presStyleCnt="5">
        <dgm:presLayoutVars>
          <dgm:chPref val="3"/>
        </dgm:presLayoutVars>
      </dgm:prSet>
      <dgm:spPr/>
    </dgm:pt>
    <dgm:pt modelId="{4E820AAC-31EC-4F98-862E-EE5F8F1B9E84}" type="pres">
      <dgm:prSet presAssocID="{F38AD4C5-235E-4450-BFD9-70E9C2CE6F84}" presName="rootConnector1" presStyleLbl="node1" presStyleIdx="0" presStyleCnt="0"/>
      <dgm:spPr/>
    </dgm:pt>
    <dgm:pt modelId="{71E2ED2A-FA48-4C33-A0E4-E450E5FB2124}" type="pres">
      <dgm:prSet presAssocID="{F38AD4C5-235E-4450-BFD9-70E9C2CE6F84}" presName="hierChild2" presStyleCnt="0"/>
      <dgm:spPr/>
    </dgm:pt>
    <dgm:pt modelId="{1393DD39-F09A-49F7-BADB-642725F0C9D7}" type="pres">
      <dgm:prSet presAssocID="{F38AD4C5-235E-4450-BFD9-70E9C2CE6F84}" presName="hierChild3" presStyleCnt="0"/>
      <dgm:spPr/>
    </dgm:pt>
  </dgm:ptLst>
  <dgm:cxnLst>
    <dgm:cxn modelId="{04C3CC0C-CC39-4DCC-B31A-9C514DA9E01C}" srcId="{658CD5FA-649D-409A-AB13-5590FFB290F1}" destId="{A866F0C3-EE89-4A00-9F86-DE76FA9C32F5}" srcOrd="0" destOrd="0" parTransId="{62BDF331-94DF-485C-BC5C-916C3905C7F2}" sibTransId="{C41F2E6E-50FC-41EC-AC54-A3C1CB5EB4A4}"/>
    <dgm:cxn modelId="{59067D15-73B1-48AB-8F95-7CBE19997F41}" srcId="{658CD5FA-649D-409A-AB13-5590FFB290F1}" destId="{F38AD4C5-235E-4450-BFD9-70E9C2CE6F84}" srcOrd="4" destOrd="0" parTransId="{7B210181-429E-4DFD-9A75-5E75432756A9}" sibTransId="{5F8ECA51-A9D8-41DE-A532-81DAECCDD3D2}"/>
    <dgm:cxn modelId="{ED2E2D17-E419-4F3F-8DAC-AE5478680977}" type="presOf" srcId="{A866F0C3-EE89-4A00-9F86-DE76FA9C32F5}" destId="{601D565F-A472-4CF1-ABE8-B45FA2883EDD}" srcOrd="0" destOrd="0" presId="urn:microsoft.com/office/officeart/2005/8/layout/orgChart1"/>
    <dgm:cxn modelId="{B7D9DC2F-2283-4895-B00E-FB7A1725C14E}" type="presOf" srcId="{F38AD4C5-235E-4450-BFD9-70E9C2CE6F84}" destId="{3C1325B9-97FB-427B-B521-9EB30F7098AF}" srcOrd="0" destOrd="0" presId="urn:microsoft.com/office/officeart/2005/8/layout/orgChart1"/>
    <dgm:cxn modelId="{0F863230-76E6-4E4B-AFFF-FF5B3432E96D}" type="presOf" srcId="{38731D6D-5C8D-443E-A8A3-65A9E3716F3E}" destId="{AA2CCFB8-F8F2-441C-94D8-5844155E63F0}" srcOrd="1" destOrd="0" presId="urn:microsoft.com/office/officeart/2005/8/layout/orgChart1"/>
    <dgm:cxn modelId="{E3EB3D41-D836-4BA8-B415-D23B81DE7A26}" type="presOf" srcId="{1D244653-2238-4EA4-82F4-89DE61AD31BC}" destId="{D17A22C0-D40F-4311-9811-78BE5F9EE6BF}" srcOrd="0" destOrd="0" presId="urn:microsoft.com/office/officeart/2005/8/layout/orgChart1"/>
    <dgm:cxn modelId="{94815152-C9CB-46FC-83A5-C0C895931844}" type="presOf" srcId="{FD41BEA5-4598-4803-B3D4-E724E987CACC}" destId="{2D60D3B4-0F55-4FA7-B27E-FFCC994FA409}" srcOrd="0" destOrd="0" presId="urn:microsoft.com/office/officeart/2005/8/layout/orgChart1"/>
    <dgm:cxn modelId="{97F97172-86FE-4984-9882-340E2A391D2E}" type="presOf" srcId="{38731D6D-5C8D-443E-A8A3-65A9E3716F3E}" destId="{34F2AEBE-DDBF-4B03-9ECF-CA6FB9DA5133}" srcOrd="0" destOrd="0" presId="urn:microsoft.com/office/officeart/2005/8/layout/orgChart1"/>
    <dgm:cxn modelId="{A776068D-0B18-4C12-B37F-5AA4BA9A3F66}" type="presOf" srcId="{658CD5FA-649D-409A-AB13-5590FFB290F1}" destId="{2D60A6E4-ECFE-4097-BA64-BA448DA6D4D1}" srcOrd="0" destOrd="0" presId="urn:microsoft.com/office/officeart/2005/8/layout/orgChart1"/>
    <dgm:cxn modelId="{AF62C59F-C9AB-4575-A5C9-0C85D4686674}" srcId="{658CD5FA-649D-409A-AB13-5590FFB290F1}" destId="{1D244653-2238-4EA4-82F4-89DE61AD31BC}" srcOrd="1" destOrd="0" parTransId="{5153D895-3A1D-4D89-8A6C-394F2E5AFB08}" sibTransId="{FA03C3EB-97DE-4D3A-873A-2775DEB4C561}"/>
    <dgm:cxn modelId="{2B1D02AE-13D2-4C11-9CAC-342926D5DF8D}" type="presOf" srcId="{A866F0C3-EE89-4A00-9F86-DE76FA9C32F5}" destId="{09EF7206-B27B-446F-A747-79B93A888158}" srcOrd="1" destOrd="0" presId="urn:microsoft.com/office/officeart/2005/8/layout/orgChart1"/>
    <dgm:cxn modelId="{89045FB0-B07B-4D62-B53A-1FCA6B0AA5CF}" type="presOf" srcId="{F38AD4C5-235E-4450-BFD9-70E9C2CE6F84}" destId="{4E820AAC-31EC-4F98-862E-EE5F8F1B9E84}" srcOrd="1" destOrd="0" presId="urn:microsoft.com/office/officeart/2005/8/layout/orgChart1"/>
    <dgm:cxn modelId="{F0562BB3-DA58-4D73-A903-59743A00999A}" type="presOf" srcId="{FD41BEA5-4598-4803-B3D4-E724E987CACC}" destId="{865A9748-C0AD-4F37-9C1A-76DFF2D1ADFA}" srcOrd="1" destOrd="0" presId="urn:microsoft.com/office/officeart/2005/8/layout/orgChart1"/>
    <dgm:cxn modelId="{8E9028E7-67BD-4D09-B1B1-E3F986892AB5}" type="presOf" srcId="{1D244653-2238-4EA4-82F4-89DE61AD31BC}" destId="{15BCA520-6696-48B5-BDBD-0FF02ED68EF2}" srcOrd="1" destOrd="0" presId="urn:microsoft.com/office/officeart/2005/8/layout/orgChart1"/>
    <dgm:cxn modelId="{276476E9-938F-4116-96B7-BACAC8E8526E}" srcId="{658CD5FA-649D-409A-AB13-5590FFB290F1}" destId="{FD41BEA5-4598-4803-B3D4-E724E987CACC}" srcOrd="2" destOrd="0" parTransId="{B23E819B-5FA2-45C5-8FE4-17AB0D221F30}" sibTransId="{7932AE51-4A74-4458-BB40-3DA7A739400A}"/>
    <dgm:cxn modelId="{2E9293FF-BA3E-4C12-82D7-A8A2E8EA30A0}" srcId="{658CD5FA-649D-409A-AB13-5590FFB290F1}" destId="{38731D6D-5C8D-443E-A8A3-65A9E3716F3E}" srcOrd="3" destOrd="0" parTransId="{DF36BC72-E341-4A43-8E0F-050A19CA0110}" sibTransId="{A3B5EDA5-CFC0-476C-B16C-1EA19363EB90}"/>
    <dgm:cxn modelId="{B7F68A50-432C-4458-95F7-66BA16417625}" type="presParOf" srcId="{2D60A6E4-ECFE-4097-BA64-BA448DA6D4D1}" destId="{DA1E281A-7671-489C-86A6-59AB93AA5817}" srcOrd="0" destOrd="0" presId="urn:microsoft.com/office/officeart/2005/8/layout/orgChart1"/>
    <dgm:cxn modelId="{1666087E-2B18-4C9A-89F9-16A9B3034C04}" type="presParOf" srcId="{DA1E281A-7671-489C-86A6-59AB93AA5817}" destId="{D165E9CC-31C5-4612-BE09-F80568789636}" srcOrd="0" destOrd="0" presId="urn:microsoft.com/office/officeart/2005/8/layout/orgChart1"/>
    <dgm:cxn modelId="{B7268711-343F-484A-8828-94E2C666C396}" type="presParOf" srcId="{D165E9CC-31C5-4612-BE09-F80568789636}" destId="{601D565F-A472-4CF1-ABE8-B45FA2883EDD}" srcOrd="0" destOrd="0" presId="urn:microsoft.com/office/officeart/2005/8/layout/orgChart1"/>
    <dgm:cxn modelId="{E7B41B53-2768-4FD8-862A-A1203A7FBCEE}" type="presParOf" srcId="{D165E9CC-31C5-4612-BE09-F80568789636}" destId="{09EF7206-B27B-446F-A747-79B93A888158}" srcOrd="1" destOrd="0" presId="urn:microsoft.com/office/officeart/2005/8/layout/orgChart1"/>
    <dgm:cxn modelId="{316CCE9E-A3E1-43FD-820E-1A91F4124A6B}" type="presParOf" srcId="{DA1E281A-7671-489C-86A6-59AB93AA5817}" destId="{B766BCC0-1E1E-4378-9138-2C098A269551}" srcOrd="1" destOrd="0" presId="urn:microsoft.com/office/officeart/2005/8/layout/orgChart1"/>
    <dgm:cxn modelId="{FDAB194C-3A7D-4A97-A8E8-703295FAC7B3}" type="presParOf" srcId="{DA1E281A-7671-489C-86A6-59AB93AA5817}" destId="{6AD51814-DC6D-4143-9061-4301020BFD68}" srcOrd="2" destOrd="0" presId="urn:microsoft.com/office/officeart/2005/8/layout/orgChart1"/>
    <dgm:cxn modelId="{AA1FD9EF-AB82-4634-A1A4-E9B96A760351}" type="presParOf" srcId="{2D60A6E4-ECFE-4097-BA64-BA448DA6D4D1}" destId="{4DA9EDA5-E6EF-441A-B1FE-7FD356311239}" srcOrd="1" destOrd="0" presId="urn:microsoft.com/office/officeart/2005/8/layout/orgChart1"/>
    <dgm:cxn modelId="{FA89BF2E-11F9-4F0D-8C1A-3A74BA929C98}" type="presParOf" srcId="{4DA9EDA5-E6EF-441A-B1FE-7FD356311239}" destId="{402D592F-0224-4A48-8DA8-C37B2D3D1BF5}" srcOrd="0" destOrd="0" presId="urn:microsoft.com/office/officeart/2005/8/layout/orgChart1"/>
    <dgm:cxn modelId="{8A9CF581-4B45-49B3-9000-2AD56EDFDC33}" type="presParOf" srcId="{402D592F-0224-4A48-8DA8-C37B2D3D1BF5}" destId="{D17A22C0-D40F-4311-9811-78BE5F9EE6BF}" srcOrd="0" destOrd="0" presId="urn:microsoft.com/office/officeart/2005/8/layout/orgChart1"/>
    <dgm:cxn modelId="{899C1285-88E1-42D1-AE4B-217D1FF29704}" type="presParOf" srcId="{402D592F-0224-4A48-8DA8-C37B2D3D1BF5}" destId="{15BCA520-6696-48B5-BDBD-0FF02ED68EF2}" srcOrd="1" destOrd="0" presId="urn:microsoft.com/office/officeart/2005/8/layout/orgChart1"/>
    <dgm:cxn modelId="{727D1D54-AC35-49C0-A5AD-33C937A945B1}" type="presParOf" srcId="{4DA9EDA5-E6EF-441A-B1FE-7FD356311239}" destId="{5C0F4FBF-ACE5-4EC6-8109-95BBB3FBE970}" srcOrd="1" destOrd="0" presId="urn:microsoft.com/office/officeart/2005/8/layout/orgChart1"/>
    <dgm:cxn modelId="{DD3799B2-B651-42A9-9334-E1BE7ED7564A}" type="presParOf" srcId="{4DA9EDA5-E6EF-441A-B1FE-7FD356311239}" destId="{B1E301CD-80AA-4A77-B2D7-60AD0EE5564B}" srcOrd="2" destOrd="0" presId="urn:microsoft.com/office/officeart/2005/8/layout/orgChart1"/>
    <dgm:cxn modelId="{A0D2EB85-A2E4-4851-953E-9F0DE98FF95B}" type="presParOf" srcId="{2D60A6E4-ECFE-4097-BA64-BA448DA6D4D1}" destId="{BF7C416A-B68C-4F6B-B940-21AF69B80B3F}" srcOrd="2" destOrd="0" presId="urn:microsoft.com/office/officeart/2005/8/layout/orgChart1"/>
    <dgm:cxn modelId="{D577010D-FD86-49B6-97F9-69D2BAC98DC2}" type="presParOf" srcId="{BF7C416A-B68C-4F6B-B940-21AF69B80B3F}" destId="{D7E9A8D1-AE1D-4BBF-87B1-4DC0AF90D3A9}" srcOrd="0" destOrd="0" presId="urn:microsoft.com/office/officeart/2005/8/layout/orgChart1"/>
    <dgm:cxn modelId="{273C58C1-218B-4414-A6B7-3085E14A3A60}" type="presParOf" srcId="{D7E9A8D1-AE1D-4BBF-87B1-4DC0AF90D3A9}" destId="{2D60D3B4-0F55-4FA7-B27E-FFCC994FA409}" srcOrd="0" destOrd="0" presId="urn:microsoft.com/office/officeart/2005/8/layout/orgChart1"/>
    <dgm:cxn modelId="{90B37209-4A30-4BD4-A44F-2632338D752A}" type="presParOf" srcId="{D7E9A8D1-AE1D-4BBF-87B1-4DC0AF90D3A9}" destId="{865A9748-C0AD-4F37-9C1A-76DFF2D1ADFA}" srcOrd="1" destOrd="0" presId="urn:microsoft.com/office/officeart/2005/8/layout/orgChart1"/>
    <dgm:cxn modelId="{350CD42E-260A-4D5A-A1BE-AED485A8D7F3}" type="presParOf" srcId="{BF7C416A-B68C-4F6B-B940-21AF69B80B3F}" destId="{F4C8742E-1C8C-4A9C-BA62-DF0164057CD5}" srcOrd="1" destOrd="0" presId="urn:microsoft.com/office/officeart/2005/8/layout/orgChart1"/>
    <dgm:cxn modelId="{35491568-0E52-47D5-B4F4-3614FDB3C5E8}" type="presParOf" srcId="{BF7C416A-B68C-4F6B-B940-21AF69B80B3F}" destId="{07B69DB2-C834-46E9-9AB6-CB11431D50FF}" srcOrd="2" destOrd="0" presId="urn:microsoft.com/office/officeart/2005/8/layout/orgChart1"/>
    <dgm:cxn modelId="{501E94BC-F6AA-441C-A057-347EC50825C1}" type="presParOf" srcId="{2D60A6E4-ECFE-4097-BA64-BA448DA6D4D1}" destId="{11C61D9B-5209-4B76-9936-42E5F35D7E49}" srcOrd="3" destOrd="0" presId="urn:microsoft.com/office/officeart/2005/8/layout/orgChart1"/>
    <dgm:cxn modelId="{FBF215F1-BDA7-4341-AF7D-306964231410}" type="presParOf" srcId="{11C61D9B-5209-4B76-9936-42E5F35D7E49}" destId="{365417FE-DE87-4741-8A5F-A44625694513}" srcOrd="0" destOrd="0" presId="urn:microsoft.com/office/officeart/2005/8/layout/orgChart1"/>
    <dgm:cxn modelId="{4279EC41-EF54-4B3E-8821-EAA1D7E2A2CB}" type="presParOf" srcId="{365417FE-DE87-4741-8A5F-A44625694513}" destId="{34F2AEBE-DDBF-4B03-9ECF-CA6FB9DA5133}" srcOrd="0" destOrd="0" presId="urn:microsoft.com/office/officeart/2005/8/layout/orgChart1"/>
    <dgm:cxn modelId="{F2C02559-B3C3-4064-A017-26E1B52D054C}" type="presParOf" srcId="{365417FE-DE87-4741-8A5F-A44625694513}" destId="{AA2CCFB8-F8F2-441C-94D8-5844155E63F0}" srcOrd="1" destOrd="0" presId="urn:microsoft.com/office/officeart/2005/8/layout/orgChart1"/>
    <dgm:cxn modelId="{E4CBD831-DBB7-4AA3-B790-BD59B477F8BB}" type="presParOf" srcId="{11C61D9B-5209-4B76-9936-42E5F35D7E49}" destId="{DDAFCF1B-E9B1-4370-91AF-4DD6AF3B162A}" srcOrd="1" destOrd="0" presId="urn:microsoft.com/office/officeart/2005/8/layout/orgChart1"/>
    <dgm:cxn modelId="{D29527BD-9324-4BAE-AA82-1CDD3D5C0445}" type="presParOf" srcId="{11C61D9B-5209-4B76-9936-42E5F35D7E49}" destId="{E52720C0-8801-4128-ADF8-FCA3B75C7D84}" srcOrd="2" destOrd="0" presId="urn:microsoft.com/office/officeart/2005/8/layout/orgChart1"/>
    <dgm:cxn modelId="{02B756CB-0D03-475D-A1F4-8E90D59CA123}" type="presParOf" srcId="{2D60A6E4-ECFE-4097-BA64-BA448DA6D4D1}" destId="{B9927C5E-BA71-4388-A030-2748E0E776A3}" srcOrd="4" destOrd="0" presId="urn:microsoft.com/office/officeart/2005/8/layout/orgChart1"/>
    <dgm:cxn modelId="{3B8180B9-9B34-4EE6-9A6C-2ACAD420EF97}" type="presParOf" srcId="{B9927C5E-BA71-4388-A030-2748E0E776A3}" destId="{CBE57E88-551F-4321-8E2F-17F9557027BE}" srcOrd="0" destOrd="0" presId="urn:microsoft.com/office/officeart/2005/8/layout/orgChart1"/>
    <dgm:cxn modelId="{3A8C1506-5137-4507-9D4A-185F726E8A24}" type="presParOf" srcId="{CBE57E88-551F-4321-8E2F-17F9557027BE}" destId="{3C1325B9-97FB-427B-B521-9EB30F7098AF}" srcOrd="0" destOrd="0" presId="urn:microsoft.com/office/officeart/2005/8/layout/orgChart1"/>
    <dgm:cxn modelId="{10200DB3-3037-4D80-87B6-3E978A592CE0}" type="presParOf" srcId="{CBE57E88-551F-4321-8E2F-17F9557027BE}" destId="{4E820AAC-31EC-4F98-862E-EE5F8F1B9E84}" srcOrd="1" destOrd="0" presId="urn:microsoft.com/office/officeart/2005/8/layout/orgChart1"/>
    <dgm:cxn modelId="{E0837F9D-7ACE-4DD8-B97B-442917A34CD7}" type="presParOf" srcId="{B9927C5E-BA71-4388-A030-2748E0E776A3}" destId="{71E2ED2A-FA48-4C33-A0E4-E450E5FB2124}" srcOrd="1" destOrd="0" presId="urn:microsoft.com/office/officeart/2005/8/layout/orgChart1"/>
    <dgm:cxn modelId="{FD73DFBB-F148-41BE-8712-365094C8518D}" type="presParOf" srcId="{B9927C5E-BA71-4388-A030-2748E0E776A3}" destId="{1393DD39-F09A-49F7-BADB-642725F0C9D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Employee Performance Analysis Using Excel</a:t>
          </a:r>
        </a:p>
      </dsp:txBody>
      <dsp:txXfrm>
        <a:off x="600164" y="0"/>
        <a:ext cx="6768044" cy="12003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1E4A93-F522-456F-8A86-021766D456DD}">
      <dsp:nvSpPr>
        <dsp:cNvPr id="0" name=""/>
        <dsp:cNvSpPr/>
      </dsp:nvSpPr>
      <dsp:spPr>
        <a:xfrm>
          <a:off x="3280893" y="0"/>
          <a:ext cx="2453425" cy="2453425"/>
        </a:xfrm>
        <a:prstGeom prst="triangle">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rtl="0">
            <a:lnSpc>
              <a:spcPct val="90000"/>
            </a:lnSpc>
            <a:spcBef>
              <a:spcPct val="0"/>
            </a:spcBef>
            <a:spcAft>
              <a:spcPct val="35000"/>
            </a:spcAft>
            <a:buNone/>
          </a:pPr>
          <a:r>
            <a:rPr lang="en-US" sz="800" kern="1200"/>
            <a:t>Conduct an initial review to clean and preprocess the data for consistency and accuracy. This includes handling missing or ambiguous entries in performance scores, employee status, and termination descriptions.</a:t>
          </a:r>
        </a:p>
      </dsp:txBody>
      <dsp:txXfrm>
        <a:off x="3894249" y="1226713"/>
        <a:ext cx="1226713" cy="1226712"/>
      </dsp:txXfrm>
    </dsp:sp>
    <dsp:sp modelId="{EB3721DB-6F8C-49F1-8347-286664918762}">
      <dsp:nvSpPr>
        <dsp:cNvPr id="0" name=""/>
        <dsp:cNvSpPr/>
      </dsp:nvSpPr>
      <dsp:spPr>
        <a:xfrm>
          <a:off x="2054180" y="2453425"/>
          <a:ext cx="2453425" cy="2453425"/>
        </a:xfrm>
        <a:prstGeom prst="triangle">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rtl="0">
            <a:lnSpc>
              <a:spcPct val="90000"/>
            </a:lnSpc>
            <a:spcBef>
              <a:spcPct val="0"/>
            </a:spcBef>
            <a:spcAft>
              <a:spcPct val="35000"/>
            </a:spcAft>
            <a:buNone/>
          </a:pPr>
          <a:r>
            <a:rPr lang="en-US" sz="800" kern="1200"/>
            <a:t>Analyze the performance scores and ratings of employees across different business units, job functions, and employment types to identify trends and areas for improvement.</a:t>
          </a:r>
        </a:p>
      </dsp:txBody>
      <dsp:txXfrm>
        <a:off x="2667536" y="3680138"/>
        <a:ext cx="1226713" cy="1226712"/>
      </dsp:txXfrm>
    </dsp:sp>
    <dsp:sp modelId="{10FFF116-EBCA-430D-B949-86F221C01EDF}">
      <dsp:nvSpPr>
        <dsp:cNvPr id="0" name=""/>
        <dsp:cNvSpPr/>
      </dsp:nvSpPr>
      <dsp:spPr>
        <a:xfrm rot="10800000">
          <a:off x="3280893" y="2453425"/>
          <a:ext cx="2453425" cy="2453425"/>
        </a:xfrm>
        <a:prstGeom prst="triangle">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rtl="0">
            <a:lnSpc>
              <a:spcPct val="90000"/>
            </a:lnSpc>
            <a:spcBef>
              <a:spcPct val="0"/>
            </a:spcBef>
            <a:spcAft>
              <a:spcPct val="35000"/>
            </a:spcAft>
            <a:buNone/>
          </a:pPr>
          <a:r>
            <a:rPr lang="en-US" sz="800" kern="1200"/>
            <a:t>Assess the effectiveness of different business units by analyzing employee performance, job functions, and pay zones to identify high-performing and underperforming areas.</a:t>
          </a:r>
        </a:p>
      </dsp:txBody>
      <dsp:txXfrm rot="10800000">
        <a:off x="3894249" y="2453425"/>
        <a:ext cx="1226713" cy="1226712"/>
      </dsp:txXfrm>
    </dsp:sp>
    <dsp:sp modelId="{D8AEC0DC-ACFF-4CA5-AF4F-0139D21C42AE}">
      <dsp:nvSpPr>
        <dsp:cNvPr id="0" name=""/>
        <dsp:cNvSpPr/>
      </dsp:nvSpPr>
      <dsp:spPr>
        <a:xfrm>
          <a:off x="4507605" y="2453425"/>
          <a:ext cx="2453425" cy="2453425"/>
        </a:xfrm>
        <a:prstGeom prst="triangle">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rtl="0">
            <a:lnSpc>
              <a:spcPct val="90000"/>
            </a:lnSpc>
            <a:spcBef>
              <a:spcPct val="0"/>
            </a:spcBef>
            <a:spcAft>
              <a:spcPct val="35000"/>
            </a:spcAft>
            <a:buNone/>
          </a:pPr>
          <a:r>
            <a:rPr lang="en-US" sz="800" kern="1200"/>
            <a:t>Evaluate the relationship between supervisors and their team's performance ratings to determine if certain supervisors are associated with better or worse outcomes.</a:t>
          </a:r>
        </a:p>
      </dsp:txBody>
      <dsp:txXfrm>
        <a:off x="5120961" y="3680138"/>
        <a:ext cx="1226713" cy="12267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1D565F-A472-4CF1-ABE8-B45FA2883EDD}">
      <dsp:nvSpPr>
        <dsp:cNvPr id="0" name=""/>
        <dsp:cNvSpPr/>
      </dsp:nvSpPr>
      <dsp:spPr>
        <a:xfrm>
          <a:off x="796" y="1616454"/>
          <a:ext cx="1596354" cy="798177"/>
        </a:xfrm>
        <a:prstGeom prst="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Human Resources (HR) Department  </a:t>
          </a:r>
        </a:p>
      </dsp:txBody>
      <dsp:txXfrm>
        <a:off x="796" y="1616454"/>
        <a:ext cx="1596354" cy="798177"/>
      </dsp:txXfrm>
    </dsp:sp>
    <dsp:sp modelId="{D17A22C0-D40F-4311-9811-78BE5F9EE6BF}">
      <dsp:nvSpPr>
        <dsp:cNvPr id="0" name=""/>
        <dsp:cNvSpPr/>
      </dsp:nvSpPr>
      <dsp:spPr>
        <a:xfrm>
          <a:off x="1932385" y="1616454"/>
          <a:ext cx="1596354" cy="798177"/>
        </a:xfrm>
        <a:prstGeom prst="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Department Managers (Sales &amp; Production)</a:t>
          </a:r>
        </a:p>
      </dsp:txBody>
      <dsp:txXfrm>
        <a:off x="1932385" y="1616454"/>
        <a:ext cx="1596354" cy="798177"/>
      </dsp:txXfrm>
    </dsp:sp>
    <dsp:sp modelId="{2D60D3B4-0F55-4FA7-B27E-FFCC994FA409}">
      <dsp:nvSpPr>
        <dsp:cNvPr id="0" name=""/>
        <dsp:cNvSpPr/>
      </dsp:nvSpPr>
      <dsp:spPr>
        <a:xfrm>
          <a:off x="3863974" y="1616454"/>
          <a:ext cx="1596354" cy="798177"/>
        </a:xfrm>
        <a:prstGeom prst="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Senior Leadership/Executives</a:t>
          </a:r>
        </a:p>
      </dsp:txBody>
      <dsp:txXfrm>
        <a:off x="3863974" y="1616454"/>
        <a:ext cx="1596354" cy="798177"/>
      </dsp:txXfrm>
    </dsp:sp>
    <dsp:sp modelId="{34F2AEBE-DDBF-4B03-9ECF-CA6FB9DA5133}">
      <dsp:nvSpPr>
        <dsp:cNvPr id="0" name=""/>
        <dsp:cNvSpPr/>
      </dsp:nvSpPr>
      <dsp:spPr>
        <a:xfrm>
          <a:off x="5795563" y="1616454"/>
          <a:ext cx="1596354" cy="798177"/>
        </a:xfrm>
        <a:prstGeom prst="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Employees</a:t>
          </a:r>
        </a:p>
      </dsp:txBody>
      <dsp:txXfrm>
        <a:off x="5795563" y="1616454"/>
        <a:ext cx="1596354" cy="798177"/>
      </dsp:txXfrm>
    </dsp:sp>
    <dsp:sp modelId="{3C1325B9-97FB-427B-B521-9EB30F7098AF}">
      <dsp:nvSpPr>
        <dsp:cNvPr id="0" name=""/>
        <dsp:cNvSpPr/>
      </dsp:nvSpPr>
      <dsp:spPr>
        <a:xfrm>
          <a:off x="7727152" y="1616454"/>
          <a:ext cx="1596354" cy="798177"/>
        </a:xfrm>
        <a:prstGeom prst="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Finance/Compensation Teams</a:t>
          </a:r>
        </a:p>
      </dsp:txBody>
      <dsp:txXfrm>
        <a:off x="7727152" y="1616454"/>
        <a:ext cx="1596354" cy="798177"/>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127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9/4/2024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7.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 /><Relationship Id="rId2" Type="http://schemas.openxmlformats.org/officeDocument/2006/relationships/diagramData" Target="../diagrams/data3.xml" /><Relationship Id="rId1" Type="http://schemas.openxmlformats.org/officeDocument/2006/relationships/slideLayout" Target="../slideLayouts/slideLayout7.xml" /><Relationship Id="rId6" Type="http://schemas.microsoft.com/office/2007/relationships/diagramDrawing" Target="../diagrams/drawing3.xml" /><Relationship Id="rId5" Type="http://schemas.openxmlformats.org/officeDocument/2006/relationships/diagramColors" Target="../diagrams/colors3.xml" /><Relationship Id="rId4" Type="http://schemas.openxmlformats.org/officeDocument/2006/relationships/diagramQuickStyle" Target="../diagrams/quickStyle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a:solidFill>
                  <a:schemeClr val="tx1"/>
                </a:solidFill>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636104" y="3452191"/>
            <a:ext cx="10588487" cy="1569660"/>
          </a:xfrm>
          <a:prstGeom prst="rect">
            <a:avLst/>
          </a:prstGeom>
          <a:noFill/>
        </p:spPr>
        <p:txBody>
          <a:bodyPr wrap="square" rtlCol="0">
            <a:spAutoFit/>
          </a:bodyPr>
          <a:lstStyle/>
          <a:p>
            <a:r>
              <a:rPr lang="en-US" sz="2400" dirty="0"/>
              <a:t>PRESENTED BY: </a:t>
            </a:r>
            <a:r>
              <a:rPr lang="en-GB" sz="2400" dirty="0"/>
              <a:t>DHARSHINI.B(06D12E302B98EE4974B4ACC59B5BD99D) NM ID</a:t>
            </a:r>
            <a:endParaRPr lang="en-US" sz="2400" dirty="0"/>
          </a:p>
          <a:p>
            <a:r>
              <a:rPr lang="en-US" sz="2400" dirty="0"/>
              <a:t>REGISTER NO.:  3122</a:t>
            </a:r>
            <a:r>
              <a:rPr lang="en-GB" sz="2400" dirty="0"/>
              <a:t>19348</a:t>
            </a:r>
            <a:endParaRPr lang="en-US" sz="2400" dirty="0"/>
          </a:p>
          <a:p>
            <a:r>
              <a:rPr lang="en-US" sz="2400" dirty="0"/>
              <a:t>DEPARTMENT:    </a:t>
            </a:r>
            <a:r>
              <a:rPr lang="en-GB" sz="2400" dirty="0"/>
              <a:t>B.COM (A &amp; F)</a:t>
            </a:r>
            <a:endParaRPr lang="en-US" sz="2400" dirty="0"/>
          </a:p>
          <a:p>
            <a:r>
              <a:rPr lang="en-US" sz="2400" dirty="0"/>
              <a:t>COLLEGE:         </a:t>
            </a:r>
            <a:r>
              <a:rPr lang="en-GB" sz="2400" dirty="0"/>
              <a:t>S.A COLLEGE OF ARTS AND SCIENCE </a:t>
            </a:r>
            <a:endParaRPr lang="en-US" sz="2400" dirty="0"/>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923330"/>
          </a:xfrm>
          <a:prstGeom prst="rect">
            <a:avLst/>
          </a:prstGeom>
          <a:noFill/>
        </p:spPr>
        <p:txBody>
          <a:bodyPr wrap="square" rtlCol="0">
            <a:spAutoFit/>
          </a:bodyPr>
          <a:lstStyle/>
          <a:p>
            <a:r>
              <a:rPr lang="en-US" sz="5400"/>
              <a:t>RESULTS</a:t>
            </a:r>
          </a:p>
        </p:txBody>
      </p:sp>
      <p:graphicFrame>
        <p:nvGraphicFramePr>
          <p:cNvPr id="4" name="Chart 3">
            <a:extLst>
              <a:ext uri="{FF2B5EF4-FFF2-40B4-BE49-F238E27FC236}">
                <a16:creationId xmlns:a16="http://schemas.microsoft.com/office/drawing/2014/main" id="{E8AB570A-50DD-4AC7-96F1-8169B324E2B1}"/>
              </a:ext>
            </a:extLst>
          </p:cNvPr>
          <p:cNvGraphicFramePr>
            <a:graphicFrameLocks/>
          </p:cNvGraphicFramePr>
          <p:nvPr>
            <p:extLst>
              <p:ext uri="{D42A27DB-BD31-4B8C-83A1-F6EECF244321}">
                <p14:modId xmlns:p14="http://schemas.microsoft.com/office/powerpoint/2010/main" val="962566204"/>
              </p:ext>
            </p:extLst>
          </p:nvPr>
        </p:nvGraphicFramePr>
        <p:xfrm>
          <a:off x="6471920" y="1785328"/>
          <a:ext cx="5171440" cy="47069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3363732871"/>
              </p:ext>
            </p:extLst>
          </p:nvPr>
        </p:nvGraphicFramePr>
        <p:xfrm>
          <a:off x="1259983" y="1877094"/>
          <a:ext cx="6145370" cy="390551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231259"/>
            <a:ext cx="5658678" cy="923330"/>
          </a:xfrm>
          <a:prstGeom prst="rect">
            <a:avLst/>
          </a:prstGeom>
          <a:noFill/>
        </p:spPr>
        <p:txBody>
          <a:bodyPr wrap="square" rtlCol="0">
            <a:spAutoFit/>
          </a:bodyPr>
          <a:lstStyle/>
          <a:p>
            <a:r>
              <a:rPr lang="en-US" sz="5400"/>
              <a:t>CONCLUSION</a:t>
            </a:r>
          </a:p>
        </p:txBody>
      </p:sp>
      <p:sp>
        <p:nvSpPr>
          <p:cNvPr id="3" name="TextBox 2">
            <a:extLst>
              <a:ext uri="{FF2B5EF4-FFF2-40B4-BE49-F238E27FC236}">
                <a16:creationId xmlns:a16="http://schemas.microsoft.com/office/drawing/2014/main" id="{F8F81060-0014-4B65-9A40-3816E13FC2E4}"/>
              </a:ext>
            </a:extLst>
          </p:cNvPr>
          <p:cNvSpPr txBox="1"/>
          <p:nvPr/>
        </p:nvSpPr>
        <p:spPr>
          <a:xfrm>
            <a:off x="596348" y="1248058"/>
            <a:ext cx="8560531" cy="5324535"/>
          </a:xfrm>
          <a:prstGeom prst="rect">
            <a:avLst/>
          </a:prstGeom>
          <a:noFill/>
        </p:spPr>
        <p:txBody>
          <a:bodyPr wrap="square" rtlCol="0">
            <a:spAutoFit/>
          </a:bodyPr>
          <a:lstStyle/>
          <a:p>
            <a:pPr marL="342900" indent="-342900" algn="just">
              <a:buFont typeface="Arial" panose="020B0604020202020204" pitchFamily="34" charset="0"/>
              <a:buChar char="•"/>
            </a:pPr>
            <a:r>
              <a:rPr lang="en-US" sz="2000">
                <a:latin typeface="Arial" panose="020B0604020202020204" pitchFamily="34" charset="0"/>
                <a:cs typeface="Arial" panose="020B0604020202020204" pitchFamily="34" charset="0"/>
              </a:rPr>
              <a:t>Based on the performance analysis, recommend strategies to address performance discrepancies and enhance overall employee performance.</a:t>
            </a:r>
          </a:p>
          <a:p>
            <a:pPr marL="342900" indent="-342900" algn="just">
              <a:buFont typeface="Arial" panose="020B0604020202020204" pitchFamily="34" charset="0"/>
              <a:buChar char="•"/>
            </a:pPr>
            <a:r>
              <a:rPr lang="en-US" sz="2000">
                <a:latin typeface="Arial" panose="020B0604020202020204" pitchFamily="34" charset="0"/>
                <a:cs typeface="Arial" panose="020B0604020202020204" pitchFamily="34" charset="0"/>
              </a:rPr>
              <a:t>Findings on supervisor effectiveness will inform targeted training programs to improve management practices and support employee development.</a:t>
            </a:r>
          </a:p>
          <a:p>
            <a:pPr marL="342900" indent="-342900" algn="just">
              <a:buFont typeface="Arial" panose="020B0604020202020204" pitchFamily="34" charset="0"/>
              <a:buChar char="•"/>
            </a:pPr>
            <a:r>
              <a:rPr lang="en-US" sz="2000">
                <a:latin typeface="Arial" panose="020B0604020202020204" pitchFamily="34" charset="0"/>
                <a:cs typeface="Arial" panose="020B0604020202020204" pitchFamily="34" charset="0"/>
              </a:rPr>
              <a:t>Insights will be gained into how supervisor effectiveness impacts employee performance, which could inform training and development programs for supervisors. Recommendations will be made to leverage successful practices identified in high-performing units and address challenges in underperforming areas.</a:t>
            </a:r>
          </a:p>
          <a:p>
            <a:pPr marL="342900" indent="-342900" algn="just">
              <a:buFont typeface="Arial" panose="020B0604020202020204" pitchFamily="34" charset="0"/>
              <a:buChar char="•"/>
            </a:pPr>
            <a:r>
              <a:rPr lang="en-US" sz="2000">
                <a:latin typeface="Arial" panose="020B0604020202020204" pitchFamily="34" charset="0"/>
                <a:cs typeface="Arial" panose="020B0604020202020204" pitchFamily="34" charset="0"/>
              </a:rPr>
              <a:t>Improve onboarding processes for future start employees based on their performance and integration needs, ensuring smoother transitions.</a:t>
            </a:r>
          </a:p>
          <a:p>
            <a:pPr marL="342900" indent="-342900" algn="just">
              <a:buFont typeface="Arial" panose="020B0604020202020204" pitchFamily="34" charset="0"/>
              <a:buChar char="•"/>
            </a:pPr>
            <a:r>
              <a:rPr lang="en-US" sz="2000">
                <a:latin typeface="Arial" panose="020B0604020202020204" pitchFamily="34" charset="0"/>
                <a:cs typeface="Arial" panose="020B0604020202020204" pitchFamily="34" charset="0"/>
              </a:rPr>
              <a:t>The data will be assessed for compliance with employment regulations, ensuring that all employee classifications and pay zones align with legal standards.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83D3F6-7DE6-DAC0-1CC8-8B2BADC2843C}"/>
              </a:ext>
            </a:extLst>
          </p:cNvPr>
          <p:cNvSpPr txBox="1"/>
          <p:nvPr/>
        </p:nvSpPr>
        <p:spPr>
          <a:xfrm>
            <a:off x="3053953" y="2828836"/>
            <a:ext cx="6107906" cy="646331"/>
          </a:xfrm>
          <a:prstGeom prst="rect">
            <a:avLst/>
          </a:prstGeom>
          <a:noFill/>
        </p:spPr>
        <p:txBody>
          <a:bodyPr wrap="square">
            <a:spAutoFit/>
          </a:bodyPr>
          <a:lstStyle/>
          <a:p>
            <a:r>
              <a:rPr lang="en-GB"/>
              <a:t>THANK YOU </a:t>
            </a:r>
          </a:p>
          <a:p>
            <a:endParaRPr lang="en-US"/>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5400">
                <a:solidFill>
                  <a:schemeClr val="tx1"/>
                </a:solidFill>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962613"/>
          </a:xfrm>
        </p:spPr>
        <p:txBody>
          <a:bodyPr>
            <a:normAutofit/>
          </a:bodyPr>
          <a:lstStyle/>
          <a:p>
            <a:r>
              <a:rPr lang="en-US" sz="5400">
                <a:solidFill>
                  <a:schemeClr val="tx1"/>
                </a:solidFill>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2014546" y="2168561"/>
            <a:ext cx="5551186" cy="3715404"/>
          </a:xfrm>
        </p:spPr>
        <p:txBody>
          <a:bodyPr>
            <a:normAutofit/>
          </a:bodyPr>
          <a:lstStyle/>
          <a:p>
            <a:r>
              <a:rPr lang="en-US" b="1">
                <a:solidFill>
                  <a:schemeClr val="tx1"/>
                </a:solidFill>
              </a:rPr>
              <a:t>1.Problem Statement</a:t>
            </a:r>
          </a:p>
          <a:p>
            <a:r>
              <a:rPr lang="en-US" b="1">
                <a:solidFill>
                  <a:schemeClr val="tx1"/>
                </a:solidFill>
              </a:rPr>
              <a:t>2. Project Overview</a:t>
            </a:r>
          </a:p>
          <a:p>
            <a:r>
              <a:rPr lang="en-US" b="1">
                <a:solidFill>
                  <a:schemeClr val="tx1"/>
                </a:solidFill>
              </a:rPr>
              <a:t>3.End Users</a:t>
            </a:r>
          </a:p>
          <a:p>
            <a:r>
              <a:rPr lang="en-US" b="1">
                <a:solidFill>
                  <a:schemeClr val="tx1"/>
                </a:solidFill>
              </a:rPr>
              <a:t>4.Our Solution and Proposition</a:t>
            </a:r>
          </a:p>
          <a:p>
            <a:r>
              <a:rPr lang="en-US" b="1">
                <a:solidFill>
                  <a:schemeClr val="tx1"/>
                </a:solidFill>
              </a:rPr>
              <a:t>5. Dataset Description</a:t>
            </a:r>
          </a:p>
          <a:p>
            <a:r>
              <a:rPr lang="en-US" b="1">
                <a:solidFill>
                  <a:schemeClr val="tx1"/>
                </a:solidFill>
              </a:rPr>
              <a:t>6. Modelling Approach</a:t>
            </a:r>
          </a:p>
          <a:p>
            <a:r>
              <a:rPr lang="en-US" b="1">
                <a:solidFill>
                  <a:schemeClr val="tx1"/>
                </a:solidFill>
              </a:rPr>
              <a:t>7. Results and Discussion</a:t>
            </a:r>
          </a:p>
          <a:p>
            <a:r>
              <a:rPr lang="en-US" b="1">
                <a:solidFill>
                  <a:schemeClr val="tx1"/>
                </a:solidFill>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5400">
                <a:solidFill>
                  <a:schemeClr val="tx1"/>
                </a:solidFill>
              </a:rPr>
              <a:t>PROBLEM</a:t>
            </a:r>
            <a:r>
              <a:rPr lang="en-US" sz="5400" b="1">
                <a:solidFill>
                  <a:schemeClr val="tx1"/>
                </a:solidFill>
              </a:rPr>
              <a:t> </a:t>
            </a:r>
            <a:r>
              <a:rPr lang="en-US" sz="5400">
                <a:solidFill>
                  <a:schemeClr val="tx1"/>
                </a:solidFill>
              </a:rPr>
              <a:t>STATEMENT</a:t>
            </a:r>
          </a:p>
        </p:txBody>
      </p:sp>
      <p:sp>
        <p:nvSpPr>
          <p:cNvPr id="3" name="Text Placeholder 2">
            <a:extLst>
              <a:ext uri="{FF2B5EF4-FFF2-40B4-BE49-F238E27FC236}">
                <a16:creationId xmlns:a16="http://schemas.microsoft.com/office/drawing/2014/main" id="{C88AC415-C681-421E-B395-E370663BDE66}"/>
              </a:ext>
            </a:extLst>
          </p:cNvPr>
          <p:cNvSpPr>
            <a:spLocks noGrp="1"/>
          </p:cNvSpPr>
          <p:nvPr>
            <p:ph type="body" idx="1"/>
          </p:nvPr>
        </p:nvSpPr>
        <p:spPr>
          <a:xfrm>
            <a:off x="549105" y="1823761"/>
            <a:ext cx="9382959" cy="4445952"/>
          </a:xfrm>
        </p:spPr>
        <p:txBody>
          <a:bodyPr>
            <a:normAutofit lnSpcReduction="10000"/>
          </a:bodyPr>
          <a:lstStyle/>
          <a:p>
            <a:pPr marL="342900" indent="-342900">
              <a:buFont typeface="Wingdings" panose="05000000000000000000" pitchFamily="2" charset="2"/>
              <a:buChar char="Ø"/>
            </a:pPr>
            <a:r>
              <a:rPr lang="en-US">
                <a:solidFill>
                  <a:schemeClr val="tx1"/>
                </a:solidFill>
              </a:rPr>
              <a:t>There is a need to assess and address diversity and inclusion within the employee population based on gender, race, and marital status.</a:t>
            </a:r>
          </a:p>
          <a:p>
            <a:pPr marL="342900" indent="-342900">
              <a:buFont typeface="Wingdings" panose="05000000000000000000" pitchFamily="2" charset="2"/>
              <a:buChar char="Ø"/>
            </a:pPr>
            <a:r>
              <a:rPr lang="en-US">
                <a:solidFill>
                  <a:schemeClr val="tx1"/>
                </a:solidFill>
              </a:rPr>
              <a:t>The data shows varying performance ratings across different employees and job functions. Understanding the root causes behind these discrepancies is crucial.</a:t>
            </a:r>
          </a:p>
          <a:p>
            <a:pPr marL="342900" indent="-342900">
              <a:buFont typeface="Wingdings" panose="05000000000000000000" pitchFamily="2" charset="2"/>
              <a:buChar char="Ø"/>
            </a:pPr>
            <a:r>
              <a:rPr lang="en-US">
                <a:solidFill>
                  <a:schemeClr val="tx1"/>
                </a:solidFill>
              </a:rPr>
              <a:t>The mix of full-time, part-time, contract, and temporary employees, along with different termination types, suggests possible issues with employee retention and job satisfaction.</a:t>
            </a:r>
          </a:p>
          <a:p>
            <a:pPr marL="342900" indent="-342900">
              <a:buFont typeface="Wingdings" panose="05000000000000000000" pitchFamily="2" charset="2"/>
              <a:buChar char="Ø"/>
            </a:pPr>
            <a:r>
              <a:rPr lang="en-US">
                <a:solidFill>
                  <a:schemeClr val="tx1"/>
                </a:solidFill>
                <a:latin typeface="Arial" panose="020B0604020202020204" pitchFamily="34" charset="0"/>
                <a:cs typeface="Arial" panose="020B0604020202020204" pitchFamily="34" charset="0"/>
              </a:rPr>
              <a:t>Different business units and locations are represented in the data. Analyzing performance and employment trends across these units can identify areas of strength and those needing improvement.</a:t>
            </a:r>
          </a:p>
          <a:p>
            <a:pPr marL="342900" indent="-342900">
              <a:buFont typeface="Wingdings" panose="05000000000000000000" pitchFamily="2" charset="2"/>
              <a:buChar char="Ø"/>
            </a:pPr>
            <a:r>
              <a:rPr lang="en-US">
                <a:solidFill>
                  <a:schemeClr val="tx1"/>
                </a:solidFill>
                <a:latin typeface="Arial" panose="020B0604020202020204" pitchFamily="34" charset="0"/>
                <a:cs typeface="Arial" panose="020B0604020202020204" pitchFamily="34" charset="0"/>
              </a:rPr>
              <a:t>Ensuring that the data reflects compliance with employment regulations, especially in terms of classifications, pay zones, and employee types.</a:t>
            </a: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351182" y="272240"/>
            <a:ext cx="7142922" cy="923330"/>
          </a:xfrm>
          <a:prstGeom prst="rect">
            <a:avLst/>
          </a:prstGeom>
          <a:noFill/>
        </p:spPr>
        <p:txBody>
          <a:bodyPr wrap="square" rtlCol="0">
            <a:spAutoFit/>
          </a:bodyPr>
          <a:lstStyle/>
          <a:p>
            <a:r>
              <a:rPr lang="en-US" sz="5400"/>
              <a:t>PROJECT OVERVIEW</a:t>
            </a:r>
          </a:p>
        </p:txBody>
      </p:sp>
      <p:sp>
        <p:nvSpPr>
          <p:cNvPr id="3" name="TextBox 2">
            <a:extLst>
              <a:ext uri="{FF2B5EF4-FFF2-40B4-BE49-F238E27FC236}">
                <a16:creationId xmlns:a16="http://schemas.microsoft.com/office/drawing/2014/main" id="{D48EE540-A719-4638-BDB1-988C8E52931C}"/>
              </a:ext>
            </a:extLst>
          </p:cNvPr>
          <p:cNvSpPr txBox="1"/>
          <p:nvPr/>
        </p:nvSpPr>
        <p:spPr>
          <a:xfrm>
            <a:off x="397565" y="1084085"/>
            <a:ext cx="7235687" cy="369332"/>
          </a:xfrm>
          <a:prstGeom prst="rect">
            <a:avLst/>
          </a:prstGeom>
          <a:noFill/>
        </p:spPr>
        <p:txBody>
          <a:bodyPr wrap="square" rtlCol="0">
            <a:spAutoFit/>
          </a:bodyPr>
          <a:lstStyle/>
          <a:p>
            <a:r>
              <a:rPr lang="en-US"/>
              <a:t>[Employee Performance Improvement and Pay Zone Optimization]</a:t>
            </a:r>
          </a:p>
        </p:txBody>
      </p:sp>
      <p:graphicFrame>
        <p:nvGraphicFramePr>
          <p:cNvPr id="16" name="Diagram 15"/>
          <p:cNvGraphicFramePr/>
          <p:nvPr>
            <p:extLst>
              <p:ext uri="{D42A27DB-BD31-4B8C-83A1-F6EECF244321}">
                <p14:modId xmlns:p14="http://schemas.microsoft.com/office/powerpoint/2010/main" val="3680012131"/>
              </p:ext>
            </p:extLst>
          </p:nvPr>
        </p:nvGraphicFramePr>
        <p:xfrm>
          <a:off x="811369" y="1751527"/>
          <a:ext cx="9015211" cy="490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225287" y="463826"/>
            <a:ext cx="8865705" cy="923330"/>
          </a:xfrm>
          <a:prstGeom prst="rect">
            <a:avLst/>
          </a:prstGeom>
          <a:noFill/>
        </p:spPr>
        <p:txBody>
          <a:bodyPr wrap="square" rtlCol="0">
            <a:spAutoFit/>
          </a:bodyPr>
          <a:lstStyle/>
          <a:p>
            <a:r>
              <a:rPr lang="en-US" sz="5400"/>
              <a:t>WHO ARE THE END USERS?</a:t>
            </a:r>
          </a:p>
        </p:txBody>
      </p:sp>
      <p:graphicFrame>
        <p:nvGraphicFramePr>
          <p:cNvPr id="6" name="Diagram 5">
            <a:extLst>
              <a:ext uri="{FF2B5EF4-FFF2-40B4-BE49-F238E27FC236}">
                <a16:creationId xmlns:a16="http://schemas.microsoft.com/office/drawing/2014/main" id="{81764151-B9B3-4C8D-937B-F049C9C4FEF4}"/>
              </a:ext>
            </a:extLst>
          </p:cNvPr>
          <p:cNvGraphicFramePr/>
          <p:nvPr>
            <p:extLst>
              <p:ext uri="{D42A27DB-BD31-4B8C-83A1-F6EECF244321}">
                <p14:modId xmlns:p14="http://schemas.microsoft.com/office/powerpoint/2010/main" val="346976288"/>
              </p:ext>
            </p:extLst>
          </p:nvPr>
        </p:nvGraphicFramePr>
        <p:xfrm>
          <a:off x="399245" y="1571223"/>
          <a:ext cx="9324304" cy="4031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1754326"/>
          </a:xfrm>
          <a:prstGeom prst="rect">
            <a:avLst/>
          </a:prstGeom>
          <a:noFill/>
        </p:spPr>
        <p:txBody>
          <a:bodyPr wrap="square" rtlCol="0">
            <a:spAutoFit/>
          </a:bodyPr>
          <a:lstStyle/>
          <a:p>
            <a:r>
              <a:rPr lang="en-US" sz="5400"/>
              <a:t>OUR SOLUTION AND ITS VALUE PROPOSITION</a:t>
            </a:r>
          </a:p>
        </p:txBody>
      </p:sp>
      <p:sp>
        <p:nvSpPr>
          <p:cNvPr id="3" name="TextBox 2">
            <a:extLst>
              <a:ext uri="{FF2B5EF4-FFF2-40B4-BE49-F238E27FC236}">
                <a16:creationId xmlns:a16="http://schemas.microsoft.com/office/drawing/2014/main" id="{A620A2CE-FFE9-4505-8508-445497B29450}"/>
              </a:ext>
            </a:extLst>
          </p:cNvPr>
          <p:cNvSpPr txBox="1"/>
          <p:nvPr/>
        </p:nvSpPr>
        <p:spPr>
          <a:xfrm>
            <a:off x="556590" y="2491409"/>
            <a:ext cx="9765970" cy="3139321"/>
          </a:xfrm>
          <a:prstGeom prst="rect">
            <a:avLst/>
          </a:prstGeom>
          <a:noFill/>
        </p:spPr>
        <p:txBody>
          <a:bodyPr wrap="square" rtlCol="0">
            <a:spAutoFit/>
          </a:bodyPr>
          <a:lstStyle/>
          <a:p>
            <a:r>
              <a:rPr lang="en-US" sz="2000">
                <a:effectLst>
                  <a:outerShdw blurRad="38100" dist="38100" dir="2700000" algn="tl">
                    <a:srgbClr val="000000">
                      <a:alpha val="43137"/>
                    </a:srgbClr>
                  </a:outerShdw>
                </a:effectLst>
              </a:rPr>
              <a:t>Filtering -</a:t>
            </a:r>
            <a:r>
              <a:rPr lang="en-US" sz="2000"/>
              <a:t> Remove missing values.</a:t>
            </a:r>
          </a:p>
          <a:p>
            <a:endParaRPr lang="en-US" sz="2000">
              <a:effectLst>
                <a:outerShdw blurRad="38100" dist="38100" dir="2700000" algn="tl">
                  <a:srgbClr val="000000">
                    <a:alpha val="43137"/>
                  </a:srgbClr>
                </a:outerShdw>
              </a:effectLst>
            </a:endParaRPr>
          </a:p>
          <a:p>
            <a:r>
              <a:rPr lang="en-US" sz="2000">
                <a:effectLst>
                  <a:outerShdw blurRad="38100" dist="38100" dir="2700000" algn="tl">
                    <a:srgbClr val="000000">
                      <a:alpha val="43137"/>
                    </a:srgbClr>
                  </a:outerShdw>
                </a:effectLst>
              </a:rPr>
              <a:t>Conditional</a:t>
            </a:r>
            <a:r>
              <a:rPr lang="en-US" sz="2000"/>
              <a:t> </a:t>
            </a:r>
            <a:r>
              <a:rPr lang="en-US" sz="2000">
                <a:effectLst>
                  <a:outerShdw blurRad="38100" dist="38100" dir="2700000" algn="tl">
                    <a:srgbClr val="000000">
                      <a:alpha val="43137"/>
                    </a:srgbClr>
                  </a:outerShdw>
                </a:effectLst>
              </a:rPr>
              <a:t>Formatting -</a:t>
            </a:r>
            <a:r>
              <a:rPr lang="en-US" sz="2000"/>
              <a:t> Blanks, Background Color Shading, Data Bars, Values.</a:t>
            </a:r>
            <a:endParaRPr lang="en-US"/>
          </a:p>
          <a:p>
            <a:endParaRPr lang="en-US"/>
          </a:p>
          <a:p>
            <a:r>
              <a:rPr lang="en-US" sz="2000">
                <a:effectLst>
                  <a:outerShdw blurRad="38100" dist="38100" dir="2700000" algn="tl">
                    <a:srgbClr val="000000">
                      <a:alpha val="43137"/>
                    </a:srgbClr>
                  </a:outerShdw>
                </a:effectLst>
              </a:rPr>
              <a:t>Data Filtering and Sorting - </a:t>
            </a:r>
            <a:r>
              <a:rPr lang="en-US" sz="2000"/>
              <a:t>Identify specific employee performance groups, such as those with exceeds, needs improvement and fully meets.</a:t>
            </a:r>
          </a:p>
          <a:p>
            <a:endParaRPr lang="en-US" sz="2000">
              <a:effectLst>
                <a:outerShdw blurRad="38100" dist="38100" dir="2700000" algn="tl">
                  <a:srgbClr val="000000">
                    <a:alpha val="43137"/>
                  </a:srgbClr>
                </a:outerShdw>
              </a:effectLst>
            </a:endParaRPr>
          </a:p>
          <a:p>
            <a:r>
              <a:rPr lang="en-US" sz="2000">
                <a:effectLst>
                  <a:outerShdw blurRad="38100" dist="38100" dir="2700000" algn="tl">
                    <a:srgbClr val="000000">
                      <a:alpha val="43137"/>
                    </a:srgbClr>
                  </a:outerShdw>
                </a:effectLst>
              </a:rPr>
              <a:t>Pivot</a:t>
            </a:r>
            <a:r>
              <a:rPr lang="en-US" sz="2000"/>
              <a:t> </a:t>
            </a:r>
            <a:r>
              <a:rPr lang="en-US" sz="2000">
                <a:effectLst>
                  <a:outerShdw blurRad="38100" dist="38100" dir="2700000" algn="tl">
                    <a:srgbClr val="000000">
                      <a:alpha val="43137"/>
                    </a:srgbClr>
                  </a:outerShdw>
                </a:effectLst>
              </a:rPr>
              <a:t>table -</a:t>
            </a:r>
            <a:r>
              <a:rPr lang="en-US" sz="2000"/>
              <a:t> Summary of employee performance under their employee Id.</a:t>
            </a:r>
          </a:p>
          <a:p>
            <a:endParaRPr lang="en-US" sz="2000"/>
          </a:p>
          <a:p>
            <a:r>
              <a:rPr lang="en-US" sz="2000">
                <a:effectLst>
                  <a:outerShdw blurRad="38100" dist="38100" dir="2700000" algn="tl">
                    <a:srgbClr val="000000">
                      <a:alpha val="43137"/>
                    </a:srgbClr>
                  </a:outerShdw>
                </a:effectLst>
              </a:rPr>
              <a:t>Graphs -</a:t>
            </a:r>
            <a:r>
              <a:rPr lang="en-US" sz="2000"/>
              <a:t> Final Report with Trend line.</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90330" y="397565"/>
            <a:ext cx="8004314" cy="923330"/>
          </a:xfrm>
          <a:prstGeom prst="rect">
            <a:avLst/>
          </a:prstGeom>
          <a:noFill/>
        </p:spPr>
        <p:txBody>
          <a:bodyPr wrap="square" rtlCol="0">
            <a:spAutoFit/>
          </a:bodyPr>
          <a:lstStyle/>
          <a:p>
            <a:r>
              <a:rPr lang="en-US" sz="5400"/>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795130" y="1603513"/>
            <a:ext cx="7699514" cy="4154984"/>
          </a:xfrm>
          <a:prstGeom prst="rect">
            <a:avLst/>
          </a:prstGeom>
          <a:noFill/>
        </p:spPr>
        <p:txBody>
          <a:bodyPr wrap="square" rtlCol="0">
            <a:spAutoFit/>
          </a:bodyPr>
          <a:lstStyle/>
          <a:p>
            <a:r>
              <a:rPr lang="en-US" sz="2000">
                <a:effectLst>
                  <a:outerShdw blurRad="38100" dist="38100" dir="2700000" algn="tl">
                    <a:srgbClr val="000000">
                      <a:alpha val="43137"/>
                    </a:srgbClr>
                  </a:outerShdw>
                </a:effectLst>
              </a:rPr>
              <a:t>EMPLOYEE ID</a:t>
            </a:r>
            <a:r>
              <a:rPr lang="en-US" sz="2000"/>
              <a:t>: Unique identifier for each employee in the    organization.</a:t>
            </a:r>
          </a:p>
          <a:p>
            <a:endParaRPr lang="en-US" sz="2000"/>
          </a:p>
          <a:p>
            <a:r>
              <a:rPr lang="en-US" sz="2000">
                <a:effectLst>
                  <a:outerShdw blurRad="38100" dist="38100" dir="2700000" algn="tl">
                    <a:srgbClr val="000000">
                      <a:alpha val="43137"/>
                    </a:srgbClr>
                  </a:outerShdw>
                </a:effectLst>
              </a:rPr>
              <a:t>FIRST NAME</a:t>
            </a:r>
            <a:r>
              <a:rPr lang="en-US" sz="2000"/>
              <a:t>: The first name of the employee.</a:t>
            </a:r>
          </a:p>
          <a:p>
            <a:endParaRPr lang="en-US" sz="2000"/>
          </a:p>
          <a:p>
            <a:r>
              <a:rPr lang="en-US" sz="2000">
                <a:effectLst>
                  <a:outerShdw blurRad="38100" dist="38100" dir="2700000" algn="tl">
                    <a:srgbClr val="000000">
                      <a:alpha val="43137"/>
                    </a:srgbClr>
                  </a:outerShdw>
                </a:effectLst>
              </a:rPr>
              <a:t>PAY ZONE</a:t>
            </a:r>
            <a:r>
              <a:rPr lang="en-US" sz="2000"/>
              <a:t>: The pay zone or salary band to which the employee's compensation falls.</a:t>
            </a:r>
          </a:p>
          <a:p>
            <a:endParaRPr lang="en-US" sz="2000"/>
          </a:p>
          <a:p>
            <a:r>
              <a:rPr lang="en-US" sz="2000">
                <a:effectLst>
                  <a:outerShdw blurRad="38100" dist="38100" dir="2700000" algn="tl">
                    <a:srgbClr val="000000">
                      <a:alpha val="43137"/>
                    </a:srgbClr>
                  </a:outerShdw>
                </a:effectLst>
              </a:rPr>
              <a:t>DEPARTMENT TYPE</a:t>
            </a:r>
            <a:r>
              <a:rPr lang="en-US" sz="2000"/>
              <a:t>: The broader category or type of department the employee's work is associated with.</a:t>
            </a:r>
          </a:p>
          <a:p>
            <a:endParaRPr lang="en-US" sz="2000"/>
          </a:p>
          <a:p>
            <a:r>
              <a:rPr lang="en-US" sz="2000">
                <a:effectLst>
                  <a:outerShdw blurRad="38100" dist="38100" dir="2700000" algn="tl">
                    <a:srgbClr val="000000">
                      <a:alpha val="43137"/>
                    </a:srgbClr>
                  </a:outerShdw>
                </a:effectLst>
              </a:rPr>
              <a:t>CURRENT EMPLOYEE RATING</a:t>
            </a:r>
            <a:r>
              <a:rPr lang="en-US" sz="2000"/>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923330"/>
          </a:xfrm>
          <a:prstGeom prst="rect">
            <a:avLst/>
          </a:prstGeom>
          <a:noFill/>
        </p:spPr>
        <p:txBody>
          <a:bodyPr wrap="square" rtlCol="0">
            <a:spAutoFit/>
          </a:bodyPr>
          <a:lstStyle/>
          <a:p>
            <a:r>
              <a:rPr lang="en-US" sz="5400"/>
              <a:t>MODELLING</a:t>
            </a:r>
          </a:p>
        </p:txBody>
      </p:sp>
      <p:sp>
        <p:nvSpPr>
          <p:cNvPr id="3" name="TextBox 2">
            <a:extLst>
              <a:ext uri="{FF2B5EF4-FFF2-40B4-BE49-F238E27FC236}">
                <a16:creationId xmlns:a16="http://schemas.microsoft.com/office/drawing/2014/main" id="{615D1BE8-D50D-445F-BF7A-D1E5619C1381}"/>
              </a:ext>
            </a:extLst>
          </p:cNvPr>
          <p:cNvSpPr txBox="1"/>
          <p:nvPr/>
        </p:nvSpPr>
        <p:spPr>
          <a:xfrm>
            <a:off x="755374" y="1868557"/>
            <a:ext cx="8958469" cy="3477875"/>
          </a:xfrm>
          <a:prstGeom prst="rect">
            <a:avLst/>
          </a:prstGeom>
          <a:noFill/>
        </p:spPr>
        <p:txBody>
          <a:bodyPr wrap="square" rtlCol="0">
            <a:spAutoFit/>
          </a:bodyPr>
          <a:lstStyle/>
          <a:p>
            <a:r>
              <a:rPr lang="en-US" sz="2000">
                <a:effectLst>
                  <a:outerShdw blurRad="38100" dist="38100" dir="2700000" algn="tl">
                    <a:srgbClr val="000000">
                      <a:alpha val="43137"/>
                    </a:srgbClr>
                  </a:outerShdw>
                </a:effectLst>
              </a:rPr>
              <a:t>DATA SET</a:t>
            </a:r>
            <a:r>
              <a:rPr lang="en-US" sz="2000"/>
              <a:t>: Kaggle, Employee dataset.</a:t>
            </a:r>
          </a:p>
          <a:p>
            <a:endParaRPr lang="en-US" sz="2000"/>
          </a:p>
          <a:p>
            <a:r>
              <a:rPr lang="en-US" sz="2000">
                <a:effectLst>
                  <a:outerShdw blurRad="38100" dist="38100" dir="2700000" algn="tl">
                    <a:srgbClr val="000000">
                      <a:alpha val="43137"/>
                    </a:srgbClr>
                  </a:outerShdw>
                </a:effectLst>
              </a:rPr>
              <a:t>FEATURE SELECTION</a:t>
            </a:r>
            <a:r>
              <a:rPr lang="en-US" sz="2000"/>
              <a:t>: Slicer, Conditional Formatting, Designing.</a:t>
            </a:r>
          </a:p>
          <a:p>
            <a:endParaRPr lang="en-US" sz="2000"/>
          </a:p>
          <a:p>
            <a:r>
              <a:rPr lang="en-US" sz="2000">
                <a:effectLst>
                  <a:outerShdw blurRad="38100" dist="38100" dir="2700000" algn="tl">
                    <a:srgbClr val="000000">
                      <a:alpha val="43137"/>
                    </a:srgbClr>
                  </a:outerShdw>
                </a:effectLst>
              </a:rPr>
              <a:t>DATA CLEANING</a:t>
            </a:r>
            <a:r>
              <a:rPr lang="en-US" sz="2000"/>
              <a:t>: Missing values, Irrelevant data, Correct Errors, Remove Unnecessary Columns and Rows.</a:t>
            </a:r>
          </a:p>
          <a:p>
            <a:endParaRPr lang="en-US" sz="2000"/>
          </a:p>
          <a:p>
            <a:r>
              <a:rPr lang="en-US" sz="2000">
                <a:effectLst>
                  <a:outerShdw blurRad="38100" dist="38100" dir="2700000" algn="tl">
                    <a:srgbClr val="000000">
                      <a:alpha val="43137"/>
                    </a:srgbClr>
                  </a:outerShdw>
                </a:effectLst>
              </a:rPr>
              <a:t>PIVOT TABLE: </a:t>
            </a:r>
            <a:r>
              <a:rPr lang="en-US" sz="2000"/>
              <a:t>Employee ID, First Name, Performance Score.</a:t>
            </a:r>
          </a:p>
          <a:p>
            <a:endParaRPr lang="en-US" sz="2000"/>
          </a:p>
          <a:p>
            <a:r>
              <a:rPr lang="en-US" sz="2000">
                <a:effectLst>
                  <a:outerShdw blurRad="38100" dist="38100" dir="2700000" algn="tl">
                    <a:srgbClr val="000000">
                      <a:alpha val="43137"/>
                    </a:srgbClr>
                  </a:outerShdw>
                </a:effectLst>
              </a:rPr>
              <a:t>CHART: </a:t>
            </a:r>
            <a:r>
              <a:rPr lang="en-US" sz="2000"/>
              <a:t>Report of Employee Performance based on their Employee Id is represent in Values and Performance Score presented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Dharshini .B</cp:lastModifiedBy>
  <cp:revision>1</cp:revision>
  <dcterms:created xsi:type="dcterms:W3CDTF">2024-08-21T00:32:52Z</dcterms:created>
  <dcterms:modified xsi:type="dcterms:W3CDTF">2024-09-04T13:44:55Z</dcterms:modified>
</cp:coreProperties>
</file>