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https://dxcportal-my.sharepoint.com/personal/v_yamini_dxc_com/Documents/Desktop/PROJECT%20PRINCE/dharush.xl.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[dharush.xl.xlsx]Sheet2!PivotTable1</c:name>
    <c:fmtId val="-1"/>
  </c:pivotSource>
  <c:chart>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Sheet2!$B$3</c:f>
              <c:strCache>
                <c:ptCount val="1"/>
                <c:pt idx="0">
                  <c:v>Sum of salary</c:v>
                </c:pt>
              </c:strCache>
            </c:strRef>
          </c:tx>
          <c:spPr>
            <a:solidFill>
              <a:schemeClr val="accent1"/>
            </a:solidFill>
            <a:ln>
              <a:noFill/>
            </a:ln>
            <a:effectLst/>
            <a:sp3d/>
          </c:spPr>
          <c:invertIfNegative val="0"/>
          <c:cat>
            <c:multiLvlStrRef>
              <c:f>Sheet2!$A$4:$A$16</c:f>
              <c:multiLvlStrCache>
                <c:ptCount val="6"/>
                <c:lvl>
                  <c:pt idx="0">
                    <c:v>BPO</c:v>
                  </c:pt>
                  <c:pt idx="1">
                    <c:v>Employee</c:v>
                  </c:pt>
                  <c:pt idx="2">
                    <c:v>HR manager</c:v>
                  </c:pt>
                  <c:pt idx="3">
                    <c:v>Marketing manager</c:v>
                  </c:pt>
                  <c:pt idx="4">
                    <c:v>Production manager</c:v>
                  </c:pt>
                  <c:pt idx="5">
                    <c:v>Sales manager</c:v>
                  </c:pt>
                </c:lvl>
                <c:lvl>
                  <c:pt idx="0">
                    <c:v>BPO</c:v>
                  </c:pt>
                  <c:pt idx="1">
                    <c:v>employee</c:v>
                  </c:pt>
                  <c:pt idx="2">
                    <c:v>HR</c:v>
                  </c:pt>
                  <c:pt idx="3">
                    <c:v>marketing</c:v>
                  </c:pt>
                  <c:pt idx="4">
                    <c:v>production</c:v>
                  </c:pt>
                  <c:pt idx="5">
                    <c:v>sales</c:v>
                  </c:pt>
                </c:lvl>
              </c:multiLvlStrCache>
            </c:multiLvlStrRef>
          </c:cat>
          <c:val>
            <c:numRef>
              <c:f>Sheet2!$B$4:$B$16</c:f>
              <c:numCache>
                <c:formatCode>General</c:formatCode>
                <c:ptCount val="6"/>
                <c:pt idx="0">
                  <c:v>458460</c:v>
                </c:pt>
                <c:pt idx="1">
                  <c:v>472113</c:v>
                </c:pt>
                <c:pt idx="2">
                  <c:v>443346</c:v>
                </c:pt>
                <c:pt idx="3">
                  <c:v>465487</c:v>
                </c:pt>
                <c:pt idx="4">
                  <c:v>471147</c:v>
                </c:pt>
                <c:pt idx="5">
                  <c:v>462476</c:v>
                </c:pt>
              </c:numCache>
            </c:numRef>
          </c:val>
          <c:extLst>
            <c:ext xmlns:c16="http://schemas.microsoft.com/office/drawing/2014/chart" uri="{C3380CC4-5D6E-409C-BE32-E72D297353CC}">
              <c16:uniqueId val="{00000000-D8D8-4A32-8D04-0739DB7EB5A7}"/>
            </c:ext>
          </c:extLst>
        </c:ser>
        <c:ser>
          <c:idx val="1"/>
          <c:order val="1"/>
          <c:tx>
            <c:strRef>
              <c:f>Sheet2!$C$3</c:f>
              <c:strCache>
                <c:ptCount val="1"/>
                <c:pt idx="0">
                  <c:v>Sum of Amenities</c:v>
                </c:pt>
              </c:strCache>
            </c:strRef>
          </c:tx>
          <c:spPr>
            <a:solidFill>
              <a:schemeClr val="accent2"/>
            </a:solidFill>
            <a:ln>
              <a:noFill/>
            </a:ln>
            <a:effectLst/>
            <a:sp3d/>
          </c:spPr>
          <c:invertIfNegative val="0"/>
          <c:cat>
            <c:multiLvlStrRef>
              <c:f>Sheet2!$A$4:$A$16</c:f>
              <c:multiLvlStrCache>
                <c:ptCount val="6"/>
                <c:lvl>
                  <c:pt idx="0">
                    <c:v>BPO</c:v>
                  </c:pt>
                  <c:pt idx="1">
                    <c:v>Employee</c:v>
                  </c:pt>
                  <c:pt idx="2">
                    <c:v>HR manager</c:v>
                  </c:pt>
                  <c:pt idx="3">
                    <c:v>Marketing manager</c:v>
                  </c:pt>
                  <c:pt idx="4">
                    <c:v>Production manager</c:v>
                  </c:pt>
                  <c:pt idx="5">
                    <c:v>Sales manager</c:v>
                  </c:pt>
                </c:lvl>
                <c:lvl>
                  <c:pt idx="0">
                    <c:v>BPO</c:v>
                  </c:pt>
                  <c:pt idx="1">
                    <c:v>employee</c:v>
                  </c:pt>
                  <c:pt idx="2">
                    <c:v>HR</c:v>
                  </c:pt>
                  <c:pt idx="3">
                    <c:v>marketing</c:v>
                  </c:pt>
                  <c:pt idx="4">
                    <c:v>production</c:v>
                  </c:pt>
                  <c:pt idx="5">
                    <c:v>sales</c:v>
                  </c:pt>
                </c:lvl>
              </c:multiLvlStrCache>
            </c:multiLvlStrRef>
          </c:cat>
          <c:val>
            <c:numRef>
              <c:f>Sheet2!$C$4:$C$16</c:f>
              <c:numCache>
                <c:formatCode>General</c:formatCode>
                <c:ptCount val="6"/>
                <c:pt idx="0">
                  <c:v>21391</c:v>
                </c:pt>
                <c:pt idx="1">
                  <c:v>22048</c:v>
                </c:pt>
                <c:pt idx="2">
                  <c:v>20054</c:v>
                </c:pt>
                <c:pt idx="3">
                  <c:v>21141</c:v>
                </c:pt>
                <c:pt idx="4">
                  <c:v>21169</c:v>
                </c:pt>
                <c:pt idx="5">
                  <c:v>21890</c:v>
                </c:pt>
              </c:numCache>
            </c:numRef>
          </c:val>
          <c:extLst>
            <c:ext xmlns:c16="http://schemas.microsoft.com/office/drawing/2014/chart" uri="{C3380CC4-5D6E-409C-BE32-E72D297353CC}">
              <c16:uniqueId val="{00000001-D8D8-4A32-8D04-0739DB7EB5A7}"/>
            </c:ext>
          </c:extLst>
        </c:ser>
        <c:dLbls>
          <c:showLegendKey val="0"/>
          <c:showVal val="0"/>
          <c:showCatName val="0"/>
          <c:showSerName val="0"/>
          <c:showPercent val="0"/>
          <c:showBubbleSize val="0"/>
        </c:dLbls>
        <c:gapWidth val="150"/>
        <c:shape val="box"/>
        <c:axId val="394984335"/>
        <c:axId val="394987695"/>
        <c:axId val="0"/>
      </c:bar3DChart>
      <c:catAx>
        <c:axId val="394984335"/>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4987695"/>
        <c:crosses val="autoZero"/>
        <c:auto val="1"/>
        <c:lblAlgn val="ctr"/>
        <c:lblOffset val="100"/>
        <c:noMultiLvlLbl val="0"/>
      </c:catAx>
      <c:valAx>
        <c:axId val="3949876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49843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5685" y="835443"/>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905000" y="2905125"/>
            <a:ext cx="9260142" cy="1938992"/>
          </a:xfrm>
          <a:prstGeom prst="rect">
            <a:avLst/>
          </a:prstGeom>
          <a:noFill/>
        </p:spPr>
        <p:txBody>
          <a:bodyPr wrap="square" rtlCol="0">
            <a:spAutoFit/>
          </a:bodyPr>
          <a:lstStyle/>
          <a:p>
            <a:r>
              <a:rPr lang="en-US" sz="2400" dirty="0"/>
              <a:t>STUDENT NAME: </a:t>
            </a:r>
            <a:r>
              <a:rPr lang="en-US" sz="2400" dirty="0" err="1"/>
              <a:t>V.Dharshini</a:t>
            </a:r>
            <a:endParaRPr lang="en-US" sz="2400" dirty="0"/>
          </a:p>
          <a:p>
            <a:r>
              <a:rPr lang="en-US" sz="2400" dirty="0"/>
              <a:t>REGISTER NO: 312203190</a:t>
            </a:r>
          </a:p>
          <a:p>
            <a:r>
              <a:rPr lang="en-US" sz="2400" dirty="0"/>
              <a:t>DEPARTMENT: </a:t>
            </a:r>
            <a:r>
              <a:rPr lang="en-US" sz="2400" dirty="0" err="1"/>
              <a:t>B.Com</a:t>
            </a:r>
            <a:r>
              <a:rPr lang="en-US" sz="2400" dirty="0"/>
              <a:t>(Accounting and finance)</a:t>
            </a:r>
          </a:p>
          <a:p>
            <a:r>
              <a:rPr lang="en-US" sz="2400" dirty="0"/>
              <a:t>COLLEGE: Prince shri Venkateshwara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EC04C3F4-FF5B-5F01-EB08-0D93717DC0A3}"/>
              </a:ext>
            </a:extLst>
          </p:cNvPr>
          <p:cNvSpPr txBox="1"/>
          <p:nvPr/>
        </p:nvSpPr>
        <p:spPr>
          <a:xfrm>
            <a:off x="838200" y="1371600"/>
            <a:ext cx="9829800" cy="4247317"/>
          </a:xfrm>
          <a:prstGeom prst="rect">
            <a:avLst/>
          </a:prstGeom>
          <a:noFill/>
        </p:spPr>
        <p:txBody>
          <a:bodyPr wrap="square" rtlCol="0">
            <a:spAutoFit/>
          </a:bodyPr>
          <a:lstStyle/>
          <a:p>
            <a:r>
              <a:rPr lang="en-IN" sz="2800" kern="0" dirty="0">
                <a:effectLst/>
                <a:latin typeface="Times New Roman" panose="02020603050405020304" pitchFamily="18" charset="0"/>
                <a:ea typeface="Times New Roman" panose="02020603050405020304" pitchFamily="18" charset="0"/>
                <a:cs typeface="Times New Roman" panose="02020603050405020304" pitchFamily="18" charset="0"/>
              </a:rPr>
              <a:t>Entity-Relationship Model: - Employee (Entity): Represents individual employees, with attributes like Employee ID, Name, and Department. - Department (Entity): Represents organizational departments, with attributes like Department ID and Name. - Job Title (Entity): Represents employee job titles, with attributes like Job Title ID and Description. - Relationships: Employee-Department (many-to-one), Employee-Job Title (many-to-one). This model captures key employee information and relationships, enabling efficient data management and querying.</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3EC4C6E0-2EB9-C158-8535-E209BF6C2373}"/>
              </a:ext>
            </a:extLst>
          </p:cNvPr>
          <p:cNvGraphicFramePr/>
          <p:nvPr>
            <p:extLst>
              <p:ext uri="{D42A27DB-BD31-4B8C-83A1-F6EECF244321}">
                <p14:modId xmlns:p14="http://schemas.microsoft.com/office/powerpoint/2010/main" val="684645409"/>
              </p:ext>
            </p:extLst>
          </p:nvPr>
        </p:nvGraphicFramePr>
        <p:xfrm>
          <a:off x="1666875" y="1695451"/>
          <a:ext cx="8010525" cy="412432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8D2C340-E1C0-BFFA-9349-09AE92E76CE1}"/>
              </a:ext>
            </a:extLst>
          </p:cNvPr>
          <p:cNvSpPr txBox="1"/>
          <p:nvPr/>
        </p:nvSpPr>
        <p:spPr>
          <a:xfrm>
            <a:off x="1219200" y="1828800"/>
            <a:ext cx="8382000" cy="4723729"/>
          </a:xfrm>
          <a:prstGeom prst="rect">
            <a:avLst/>
          </a:prstGeom>
          <a:noFill/>
        </p:spPr>
        <p:txBody>
          <a:bodyPr wrap="square" rtlCol="0">
            <a:spAutoFit/>
          </a:bodyPr>
          <a:lstStyle/>
          <a:p>
            <a:pPr>
              <a:lnSpc>
                <a:spcPct val="107000"/>
              </a:lnSpc>
              <a:spcAft>
                <a:spcPts val="800"/>
              </a:spcAft>
            </a:pPr>
            <a:r>
              <a:rPr lang="en-IN" sz="2800" kern="0" dirty="0">
                <a:effectLst/>
                <a:latin typeface="Times New Roman" panose="02020603050405020304" pitchFamily="18" charset="0"/>
                <a:ea typeface="Times New Roman" panose="02020603050405020304" pitchFamily="18" charset="0"/>
                <a:cs typeface="Times New Roman" panose="02020603050405020304" pitchFamily="18" charset="0"/>
              </a:rPr>
              <a:t>The Employee Information Database is a comprehensive solution for managing employee data, streamlining HR processes, and enhancing decision-making. Its implementation results in improved data accuracy, increased efficiency, and better employee engagement. By leveraging this database, organizations can optimize their HR functions and drive business success. Effective employee data management is now a reality.</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42622" y="1524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324600" y="202333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Rectangle 1">
            <a:extLst>
              <a:ext uri="{FF2B5EF4-FFF2-40B4-BE49-F238E27FC236}">
                <a16:creationId xmlns:a16="http://schemas.microsoft.com/office/drawing/2014/main" id="{8AC1F60E-8FE8-A8B2-5CB8-914A15E5D664}"/>
              </a:ext>
            </a:extLst>
          </p:cNvPr>
          <p:cNvSpPr>
            <a:spLocks noChangeArrowheads="1"/>
          </p:cNvSpPr>
          <p:nvPr/>
        </p:nvSpPr>
        <p:spPr bwMode="auto">
          <a:xfrm>
            <a:off x="1447800" y="1473838"/>
            <a:ext cx="9732254"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44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400" b="1" i="0" u="none" strike="noStrike" cap="none" normalizeH="0" baseline="0" dirty="0">
                <a:ln>
                  <a:noFill/>
                </a:ln>
                <a:solidFill>
                  <a:schemeClr val="tx1"/>
                </a:solidFill>
                <a:effectLst/>
                <a:latin typeface="Arial" panose="020B0604020202020204" pitchFamily="34" charset="0"/>
              </a:rPr>
              <a:t>Employee information Database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6DA1F933-790E-73E5-654B-4F6F3C3C1976}"/>
              </a:ext>
            </a:extLst>
          </p:cNvPr>
          <p:cNvSpPr txBox="1"/>
          <p:nvPr/>
        </p:nvSpPr>
        <p:spPr>
          <a:xfrm>
            <a:off x="1143001" y="2019300"/>
            <a:ext cx="7159044" cy="4032514"/>
          </a:xfrm>
          <a:prstGeom prst="rect">
            <a:avLst/>
          </a:prstGeom>
          <a:noFill/>
        </p:spPr>
        <p:txBody>
          <a:bodyPr wrap="square" rtlCol="0">
            <a:spAutoFit/>
          </a:bodyPr>
          <a:lstStyle/>
          <a:p>
            <a:pPr>
              <a:lnSpc>
                <a:spcPct val="107000"/>
              </a:lnSpc>
              <a:spcAft>
                <a:spcPts val="800"/>
              </a:spcAft>
            </a:pPr>
            <a:r>
              <a:rPr lang="en-IN" sz="3200" kern="0" dirty="0">
                <a:effectLst/>
                <a:latin typeface="Times New Roman" panose="02020603050405020304" pitchFamily="18" charset="0"/>
                <a:ea typeface="Times New Roman" panose="02020603050405020304" pitchFamily="18" charset="0"/>
                <a:cs typeface="Times New Roman" panose="02020603050405020304" pitchFamily="18" charset="0"/>
              </a:rPr>
              <a:t>The database can integrate with other HR systems, such as payroll and performance management. Accurate and up-to-date employee data supports informed decision-making and improves HR processes</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D5630A41-7684-918B-D2CB-693EB0CBDB1F}"/>
              </a:ext>
            </a:extLst>
          </p:cNvPr>
          <p:cNvSpPr txBox="1"/>
          <p:nvPr/>
        </p:nvSpPr>
        <p:spPr>
          <a:xfrm>
            <a:off x="990600" y="2019300"/>
            <a:ext cx="7667625" cy="4559069"/>
          </a:xfrm>
          <a:prstGeom prst="rect">
            <a:avLst/>
          </a:prstGeom>
          <a:noFill/>
        </p:spPr>
        <p:txBody>
          <a:bodyPr wrap="square" rtlCol="0">
            <a:spAutoFit/>
          </a:bodyPr>
          <a:lstStyle/>
          <a:p>
            <a:pPr>
              <a:lnSpc>
                <a:spcPct val="107000"/>
              </a:lnSpc>
              <a:spcAft>
                <a:spcPts val="800"/>
              </a:spcAft>
            </a:pPr>
            <a:r>
              <a:rPr lang="en-IN" sz="2800" kern="0" dirty="0">
                <a:effectLst/>
                <a:latin typeface="Times New Roman" panose="02020603050405020304" pitchFamily="18" charset="0"/>
                <a:ea typeface="Times New Roman" panose="02020603050405020304" pitchFamily="18" charset="0"/>
                <a:cs typeface="Times New Roman" panose="02020603050405020304" pitchFamily="18" charset="0"/>
              </a:rPr>
              <a:t>Employee Data: - Stored in an Excel table with columns for employee ID, name, department, job title, hire date, and salary Charts: - Bar chart to show department-wise employee count - Pie chart to display job title distribution Pivot Tables: - Summarize employee data by department, job title, and hire date - Analyse salary distribution by department </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59DDF422-97CF-140F-C504-A88D50B30C12}"/>
              </a:ext>
            </a:extLst>
          </p:cNvPr>
          <p:cNvSpPr txBox="1"/>
          <p:nvPr/>
        </p:nvSpPr>
        <p:spPr>
          <a:xfrm>
            <a:off x="609600" y="1695450"/>
            <a:ext cx="10439400" cy="3785652"/>
          </a:xfrm>
          <a:prstGeom prst="rect">
            <a:avLst/>
          </a:prstGeom>
          <a:noFill/>
        </p:spPr>
        <p:txBody>
          <a:bodyPr wrap="square" rtlCol="0">
            <a:spAutoFit/>
          </a:bodyPr>
          <a:lstStyle/>
          <a:p>
            <a:pPr marL="342900" indent="-342900">
              <a:buAutoNum type="arabicPeriod"/>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Human Resources (HR) Team: Manage employee data, track changes, and generate reports.</a:t>
            </a:r>
          </a:p>
          <a:p>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2. Department Managers: Access employee information, track performance, and     approve time-off requests. </a:t>
            </a:r>
          </a:p>
          <a:p>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3. Payroll Team: Retrieve salary and benefits information for payroll processing. </a:t>
            </a:r>
          </a:p>
          <a:p>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4. Employee Self-Service: Employees access their own information, update personal details, and request time off. </a:t>
            </a:r>
          </a:p>
          <a:p>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5. Senior Management: </a:t>
            </a:r>
            <a:r>
              <a:rPr lang="en-IN"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Analyze</a:t>
            </a: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 employee data, track trends, and make informed strategic decisions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5817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443EC5DA-5CC2-0F3D-1A39-34130A1D2573}"/>
              </a:ext>
            </a:extLst>
          </p:cNvPr>
          <p:cNvSpPr txBox="1"/>
          <p:nvPr/>
        </p:nvSpPr>
        <p:spPr>
          <a:xfrm>
            <a:off x="2971800" y="1828800"/>
            <a:ext cx="7620000" cy="3816429"/>
          </a:xfrm>
          <a:prstGeom prst="rect">
            <a:avLst/>
          </a:prstGeom>
          <a:noFill/>
        </p:spPr>
        <p:txBody>
          <a:bodyPr wrap="square" rtlCol="0">
            <a:spAutoFit/>
          </a:bodyPr>
          <a:lstStyle/>
          <a:p>
            <a:r>
              <a:rPr lang="en-IN" sz="3200" kern="0" dirty="0">
                <a:effectLst/>
                <a:latin typeface="Times New Roman" panose="02020603050405020304" pitchFamily="18" charset="0"/>
                <a:ea typeface="Times New Roman" panose="02020603050405020304" pitchFamily="18" charset="0"/>
                <a:cs typeface="Times New Roman" panose="02020603050405020304" pitchFamily="18" charset="0"/>
              </a:rPr>
              <a:t>Value Propositions: - Streamlines HR processes and reduces administrative burdens - Enhances data security and compliance with regulatory requirements - Provides real-time insights for informed decision-making - Improves employee experience through self-service capabilities.</a:t>
            </a:r>
            <a:endParaRPr lang="en-IN" sz="3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3242FDC4-0B1A-FDD0-547A-917E8C8D127F}"/>
              </a:ext>
            </a:extLst>
          </p:cNvPr>
          <p:cNvSpPr txBox="1"/>
          <p:nvPr/>
        </p:nvSpPr>
        <p:spPr>
          <a:xfrm>
            <a:off x="990600" y="1524000"/>
            <a:ext cx="9372600" cy="4723729"/>
          </a:xfrm>
          <a:prstGeom prst="rect">
            <a:avLst/>
          </a:prstGeom>
          <a:noFill/>
        </p:spPr>
        <p:txBody>
          <a:bodyPr wrap="square" rtlCol="0">
            <a:spAutoFit/>
          </a:bodyPr>
          <a:lstStyle/>
          <a:p>
            <a:pPr>
              <a:lnSpc>
                <a:spcPct val="107000"/>
              </a:lnSpc>
              <a:spcAft>
                <a:spcPts val="800"/>
              </a:spcAft>
            </a:pPr>
            <a:r>
              <a:rPr lang="en-IN" sz="2800" kern="0" dirty="0">
                <a:effectLst/>
                <a:latin typeface="Times New Roman" panose="02020603050405020304" pitchFamily="18" charset="0"/>
                <a:ea typeface="Times New Roman" panose="02020603050405020304" pitchFamily="18" charset="0"/>
                <a:cs typeface="Times New Roman" panose="02020603050405020304" pitchFamily="18" charset="0"/>
              </a:rPr>
              <a:t>Data Set: Employee Information Database Description: A comprehensive collection of employee data, including: - Personal details (name, address, contact information) - Professional details (job title, department, salary, benefits) - Employment history (hire date, promotions, terminations) - Performance and evaluation data (reviews, ratings, goals) Note: The data set may vary depending on the organization's specific needs and requirements.</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652B1BDF-6CC7-EE62-9F88-3457F8AE13C1}"/>
              </a:ext>
            </a:extLst>
          </p:cNvPr>
          <p:cNvSpPr txBox="1"/>
          <p:nvPr/>
        </p:nvSpPr>
        <p:spPr>
          <a:xfrm>
            <a:off x="2819400" y="1695450"/>
            <a:ext cx="7543800" cy="3847207"/>
          </a:xfrm>
          <a:prstGeom prst="rect">
            <a:avLst/>
          </a:prstGeom>
          <a:noFill/>
        </p:spPr>
        <p:txBody>
          <a:bodyPr wrap="square" rtlCol="0">
            <a:spAutoFit/>
          </a:bodyPr>
          <a:lstStyle/>
          <a:p>
            <a:r>
              <a:rPr lang="en-IN" sz="2800" kern="0" dirty="0">
                <a:effectLst/>
                <a:latin typeface="Times New Roman" panose="02020603050405020304" pitchFamily="18" charset="0"/>
                <a:ea typeface="Times New Roman" panose="02020603050405020304" pitchFamily="18" charset="0"/>
                <a:cs typeface="Times New Roman" panose="02020603050405020304" pitchFamily="18" charset="0"/>
              </a:rPr>
              <a:t>Automated workflows for seamless data updates and approvals - Real-time analytics and reporting for data-driven decisions - Self-service portal for employees to manage their own information - Advanced security measures to protect sensitive employee data - These features provide a modern, efficient, and secure solution for managing employee </a:t>
            </a:r>
            <a:r>
              <a:rPr lang="en-IN" sz="2800" kern="0" dirty="0" err="1">
                <a:effectLst/>
                <a:latin typeface="Times New Roman" panose="02020603050405020304" pitchFamily="18" charset="0"/>
                <a:ea typeface="Times New Roman" panose="02020603050405020304" pitchFamily="18" charset="0"/>
                <a:cs typeface="Times New Roman" panose="02020603050405020304" pitchFamily="18" charset="0"/>
              </a:rPr>
              <a:t>ipart</a:t>
            </a:r>
            <a:r>
              <a:rPr lang="en-IN" sz="2800" kern="0" dirty="0">
                <a:effectLst/>
                <a:latin typeface="Times New Roman" panose="02020603050405020304" pitchFamily="18" charset="0"/>
                <a:ea typeface="Times New Roman" panose="02020603050405020304" pitchFamily="18" charset="0"/>
                <a:cs typeface="Times New Roman" panose="02020603050405020304" pitchFamily="18" charset="0"/>
              </a:rPr>
              <a:t> from others.</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208</TotalTime>
  <Words>613</Words>
  <Application>Microsoft Office PowerPoint</Application>
  <PresentationFormat>Widescreen</PresentationFormat>
  <Paragraphs>59</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YAMINI, V</cp:lastModifiedBy>
  <cp:revision>14</cp:revision>
  <dcterms:created xsi:type="dcterms:W3CDTF">2024-03-29T15:07:22Z</dcterms:created>
  <dcterms:modified xsi:type="dcterms:W3CDTF">2024-08-31T16:00:17Z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