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8" r:id="rId6"/>
    <p:sldId id="270" r:id="rId7"/>
    <p:sldId id="263" r:id="rId8"/>
    <p:sldId id="264" r:id="rId9"/>
    <p:sldId id="296" r:id="rId10"/>
    <p:sldId id="297" r:id="rId11"/>
    <p:sldId id="298" r:id="rId12"/>
    <p:sldId id="299" r:id="rId13"/>
    <p:sldId id="300" r:id="rId14"/>
    <p:sldId id="301" r:id="rId15"/>
    <p:sldId id="302" r:id="rId16"/>
    <p:sldId id="303" r:id="rId17"/>
    <p:sldId id="304" r:id="rId18"/>
    <p:sldId id="305" r:id="rId19"/>
    <p:sldId id="265" r:id="rId20"/>
    <p:sldId id="259" r:id="rId21"/>
    <p:sldId id="278" r:id="rId22"/>
    <p:sldId id="277" r:id="rId23"/>
    <p:sldId id="280" r:id="rId24"/>
    <p:sldId id="281" r:id="rId25"/>
    <p:sldId id="282" r:id="rId26"/>
    <p:sldId id="283" r:id="rId27"/>
    <p:sldId id="284" r:id="rId28"/>
    <p:sldId id="285" r:id="rId29"/>
    <p:sldId id="286" r:id="rId30"/>
    <p:sldId id="287" r:id="rId31"/>
    <p:sldId id="288" r:id="rId32"/>
    <p:sldId id="289" r:id="rId33"/>
    <p:sldId id="291" r:id="rId34"/>
    <p:sldId id="290" r:id="rId35"/>
    <p:sldId id="292" r:id="rId36"/>
    <p:sldId id="266" r:id="rId37"/>
    <p:sldId id="293" r:id="rId38"/>
    <p:sldId id="294" r:id="rId39"/>
    <p:sldId id="295" r:id="rId40"/>
    <p:sldId id="271" r:id="rId41"/>
    <p:sldId id="260" r:id="rId42"/>
    <p:sldId id="267" r:id="rId43"/>
    <p:sldId id="272" r:id="rId44"/>
    <p:sldId id="275" r:id="rId45"/>
    <p:sldId id="274" r:id="rId46"/>
    <p:sldId id="261" r:id="rId47"/>
    <p:sldId id="27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2E9A"/>
    <a:srgbClr val="FDD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2.svg"/><Relationship Id="rId1" Type="http://schemas.openxmlformats.org/officeDocument/2006/relationships/image" Target="../media/image17.png"/><Relationship Id="rId6" Type="http://schemas.openxmlformats.org/officeDocument/2006/relationships/image" Target="../media/image6.svg"/><Relationship Id="rId5" Type="http://schemas.openxmlformats.org/officeDocument/2006/relationships/image" Target="../media/image19.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2.svg"/><Relationship Id="rId1" Type="http://schemas.openxmlformats.org/officeDocument/2006/relationships/image" Target="../media/image17.png"/><Relationship Id="rId6" Type="http://schemas.openxmlformats.org/officeDocument/2006/relationships/image" Target="../media/image6.svg"/><Relationship Id="rId5" Type="http://schemas.openxmlformats.org/officeDocument/2006/relationships/image" Target="../media/image19.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C3580-D46F-460F-AF96-E5721B6C36B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A51C78-6761-4108-B63B-DF6CA038E8B3}">
      <dgm:prSet/>
      <dgm:spPr/>
      <dgm:t>
        <a:bodyPr/>
        <a:lstStyle/>
        <a:p>
          <a:r>
            <a:rPr lang="en-GB"/>
            <a:t>No coding required: Building apps doesn’t require writing code in programming languages like C#. Instead, you drag and drop pre-built controls like buttons, galleries, and text boxes onto a canvas, similar to designing a PowerPoint slide.</a:t>
          </a:r>
          <a:endParaRPr lang="en-US"/>
        </a:p>
      </dgm:t>
    </dgm:pt>
    <dgm:pt modelId="{F44CE6B0-9C1E-412A-95CD-9E45666A5894}" type="parTrans" cxnId="{128E7B58-B4CE-48BB-88EB-1C431FA1472E}">
      <dgm:prSet/>
      <dgm:spPr/>
      <dgm:t>
        <a:bodyPr/>
        <a:lstStyle/>
        <a:p>
          <a:endParaRPr lang="en-US"/>
        </a:p>
      </dgm:t>
    </dgm:pt>
    <dgm:pt modelId="{654B9B33-3C1F-47F5-B858-182664BC117D}" type="sibTrans" cxnId="{128E7B58-B4CE-48BB-88EB-1C431FA1472E}">
      <dgm:prSet/>
      <dgm:spPr/>
      <dgm:t>
        <a:bodyPr/>
        <a:lstStyle/>
        <a:p>
          <a:endParaRPr lang="en-US"/>
        </a:p>
      </dgm:t>
    </dgm:pt>
    <dgm:pt modelId="{262EFCAA-F371-4BFF-9E50-498EEF2877E3}">
      <dgm:prSet/>
      <dgm:spPr/>
      <dgm:t>
        <a:bodyPr/>
        <a:lstStyle/>
        <a:p>
          <a:r>
            <a:rPr lang="en-GB"/>
            <a:t>Data integration: Canvas apps seamlessly connect to various data sources within Dynamics 365, including Common Data Service (CDS), customer relationship management (CRM), and enterprise resource planning (ERP) data. This allows you to display, create, update, and delete data directly within the app.</a:t>
          </a:r>
          <a:endParaRPr lang="en-US"/>
        </a:p>
      </dgm:t>
    </dgm:pt>
    <dgm:pt modelId="{ACCD10B5-9A24-4354-965C-DF064629FC00}" type="parTrans" cxnId="{D8A1B117-C80B-44E9-BBC9-4958AE21CF4A}">
      <dgm:prSet/>
      <dgm:spPr/>
      <dgm:t>
        <a:bodyPr/>
        <a:lstStyle/>
        <a:p>
          <a:endParaRPr lang="en-US"/>
        </a:p>
      </dgm:t>
    </dgm:pt>
    <dgm:pt modelId="{5E2B303C-AB93-4136-A5A8-A33034D1DC00}" type="sibTrans" cxnId="{D8A1B117-C80B-44E9-BBC9-4958AE21CF4A}">
      <dgm:prSet/>
      <dgm:spPr/>
      <dgm:t>
        <a:bodyPr/>
        <a:lstStyle/>
        <a:p>
          <a:endParaRPr lang="en-US"/>
        </a:p>
      </dgm:t>
    </dgm:pt>
    <dgm:pt modelId="{457E4540-2751-430F-976F-D013B2D33449}">
      <dgm:prSet/>
      <dgm:spPr/>
      <dgm:t>
        <a:bodyPr/>
        <a:lstStyle/>
        <a:p>
          <a:r>
            <a:rPr lang="en-GB"/>
            <a:t>Customisable: The platform offers a vast library of ready-made controls and templates, enabling you to create unique and user-friendly applications. You can customise the look and feel, functionality, and data connections to match your specific requirements.</a:t>
          </a:r>
          <a:endParaRPr lang="en-US"/>
        </a:p>
      </dgm:t>
    </dgm:pt>
    <dgm:pt modelId="{6D54477A-1C08-4132-BF68-BA44D21B1C1F}" type="parTrans" cxnId="{6B08811D-AE63-437F-BDB8-2CA8AB35012D}">
      <dgm:prSet/>
      <dgm:spPr/>
      <dgm:t>
        <a:bodyPr/>
        <a:lstStyle/>
        <a:p>
          <a:endParaRPr lang="en-US"/>
        </a:p>
      </dgm:t>
    </dgm:pt>
    <dgm:pt modelId="{81881383-57BD-48FB-835D-2AA1F9181EE6}" type="sibTrans" cxnId="{6B08811D-AE63-437F-BDB8-2CA8AB35012D}">
      <dgm:prSet/>
      <dgm:spPr/>
      <dgm:t>
        <a:bodyPr/>
        <a:lstStyle/>
        <a:p>
          <a:endParaRPr lang="en-US"/>
        </a:p>
      </dgm:t>
    </dgm:pt>
    <dgm:pt modelId="{E71F3A3B-B94A-4FCD-A807-46DE00B14EBB}">
      <dgm:prSet/>
      <dgm:spPr/>
      <dgm:t>
        <a:bodyPr/>
        <a:lstStyle/>
        <a:p>
          <a:r>
            <a:rPr lang="en-GB"/>
            <a:t>Embedding: Canvas apps can be embedded directly within Dynamics 365 forms, dashboards, and portals, providing context-specific functionality alongside existing data and features. This streamlines workflows and eliminates the need to switch between different applications.</a:t>
          </a:r>
          <a:endParaRPr lang="en-US"/>
        </a:p>
      </dgm:t>
    </dgm:pt>
    <dgm:pt modelId="{39990F20-76D7-443E-A433-83F101CF0D42}" type="parTrans" cxnId="{C2B9C4BB-9F87-4F34-85BE-19C5DE91B143}">
      <dgm:prSet/>
      <dgm:spPr/>
      <dgm:t>
        <a:bodyPr/>
        <a:lstStyle/>
        <a:p>
          <a:endParaRPr lang="en-US"/>
        </a:p>
      </dgm:t>
    </dgm:pt>
    <dgm:pt modelId="{5A2282C5-D38E-48D0-8441-053AF4511DC2}" type="sibTrans" cxnId="{C2B9C4BB-9F87-4F34-85BE-19C5DE91B143}">
      <dgm:prSet/>
      <dgm:spPr/>
      <dgm:t>
        <a:bodyPr/>
        <a:lstStyle/>
        <a:p>
          <a:endParaRPr lang="en-US"/>
        </a:p>
      </dgm:t>
    </dgm:pt>
    <dgm:pt modelId="{42A48974-658B-4CE2-AACE-416A91580FE1}">
      <dgm:prSet/>
      <dgm:spPr/>
      <dgm:t>
        <a:bodyPr/>
        <a:lstStyle/>
        <a:p>
          <a:r>
            <a:rPr lang="en-GB"/>
            <a:t>Accessibility: Power Apps offers native mobile functionality, allowing you to build apps accessible on smartphones and tablets, further enhancing mobility and flexibility for users.</a:t>
          </a:r>
          <a:endParaRPr lang="en-US"/>
        </a:p>
      </dgm:t>
    </dgm:pt>
    <dgm:pt modelId="{BE859B4B-D7AD-42B4-9F9E-C302F5279CCE}" type="parTrans" cxnId="{57B4F064-F134-4DE7-B74F-6C46F25B0180}">
      <dgm:prSet/>
      <dgm:spPr/>
      <dgm:t>
        <a:bodyPr/>
        <a:lstStyle/>
        <a:p>
          <a:endParaRPr lang="en-US"/>
        </a:p>
      </dgm:t>
    </dgm:pt>
    <dgm:pt modelId="{8A3566A9-1E14-4B58-BFB5-E59DED0652BA}" type="sibTrans" cxnId="{57B4F064-F134-4DE7-B74F-6C46F25B0180}">
      <dgm:prSet/>
      <dgm:spPr/>
      <dgm:t>
        <a:bodyPr/>
        <a:lstStyle/>
        <a:p>
          <a:endParaRPr lang="en-US"/>
        </a:p>
      </dgm:t>
    </dgm:pt>
    <dgm:pt modelId="{AB26C0FE-92E3-4D7E-8D93-573F58B63A34}" type="pres">
      <dgm:prSet presAssocID="{49EC3580-D46F-460F-AF96-E5721B6C36BE}" presName="root" presStyleCnt="0">
        <dgm:presLayoutVars>
          <dgm:dir/>
          <dgm:resizeHandles val="exact"/>
        </dgm:presLayoutVars>
      </dgm:prSet>
      <dgm:spPr/>
      <dgm:t>
        <a:bodyPr/>
        <a:lstStyle/>
        <a:p>
          <a:endParaRPr lang="en-US"/>
        </a:p>
      </dgm:t>
    </dgm:pt>
    <dgm:pt modelId="{B3AE779E-76AC-44CA-95B3-5BC45DD09A03}" type="pres">
      <dgm:prSet presAssocID="{8FA51C78-6761-4108-B63B-DF6CA038E8B3}" presName="compNode" presStyleCnt="0"/>
      <dgm:spPr/>
    </dgm:pt>
    <dgm:pt modelId="{29BDA115-CB44-4979-9E59-2828BFD3658F}" type="pres">
      <dgm:prSet presAssocID="{8FA51C78-6761-4108-B63B-DF6CA038E8B3}" presName="bgRect" presStyleLbl="bgShp" presStyleIdx="0" presStyleCnt="5"/>
      <dgm:spPr/>
    </dgm:pt>
    <dgm:pt modelId="{553743F2-537B-4277-803A-B17FC1AE4C56}" type="pres">
      <dgm:prSet presAssocID="{8FA51C78-6761-4108-B63B-DF6CA038E8B3}"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F276302A-9136-44CF-B49A-4F86122037B5}" type="pres">
      <dgm:prSet presAssocID="{8FA51C78-6761-4108-B63B-DF6CA038E8B3}" presName="spaceRect" presStyleCnt="0"/>
      <dgm:spPr/>
    </dgm:pt>
    <dgm:pt modelId="{D266396D-E070-4E9C-8E99-B69F77BDE4EE}" type="pres">
      <dgm:prSet presAssocID="{8FA51C78-6761-4108-B63B-DF6CA038E8B3}" presName="parTx" presStyleLbl="revTx" presStyleIdx="0" presStyleCnt="5">
        <dgm:presLayoutVars>
          <dgm:chMax val="0"/>
          <dgm:chPref val="0"/>
        </dgm:presLayoutVars>
      </dgm:prSet>
      <dgm:spPr/>
      <dgm:t>
        <a:bodyPr/>
        <a:lstStyle/>
        <a:p>
          <a:endParaRPr lang="en-US"/>
        </a:p>
      </dgm:t>
    </dgm:pt>
    <dgm:pt modelId="{4F948336-094F-47B0-AEA4-2654046CD9D7}" type="pres">
      <dgm:prSet presAssocID="{654B9B33-3C1F-47F5-B858-182664BC117D}" presName="sibTrans" presStyleCnt="0"/>
      <dgm:spPr/>
    </dgm:pt>
    <dgm:pt modelId="{AD13FCAE-78AC-4ED3-967A-2A77B40890A7}" type="pres">
      <dgm:prSet presAssocID="{262EFCAA-F371-4BFF-9E50-498EEF2877E3}" presName="compNode" presStyleCnt="0"/>
      <dgm:spPr/>
    </dgm:pt>
    <dgm:pt modelId="{8A0131F1-409E-435B-B595-3C4DA3D531AB}" type="pres">
      <dgm:prSet presAssocID="{262EFCAA-F371-4BFF-9E50-498EEF2877E3}" presName="bgRect" presStyleLbl="bgShp" presStyleIdx="1" presStyleCnt="5"/>
      <dgm:spPr/>
    </dgm:pt>
    <dgm:pt modelId="{D6CB2CCE-F562-4CEB-9212-29F3BCCDF5B9}" type="pres">
      <dgm:prSet presAssocID="{262EFCAA-F371-4BFF-9E50-498EEF2877E3}"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erver"/>
        </a:ext>
      </dgm:extLst>
    </dgm:pt>
    <dgm:pt modelId="{02BE87C5-FA3B-434F-82E6-4D9F0634DCEB}" type="pres">
      <dgm:prSet presAssocID="{262EFCAA-F371-4BFF-9E50-498EEF2877E3}" presName="spaceRect" presStyleCnt="0"/>
      <dgm:spPr/>
    </dgm:pt>
    <dgm:pt modelId="{CB7E7E77-2C93-46A4-B7DE-953812423EFF}" type="pres">
      <dgm:prSet presAssocID="{262EFCAA-F371-4BFF-9E50-498EEF2877E3}" presName="parTx" presStyleLbl="revTx" presStyleIdx="1" presStyleCnt="5">
        <dgm:presLayoutVars>
          <dgm:chMax val="0"/>
          <dgm:chPref val="0"/>
        </dgm:presLayoutVars>
      </dgm:prSet>
      <dgm:spPr/>
      <dgm:t>
        <a:bodyPr/>
        <a:lstStyle/>
        <a:p>
          <a:endParaRPr lang="en-US"/>
        </a:p>
      </dgm:t>
    </dgm:pt>
    <dgm:pt modelId="{093C1CEC-89DA-4E45-8384-77655878F733}" type="pres">
      <dgm:prSet presAssocID="{5E2B303C-AB93-4136-A5A8-A33034D1DC00}" presName="sibTrans" presStyleCnt="0"/>
      <dgm:spPr/>
    </dgm:pt>
    <dgm:pt modelId="{6841D2D6-C4D8-4A9C-A617-5259071B272F}" type="pres">
      <dgm:prSet presAssocID="{457E4540-2751-430F-976F-D013B2D33449}" presName="compNode" presStyleCnt="0"/>
      <dgm:spPr/>
    </dgm:pt>
    <dgm:pt modelId="{EB43C38F-995F-413E-B304-F6327DC7B72B}" type="pres">
      <dgm:prSet presAssocID="{457E4540-2751-430F-976F-D013B2D33449}" presName="bgRect" presStyleLbl="bgShp" presStyleIdx="2" presStyleCnt="5"/>
      <dgm:spPr/>
    </dgm:pt>
    <dgm:pt modelId="{264B05FF-7E81-4E35-B2CF-EA4EECF61043}" type="pres">
      <dgm:prSet presAssocID="{457E4540-2751-430F-976F-D013B2D33449}"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Books on Shelf"/>
        </a:ext>
      </dgm:extLst>
    </dgm:pt>
    <dgm:pt modelId="{2BE8843F-1536-4EA9-A85B-568DB18B82D7}" type="pres">
      <dgm:prSet presAssocID="{457E4540-2751-430F-976F-D013B2D33449}" presName="spaceRect" presStyleCnt="0"/>
      <dgm:spPr/>
    </dgm:pt>
    <dgm:pt modelId="{D6DE46DC-1D16-434A-AC5E-348B1169B42C}" type="pres">
      <dgm:prSet presAssocID="{457E4540-2751-430F-976F-D013B2D33449}" presName="parTx" presStyleLbl="revTx" presStyleIdx="2" presStyleCnt="5">
        <dgm:presLayoutVars>
          <dgm:chMax val="0"/>
          <dgm:chPref val="0"/>
        </dgm:presLayoutVars>
      </dgm:prSet>
      <dgm:spPr/>
      <dgm:t>
        <a:bodyPr/>
        <a:lstStyle/>
        <a:p>
          <a:endParaRPr lang="en-US"/>
        </a:p>
      </dgm:t>
    </dgm:pt>
    <dgm:pt modelId="{44782581-9D14-4A33-A94F-AB2AE2FD6A53}" type="pres">
      <dgm:prSet presAssocID="{81881383-57BD-48FB-835D-2AA1F9181EE6}" presName="sibTrans" presStyleCnt="0"/>
      <dgm:spPr/>
    </dgm:pt>
    <dgm:pt modelId="{11B2493C-968C-4318-B038-FD1BF269BB13}" type="pres">
      <dgm:prSet presAssocID="{E71F3A3B-B94A-4FCD-A807-46DE00B14EBB}" presName="compNode" presStyleCnt="0"/>
      <dgm:spPr/>
    </dgm:pt>
    <dgm:pt modelId="{3BFFF2EC-5368-41DE-B01E-FD3F8CD8DF55}" type="pres">
      <dgm:prSet presAssocID="{E71F3A3B-B94A-4FCD-A807-46DE00B14EBB}" presName="bgRect" presStyleLbl="bgShp" presStyleIdx="3" presStyleCnt="5"/>
      <dgm:spPr/>
    </dgm:pt>
    <dgm:pt modelId="{8DC6FD15-088E-46DB-8FCE-6BB09538AD04}" type="pres">
      <dgm:prSet presAssocID="{E71F3A3B-B94A-4FCD-A807-46DE00B14EBB}"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DF25C587-0F90-49F2-8D2E-AEE1F509D35D}" type="pres">
      <dgm:prSet presAssocID="{E71F3A3B-B94A-4FCD-A807-46DE00B14EBB}" presName="spaceRect" presStyleCnt="0"/>
      <dgm:spPr/>
    </dgm:pt>
    <dgm:pt modelId="{24B947A6-EFBB-4836-AF9B-C085693761DC}" type="pres">
      <dgm:prSet presAssocID="{E71F3A3B-B94A-4FCD-A807-46DE00B14EBB}" presName="parTx" presStyleLbl="revTx" presStyleIdx="3" presStyleCnt="5">
        <dgm:presLayoutVars>
          <dgm:chMax val="0"/>
          <dgm:chPref val="0"/>
        </dgm:presLayoutVars>
      </dgm:prSet>
      <dgm:spPr/>
      <dgm:t>
        <a:bodyPr/>
        <a:lstStyle/>
        <a:p>
          <a:endParaRPr lang="en-US"/>
        </a:p>
      </dgm:t>
    </dgm:pt>
    <dgm:pt modelId="{F36C8352-37A5-4653-AF15-076A2D42D936}" type="pres">
      <dgm:prSet presAssocID="{5A2282C5-D38E-48D0-8441-053AF4511DC2}" presName="sibTrans" presStyleCnt="0"/>
      <dgm:spPr/>
    </dgm:pt>
    <dgm:pt modelId="{ED2BA2B3-9282-435C-A995-981A8EBCCBCE}" type="pres">
      <dgm:prSet presAssocID="{42A48974-658B-4CE2-AACE-416A91580FE1}" presName="compNode" presStyleCnt="0"/>
      <dgm:spPr/>
    </dgm:pt>
    <dgm:pt modelId="{EFDA9DD2-4E2A-4EFE-9A39-84C2E9A3D4AF}" type="pres">
      <dgm:prSet presAssocID="{42A48974-658B-4CE2-AACE-416A91580FE1}" presName="bgRect" presStyleLbl="bgShp" presStyleIdx="4" presStyleCnt="5"/>
      <dgm:spPr/>
    </dgm:pt>
    <dgm:pt modelId="{34F94CC9-662E-4141-8375-2DB62602A895}" type="pres">
      <dgm:prSet presAssocID="{42A48974-658B-4CE2-AACE-416A91580FE1}"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Virtual RealityHeadset"/>
        </a:ext>
      </dgm:extLst>
    </dgm:pt>
    <dgm:pt modelId="{9AD97607-3DAC-4215-9050-AC0E25C8A09C}" type="pres">
      <dgm:prSet presAssocID="{42A48974-658B-4CE2-AACE-416A91580FE1}" presName="spaceRect" presStyleCnt="0"/>
      <dgm:spPr/>
    </dgm:pt>
    <dgm:pt modelId="{49EAEF41-68A5-4E1B-9EC0-62EC5FB7C7C4}" type="pres">
      <dgm:prSet presAssocID="{42A48974-658B-4CE2-AACE-416A91580FE1}" presName="parTx" presStyleLbl="revTx" presStyleIdx="4" presStyleCnt="5">
        <dgm:presLayoutVars>
          <dgm:chMax val="0"/>
          <dgm:chPref val="0"/>
        </dgm:presLayoutVars>
      </dgm:prSet>
      <dgm:spPr/>
      <dgm:t>
        <a:bodyPr/>
        <a:lstStyle/>
        <a:p>
          <a:endParaRPr lang="en-US"/>
        </a:p>
      </dgm:t>
    </dgm:pt>
  </dgm:ptLst>
  <dgm:cxnLst>
    <dgm:cxn modelId="{B10AF1E3-BB4C-4B62-8554-E55C0331C202}" type="presOf" srcId="{49EC3580-D46F-460F-AF96-E5721B6C36BE}" destId="{AB26C0FE-92E3-4D7E-8D93-573F58B63A34}" srcOrd="0" destOrd="0" presId="urn:microsoft.com/office/officeart/2018/2/layout/IconVerticalSolidList"/>
    <dgm:cxn modelId="{D8A1B117-C80B-44E9-BBC9-4958AE21CF4A}" srcId="{49EC3580-D46F-460F-AF96-E5721B6C36BE}" destId="{262EFCAA-F371-4BFF-9E50-498EEF2877E3}" srcOrd="1" destOrd="0" parTransId="{ACCD10B5-9A24-4354-965C-DF064629FC00}" sibTransId="{5E2B303C-AB93-4136-A5A8-A33034D1DC00}"/>
    <dgm:cxn modelId="{128E7B58-B4CE-48BB-88EB-1C431FA1472E}" srcId="{49EC3580-D46F-460F-AF96-E5721B6C36BE}" destId="{8FA51C78-6761-4108-B63B-DF6CA038E8B3}" srcOrd="0" destOrd="0" parTransId="{F44CE6B0-9C1E-412A-95CD-9E45666A5894}" sibTransId="{654B9B33-3C1F-47F5-B858-182664BC117D}"/>
    <dgm:cxn modelId="{FE100005-34D4-425C-9248-CEC4A0C33E53}" type="presOf" srcId="{42A48974-658B-4CE2-AACE-416A91580FE1}" destId="{49EAEF41-68A5-4E1B-9EC0-62EC5FB7C7C4}" srcOrd="0" destOrd="0" presId="urn:microsoft.com/office/officeart/2018/2/layout/IconVerticalSolidList"/>
    <dgm:cxn modelId="{C2B9C4BB-9F87-4F34-85BE-19C5DE91B143}" srcId="{49EC3580-D46F-460F-AF96-E5721B6C36BE}" destId="{E71F3A3B-B94A-4FCD-A807-46DE00B14EBB}" srcOrd="3" destOrd="0" parTransId="{39990F20-76D7-443E-A433-83F101CF0D42}" sibTransId="{5A2282C5-D38E-48D0-8441-053AF4511DC2}"/>
    <dgm:cxn modelId="{6B08811D-AE63-437F-BDB8-2CA8AB35012D}" srcId="{49EC3580-D46F-460F-AF96-E5721B6C36BE}" destId="{457E4540-2751-430F-976F-D013B2D33449}" srcOrd="2" destOrd="0" parTransId="{6D54477A-1C08-4132-BF68-BA44D21B1C1F}" sibTransId="{81881383-57BD-48FB-835D-2AA1F9181EE6}"/>
    <dgm:cxn modelId="{20B7D494-7F9F-447D-9115-EDC7D48EBC29}" type="presOf" srcId="{457E4540-2751-430F-976F-D013B2D33449}" destId="{D6DE46DC-1D16-434A-AC5E-348B1169B42C}" srcOrd="0" destOrd="0" presId="urn:microsoft.com/office/officeart/2018/2/layout/IconVerticalSolidList"/>
    <dgm:cxn modelId="{FBAC3019-98DB-4862-91E3-172D49D5F8C5}" type="presOf" srcId="{E71F3A3B-B94A-4FCD-A807-46DE00B14EBB}" destId="{24B947A6-EFBB-4836-AF9B-C085693761DC}" srcOrd="0" destOrd="0" presId="urn:microsoft.com/office/officeart/2018/2/layout/IconVerticalSolidList"/>
    <dgm:cxn modelId="{57B4F064-F134-4DE7-B74F-6C46F25B0180}" srcId="{49EC3580-D46F-460F-AF96-E5721B6C36BE}" destId="{42A48974-658B-4CE2-AACE-416A91580FE1}" srcOrd="4" destOrd="0" parTransId="{BE859B4B-D7AD-42B4-9F9E-C302F5279CCE}" sibTransId="{8A3566A9-1E14-4B58-BFB5-E59DED0652BA}"/>
    <dgm:cxn modelId="{41BE896F-5C80-4190-9ED4-53FA8C3F1137}" type="presOf" srcId="{8FA51C78-6761-4108-B63B-DF6CA038E8B3}" destId="{D266396D-E070-4E9C-8E99-B69F77BDE4EE}" srcOrd="0" destOrd="0" presId="urn:microsoft.com/office/officeart/2018/2/layout/IconVerticalSolidList"/>
    <dgm:cxn modelId="{1E8AEF4E-D904-428C-968A-05FDF34BF13B}" type="presOf" srcId="{262EFCAA-F371-4BFF-9E50-498EEF2877E3}" destId="{CB7E7E77-2C93-46A4-B7DE-953812423EFF}" srcOrd="0" destOrd="0" presId="urn:microsoft.com/office/officeart/2018/2/layout/IconVerticalSolidList"/>
    <dgm:cxn modelId="{C0C91E17-EF4D-46C7-B625-12070CA1F4C5}" type="presParOf" srcId="{AB26C0FE-92E3-4D7E-8D93-573F58B63A34}" destId="{B3AE779E-76AC-44CA-95B3-5BC45DD09A03}" srcOrd="0" destOrd="0" presId="urn:microsoft.com/office/officeart/2018/2/layout/IconVerticalSolidList"/>
    <dgm:cxn modelId="{E1BA24AB-C423-4E97-B4A1-DE9CABCFF2DA}" type="presParOf" srcId="{B3AE779E-76AC-44CA-95B3-5BC45DD09A03}" destId="{29BDA115-CB44-4979-9E59-2828BFD3658F}" srcOrd="0" destOrd="0" presId="urn:microsoft.com/office/officeart/2018/2/layout/IconVerticalSolidList"/>
    <dgm:cxn modelId="{A4C2156A-8395-4366-B6AC-61B3701BF594}" type="presParOf" srcId="{B3AE779E-76AC-44CA-95B3-5BC45DD09A03}" destId="{553743F2-537B-4277-803A-B17FC1AE4C56}" srcOrd="1" destOrd="0" presId="urn:microsoft.com/office/officeart/2018/2/layout/IconVerticalSolidList"/>
    <dgm:cxn modelId="{C59DAA53-D144-4F8F-A824-07C36E30DB31}" type="presParOf" srcId="{B3AE779E-76AC-44CA-95B3-5BC45DD09A03}" destId="{F276302A-9136-44CF-B49A-4F86122037B5}" srcOrd="2" destOrd="0" presId="urn:microsoft.com/office/officeart/2018/2/layout/IconVerticalSolidList"/>
    <dgm:cxn modelId="{8113D6FD-A627-4CB0-A1E8-5F70E6224D59}" type="presParOf" srcId="{B3AE779E-76AC-44CA-95B3-5BC45DD09A03}" destId="{D266396D-E070-4E9C-8E99-B69F77BDE4EE}" srcOrd="3" destOrd="0" presId="urn:microsoft.com/office/officeart/2018/2/layout/IconVerticalSolidList"/>
    <dgm:cxn modelId="{A56CBEB7-D860-459A-B5F0-5B2E88A03819}" type="presParOf" srcId="{AB26C0FE-92E3-4D7E-8D93-573F58B63A34}" destId="{4F948336-094F-47B0-AEA4-2654046CD9D7}" srcOrd="1" destOrd="0" presId="urn:microsoft.com/office/officeart/2018/2/layout/IconVerticalSolidList"/>
    <dgm:cxn modelId="{349AF6AE-9F3E-4666-AA82-1E58915269A0}" type="presParOf" srcId="{AB26C0FE-92E3-4D7E-8D93-573F58B63A34}" destId="{AD13FCAE-78AC-4ED3-967A-2A77B40890A7}" srcOrd="2" destOrd="0" presId="urn:microsoft.com/office/officeart/2018/2/layout/IconVerticalSolidList"/>
    <dgm:cxn modelId="{9E2ED643-B1F5-40D1-A452-AF9D32FE224C}" type="presParOf" srcId="{AD13FCAE-78AC-4ED3-967A-2A77B40890A7}" destId="{8A0131F1-409E-435B-B595-3C4DA3D531AB}" srcOrd="0" destOrd="0" presId="urn:microsoft.com/office/officeart/2018/2/layout/IconVerticalSolidList"/>
    <dgm:cxn modelId="{DDD5FC8E-DBC5-41A5-A56D-B4E320EBE169}" type="presParOf" srcId="{AD13FCAE-78AC-4ED3-967A-2A77B40890A7}" destId="{D6CB2CCE-F562-4CEB-9212-29F3BCCDF5B9}" srcOrd="1" destOrd="0" presId="urn:microsoft.com/office/officeart/2018/2/layout/IconVerticalSolidList"/>
    <dgm:cxn modelId="{F2B116A1-DCB1-4468-B02A-F3BC824A8855}" type="presParOf" srcId="{AD13FCAE-78AC-4ED3-967A-2A77B40890A7}" destId="{02BE87C5-FA3B-434F-82E6-4D9F0634DCEB}" srcOrd="2" destOrd="0" presId="urn:microsoft.com/office/officeart/2018/2/layout/IconVerticalSolidList"/>
    <dgm:cxn modelId="{FDEBD520-2B9B-40F2-A7E3-CE4EDD5ED31E}" type="presParOf" srcId="{AD13FCAE-78AC-4ED3-967A-2A77B40890A7}" destId="{CB7E7E77-2C93-46A4-B7DE-953812423EFF}" srcOrd="3" destOrd="0" presId="urn:microsoft.com/office/officeart/2018/2/layout/IconVerticalSolidList"/>
    <dgm:cxn modelId="{79E235F3-807C-49EE-B976-2B15AB10B387}" type="presParOf" srcId="{AB26C0FE-92E3-4D7E-8D93-573F58B63A34}" destId="{093C1CEC-89DA-4E45-8384-77655878F733}" srcOrd="3" destOrd="0" presId="urn:microsoft.com/office/officeart/2018/2/layout/IconVerticalSolidList"/>
    <dgm:cxn modelId="{B072A246-4BEA-455D-820F-33AB10CC3000}" type="presParOf" srcId="{AB26C0FE-92E3-4D7E-8D93-573F58B63A34}" destId="{6841D2D6-C4D8-4A9C-A617-5259071B272F}" srcOrd="4" destOrd="0" presId="urn:microsoft.com/office/officeart/2018/2/layout/IconVerticalSolidList"/>
    <dgm:cxn modelId="{7B933149-6B70-4BAF-A1CA-6A4F22482D6B}" type="presParOf" srcId="{6841D2D6-C4D8-4A9C-A617-5259071B272F}" destId="{EB43C38F-995F-413E-B304-F6327DC7B72B}" srcOrd="0" destOrd="0" presId="urn:microsoft.com/office/officeart/2018/2/layout/IconVerticalSolidList"/>
    <dgm:cxn modelId="{4FF5869B-A1EF-4142-A9E1-F72CC8B05232}" type="presParOf" srcId="{6841D2D6-C4D8-4A9C-A617-5259071B272F}" destId="{264B05FF-7E81-4E35-B2CF-EA4EECF61043}" srcOrd="1" destOrd="0" presId="urn:microsoft.com/office/officeart/2018/2/layout/IconVerticalSolidList"/>
    <dgm:cxn modelId="{1447ADFF-4DDC-41BF-91B5-27FC0BC99585}" type="presParOf" srcId="{6841D2D6-C4D8-4A9C-A617-5259071B272F}" destId="{2BE8843F-1536-4EA9-A85B-568DB18B82D7}" srcOrd="2" destOrd="0" presId="urn:microsoft.com/office/officeart/2018/2/layout/IconVerticalSolidList"/>
    <dgm:cxn modelId="{B5A343B8-5E7A-45D5-9422-CA216871F439}" type="presParOf" srcId="{6841D2D6-C4D8-4A9C-A617-5259071B272F}" destId="{D6DE46DC-1D16-434A-AC5E-348B1169B42C}" srcOrd="3" destOrd="0" presId="urn:microsoft.com/office/officeart/2018/2/layout/IconVerticalSolidList"/>
    <dgm:cxn modelId="{7F5E98A4-BD4B-4D2F-A9C3-0E31436B0CBF}" type="presParOf" srcId="{AB26C0FE-92E3-4D7E-8D93-573F58B63A34}" destId="{44782581-9D14-4A33-A94F-AB2AE2FD6A53}" srcOrd="5" destOrd="0" presId="urn:microsoft.com/office/officeart/2018/2/layout/IconVerticalSolidList"/>
    <dgm:cxn modelId="{5BF05D66-5155-4767-8C9E-EE4716578002}" type="presParOf" srcId="{AB26C0FE-92E3-4D7E-8D93-573F58B63A34}" destId="{11B2493C-968C-4318-B038-FD1BF269BB13}" srcOrd="6" destOrd="0" presId="urn:microsoft.com/office/officeart/2018/2/layout/IconVerticalSolidList"/>
    <dgm:cxn modelId="{A0CAE59C-916E-4C16-ACFE-AD95CF0338D7}" type="presParOf" srcId="{11B2493C-968C-4318-B038-FD1BF269BB13}" destId="{3BFFF2EC-5368-41DE-B01E-FD3F8CD8DF55}" srcOrd="0" destOrd="0" presId="urn:microsoft.com/office/officeart/2018/2/layout/IconVerticalSolidList"/>
    <dgm:cxn modelId="{AB25C6FC-A175-4595-BD49-E5D269B38A79}" type="presParOf" srcId="{11B2493C-968C-4318-B038-FD1BF269BB13}" destId="{8DC6FD15-088E-46DB-8FCE-6BB09538AD04}" srcOrd="1" destOrd="0" presId="urn:microsoft.com/office/officeart/2018/2/layout/IconVerticalSolidList"/>
    <dgm:cxn modelId="{1A7A4C20-481C-4EC3-9BFA-EDC1E0A507AB}" type="presParOf" srcId="{11B2493C-968C-4318-B038-FD1BF269BB13}" destId="{DF25C587-0F90-49F2-8D2E-AEE1F509D35D}" srcOrd="2" destOrd="0" presId="urn:microsoft.com/office/officeart/2018/2/layout/IconVerticalSolidList"/>
    <dgm:cxn modelId="{7D6E0095-6726-4F64-92E2-E6ED86B91E8A}" type="presParOf" srcId="{11B2493C-968C-4318-B038-FD1BF269BB13}" destId="{24B947A6-EFBB-4836-AF9B-C085693761DC}" srcOrd="3" destOrd="0" presId="urn:microsoft.com/office/officeart/2018/2/layout/IconVerticalSolidList"/>
    <dgm:cxn modelId="{294A66C7-1D4B-471E-9CAF-55BDA57823C8}" type="presParOf" srcId="{AB26C0FE-92E3-4D7E-8D93-573F58B63A34}" destId="{F36C8352-37A5-4653-AF15-076A2D42D936}" srcOrd="7" destOrd="0" presId="urn:microsoft.com/office/officeart/2018/2/layout/IconVerticalSolidList"/>
    <dgm:cxn modelId="{B1290DB8-D818-4BFC-838C-3B5E2FD36DED}" type="presParOf" srcId="{AB26C0FE-92E3-4D7E-8D93-573F58B63A34}" destId="{ED2BA2B3-9282-435C-A995-981A8EBCCBCE}" srcOrd="8" destOrd="0" presId="urn:microsoft.com/office/officeart/2018/2/layout/IconVerticalSolidList"/>
    <dgm:cxn modelId="{C47BC4BF-3A03-4B40-869C-C494C8F9F177}" type="presParOf" srcId="{ED2BA2B3-9282-435C-A995-981A8EBCCBCE}" destId="{EFDA9DD2-4E2A-4EFE-9A39-84C2E9A3D4AF}" srcOrd="0" destOrd="0" presId="urn:microsoft.com/office/officeart/2018/2/layout/IconVerticalSolidList"/>
    <dgm:cxn modelId="{9685262A-FAC2-4C59-B977-5C9D8BBFC3DD}" type="presParOf" srcId="{ED2BA2B3-9282-435C-A995-981A8EBCCBCE}" destId="{34F94CC9-662E-4141-8375-2DB62602A895}" srcOrd="1" destOrd="0" presId="urn:microsoft.com/office/officeart/2018/2/layout/IconVerticalSolidList"/>
    <dgm:cxn modelId="{26923352-B270-4953-9871-1E82B6EFFD58}" type="presParOf" srcId="{ED2BA2B3-9282-435C-A995-981A8EBCCBCE}" destId="{9AD97607-3DAC-4215-9050-AC0E25C8A09C}" srcOrd="2" destOrd="0" presId="urn:microsoft.com/office/officeart/2018/2/layout/IconVerticalSolidList"/>
    <dgm:cxn modelId="{B5CDE2EA-A075-400A-81E3-A0AB2DAC0ABE}" type="presParOf" srcId="{ED2BA2B3-9282-435C-A995-981A8EBCCBCE}" destId="{49EAEF41-68A5-4E1B-9EC0-62EC5FB7C7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9E1ED6-02EF-4566-AC01-9CF7F9570097}"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81E10210-C882-41FB-9E57-563D28233819}">
      <dgm:prSet/>
      <dgm:spPr/>
      <dgm:t>
        <a:bodyPr/>
        <a:lstStyle/>
        <a:p>
          <a:r>
            <a:rPr lang="en-IN" dirty="0"/>
            <a:t>Screen Names</a:t>
          </a:r>
          <a:endParaRPr lang="en-US" dirty="0"/>
        </a:p>
      </dgm:t>
    </dgm:pt>
    <dgm:pt modelId="{C370EBE6-19B1-4C32-8BD5-36F7E7B0C2B1}" type="parTrans" cxnId="{4CE95F0C-BD07-4E0F-B005-1F16EA0C3C92}">
      <dgm:prSet/>
      <dgm:spPr/>
      <dgm:t>
        <a:bodyPr/>
        <a:lstStyle/>
        <a:p>
          <a:endParaRPr lang="en-US"/>
        </a:p>
      </dgm:t>
    </dgm:pt>
    <dgm:pt modelId="{1CB72E57-351D-493E-A543-D9A2E0B7E1AD}" type="sibTrans" cxnId="{4CE95F0C-BD07-4E0F-B005-1F16EA0C3C92}">
      <dgm:prSet/>
      <dgm:spPr/>
      <dgm:t>
        <a:bodyPr/>
        <a:lstStyle/>
        <a:p>
          <a:endParaRPr lang="en-US"/>
        </a:p>
      </dgm:t>
    </dgm:pt>
    <dgm:pt modelId="{165E5EEF-6524-40B9-8F56-48934C20DD44}">
      <dgm:prSet/>
      <dgm:spPr/>
      <dgm:t>
        <a:bodyPr/>
        <a:lstStyle/>
        <a:p>
          <a:r>
            <a:rPr lang="en-IN" dirty="0"/>
            <a:t>Control Names</a:t>
          </a:r>
          <a:endParaRPr lang="en-US" dirty="0"/>
        </a:p>
      </dgm:t>
    </dgm:pt>
    <dgm:pt modelId="{E1305785-F665-432B-BFB4-E01A2F624EA2}" type="parTrans" cxnId="{595D7915-971D-4F54-9F44-63BE5C4C8524}">
      <dgm:prSet/>
      <dgm:spPr/>
      <dgm:t>
        <a:bodyPr/>
        <a:lstStyle/>
        <a:p>
          <a:endParaRPr lang="en-US"/>
        </a:p>
      </dgm:t>
    </dgm:pt>
    <dgm:pt modelId="{7AE6056D-A3A2-4680-9BE9-69F7F77E88D8}" type="sibTrans" cxnId="{595D7915-971D-4F54-9F44-63BE5C4C8524}">
      <dgm:prSet/>
      <dgm:spPr/>
      <dgm:t>
        <a:bodyPr/>
        <a:lstStyle/>
        <a:p>
          <a:endParaRPr lang="en-US"/>
        </a:p>
      </dgm:t>
    </dgm:pt>
    <dgm:pt modelId="{46A2B4C7-CE8A-4FD1-A7D9-5F9E1C4B977B}">
      <dgm:prSet/>
      <dgm:spPr/>
      <dgm:t>
        <a:bodyPr/>
        <a:lstStyle/>
        <a:p>
          <a:r>
            <a:rPr lang="en-IN" dirty="0"/>
            <a:t>Variable Names</a:t>
          </a:r>
          <a:endParaRPr lang="en-US" dirty="0"/>
        </a:p>
      </dgm:t>
    </dgm:pt>
    <dgm:pt modelId="{5DD0616E-67BC-4AA2-A957-9CA97D476275}" type="parTrans" cxnId="{1270E0D6-92ED-4A3C-99C2-602702489483}">
      <dgm:prSet/>
      <dgm:spPr/>
      <dgm:t>
        <a:bodyPr/>
        <a:lstStyle/>
        <a:p>
          <a:endParaRPr lang="en-US"/>
        </a:p>
      </dgm:t>
    </dgm:pt>
    <dgm:pt modelId="{5CE9A2D1-4CD1-4F56-91B5-E1552A1F3F27}" type="sibTrans" cxnId="{1270E0D6-92ED-4A3C-99C2-602702489483}">
      <dgm:prSet/>
      <dgm:spPr/>
      <dgm:t>
        <a:bodyPr/>
        <a:lstStyle/>
        <a:p>
          <a:endParaRPr lang="en-US"/>
        </a:p>
      </dgm:t>
    </dgm:pt>
    <dgm:pt modelId="{DA767894-ED99-4004-8B6C-732B7568BE86}">
      <dgm:prSet/>
      <dgm:spPr/>
      <dgm:t>
        <a:bodyPr/>
        <a:lstStyle/>
        <a:p>
          <a:r>
            <a:rPr lang="en-IN" dirty="0"/>
            <a:t>Collection Names</a:t>
          </a:r>
          <a:endParaRPr lang="en-US" dirty="0"/>
        </a:p>
      </dgm:t>
    </dgm:pt>
    <dgm:pt modelId="{A8B20710-59B2-46CF-8799-3EECEE8D1FFB}" type="parTrans" cxnId="{D71BBBBD-A8B1-4453-8E22-53D6830170D6}">
      <dgm:prSet/>
      <dgm:spPr/>
      <dgm:t>
        <a:bodyPr/>
        <a:lstStyle/>
        <a:p>
          <a:endParaRPr lang="en-US"/>
        </a:p>
      </dgm:t>
    </dgm:pt>
    <dgm:pt modelId="{E8246D4F-B846-42F7-ACED-96315F903D49}" type="sibTrans" cxnId="{D71BBBBD-A8B1-4453-8E22-53D6830170D6}">
      <dgm:prSet/>
      <dgm:spPr/>
      <dgm:t>
        <a:bodyPr/>
        <a:lstStyle/>
        <a:p>
          <a:endParaRPr lang="en-US"/>
        </a:p>
      </dgm:t>
    </dgm:pt>
    <dgm:pt modelId="{A04ABB57-B5A0-4B9E-B55C-4518CDAAFBD9}">
      <dgm:prSet/>
      <dgm:spPr/>
      <dgm:t>
        <a:bodyPr/>
        <a:lstStyle/>
        <a:p>
          <a:r>
            <a:rPr lang="en-IN"/>
            <a:t>Datasource Table Name</a:t>
          </a:r>
          <a:endParaRPr lang="en-US"/>
        </a:p>
      </dgm:t>
    </dgm:pt>
    <dgm:pt modelId="{898A2961-CA86-49EB-8684-18B96844327A}" type="parTrans" cxnId="{D63E4545-548F-4DEE-B859-7F37D1E96361}">
      <dgm:prSet/>
      <dgm:spPr/>
      <dgm:t>
        <a:bodyPr/>
        <a:lstStyle/>
        <a:p>
          <a:endParaRPr lang="en-US"/>
        </a:p>
      </dgm:t>
    </dgm:pt>
    <dgm:pt modelId="{99E85CE2-445C-4AEB-95C8-37FF16852A52}" type="sibTrans" cxnId="{D63E4545-548F-4DEE-B859-7F37D1E96361}">
      <dgm:prSet/>
      <dgm:spPr/>
      <dgm:t>
        <a:bodyPr/>
        <a:lstStyle/>
        <a:p>
          <a:endParaRPr lang="en-US"/>
        </a:p>
      </dgm:t>
    </dgm:pt>
    <dgm:pt modelId="{37852027-888A-4822-B899-3865DEE15DE7}" type="pres">
      <dgm:prSet presAssocID="{869E1ED6-02EF-4566-AC01-9CF7F9570097}" presName="diagram" presStyleCnt="0">
        <dgm:presLayoutVars>
          <dgm:dir/>
          <dgm:resizeHandles val="exact"/>
        </dgm:presLayoutVars>
      </dgm:prSet>
      <dgm:spPr/>
      <dgm:t>
        <a:bodyPr/>
        <a:lstStyle/>
        <a:p>
          <a:endParaRPr lang="en-US"/>
        </a:p>
      </dgm:t>
    </dgm:pt>
    <dgm:pt modelId="{18496911-EA64-479A-B329-141AFAE56D4D}" type="pres">
      <dgm:prSet presAssocID="{81E10210-C882-41FB-9E57-563D28233819}" presName="node" presStyleLbl="node1" presStyleIdx="0" presStyleCnt="5">
        <dgm:presLayoutVars>
          <dgm:bulletEnabled val="1"/>
        </dgm:presLayoutVars>
      </dgm:prSet>
      <dgm:spPr/>
      <dgm:t>
        <a:bodyPr/>
        <a:lstStyle/>
        <a:p>
          <a:endParaRPr lang="en-US"/>
        </a:p>
      </dgm:t>
    </dgm:pt>
    <dgm:pt modelId="{107FF3B1-4931-4FEA-A5E4-17C7A05B77CA}" type="pres">
      <dgm:prSet presAssocID="{1CB72E57-351D-493E-A543-D9A2E0B7E1AD}" presName="sibTrans" presStyleCnt="0"/>
      <dgm:spPr/>
    </dgm:pt>
    <dgm:pt modelId="{3FDEEED8-F281-422E-BBFC-5F206C1E580D}" type="pres">
      <dgm:prSet presAssocID="{165E5EEF-6524-40B9-8F56-48934C20DD44}" presName="node" presStyleLbl="node1" presStyleIdx="1" presStyleCnt="5">
        <dgm:presLayoutVars>
          <dgm:bulletEnabled val="1"/>
        </dgm:presLayoutVars>
      </dgm:prSet>
      <dgm:spPr/>
      <dgm:t>
        <a:bodyPr/>
        <a:lstStyle/>
        <a:p>
          <a:endParaRPr lang="en-US"/>
        </a:p>
      </dgm:t>
    </dgm:pt>
    <dgm:pt modelId="{4623ED84-420E-478C-8F67-F061B22E09FE}" type="pres">
      <dgm:prSet presAssocID="{7AE6056D-A3A2-4680-9BE9-69F7F77E88D8}" presName="sibTrans" presStyleCnt="0"/>
      <dgm:spPr/>
    </dgm:pt>
    <dgm:pt modelId="{597D1F63-2BAA-40EC-9FFC-D1A9DC55974E}" type="pres">
      <dgm:prSet presAssocID="{46A2B4C7-CE8A-4FD1-A7D9-5F9E1C4B977B}" presName="node" presStyleLbl="node1" presStyleIdx="2" presStyleCnt="5">
        <dgm:presLayoutVars>
          <dgm:bulletEnabled val="1"/>
        </dgm:presLayoutVars>
      </dgm:prSet>
      <dgm:spPr/>
      <dgm:t>
        <a:bodyPr/>
        <a:lstStyle/>
        <a:p>
          <a:endParaRPr lang="en-US"/>
        </a:p>
      </dgm:t>
    </dgm:pt>
    <dgm:pt modelId="{AB0798F6-F8FC-423C-ACA1-5C422B5E01AB}" type="pres">
      <dgm:prSet presAssocID="{5CE9A2D1-4CD1-4F56-91B5-E1552A1F3F27}" presName="sibTrans" presStyleCnt="0"/>
      <dgm:spPr/>
    </dgm:pt>
    <dgm:pt modelId="{D47905A7-7C3D-436E-B553-871BDD053686}" type="pres">
      <dgm:prSet presAssocID="{DA767894-ED99-4004-8B6C-732B7568BE86}" presName="node" presStyleLbl="node1" presStyleIdx="3" presStyleCnt="5">
        <dgm:presLayoutVars>
          <dgm:bulletEnabled val="1"/>
        </dgm:presLayoutVars>
      </dgm:prSet>
      <dgm:spPr/>
      <dgm:t>
        <a:bodyPr/>
        <a:lstStyle/>
        <a:p>
          <a:endParaRPr lang="en-US"/>
        </a:p>
      </dgm:t>
    </dgm:pt>
    <dgm:pt modelId="{21F73937-D603-4213-B442-64BB4E2AE94B}" type="pres">
      <dgm:prSet presAssocID="{E8246D4F-B846-42F7-ACED-96315F903D49}" presName="sibTrans" presStyleCnt="0"/>
      <dgm:spPr/>
    </dgm:pt>
    <dgm:pt modelId="{B88E9D76-36A2-407C-BB8B-8B34AE04A33F}" type="pres">
      <dgm:prSet presAssocID="{A04ABB57-B5A0-4B9E-B55C-4518CDAAFBD9}" presName="node" presStyleLbl="node1" presStyleIdx="4" presStyleCnt="5">
        <dgm:presLayoutVars>
          <dgm:bulletEnabled val="1"/>
        </dgm:presLayoutVars>
      </dgm:prSet>
      <dgm:spPr/>
      <dgm:t>
        <a:bodyPr/>
        <a:lstStyle/>
        <a:p>
          <a:endParaRPr lang="en-US"/>
        </a:p>
      </dgm:t>
    </dgm:pt>
  </dgm:ptLst>
  <dgm:cxnLst>
    <dgm:cxn modelId="{CF64E4FF-D87B-4E29-BC0C-189827F627D5}" type="presOf" srcId="{869E1ED6-02EF-4566-AC01-9CF7F9570097}" destId="{37852027-888A-4822-B899-3865DEE15DE7}" srcOrd="0" destOrd="0" presId="urn:microsoft.com/office/officeart/2005/8/layout/default"/>
    <dgm:cxn modelId="{CAF35A62-A8EE-4031-88B1-C16F8116759D}" type="presOf" srcId="{46A2B4C7-CE8A-4FD1-A7D9-5F9E1C4B977B}" destId="{597D1F63-2BAA-40EC-9FFC-D1A9DC55974E}" srcOrd="0" destOrd="0" presId="urn:microsoft.com/office/officeart/2005/8/layout/default"/>
    <dgm:cxn modelId="{D71BBBBD-A8B1-4453-8E22-53D6830170D6}" srcId="{869E1ED6-02EF-4566-AC01-9CF7F9570097}" destId="{DA767894-ED99-4004-8B6C-732B7568BE86}" srcOrd="3" destOrd="0" parTransId="{A8B20710-59B2-46CF-8799-3EECEE8D1FFB}" sibTransId="{E8246D4F-B846-42F7-ACED-96315F903D49}"/>
    <dgm:cxn modelId="{0CE40619-F1D7-41C8-99DA-009DA2B8189C}" type="presOf" srcId="{81E10210-C882-41FB-9E57-563D28233819}" destId="{18496911-EA64-479A-B329-141AFAE56D4D}" srcOrd="0" destOrd="0" presId="urn:microsoft.com/office/officeart/2005/8/layout/default"/>
    <dgm:cxn modelId="{D63E4545-548F-4DEE-B859-7F37D1E96361}" srcId="{869E1ED6-02EF-4566-AC01-9CF7F9570097}" destId="{A04ABB57-B5A0-4B9E-B55C-4518CDAAFBD9}" srcOrd="4" destOrd="0" parTransId="{898A2961-CA86-49EB-8684-18B96844327A}" sibTransId="{99E85CE2-445C-4AEB-95C8-37FF16852A52}"/>
    <dgm:cxn modelId="{4CE95F0C-BD07-4E0F-B005-1F16EA0C3C92}" srcId="{869E1ED6-02EF-4566-AC01-9CF7F9570097}" destId="{81E10210-C882-41FB-9E57-563D28233819}" srcOrd="0" destOrd="0" parTransId="{C370EBE6-19B1-4C32-8BD5-36F7E7B0C2B1}" sibTransId="{1CB72E57-351D-493E-A543-D9A2E0B7E1AD}"/>
    <dgm:cxn modelId="{1270E0D6-92ED-4A3C-99C2-602702489483}" srcId="{869E1ED6-02EF-4566-AC01-9CF7F9570097}" destId="{46A2B4C7-CE8A-4FD1-A7D9-5F9E1C4B977B}" srcOrd="2" destOrd="0" parTransId="{5DD0616E-67BC-4AA2-A957-9CA97D476275}" sibTransId="{5CE9A2D1-4CD1-4F56-91B5-E1552A1F3F27}"/>
    <dgm:cxn modelId="{515B833B-5039-42A9-93C1-5C753F4C85AE}" type="presOf" srcId="{DA767894-ED99-4004-8B6C-732B7568BE86}" destId="{D47905A7-7C3D-436E-B553-871BDD053686}" srcOrd="0" destOrd="0" presId="urn:microsoft.com/office/officeart/2005/8/layout/default"/>
    <dgm:cxn modelId="{1A97F830-26D7-495A-8FF3-51C25BB1A2FC}" type="presOf" srcId="{A04ABB57-B5A0-4B9E-B55C-4518CDAAFBD9}" destId="{B88E9D76-36A2-407C-BB8B-8B34AE04A33F}" srcOrd="0" destOrd="0" presId="urn:microsoft.com/office/officeart/2005/8/layout/default"/>
    <dgm:cxn modelId="{745382A1-B5C4-4377-9ED1-5B00E564F919}" type="presOf" srcId="{165E5EEF-6524-40B9-8F56-48934C20DD44}" destId="{3FDEEED8-F281-422E-BBFC-5F206C1E580D}" srcOrd="0" destOrd="0" presId="urn:microsoft.com/office/officeart/2005/8/layout/default"/>
    <dgm:cxn modelId="{595D7915-971D-4F54-9F44-63BE5C4C8524}" srcId="{869E1ED6-02EF-4566-AC01-9CF7F9570097}" destId="{165E5EEF-6524-40B9-8F56-48934C20DD44}" srcOrd="1" destOrd="0" parTransId="{E1305785-F665-432B-BFB4-E01A2F624EA2}" sibTransId="{7AE6056D-A3A2-4680-9BE9-69F7F77E88D8}"/>
    <dgm:cxn modelId="{CB9CD923-D15B-46D1-8C9B-7D18E194831C}" type="presParOf" srcId="{37852027-888A-4822-B899-3865DEE15DE7}" destId="{18496911-EA64-479A-B329-141AFAE56D4D}" srcOrd="0" destOrd="0" presId="urn:microsoft.com/office/officeart/2005/8/layout/default"/>
    <dgm:cxn modelId="{8B5E8885-508A-4F60-9842-9A5C6D0B6D39}" type="presParOf" srcId="{37852027-888A-4822-B899-3865DEE15DE7}" destId="{107FF3B1-4931-4FEA-A5E4-17C7A05B77CA}" srcOrd="1" destOrd="0" presId="urn:microsoft.com/office/officeart/2005/8/layout/default"/>
    <dgm:cxn modelId="{FA3FDC17-D83F-4FDC-85E8-28CCA9A094A9}" type="presParOf" srcId="{37852027-888A-4822-B899-3865DEE15DE7}" destId="{3FDEEED8-F281-422E-BBFC-5F206C1E580D}" srcOrd="2" destOrd="0" presId="urn:microsoft.com/office/officeart/2005/8/layout/default"/>
    <dgm:cxn modelId="{6FDCDA35-2B98-4C73-B6F3-F147EFDF9E32}" type="presParOf" srcId="{37852027-888A-4822-B899-3865DEE15DE7}" destId="{4623ED84-420E-478C-8F67-F061B22E09FE}" srcOrd="3" destOrd="0" presId="urn:microsoft.com/office/officeart/2005/8/layout/default"/>
    <dgm:cxn modelId="{1DB8ED1C-9F50-4186-8EA6-3C21970C3FB8}" type="presParOf" srcId="{37852027-888A-4822-B899-3865DEE15DE7}" destId="{597D1F63-2BAA-40EC-9FFC-D1A9DC55974E}" srcOrd="4" destOrd="0" presId="urn:microsoft.com/office/officeart/2005/8/layout/default"/>
    <dgm:cxn modelId="{D2D2C341-BDC2-46BF-815C-97A3BFE00665}" type="presParOf" srcId="{37852027-888A-4822-B899-3865DEE15DE7}" destId="{AB0798F6-F8FC-423C-ACA1-5C422B5E01AB}" srcOrd="5" destOrd="0" presId="urn:microsoft.com/office/officeart/2005/8/layout/default"/>
    <dgm:cxn modelId="{4F868C4E-8F6D-4976-9156-E7C0894C1EAE}" type="presParOf" srcId="{37852027-888A-4822-B899-3865DEE15DE7}" destId="{D47905A7-7C3D-436E-B553-871BDD053686}" srcOrd="6" destOrd="0" presId="urn:microsoft.com/office/officeart/2005/8/layout/default"/>
    <dgm:cxn modelId="{0D8F3528-3F20-417F-A6EF-58FEE66E6596}" type="presParOf" srcId="{37852027-888A-4822-B899-3865DEE15DE7}" destId="{21F73937-D603-4213-B442-64BB4E2AE94B}" srcOrd="7" destOrd="0" presId="urn:microsoft.com/office/officeart/2005/8/layout/default"/>
    <dgm:cxn modelId="{CCAB0500-94A4-43FB-8940-AACB024B5F47}" type="presParOf" srcId="{37852027-888A-4822-B899-3865DEE15DE7}" destId="{B88E9D76-36A2-407C-BB8B-8B34AE04A33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D4462B-227F-4184-95EA-CA5DF0DEDCE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387A349-832E-4AA9-B1F3-A5AC6C14D147}">
      <dgm:prSet/>
      <dgm:spPr/>
      <dgm:t>
        <a:bodyPr/>
        <a:lstStyle/>
        <a:p>
          <a:r>
            <a:rPr lang="en-IN"/>
            <a:t>Input</a:t>
          </a:r>
          <a:endParaRPr lang="en-US"/>
        </a:p>
      </dgm:t>
    </dgm:pt>
    <dgm:pt modelId="{7C4DE055-3772-462A-A9FF-AA8D85704280}" type="parTrans" cxnId="{C9450534-C2B7-4A2B-9501-3F245E449E05}">
      <dgm:prSet/>
      <dgm:spPr/>
      <dgm:t>
        <a:bodyPr/>
        <a:lstStyle/>
        <a:p>
          <a:endParaRPr lang="en-US"/>
        </a:p>
      </dgm:t>
    </dgm:pt>
    <dgm:pt modelId="{5CCA80F6-3B66-4993-A79C-B93B32939D9F}" type="sibTrans" cxnId="{C9450534-C2B7-4A2B-9501-3F245E449E05}">
      <dgm:prSet/>
      <dgm:spPr/>
      <dgm:t>
        <a:bodyPr/>
        <a:lstStyle/>
        <a:p>
          <a:endParaRPr lang="en-US"/>
        </a:p>
      </dgm:t>
    </dgm:pt>
    <dgm:pt modelId="{30B4C907-22E0-4E60-BEE9-84E069F90730}">
      <dgm:prSet/>
      <dgm:spPr/>
      <dgm:t>
        <a:bodyPr/>
        <a:lstStyle/>
        <a:p>
          <a:r>
            <a:rPr lang="en-IN"/>
            <a:t>Display</a:t>
          </a:r>
          <a:endParaRPr lang="en-US"/>
        </a:p>
      </dgm:t>
    </dgm:pt>
    <dgm:pt modelId="{3A444DF2-4E50-4ECF-BCE0-9151654BD53E}" type="parTrans" cxnId="{2BB3BAB6-DAEE-4470-8740-6C85D218F24F}">
      <dgm:prSet/>
      <dgm:spPr/>
      <dgm:t>
        <a:bodyPr/>
        <a:lstStyle/>
        <a:p>
          <a:endParaRPr lang="en-US"/>
        </a:p>
      </dgm:t>
    </dgm:pt>
    <dgm:pt modelId="{D7B0DF55-8D36-455C-BC6F-821C4DBD9B80}" type="sibTrans" cxnId="{2BB3BAB6-DAEE-4470-8740-6C85D218F24F}">
      <dgm:prSet/>
      <dgm:spPr/>
      <dgm:t>
        <a:bodyPr/>
        <a:lstStyle/>
        <a:p>
          <a:endParaRPr lang="en-US"/>
        </a:p>
      </dgm:t>
    </dgm:pt>
    <dgm:pt modelId="{8486F4AC-7E7D-4916-896E-D6C5DA81C1EA}">
      <dgm:prSet/>
      <dgm:spPr/>
      <dgm:t>
        <a:bodyPr/>
        <a:lstStyle/>
        <a:p>
          <a:r>
            <a:rPr lang="en-IN"/>
            <a:t>Layout </a:t>
          </a:r>
          <a:endParaRPr lang="en-US"/>
        </a:p>
      </dgm:t>
    </dgm:pt>
    <dgm:pt modelId="{0A847699-C2CF-4469-87EB-720480D1D537}" type="parTrans" cxnId="{37922D6A-B1F2-423C-A445-4F51F5A963D2}">
      <dgm:prSet/>
      <dgm:spPr/>
      <dgm:t>
        <a:bodyPr/>
        <a:lstStyle/>
        <a:p>
          <a:endParaRPr lang="en-US"/>
        </a:p>
      </dgm:t>
    </dgm:pt>
    <dgm:pt modelId="{9C35319B-0CFD-471B-A74D-607EED33055F}" type="sibTrans" cxnId="{37922D6A-B1F2-423C-A445-4F51F5A963D2}">
      <dgm:prSet/>
      <dgm:spPr/>
      <dgm:t>
        <a:bodyPr/>
        <a:lstStyle/>
        <a:p>
          <a:endParaRPr lang="en-US"/>
        </a:p>
      </dgm:t>
    </dgm:pt>
    <dgm:pt modelId="{1E0C7052-7EDF-4207-9FDC-629F4A9DB83A}">
      <dgm:prSet/>
      <dgm:spPr/>
      <dgm:t>
        <a:bodyPr/>
        <a:lstStyle/>
        <a:p>
          <a:r>
            <a:rPr lang="en-IN"/>
            <a:t>Media</a:t>
          </a:r>
          <a:endParaRPr lang="en-US"/>
        </a:p>
      </dgm:t>
    </dgm:pt>
    <dgm:pt modelId="{244B9376-D662-477C-8C6E-54B80C60AC25}" type="parTrans" cxnId="{6EA8A9E5-5D9D-4626-9FA8-926A90123D90}">
      <dgm:prSet/>
      <dgm:spPr/>
      <dgm:t>
        <a:bodyPr/>
        <a:lstStyle/>
        <a:p>
          <a:endParaRPr lang="en-US"/>
        </a:p>
      </dgm:t>
    </dgm:pt>
    <dgm:pt modelId="{E99EE669-9695-4A8E-9836-5761F6996BCE}" type="sibTrans" cxnId="{6EA8A9E5-5D9D-4626-9FA8-926A90123D90}">
      <dgm:prSet/>
      <dgm:spPr/>
      <dgm:t>
        <a:bodyPr/>
        <a:lstStyle/>
        <a:p>
          <a:endParaRPr lang="en-US"/>
        </a:p>
      </dgm:t>
    </dgm:pt>
    <dgm:pt modelId="{D509E7F4-A7BD-4E7E-8E25-2DA6ADF44717}">
      <dgm:prSet/>
      <dgm:spPr/>
      <dgm:t>
        <a:bodyPr/>
        <a:lstStyle/>
        <a:p>
          <a:r>
            <a:rPr lang="en-IN"/>
            <a:t>Icons</a:t>
          </a:r>
          <a:endParaRPr lang="en-US"/>
        </a:p>
      </dgm:t>
    </dgm:pt>
    <dgm:pt modelId="{AD9ED276-74E0-4D2C-8465-D8CBBCB74BF1}" type="parTrans" cxnId="{1B8AA405-3D42-49C0-9BB0-BC8B01FC2BBF}">
      <dgm:prSet/>
      <dgm:spPr/>
      <dgm:t>
        <a:bodyPr/>
        <a:lstStyle/>
        <a:p>
          <a:endParaRPr lang="en-US"/>
        </a:p>
      </dgm:t>
    </dgm:pt>
    <dgm:pt modelId="{6FDBFB1F-CA4F-471F-820A-F49424DD7924}" type="sibTrans" cxnId="{1B8AA405-3D42-49C0-9BB0-BC8B01FC2BBF}">
      <dgm:prSet/>
      <dgm:spPr/>
      <dgm:t>
        <a:bodyPr/>
        <a:lstStyle/>
        <a:p>
          <a:endParaRPr lang="en-US"/>
        </a:p>
      </dgm:t>
    </dgm:pt>
    <dgm:pt modelId="{046B70F2-32D3-49A0-BCA9-5BD532896D4A}">
      <dgm:prSet/>
      <dgm:spPr/>
      <dgm:t>
        <a:bodyPr/>
        <a:lstStyle/>
        <a:p>
          <a:r>
            <a:rPr lang="en-IN"/>
            <a:t>Shapes</a:t>
          </a:r>
          <a:endParaRPr lang="en-US"/>
        </a:p>
      </dgm:t>
    </dgm:pt>
    <dgm:pt modelId="{EE01182E-A7E2-4784-969F-9920AD547462}" type="parTrans" cxnId="{EB8BC22E-16C5-4BCA-A1F9-FAC1420FECF4}">
      <dgm:prSet/>
      <dgm:spPr/>
      <dgm:t>
        <a:bodyPr/>
        <a:lstStyle/>
        <a:p>
          <a:endParaRPr lang="en-US"/>
        </a:p>
      </dgm:t>
    </dgm:pt>
    <dgm:pt modelId="{08DE569F-D86C-4A68-B4FA-BF28EA49A9B5}" type="sibTrans" cxnId="{EB8BC22E-16C5-4BCA-A1F9-FAC1420FECF4}">
      <dgm:prSet/>
      <dgm:spPr/>
      <dgm:t>
        <a:bodyPr/>
        <a:lstStyle/>
        <a:p>
          <a:endParaRPr lang="en-US"/>
        </a:p>
      </dgm:t>
    </dgm:pt>
    <dgm:pt modelId="{95876936-3102-4EBF-A317-A8B5E51A473A}">
      <dgm:prSet/>
      <dgm:spPr/>
      <dgm:t>
        <a:bodyPr/>
        <a:lstStyle/>
        <a:p>
          <a:r>
            <a:rPr lang="en-IN"/>
            <a:t>Charts</a:t>
          </a:r>
          <a:endParaRPr lang="en-US"/>
        </a:p>
      </dgm:t>
    </dgm:pt>
    <dgm:pt modelId="{3318DD5A-1C37-4CA0-B7BC-2E82BC13F004}" type="parTrans" cxnId="{7F539C3F-0CDE-4A9B-992B-4489852AC66B}">
      <dgm:prSet/>
      <dgm:spPr/>
      <dgm:t>
        <a:bodyPr/>
        <a:lstStyle/>
        <a:p>
          <a:endParaRPr lang="en-US"/>
        </a:p>
      </dgm:t>
    </dgm:pt>
    <dgm:pt modelId="{EBFCBF22-9B6A-4AA0-9084-9EAE5DAEB1E9}" type="sibTrans" cxnId="{7F539C3F-0CDE-4A9B-992B-4489852AC66B}">
      <dgm:prSet/>
      <dgm:spPr/>
      <dgm:t>
        <a:bodyPr/>
        <a:lstStyle/>
        <a:p>
          <a:endParaRPr lang="en-US"/>
        </a:p>
      </dgm:t>
    </dgm:pt>
    <dgm:pt modelId="{546AB6C4-1EB4-4D4F-A3C1-EDB8DD86C5B3}" type="pres">
      <dgm:prSet presAssocID="{91D4462B-227F-4184-95EA-CA5DF0DEDCEC}" presName="linear" presStyleCnt="0">
        <dgm:presLayoutVars>
          <dgm:animLvl val="lvl"/>
          <dgm:resizeHandles val="exact"/>
        </dgm:presLayoutVars>
      </dgm:prSet>
      <dgm:spPr/>
      <dgm:t>
        <a:bodyPr/>
        <a:lstStyle/>
        <a:p>
          <a:endParaRPr lang="en-US"/>
        </a:p>
      </dgm:t>
    </dgm:pt>
    <dgm:pt modelId="{09C9FB4B-7DF9-4EDF-97DB-A6A7C76CB733}" type="pres">
      <dgm:prSet presAssocID="{A387A349-832E-4AA9-B1F3-A5AC6C14D147}" presName="parentText" presStyleLbl="node1" presStyleIdx="0" presStyleCnt="7">
        <dgm:presLayoutVars>
          <dgm:chMax val="0"/>
          <dgm:bulletEnabled val="1"/>
        </dgm:presLayoutVars>
      </dgm:prSet>
      <dgm:spPr/>
      <dgm:t>
        <a:bodyPr/>
        <a:lstStyle/>
        <a:p>
          <a:endParaRPr lang="en-US"/>
        </a:p>
      </dgm:t>
    </dgm:pt>
    <dgm:pt modelId="{7696D064-4939-4574-B424-2A062585D78D}" type="pres">
      <dgm:prSet presAssocID="{5CCA80F6-3B66-4993-A79C-B93B32939D9F}" presName="spacer" presStyleCnt="0"/>
      <dgm:spPr/>
    </dgm:pt>
    <dgm:pt modelId="{42FA57A2-F20E-4220-B145-4A65834E7380}" type="pres">
      <dgm:prSet presAssocID="{30B4C907-22E0-4E60-BEE9-84E069F90730}" presName="parentText" presStyleLbl="node1" presStyleIdx="1" presStyleCnt="7">
        <dgm:presLayoutVars>
          <dgm:chMax val="0"/>
          <dgm:bulletEnabled val="1"/>
        </dgm:presLayoutVars>
      </dgm:prSet>
      <dgm:spPr/>
      <dgm:t>
        <a:bodyPr/>
        <a:lstStyle/>
        <a:p>
          <a:endParaRPr lang="en-US"/>
        </a:p>
      </dgm:t>
    </dgm:pt>
    <dgm:pt modelId="{5DFA62E6-BD66-4CF8-B10A-75DE03F0AD21}" type="pres">
      <dgm:prSet presAssocID="{D7B0DF55-8D36-455C-BC6F-821C4DBD9B80}" presName="spacer" presStyleCnt="0"/>
      <dgm:spPr/>
    </dgm:pt>
    <dgm:pt modelId="{DA5BB385-DED2-4DD6-85B6-E240D8D921CA}" type="pres">
      <dgm:prSet presAssocID="{8486F4AC-7E7D-4916-896E-D6C5DA81C1EA}" presName="parentText" presStyleLbl="node1" presStyleIdx="2" presStyleCnt="7">
        <dgm:presLayoutVars>
          <dgm:chMax val="0"/>
          <dgm:bulletEnabled val="1"/>
        </dgm:presLayoutVars>
      </dgm:prSet>
      <dgm:spPr/>
      <dgm:t>
        <a:bodyPr/>
        <a:lstStyle/>
        <a:p>
          <a:endParaRPr lang="en-US"/>
        </a:p>
      </dgm:t>
    </dgm:pt>
    <dgm:pt modelId="{4DEA998C-5D17-40AD-A939-C56662838D81}" type="pres">
      <dgm:prSet presAssocID="{9C35319B-0CFD-471B-A74D-607EED33055F}" presName="spacer" presStyleCnt="0"/>
      <dgm:spPr/>
    </dgm:pt>
    <dgm:pt modelId="{673F12BB-D2AC-47AC-8448-BC7EBDB95336}" type="pres">
      <dgm:prSet presAssocID="{1E0C7052-7EDF-4207-9FDC-629F4A9DB83A}" presName="parentText" presStyleLbl="node1" presStyleIdx="3" presStyleCnt="7">
        <dgm:presLayoutVars>
          <dgm:chMax val="0"/>
          <dgm:bulletEnabled val="1"/>
        </dgm:presLayoutVars>
      </dgm:prSet>
      <dgm:spPr/>
      <dgm:t>
        <a:bodyPr/>
        <a:lstStyle/>
        <a:p>
          <a:endParaRPr lang="en-US"/>
        </a:p>
      </dgm:t>
    </dgm:pt>
    <dgm:pt modelId="{23A633F7-BED7-4CA9-AF56-5B072F38AD57}" type="pres">
      <dgm:prSet presAssocID="{E99EE669-9695-4A8E-9836-5761F6996BCE}" presName="spacer" presStyleCnt="0"/>
      <dgm:spPr/>
    </dgm:pt>
    <dgm:pt modelId="{7EF93D36-0A27-4681-8254-6EB70E4A69B1}" type="pres">
      <dgm:prSet presAssocID="{D509E7F4-A7BD-4E7E-8E25-2DA6ADF44717}" presName="parentText" presStyleLbl="node1" presStyleIdx="4" presStyleCnt="7">
        <dgm:presLayoutVars>
          <dgm:chMax val="0"/>
          <dgm:bulletEnabled val="1"/>
        </dgm:presLayoutVars>
      </dgm:prSet>
      <dgm:spPr/>
      <dgm:t>
        <a:bodyPr/>
        <a:lstStyle/>
        <a:p>
          <a:endParaRPr lang="en-US"/>
        </a:p>
      </dgm:t>
    </dgm:pt>
    <dgm:pt modelId="{3779A0FD-8600-4B86-BBED-A94CB9B1B429}" type="pres">
      <dgm:prSet presAssocID="{6FDBFB1F-CA4F-471F-820A-F49424DD7924}" presName="spacer" presStyleCnt="0"/>
      <dgm:spPr/>
    </dgm:pt>
    <dgm:pt modelId="{09C886B7-E810-4694-B6AC-DFAF377448E0}" type="pres">
      <dgm:prSet presAssocID="{046B70F2-32D3-49A0-BCA9-5BD532896D4A}" presName="parentText" presStyleLbl="node1" presStyleIdx="5" presStyleCnt="7">
        <dgm:presLayoutVars>
          <dgm:chMax val="0"/>
          <dgm:bulletEnabled val="1"/>
        </dgm:presLayoutVars>
      </dgm:prSet>
      <dgm:spPr/>
      <dgm:t>
        <a:bodyPr/>
        <a:lstStyle/>
        <a:p>
          <a:endParaRPr lang="en-US"/>
        </a:p>
      </dgm:t>
    </dgm:pt>
    <dgm:pt modelId="{589C4707-5DB5-4122-B2BD-CFD3C36D8951}" type="pres">
      <dgm:prSet presAssocID="{08DE569F-D86C-4A68-B4FA-BF28EA49A9B5}" presName="spacer" presStyleCnt="0"/>
      <dgm:spPr/>
    </dgm:pt>
    <dgm:pt modelId="{9B0E557F-6CF0-4FFA-A436-FF5C8C0EE50E}" type="pres">
      <dgm:prSet presAssocID="{95876936-3102-4EBF-A317-A8B5E51A473A}" presName="parentText" presStyleLbl="node1" presStyleIdx="6" presStyleCnt="7">
        <dgm:presLayoutVars>
          <dgm:chMax val="0"/>
          <dgm:bulletEnabled val="1"/>
        </dgm:presLayoutVars>
      </dgm:prSet>
      <dgm:spPr/>
      <dgm:t>
        <a:bodyPr/>
        <a:lstStyle/>
        <a:p>
          <a:endParaRPr lang="en-US"/>
        </a:p>
      </dgm:t>
    </dgm:pt>
  </dgm:ptLst>
  <dgm:cxnLst>
    <dgm:cxn modelId="{C9450534-C2B7-4A2B-9501-3F245E449E05}" srcId="{91D4462B-227F-4184-95EA-CA5DF0DEDCEC}" destId="{A387A349-832E-4AA9-B1F3-A5AC6C14D147}" srcOrd="0" destOrd="0" parTransId="{7C4DE055-3772-462A-A9FF-AA8D85704280}" sibTransId="{5CCA80F6-3B66-4993-A79C-B93B32939D9F}"/>
    <dgm:cxn modelId="{ED17EBD8-0FB1-4307-A7F6-44081A9B9F08}" type="presOf" srcId="{046B70F2-32D3-49A0-BCA9-5BD532896D4A}" destId="{09C886B7-E810-4694-B6AC-DFAF377448E0}" srcOrd="0" destOrd="0" presId="urn:microsoft.com/office/officeart/2005/8/layout/vList2"/>
    <dgm:cxn modelId="{2BB3BAB6-DAEE-4470-8740-6C85D218F24F}" srcId="{91D4462B-227F-4184-95EA-CA5DF0DEDCEC}" destId="{30B4C907-22E0-4E60-BEE9-84E069F90730}" srcOrd="1" destOrd="0" parTransId="{3A444DF2-4E50-4ECF-BCE0-9151654BD53E}" sibTransId="{D7B0DF55-8D36-455C-BC6F-821C4DBD9B80}"/>
    <dgm:cxn modelId="{EBF14AAC-EA4B-412C-8803-83036A90494B}" type="presOf" srcId="{30B4C907-22E0-4E60-BEE9-84E069F90730}" destId="{42FA57A2-F20E-4220-B145-4A65834E7380}" srcOrd="0" destOrd="0" presId="urn:microsoft.com/office/officeart/2005/8/layout/vList2"/>
    <dgm:cxn modelId="{EB8BC22E-16C5-4BCA-A1F9-FAC1420FECF4}" srcId="{91D4462B-227F-4184-95EA-CA5DF0DEDCEC}" destId="{046B70F2-32D3-49A0-BCA9-5BD532896D4A}" srcOrd="5" destOrd="0" parTransId="{EE01182E-A7E2-4784-969F-9920AD547462}" sibTransId="{08DE569F-D86C-4A68-B4FA-BF28EA49A9B5}"/>
    <dgm:cxn modelId="{7F539C3F-0CDE-4A9B-992B-4489852AC66B}" srcId="{91D4462B-227F-4184-95EA-CA5DF0DEDCEC}" destId="{95876936-3102-4EBF-A317-A8B5E51A473A}" srcOrd="6" destOrd="0" parTransId="{3318DD5A-1C37-4CA0-B7BC-2E82BC13F004}" sibTransId="{EBFCBF22-9B6A-4AA0-9084-9EAE5DAEB1E9}"/>
    <dgm:cxn modelId="{1B8AA405-3D42-49C0-9BB0-BC8B01FC2BBF}" srcId="{91D4462B-227F-4184-95EA-CA5DF0DEDCEC}" destId="{D509E7F4-A7BD-4E7E-8E25-2DA6ADF44717}" srcOrd="4" destOrd="0" parTransId="{AD9ED276-74E0-4D2C-8465-D8CBBCB74BF1}" sibTransId="{6FDBFB1F-CA4F-471F-820A-F49424DD7924}"/>
    <dgm:cxn modelId="{FC97C63E-DDB8-4DD8-9687-22DBA012BB5D}" type="presOf" srcId="{91D4462B-227F-4184-95EA-CA5DF0DEDCEC}" destId="{546AB6C4-1EB4-4D4F-A3C1-EDB8DD86C5B3}" srcOrd="0" destOrd="0" presId="urn:microsoft.com/office/officeart/2005/8/layout/vList2"/>
    <dgm:cxn modelId="{3EDFE62A-1F2E-4EE5-B1A4-E95C40497750}" type="presOf" srcId="{95876936-3102-4EBF-A317-A8B5E51A473A}" destId="{9B0E557F-6CF0-4FFA-A436-FF5C8C0EE50E}" srcOrd="0" destOrd="0" presId="urn:microsoft.com/office/officeart/2005/8/layout/vList2"/>
    <dgm:cxn modelId="{AB9E3255-764D-4EC9-ADAE-031AA4229476}" type="presOf" srcId="{D509E7F4-A7BD-4E7E-8E25-2DA6ADF44717}" destId="{7EF93D36-0A27-4681-8254-6EB70E4A69B1}" srcOrd="0" destOrd="0" presId="urn:microsoft.com/office/officeart/2005/8/layout/vList2"/>
    <dgm:cxn modelId="{6EA8A9E5-5D9D-4626-9FA8-926A90123D90}" srcId="{91D4462B-227F-4184-95EA-CA5DF0DEDCEC}" destId="{1E0C7052-7EDF-4207-9FDC-629F4A9DB83A}" srcOrd="3" destOrd="0" parTransId="{244B9376-D662-477C-8C6E-54B80C60AC25}" sibTransId="{E99EE669-9695-4A8E-9836-5761F6996BCE}"/>
    <dgm:cxn modelId="{37922D6A-B1F2-423C-A445-4F51F5A963D2}" srcId="{91D4462B-227F-4184-95EA-CA5DF0DEDCEC}" destId="{8486F4AC-7E7D-4916-896E-D6C5DA81C1EA}" srcOrd="2" destOrd="0" parTransId="{0A847699-C2CF-4469-87EB-720480D1D537}" sibTransId="{9C35319B-0CFD-471B-A74D-607EED33055F}"/>
    <dgm:cxn modelId="{EF96CCA2-3F33-478B-B6AF-22ADB94563F8}" type="presOf" srcId="{1E0C7052-7EDF-4207-9FDC-629F4A9DB83A}" destId="{673F12BB-D2AC-47AC-8448-BC7EBDB95336}" srcOrd="0" destOrd="0" presId="urn:microsoft.com/office/officeart/2005/8/layout/vList2"/>
    <dgm:cxn modelId="{F7018FBC-BD59-46E1-8EA5-65DC3E5E3ABE}" type="presOf" srcId="{A387A349-832E-4AA9-B1F3-A5AC6C14D147}" destId="{09C9FB4B-7DF9-4EDF-97DB-A6A7C76CB733}" srcOrd="0" destOrd="0" presId="urn:microsoft.com/office/officeart/2005/8/layout/vList2"/>
    <dgm:cxn modelId="{10594173-AE7D-4DE6-9C94-331058A06053}" type="presOf" srcId="{8486F4AC-7E7D-4916-896E-D6C5DA81C1EA}" destId="{DA5BB385-DED2-4DD6-85B6-E240D8D921CA}" srcOrd="0" destOrd="0" presId="urn:microsoft.com/office/officeart/2005/8/layout/vList2"/>
    <dgm:cxn modelId="{F0DEE461-94F6-4018-8545-D190EDA78981}" type="presParOf" srcId="{546AB6C4-1EB4-4D4F-A3C1-EDB8DD86C5B3}" destId="{09C9FB4B-7DF9-4EDF-97DB-A6A7C76CB733}" srcOrd="0" destOrd="0" presId="urn:microsoft.com/office/officeart/2005/8/layout/vList2"/>
    <dgm:cxn modelId="{F2064087-6238-4320-AC07-226821262BA1}" type="presParOf" srcId="{546AB6C4-1EB4-4D4F-A3C1-EDB8DD86C5B3}" destId="{7696D064-4939-4574-B424-2A062585D78D}" srcOrd="1" destOrd="0" presId="urn:microsoft.com/office/officeart/2005/8/layout/vList2"/>
    <dgm:cxn modelId="{3B5FC58C-3BC9-4D8B-958E-711B40CCF589}" type="presParOf" srcId="{546AB6C4-1EB4-4D4F-A3C1-EDB8DD86C5B3}" destId="{42FA57A2-F20E-4220-B145-4A65834E7380}" srcOrd="2" destOrd="0" presId="urn:microsoft.com/office/officeart/2005/8/layout/vList2"/>
    <dgm:cxn modelId="{2F777237-C6B7-4A94-93CC-8084FEEF01E2}" type="presParOf" srcId="{546AB6C4-1EB4-4D4F-A3C1-EDB8DD86C5B3}" destId="{5DFA62E6-BD66-4CF8-B10A-75DE03F0AD21}" srcOrd="3" destOrd="0" presId="urn:microsoft.com/office/officeart/2005/8/layout/vList2"/>
    <dgm:cxn modelId="{BB856D35-CBFE-4A88-BB72-611D039A5DBF}" type="presParOf" srcId="{546AB6C4-1EB4-4D4F-A3C1-EDB8DD86C5B3}" destId="{DA5BB385-DED2-4DD6-85B6-E240D8D921CA}" srcOrd="4" destOrd="0" presId="urn:microsoft.com/office/officeart/2005/8/layout/vList2"/>
    <dgm:cxn modelId="{2C7FE5CE-590C-46E5-BE15-D99951C8E9BD}" type="presParOf" srcId="{546AB6C4-1EB4-4D4F-A3C1-EDB8DD86C5B3}" destId="{4DEA998C-5D17-40AD-A939-C56662838D81}" srcOrd="5" destOrd="0" presId="urn:microsoft.com/office/officeart/2005/8/layout/vList2"/>
    <dgm:cxn modelId="{8F3C0B0E-243F-48B3-B7D4-EDE26FC7F052}" type="presParOf" srcId="{546AB6C4-1EB4-4D4F-A3C1-EDB8DD86C5B3}" destId="{673F12BB-D2AC-47AC-8448-BC7EBDB95336}" srcOrd="6" destOrd="0" presId="urn:microsoft.com/office/officeart/2005/8/layout/vList2"/>
    <dgm:cxn modelId="{7DDB54DD-7DA3-4DB6-BA74-52CBEED6D3FF}" type="presParOf" srcId="{546AB6C4-1EB4-4D4F-A3C1-EDB8DD86C5B3}" destId="{23A633F7-BED7-4CA9-AF56-5B072F38AD57}" srcOrd="7" destOrd="0" presId="urn:microsoft.com/office/officeart/2005/8/layout/vList2"/>
    <dgm:cxn modelId="{2152A7E6-D318-468E-8085-E79331DCD8BD}" type="presParOf" srcId="{546AB6C4-1EB4-4D4F-A3C1-EDB8DD86C5B3}" destId="{7EF93D36-0A27-4681-8254-6EB70E4A69B1}" srcOrd="8" destOrd="0" presId="urn:microsoft.com/office/officeart/2005/8/layout/vList2"/>
    <dgm:cxn modelId="{4C6BEA8E-2140-48C2-8773-5FC7AF2202EA}" type="presParOf" srcId="{546AB6C4-1EB4-4D4F-A3C1-EDB8DD86C5B3}" destId="{3779A0FD-8600-4B86-BBED-A94CB9B1B429}" srcOrd="9" destOrd="0" presId="urn:microsoft.com/office/officeart/2005/8/layout/vList2"/>
    <dgm:cxn modelId="{99D91929-32F2-45DD-AEBF-C340EFB7BB26}" type="presParOf" srcId="{546AB6C4-1EB4-4D4F-A3C1-EDB8DD86C5B3}" destId="{09C886B7-E810-4694-B6AC-DFAF377448E0}" srcOrd="10" destOrd="0" presId="urn:microsoft.com/office/officeart/2005/8/layout/vList2"/>
    <dgm:cxn modelId="{9E0DFCB3-248C-4E5C-9A29-D5C706051D83}" type="presParOf" srcId="{546AB6C4-1EB4-4D4F-A3C1-EDB8DD86C5B3}" destId="{589C4707-5DB5-4122-B2BD-CFD3C36D8951}" srcOrd="11" destOrd="0" presId="urn:microsoft.com/office/officeart/2005/8/layout/vList2"/>
    <dgm:cxn modelId="{0C358143-6AFE-4D6E-84FC-818B27CADDDE}" type="presParOf" srcId="{546AB6C4-1EB4-4D4F-A3C1-EDB8DD86C5B3}" destId="{9B0E557F-6CF0-4FFA-A436-FF5C8C0EE50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BC90FD-1BFD-4D6C-80E5-BFF2F795A5CB}"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CD870B9-80BE-4847-84D1-A0E6026E2563}">
      <dgm:prSet/>
      <dgm:spPr/>
      <dgm:t>
        <a:bodyPr/>
        <a:lstStyle/>
        <a:p>
          <a:r>
            <a:rPr lang="en-GB" dirty="0"/>
            <a:t>Click on create</a:t>
          </a:r>
          <a:endParaRPr lang="en-US" dirty="0"/>
        </a:p>
      </dgm:t>
    </dgm:pt>
    <dgm:pt modelId="{CE181B4C-7D9F-441A-AD68-06E32BB54961}" type="parTrans" cxnId="{FD3EA16E-CE2F-44BF-8CFA-892618631D4B}">
      <dgm:prSet/>
      <dgm:spPr/>
      <dgm:t>
        <a:bodyPr/>
        <a:lstStyle/>
        <a:p>
          <a:endParaRPr lang="en-US"/>
        </a:p>
      </dgm:t>
    </dgm:pt>
    <dgm:pt modelId="{76A74FF8-07B0-443B-A194-0979903BD071}" type="sibTrans" cxnId="{FD3EA16E-CE2F-44BF-8CFA-892618631D4B}">
      <dgm:prSet phldrT="1" phldr="0"/>
      <dgm:spPr/>
      <dgm:t>
        <a:bodyPr/>
        <a:lstStyle/>
        <a:p>
          <a:r>
            <a:rPr lang="en-US" dirty="0"/>
            <a:t>1</a:t>
          </a:r>
        </a:p>
      </dgm:t>
    </dgm:pt>
    <dgm:pt modelId="{AB96A3B5-51B4-4AC4-A3CE-8AAA7E9E3C1D}">
      <dgm:prSet/>
      <dgm:spPr/>
      <dgm:t>
        <a:bodyPr/>
        <a:lstStyle/>
        <a:p>
          <a:r>
            <a:rPr lang="en-GB" dirty="0"/>
            <a:t>Select Canvas app from blank as a type of </a:t>
          </a:r>
          <a:r>
            <a:rPr lang="en-GB" dirty="0" err="1"/>
            <a:t>PowerApps</a:t>
          </a:r>
          <a:endParaRPr lang="en-US" dirty="0"/>
        </a:p>
      </dgm:t>
    </dgm:pt>
    <dgm:pt modelId="{96CE631C-022B-4656-923A-87A2F8A7E11A}" type="parTrans" cxnId="{990C6B46-7DF3-430C-BBED-FD128FE5D922}">
      <dgm:prSet/>
      <dgm:spPr/>
      <dgm:t>
        <a:bodyPr/>
        <a:lstStyle/>
        <a:p>
          <a:endParaRPr lang="en-US"/>
        </a:p>
      </dgm:t>
    </dgm:pt>
    <dgm:pt modelId="{26144F6D-C155-4542-AEEF-2424963B4C14}" type="sibTrans" cxnId="{990C6B46-7DF3-430C-BBED-FD128FE5D922}">
      <dgm:prSet phldrT="2" phldr="0"/>
      <dgm:spPr/>
      <dgm:t>
        <a:bodyPr/>
        <a:lstStyle/>
        <a:p>
          <a:r>
            <a:rPr lang="en-US"/>
            <a:t>2</a:t>
          </a:r>
        </a:p>
      </dgm:t>
    </dgm:pt>
    <dgm:pt modelId="{3ECC1F1C-3427-4A9E-A9C0-FAB7EEECF1AD}">
      <dgm:prSet/>
      <dgm:spPr/>
      <dgm:t>
        <a:bodyPr/>
        <a:lstStyle/>
        <a:p>
          <a:r>
            <a:rPr lang="en-GB"/>
            <a:t>Provide the name of the app as contextVariable and select the format as Tablet</a:t>
          </a:r>
          <a:endParaRPr lang="en-US"/>
        </a:p>
      </dgm:t>
    </dgm:pt>
    <dgm:pt modelId="{BD049A40-FCDC-4C72-B3AE-4CF0D7075048}" type="parTrans" cxnId="{666535C4-9AD2-44C8-9D40-BAF371E92BD3}">
      <dgm:prSet/>
      <dgm:spPr/>
      <dgm:t>
        <a:bodyPr/>
        <a:lstStyle/>
        <a:p>
          <a:endParaRPr lang="en-US"/>
        </a:p>
      </dgm:t>
    </dgm:pt>
    <dgm:pt modelId="{5F4BCED1-D98E-4CE5-8F87-31A8D5B5B85F}" type="sibTrans" cxnId="{666535C4-9AD2-44C8-9D40-BAF371E92BD3}">
      <dgm:prSet phldrT="3" phldr="0"/>
      <dgm:spPr/>
      <dgm:t>
        <a:bodyPr/>
        <a:lstStyle/>
        <a:p>
          <a:r>
            <a:rPr lang="en-US"/>
            <a:t>3</a:t>
          </a:r>
        </a:p>
      </dgm:t>
    </dgm:pt>
    <dgm:pt modelId="{616B4F22-0F4C-431E-9954-89B5981171DF}">
      <dgm:prSet/>
      <dgm:spPr/>
      <dgm:t>
        <a:bodyPr/>
        <a:lstStyle/>
        <a:p>
          <a:r>
            <a:rPr lang="en-GB"/>
            <a:t>Add a text input, label, and button from the insert table</a:t>
          </a:r>
          <a:endParaRPr lang="en-US"/>
        </a:p>
      </dgm:t>
    </dgm:pt>
    <dgm:pt modelId="{92AA2575-239C-49FB-B046-46EB76DA904D}" type="parTrans" cxnId="{0906BD1D-514D-4D6F-B464-8459D6E2AC9A}">
      <dgm:prSet/>
      <dgm:spPr/>
      <dgm:t>
        <a:bodyPr/>
        <a:lstStyle/>
        <a:p>
          <a:endParaRPr lang="en-US"/>
        </a:p>
      </dgm:t>
    </dgm:pt>
    <dgm:pt modelId="{008F0392-6CC0-4CE0-AE5E-C287FB332780}" type="sibTrans" cxnId="{0906BD1D-514D-4D6F-B464-8459D6E2AC9A}">
      <dgm:prSet phldrT="4" phldr="0"/>
      <dgm:spPr/>
      <dgm:t>
        <a:bodyPr/>
        <a:lstStyle/>
        <a:p>
          <a:r>
            <a:rPr lang="en-US"/>
            <a:t>4</a:t>
          </a:r>
        </a:p>
      </dgm:t>
    </dgm:pt>
    <dgm:pt modelId="{FB721F58-C74C-46BB-B218-62CB50B60F7F}">
      <dgm:prSet/>
      <dgm:spPr/>
      <dgm:t>
        <a:bodyPr/>
        <a:lstStyle/>
        <a:p>
          <a:r>
            <a:rPr lang="en-GB"/>
            <a:t>Select the button and update the formula in OnSelect</a:t>
          </a:r>
          <a:endParaRPr lang="en-US"/>
        </a:p>
      </dgm:t>
    </dgm:pt>
    <dgm:pt modelId="{3CE66B88-4E72-4490-87F3-5505E365F3DE}" type="parTrans" cxnId="{C98156E4-5C1D-490C-B448-0AB12953BB08}">
      <dgm:prSet/>
      <dgm:spPr/>
      <dgm:t>
        <a:bodyPr/>
        <a:lstStyle/>
        <a:p>
          <a:endParaRPr lang="en-US"/>
        </a:p>
      </dgm:t>
    </dgm:pt>
    <dgm:pt modelId="{2E2089AF-FE53-4CF9-9B39-03D1EDB2DADA}" type="sibTrans" cxnId="{C98156E4-5C1D-490C-B448-0AB12953BB08}">
      <dgm:prSet phldrT="5" phldr="0"/>
      <dgm:spPr/>
      <dgm:t>
        <a:bodyPr/>
        <a:lstStyle/>
        <a:p>
          <a:r>
            <a:rPr lang="en-US"/>
            <a:t>5</a:t>
          </a:r>
        </a:p>
      </dgm:t>
    </dgm:pt>
    <dgm:pt modelId="{C305728D-D19E-41F7-90B7-3DCF26E484A3}" type="pres">
      <dgm:prSet presAssocID="{26BC90FD-1BFD-4D6C-80E5-BFF2F795A5CB}" presName="Name0" presStyleCnt="0">
        <dgm:presLayoutVars>
          <dgm:animLvl val="lvl"/>
          <dgm:resizeHandles val="exact"/>
        </dgm:presLayoutVars>
      </dgm:prSet>
      <dgm:spPr/>
      <dgm:t>
        <a:bodyPr/>
        <a:lstStyle/>
        <a:p>
          <a:endParaRPr lang="en-US"/>
        </a:p>
      </dgm:t>
    </dgm:pt>
    <dgm:pt modelId="{42332B73-CCED-4635-9475-99D1AC88E2ED}" type="pres">
      <dgm:prSet presAssocID="{DCD870B9-80BE-4847-84D1-A0E6026E2563}" presName="compositeNode" presStyleCnt="0">
        <dgm:presLayoutVars>
          <dgm:bulletEnabled val="1"/>
        </dgm:presLayoutVars>
      </dgm:prSet>
      <dgm:spPr/>
    </dgm:pt>
    <dgm:pt modelId="{2BCF4A4D-2030-4071-826A-7CF6E1C90FA6}" type="pres">
      <dgm:prSet presAssocID="{DCD870B9-80BE-4847-84D1-A0E6026E2563}" presName="bgRect" presStyleLbl="bgAccFollowNode1" presStyleIdx="0" presStyleCnt="5"/>
      <dgm:spPr/>
      <dgm:t>
        <a:bodyPr/>
        <a:lstStyle/>
        <a:p>
          <a:endParaRPr lang="en-US"/>
        </a:p>
      </dgm:t>
    </dgm:pt>
    <dgm:pt modelId="{F68A6D73-FACB-46A6-A519-B7A5D5BD7FC8}" type="pres">
      <dgm:prSet presAssocID="{76A74FF8-07B0-443B-A194-0979903BD071}" presName="sibTransNodeCircle" presStyleLbl="alignNode1" presStyleIdx="0" presStyleCnt="10">
        <dgm:presLayoutVars>
          <dgm:chMax val="0"/>
          <dgm:bulletEnabled/>
        </dgm:presLayoutVars>
      </dgm:prSet>
      <dgm:spPr/>
      <dgm:t>
        <a:bodyPr/>
        <a:lstStyle/>
        <a:p>
          <a:endParaRPr lang="en-US"/>
        </a:p>
      </dgm:t>
    </dgm:pt>
    <dgm:pt modelId="{0F73B1DA-0365-4F85-8D8C-F351E4D0067C}" type="pres">
      <dgm:prSet presAssocID="{DCD870B9-80BE-4847-84D1-A0E6026E2563}" presName="bottomLine" presStyleLbl="alignNode1" presStyleIdx="1" presStyleCnt="10">
        <dgm:presLayoutVars/>
      </dgm:prSet>
      <dgm:spPr/>
    </dgm:pt>
    <dgm:pt modelId="{14852C58-372D-4FEC-BA28-2D4EEE2E3888}" type="pres">
      <dgm:prSet presAssocID="{DCD870B9-80BE-4847-84D1-A0E6026E2563}" presName="nodeText" presStyleLbl="bgAccFollowNode1" presStyleIdx="0" presStyleCnt="5">
        <dgm:presLayoutVars>
          <dgm:bulletEnabled val="1"/>
        </dgm:presLayoutVars>
      </dgm:prSet>
      <dgm:spPr/>
      <dgm:t>
        <a:bodyPr/>
        <a:lstStyle/>
        <a:p>
          <a:endParaRPr lang="en-US"/>
        </a:p>
      </dgm:t>
    </dgm:pt>
    <dgm:pt modelId="{87680FC8-0BA3-43BE-AD66-6C6A55DA7CA9}" type="pres">
      <dgm:prSet presAssocID="{76A74FF8-07B0-443B-A194-0979903BD071}" presName="sibTrans" presStyleCnt="0"/>
      <dgm:spPr/>
    </dgm:pt>
    <dgm:pt modelId="{A8275509-FD1D-41A2-9747-A5ED6266C981}" type="pres">
      <dgm:prSet presAssocID="{AB96A3B5-51B4-4AC4-A3CE-8AAA7E9E3C1D}" presName="compositeNode" presStyleCnt="0">
        <dgm:presLayoutVars>
          <dgm:bulletEnabled val="1"/>
        </dgm:presLayoutVars>
      </dgm:prSet>
      <dgm:spPr/>
    </dgm:pt>
    <dgm:pt modelId="{E333AA03-FF66-4AD6-94BA-F4B609CD81CC}" type="pres">
      <dgm:prSet presAssocID="{AB96A3B5-51B4-4AC4-A3CE-8AAA7E9E3C1D}" presName="bgRect" presStyleLbl="bgAccFollowNode1" presStyleIdx="1" presStyleCnt="5"/>
      <dgm:spPr/>
      <dgm:t>
        <a:bodyPr/>
        <a:lstStyle/>
        <a:p>
          <a:endParaRPr lang="en-US"/>
        </a:p>
      </dgm:t>
    </dgm:pt>
    <dgm:pt modelId="{4D24D37B-789C-4C22-AE3E-D3F417DFF6E5}" type="pres">
      <dgm:prSet presAssocID="{26144F6D-C155-4542-AEEF-2424963B4C14}" presName="sibTransNodeCircle" presStyleLbl="alignNode1" presStyleIdx="2" presStyleCnt="10">
        <dgm:presLayoutVars>
          <dgm:chMax val="0"/>
          <dgm:bulletEnabled/>
        </dgm:presLayoutVars>
      </dgm:prSet>
      <dgm:spPr/>
      <dgm:t>
        <a:bodyPr/>
        <a:lstStyle/>
        <a:p>
          <a:endParaRPr lang="en-US"/>
        </a:p>
      </dgm:t>
    </dgm:pt>
    <dgm:pt modelId="{18CA13A3-A74A-48CB-81BF-52E3F5F567D6}" type="pres">
      <dgm:prSet presAssocID="{AB96A3B5-51B4-4AC4-A3CE-8AAA7E9E3C1D}" presName="bottomLine" presStyleLbl="alignNode1" presStyleIdx="3" presStyleCnt="10">
        <dgm:presLayoutVars/>
      </dgm:prSet>
      <dgm:spPr/>
    </dgm:pt>
    <dgm:pt modelId="{BC2EC368-D8FA-4AD9-AD1E-4BC63C26DF86}" type="pres">
      <dgm:prSet presAssocID="{AB96A3B5-51B4-4AC4-A3CE-8AAA7E9E3C1D}" presName="nodeText" presStyleLbl="bgAccFollowNode1" presStyleIdx="1" presStyleCnt="5">
        <dgm:presLayoutVars>
          <dgm:bulletEnabled val="1"/>
        </dgm:presLayoutVars>
      </dgm:prSet>
      <dgm:spPr/>
      <dgm:t>
        <a:bodyPr/>
        <a:lstStyle/>
        <a:p>
          <a:endParaRPr lang="en-US"/>
        </a:p>
      </dgm:t>
    </dgm:pt>
    <dgm:pt modelId="{89A5F2AC-56FB-4FC9-B013-36094ADB901A}" type="pres">
      <dgm:prSet presAssocID="{26144F6D-C155-4542-AEEF-2424963B4C14}" presName="sibTrans" presStyleCnt="0"/>
      <dgm:spPr/>
    </dgm:pt>
    <dgm:pt modelId="{A8C8C142-2C41-47C9-BAC4-50056D264F14}" type="pres">
      <dgm:prSet presAssocID="{3ECC1F1C-3427-4A9E-A9C0-FAB7EEECF1AD}" presName="compositeNode" presStyleCnt="0">
        <dgm:presLayoutVars>
          <dgm:bulletEnabled val="1"/>
        </dgm:presLayoutVars>
      </dgm:prSet>
      <dgm:spPr/>
    </dgm:pt>
    <dgm:pt modelId="{DE568128-4656-4340-8C35-2954D803BFFF}" type="pres">
      <dgm:prSet presAssocID="{3ECC1F1C-3427-4A9E-A9C0-FAB7EEECF1AD}" presName="bgRect" presStyleLbl="bgAccFollowNode1" presStyleIdx="2" presStyleCnt="5"/>
      <dgm:spPr/>
      <dgm:t>
        <a:bodyPr/>
        <a:lstStyle/>
        <a:p>
          <a:endParaRPr lang="en-US"/>
        </a:p>
      </dgm:t>
    </dgm:pt>
    <dgm:pt modelId="{8DAC8CF6-6793-4718-A7BF-825C0FEE7622}" type="pres">
      <dgm:prSet presAssocID="{5F4BCED1-D98E-4CE5-8F87-31A8D5B5B85F}" presName="sibTransNodeCircle" presStyleLbl="alignNode1" presStyleIdx="4" presStyleCnt="10">
        <dgm:presLayoutVars>
          <dgm:chMax val="0"/>
          <dgm:bulletEnabled/>
        </dgm:presLayoutVars>
      </dgm:prSet>
      <dgm:spPr/>
      <dgm:t>
        <a:bodyPr/>
        <a:lstStyle/>
        <a:p>
          <a:endParaRPr lang="en-US"/>
        </a:p>
      </dgm:t>
    </dgm:pt>
    <dgm:pt modelId="{100FCCBC-02F3-422C-A616-4552342EBF8F}" type="pres">
      <dgm:prSet presAssocID="{3ECC1F1C-3427-4A9E-A9C0-FAB7EEECF1AD}" presName="bottomLine" presStyleLbl="alignNode1" presStyleIdx="5" presStyleCnt="10">
        <dgm:presLayoutVars/>
      </dgm:prSet>
      <dgm:spPr/>
    </dgm:pt>
    <dgm:pt modelId="{53948557-B239-4465-B862-884FEE3E5DD6}" type="pres">
      <dgm:prSet presAssocID="{3ECC1F1C-3427-4A9E-A9C0-FAB7EEECF1AD}" presName="nodeText" presStyleLbl="bgAccFollowNode1" presStyleIdx="2" presStyleCnt="5">
        <dgm:presLayoutVars>
          <dgm:bulletEnabled val="1"/>
        </dgm:presLayoutVars>
      </dgm:prSet>
      <dgm:spPr/>
      <dgm:t>
        <a:bodyPr/>
        <a:lstStyle/>
        <a:p>
          <a:endParaRPr lang="en-US"/>
        </a:p>
      </dgm:t>
    </dgm:pt>
    <dgm:pt modelId="{0D2CD7B6-D843-4F89-AEBA-062B2D37FA1B}" type="pres">
      <dgm:prSet presAssocID="{5F4BCED1-D98E-4CE5-8F87-31A8D5B5B85F}" presName="sibTrans" presStyleCnt="0"/>
      <dgm:spPr/>
    </dgm:pt>
    <dgm:pt modelId="{A57362A5-DEB8-4618-ADF4-D7A17EE4E7F6}" type="pres">
      <dgm:prSet presAssocID="{616B4F22-0F4C-431E-9954-89B5981171DF}" presName="compositeNode" presStyleCnt="0">
        <dgm:presLayoutVars>
          <dgm:bulletEnabled val="1"/>
        </dgm:presLayoutVars>
      </dgm:prSet>
      <dgm:spPr/>
    </dgm:pt>
    <dgm:pt modelId="{A1C3999B-4E67-4B29-AA56-7756BDD4875E}" type="pres">
      <dgm:prSet presAssocID="{616B4F22-0F4C-431E-9954-89B5981171DF}" presName="bgRect" presStyleLbl="bgAccFollowNode1" presStyleIdx="3" presStyleCnt="5"/>
      <dgm:spPr/>
      <dgm:t>
        <a:bodyPr/>
        <a:lstStyle/>
        <a:p>
          <a:endParaRPr lang="en-US"/>
        </a:p>
      </dgm:t>
    </dgm:pt>
    <dgm:pt modelId="{B96C9241-3DBA-4207-84EB-E53805952FF7}" type="pres">
      <dgm:prSet presAssocID="{008F0392-6CC0-4CE0-AE5E-C287FB332780}" presName="sibTransNodeCircle" presStyleLbl="alignNode1" presStyleIdx="6" presStyleCnt="10">
        <dgm:presLayoutVars>
          <dgm:chMax val="0"/>
          <dgm:bulletEnabled/>
        </dgm:presLayoutVars>
      </dgm:prSet>
      <dgm:spPr/>
      <dgm:t>
        <a:bodyPr/>
        <a:lstStyle/>
        <a:p>
          <a:endParaRPr lang="en-US"/>
        </a:p>
      </dgm:t>
    </dgm:pt>
    <dgm:pt modelId="{ADDFB11C-6F10-4B5C-9D3E-661F4CCF2BB5}" type="pres">
      <dgm:prSet presAssocID="{616B4F22-0F4C-431E-9954-89B5981171DF}" presName="bottomLine" presStyleLbl="alignNode1" presStyleIdx="7" presStyleCnt="10">
        <dgm:presLayoutVars/>
      </dgm:prSet>
      <dgm:spPr/>
    </dgm:pt>
    <dgm:pt modelId="{DD6D368F-6BB7-4451-BAC2-87DE2A91D22F}" type="pres">
      <dgm:prSet presAssocID="{616B4F22-0F4C-431E-9954-89B5981171DF}" presName="nodeText" presStyleLbl="bgAccFollowNode1" presStyleIdx="3" presStyleCnt="5">
        <dgm:presLayoutVars>
          <dgm:bulletEnabled val="1"/>
        </dgm:presLayoutVars>
      </dgm:prSet>
      <dgm:spPr/>
      <dgm:t>
        <a:bodyPr/>
        <a:lstStyle/>
        <a:p>
          <a:endParaRPr lang="en-US"/>
        </a:p>
      </dgm:t>
    </dgm:pt>
    <dgm:pt modelId="{46B061CA-BF09-4C20-8ACC-CE9DFFDEC011}" type="pres">
      <dgm:prSet presAssocID="{008F0392-6CC0-4CE0-AE5E-C287FB332780}" presName="sibTrans" presStyleCnt="0"/>
      <dgm:spPr/>
    </dgm:pt>
    <dgm:pt modelId="{A787F016-E687-4834-9CED-58DD3E6B4B55}" type="pres">
      <dgm:prSet presAssocID="{FB721F58-C74C-46BB-B218-62CB50B60F7F}" presName="compositeNode" presStyleCnt="0">
        <dgm:presLayoutVars>
          <dgm:bulletEnabled val="1"/>
        </dgm:presLayoutVars>
      </dgm:prSet>
      <dgm:spPr/>
    </dgm:pt>
    <dgm:pt modelId="{287C06EB-2B83-4F60-95ED-346F67587EF3}" type="pres">
      <dgm:prSet presAssocID="{FB721F58-C74C-46BB-B218-62CB50B60F7F}" presName="bgRect" presStyleLbl="bgAccFollowNode1" presStyleIdx="4" presStyleCnt="5"/>
      <dgm:spPr/>
      <dgm:t>
        <a:bodyPr/>
        <a:lstStyle/>
        <a:p>
          <a:endParaRPr lang="en-US"/>
        </a:p>
      </dgm:t>
    </dgm:pt>
    <dgm:pt modelId="{B9F0231C-0FF8-4520-A8FB-13790D269B32}" type="pres">
      <dgm:prSet presAssocID="{2E2089AF-FE53-4CF9-9B39-03D1EDB2DADA}" presName="sibTransNodeCircle" presStyleLbl="alignNode1" presStyleIdx="8" presStyleCnt="10">
        <dgm:presLayoutVars>
          <dgm:chMax val="0"/>
          <dgm:bulletEnabled/>
        </dgm:presLayoutVars>
      </dgm:prSet>
      <dgm:spPr/>
      <dgm:t>
        <a:bodyPr/>
        <a:lstStyle/>
        <a:p>
          <a:endParaRPr lang="en-US"/>
        </a:p>
      </dgm:t>
    </dgm:pt>
    <dgm:pt modelId="{D24F6D5B-4F1D-47A0-8A7F-605004FA1982}" type="pres">
      <dgm:prSet presAssocID="{FB721F58-C74C-46BB-B218-62CB50B60F7F}" presName="bottomLine" presStyleLbl="alignNode1" presStyleIdx="9" presStyleCnt="10">
        <dgm:presLayoutVars/>
      </dgm:prSet>
      <dgm:spPr/>
    </dgm:pt>
    <dgm:pt modelId="{DE1CDC19-F5EE-4A32-95E9-90776795E3D4}" type="pres">
      <dgm:prSet presAssocID="{FB721F58-C74C-46BB-B218-62CB50B60F7F}" presName="nodeText" presStyleLbl="bgAccFollowNode1" presStyleIdx="4" presStyleCnt="5">
        <dgm:presLayoutVars>
          <dgm:bulletEnabled val="1"/>
        </dgm:presLayoutVars>
      </dgm:prSet>
      <dgm:spPr/>
      <dgm:t>
        <a:bodyPr/>
        <a:lstStyle/>
        <a:p>
          <a:endParaRPr lang="en-US"/>
        </a:p>
      </dgm:t>
    </dgm:pt>
  </dgm:ptLst>
  <dgm:cxnLst>
    <dgm:cxn modelId="{0A37DCCB-8CBD-48F1-A265-1A8D5F551D3F}" type="presOf" srcId="{26144F6D-C155-4542-AEEF-2424963B4C14}" destId="{4D24D37B-789C-4C22-AE3E-D3F417DFF6E5}" srcOrd="0" destOrd="0" presId="urn:microsoft.com/office/officeart/2016/7/layout/BasicLinearProcessNumbered"/>
    <dgm:cxn modelId="{BADB50EF-2D51-42BE-94F9-71C8A6652F59}" type="presOf" srcId="{3ECC1F1C-3427-4A9E-A9C0-FAB7EEECF1AD}" destId="{DE568128-4656-4340-8C35-2954D803BFFF}" srcOrd="0" destOrd="0" presId="urn:microsoft.com/office/officeart/2016/7/layout/BasicLinearProcessNumbered"/>
    <dgm:cxn modelId="{2EC6F1C7-5204-4C7B-BB1A-20B2472CE491}" type="presOf" srcId="{DCD870B9-80BE-4847-84D1-A0E6026E2563}" destId="{14852C58-372D-4FEC-BA28-2D4EEE2E3888}" srcOrd="1" destOrd="0" presId="urn:microsoft.com/office/officeart/2016/7/layout/BasicLinearProcessNumbered"/>
    <dgm:cxn modelId="{91C57B06-6015-48DC-87CC-E65A44BFD23B}" type="presOf" srcId="{AB96A3B5-51B4-4AC4-A3CE-8AAA7E9E3C1D}" destId="{E333AA03-FF66-4AD6-94BA-F4B609CD81CC}" srcOrd="0" destOrd="0" presId="urn:microsoft.com/office/officeart/2016/7/layout/BasicLinearProcessNumbered"/>
    <dgm:cxn modelId="{9BE9D62A-1226-4381-9133-51DC8A47A223}" type="presOf" srcId="{616B4F22-0F4C-431E-9954-89B5981171DF}" destId="{A1C3999B-4E67-4B29-AA56-7756BDD4875E}" srcOrd="0" destOrd="0" presId="urn:microsoft.com/office/officeart/2016/7/layout/BasicLinearProcessNumbered"/>
    <dgm:cxn modelId="{34B38039-0171-4B4C-8EBC-DB4267DB2F45}" type="presOf" srcId="{2E2089AF-FE53-4CF9-9B39-03D1EDB2DADA}" destId="{B9F0231C-0FF8-4520-A8FB-13790D269B32}" srcOrd="0" destOrd="0" presId="urn:microsoft.com/office/officeart/2016/7/layout/BasicLinearProcessNumbered"/>
    <dgm:cxn modelId="{DBB57C60-19D8-4FC9-86CE-F4E80D7FF5A9}" type="presOf" srcId="{76A74FF8-07B0-443B-A194-0979903BD071}" destId="{F68A6D73-FACB-46A6-A519-B7A5D5BD7FC8}" srcOrd="0" destOrd="0" presId="urn:microsoft.com/office/officeart/2016/7/layout/BasicLinearProcessNumbered"/>
    <dgm:cxn modelId="{990C6B46-7DF3-430C-BBED-FD128FE5D922}" srcId="{26BC90FD-1BFD-4D6C-80E5-BFF2F795A5CB}" destId="{AB96A3B5-51B4-4AC4-A3CE-8AAA7E9E3C1D}" srcOrd="1" destOrd="0" parTransId="{96CE631C-022B-4656-923A-87A2F8A7E11A}" sibTransId="{26144F6D-C155-4542-AEEF-2424963B4C14}"/>
    <dgm:cxn modelId="{82452917-1698-45F8-B917-1220E621C69E}" type="presOf" srcId="{AB96A3B5-51B4-4AC4-A3CE-8AAA7E9E3C1D}" destId="{BC2EC368-D8FA-4AD9-AD1E-4BC63C26DF86}" srcOrd="1" destOrd="0" presId="urn:microsoft.com/office/officeart/2016/7/layout/BasicLinearProcessNumbered"/>
    <dgm:cxn modelId="{C98156E4-5C1D-490C-B448-0AB12953BB08}" srcId="{26BC90FD-1BFD-4D6C-80E5-BFF2F795A5CB}" destId="{FB721F58-C74C-46BB-B218-62CB50B60F7F}" srcOrd="4" destOrd="0" parTransId="{3CE66B88-4E72-4490-87F3-5505E365F3DE}" sibTransId="{2E2089AF-FE53-4CF9-9B39-03D1EDB2DADA}"/>
    <dgm:cxn modelId="{A1A4322E-0432-41EC-8B49-E045AA33CCCC}" type="presOf" srcId="{FB721F58-C74C-46BB-B218-62CB50B60F7F}" destId="{DE1CDC19-F5EE-4A32-95E9-90776795E3D4}" srcOrd="1" destOrd="0" presId="urn:microsoft.com/office/officeart/2016/7/layout/BasicLinearProcessNumbered"/>
    <dgm:cxn modelId="{FE635C51-AEC0-424F-98B3-85930C87FB12}" type="presOf" srcId="{26BC90FD-1BFD-4D6C-80E5-BFF2F795A5CB}" destId="{C305728D-D19E-41F7-90B7-3DCF26E484A3}" srcOrd="0" destOrd="0" presId="urn:microsoft.com/office/officeart/2016/7/layout/BasicLinearProcessNumbered"/>
    <dgm:cxn modelId="{B66C4F18-5183-4A06-99FA-330469AC772A}" type="presOf" srcId="{008F0392-6CC0-4CE0-AE5E-C287FB332780}" destId="{B96C9241-3DBA-4207-84EB-E53805952FF7}" srcOrd="0" destOrd="0" presId="urn:microsoft.com/office/officeart/2016/7/layout/BasicLinearProcessNumbered"/>
    <dgm:cxn modelId="{FD3EA16E-CE2F-44BF-8CFA-892618631D4B}" srcId="{26BC90FD-1BFD-4D6C-80E5-BFF2F795A5CB}" destId="{DCD870B9-80BE-4847-84D1-A0E6026E2563}" srcOrd="0" destOrd="0" parTransId="{CE181B4C-7D9F-441A-AD68-06E32BB54961}" sibTransId="{76A74FF8-07B0-443B-A194-0979903BD071}"/>
    <dgm:cxn modelId="{0906BD1D-514D-4D6F-B464-8459D6E2AC9A}" srcId="{26BC90FD-1BFD-4D6C-80E5-BFF2F795A5CB}" destId="{616B4F22-0F4C-431E-9954-89B5981171DF}" srcOrd="3" destOrd="0" parTransId="{92AA2575-239C-49FB-B046-46EB76DA904D}" sibTransId="{008F0392-6CC0-4CE0-AE5E-C287FB332780}"/>
    <dgm:cxn modelId="{666535C4-9AD2-44C8-9D40-BAF371E92BD3}" srcId="{26BC90FD-1BFD-4D6C-80E5-BFF2F795A5CB}" destId="{3ECC1F1C-3427-4A9E-A9C0-FAB7EEECF1AD}" srcOrd="2" destOrd="0" parTransId="{BD049A40-FCDC-4C72-B3AE-4CF0D7075048}" sibTransId="{5F4BCED1-D98E-4CE5-8F87-31A8D5B5B85F}"/>
    <dgm:cxn modelId="{48728578-252A-4E1F-9A47-C998DA958C9D}" type="presOf" srcId="{3ECC1F1C-3427-4A9E-A9C0-FAB7EEECF1AD}" destId="{53948557-B239-4465-B862-884FEE3E5DD6}" srcOrd="1" destOrd="0" presId="urn:microsoft.com/office/officeart/2016/7/layout/BasicLinearProcessNumbered"/>
    <dgm:cxn modelId="{EAA3778B-0022-4DC8-922D-DE840EF77895}" type="presOf" srcId="{DCD870B9-80BE-4847-84D1-A0E6026E2563}" destId="{2BCF4A4D-2030-4071-826A-7CF6E1C90FA6}" srcOrd="0" destOrd="0" presId="urn:microsoft.com/office/officeart/2016/7/layout/BasicLinearProcessNumbered"/>
    <dgm:cxn modelId="{6BF6EEBF-A074-4959-901F-F3E3F7831F82}" type="presOf" srcId="{FB721F58-C74C-46BB-B218-62CB50B60F7F}" destId="{287C06EB-2B83-4F60-95ED-346F67587EF3}" srcOrd="0" destOrd="0" presId="urn:microsoft.com/office/officeart/2016/7/layout/BasicLinearProcessNumbered"/>
    <dgm:cxn modelId="{A519004A-C220-4A8E-84F7-1DCF5E45696E}" type="presOf" srcId="{5F4BCED1-D98E-4CE5-8F87-31A8D5B5B85F}" destId="{8DAC8CF6-6793-4718-A7BF-825C0FEE7622}" srcOrd="0" destOrd="0" presId="urn:microsoft.com/office/officeart/2016/7/layout/BasicLinearProcessNumbered"/>
    <dgm:cxn modelId="{D013159C-2066-4F11-BC06-A2A20FD3AE9F}" type="presOf" srcId="{616B4F22-0F4C-431E-9954-89B5981171DF}" destId="{DD6D368F-6BB7-4451-BAC2-87DE2A91D22F}" srcOrd="1" destOrd="0" presId="urn:microsoft.com/office/officeart/2016/7/layout/BasicLinearProcessNumbered"/>
    <dgm:cxn modelId="{47D3015C-0CD9-40B5-A622-58DD7FB9F45D}" type="presParOf" srcId="{C305728D-D19E-41F7-90B7-3DCF26E484A3}" destId="{42332B73-CCED-4635-9475-99D1AC88E2ED}" srcOrd="0" destOrd="0" presId="urn:microsoft.com/office/officeart/2016/7/layout/BasicLinearProcessNumbered"/>
    <dgm:cxn modelId="{D6C20533-A3B8-4CB2-B31D-237357DE7431}" type="presParOf" srcId="{42332B73-CCED-4635-9475-99D1AC88E2ED}" destId="{2BCF4A4D-2030-4071-826A-7CF6E1C90FA6}" srcOrd="0" destOrd="0" presId="urn:microsoft.com/office/officeart/2016/7/layout/BasicLinearProcessNumbered"/>
    <dgm:cxn modelId="{CAEB0E68-2285-4209-BF56-7A057DB12AC2}" type="presParOf" srcId="{42332B73-CCED-4635-9475-99D1AC88E2ED}" destId="{F68A6D73-FACB-46A6-A519-B7A5D5BD7FC8}" srcOrd="1" destOrd="0" presId="urn:microsoft.com/office/officeart/2016/7/layout/BasicLinearProcessNumbered"/>
    <dgm:cxn modelId="{6E836625-F938-4B6C-B454-E3BA27D35C01}" type="presParOf" srcId="{42332B73-CCED-4635-9475-99D1AC88E2ED}" destId="{0F73B1DA-0365-4F85-8D8C-F351E4D0067C}" srcOrd="2" destOrd="0" presId="urn:microsoft.com/office/officeart/2016/7/layout/BasicLinearProcessNumbered"/>
    <dgm:cxn modelId="{8C379D41-8881-4109-9756-8DC65396D251}" type="presParOf" srcId="{42332B73-CCED-4635-9475-99D1AC88E2ED}" destId="{14852C58-372D-4FEC-BA28-2D4EEE2E3888}" srcOrd="3" destOrd="0" presId="urn:microsoft.com/office/officeart/2016/7/layout/BasicLinearProcessNumbered"/>
    <dgm:cxn modelId="{08C66BA7-1DE5-4808-AAD8-9354EDFF1BFB}" type="presParOf" srcId="{C305728D-D19E-41F7-90B7-3DCF26E484A3}" destId="{87680FC8-0BA3-43BE-AD66-6C6A55DA7CA9}" srcOrd="1" destOrd="0" presId="urn:microsoft.com/office/officeart/2016/7/layout/BasicLinearProcessNumbered"/>
    <dgm:cxn modelId="{FCC561E3-067D-4902-B13B-3C07808F1087}" type="presParOf" srcId="{C305728D-D19E-41F7-90B7-3DCF26E484A3}" destId="{A8275509-FD1D-41A2-9747-A5ED6266C981}" srcOrd="2" destOrd="0" presId="urn:microsoft.com/office/officeart/2016/7/layout/BasicLinearProcessNumbered"/>
    <dgm:cxn modelId="{5F083D86-B0A4-4429-B732-99EF6650D0BD}" type="presParOf" srcId="{A8275509-FD1D-41A2-9747-A5ED6266C981}" destId="{E333AA03-FF66-4AD6-94BA-F4B609CD81CC}" srcOrd="0" destOrd="0" presId="urn:microsoft.com/office/officeart/2016/7/layout/BasicLinearProcessNumbered"/>
    <dgm:cxn modelId="{F78A2208-111D-4137-B68C-E9E4BAA5E38A}" type="presParOf" srcId="{A8275509-FD1D-41A2-9747-A5ED6266C981}" destId="{4D24D37B-789C-4C22-AE3E-D3F417DFF6E5}" srcOrd="1" destOrd="0" presId="urn:microsoft.com/office/officeart/2016/7/layout/BasicLinearProcessNumbered"/>
    <dgm:cxn modelId="{30B7C2BF-A501-4AB8-B33A-55F40519224D}" type="presParOf" srcId="{A8275509-FD1D-41A2-9747-A5ED6266C981}" destId="{18CA13A3-A74A-48CB-81BF-52E3F5F567D6}" srcOrd="2" destOrd="0" presId="urn:microsoft.com/office/officeart/2016/7/layout/BasicLinearProcessNumbered"/>
    <dgm:cxn modelId="{775FA84C-F3F8-4650-81E9-0B8B2A2A9371}" type="presParOf" srcId="{A8275509-FD1D-41A2-9747-A5ED6266C981}" destId="{BC2EC368-D8FA-4AD9-AD1E-4BC63C26DF86}" srcOrd="3" destOrd="0" presId="urn:microsoft.com/office/officeart/2016/7/layout/BasicLinearProcessNumbered"/>
    <dgm:cxn modelId="{DE363D1E-9E1E-4DFA-9847-13AFEA2D89CD}" type="presParOf" srcId="{C305728D-D19E-41F7-90B7-3DCF26E484A3}" destId="{89A5F2AC-56FB-4FC9-B013-36094ADB901A}" srcOrd="3" destOrd="0" presId="urn:microsoft.com/office/officeart/2016/7/layout/BasicLinearProcessNumbered"/>
    <dgm:cxn modelId="{09277F92-1D00-445B-B5B2-392DA7EFCD24}" type="presParOf" srcId="{C305728D-D19E-41F7-90B7-3DCF26E484A3}" destId="{A8C8C142-2C41-47C9-BAC4-50056D264F14}" srcOrd="4" destOrd="0" presId="urn:microsoft.com/office/officeart/2016/7/layout/BasicLinearProcessNumbered"/>
    <dgm:cxn modelId="{FF484538-5107-4E30-8320-20CEAF1FCF60}" type="presParOf" srcId="{A8C8C142-2C41-47C9-BAC4-50056D264F14}" destId="{DE568128-4656-4340-8C35-2954D803BFFF}" srcOrd="0" destOrd="0" presId="urn:microsoft.com/office/officeart/2016/7/layout/BasicLinearProcessNumbered"/>
    <dgm:cxn modelId="{4C2EB63E-6A63-487A-8F64-8AB4B1FDD528}" type="presParOf" srcId="{A8C8C142-2C41-47C9-BAC4-50056D264F14}" destId="{8DAC8CF6-6793-4718-A7BF-825C0FEE7622}" srcOrd="1" destOrd="0" presId="urn:microsoft.com/office/officeart/2016/7/layout/BasicLinearProcessNumbered"/>
    <dgm:cxn modelId="{498A2D30-7D26-44C7-8450-60C1A747E66D}" type="presParOf" srcId="{A8C8C142-2C41-47C9-BAC4-50056D264F14}" destId="{100FCCBC-02F3-422C-A616-4552342EBF8F}" srcOrd="2" destOrd="0" presId="urn:microsoft.com/office/officeart/2016/7/layout/BasicLinearProcessNumbered"/>
    <dgm:cxn modelId="{A8C2198C-1A4F-4A9B-A7B5-99DAF485F06D}" type="presParOf" srcId="{A8C8C142-2C41-47C9-BAC4-50056D264F14}" destId="{53948557-B239-4465-B862-884FEE3E5DD6}" srcOrd="3" destOrd="0" presId="urn:microsoft.com/office/officeart/2016/7/layout/BasicLinearProcessNumbered"/>
    <dgm:cxn modelId="{AE895BB8-6D0F-443D-BB66-ADFCA73EFD01}" type="presParOf" srcId="{C305728D-D19E-41F7-90B7-3DCF26E484A3}" destId="{0D2CD7B6-D843-4F89-AEBA-062B2D37FA1B}" srcOrd="5" destOrd="0" presId="urn:microsoft.com/office/officeart/2016/7/layout/BasicLinearProcessNumbered"/>
    <dgm:cxn modelId="{C9DF2E87-DE4E-47D4-AA3C-4B6C270C0C5E}" type="presParOf" srcId="{C305728D-D19E-41F7-90B7-3DCF26E484A3}" destId="{A57362A5-DEB8-4618-ADF4-D7A17EE4E7F6}" srcOrd="6" destOrd="0" presId="urn:microsoft.com/office/officeart/2016/7/layout/BasicLinearProcessNumbered"/>
    <dgm:cxn modelId="{A9E34016-E6E2-4516-8A0C-BC29918D560C}" type="presParOf" srcId="{A57362A5-DEB8-4618-ADF4-D7A17EE4E7F6}" destId="{A1C3999B-4E67-4B29-AA56-7756BDD4875E}" srcOrd="0" destOrd="0" presId="urn:microsoft.com/office/officeart/2016/7/layout/BasicLinearProcessNumbered"/>
    <dgm:cxn modelId="{0F858789-C739-4FCE-858D-3DD77B671982}" type="presParOf" srcId="{A57362A5-DEB8-4618-ADF4-D7A17EE4E7F6}" destId="{B96C9241-3DBA-4207-84EB-E53805952FF7}" srcOrd="1" destOrd="0" presId="urn:microsoft.com/office/officeart/2016/7/layout/BasicLinearProcessNumbered"/>
    <dgm:cxn modelId="{9FD30EC1-2041-4977-8297-68CB110FC35E}" type="presParOf" srcId="{A57362A5-DEB8-4618-ADF4-D7A17EE4E7F6}" destId="{ADDFB11C-6F10-4B5C-9D3E-661F4CCF2BB5}" srcOrd="2" destOrd="0" presId="urn:microsoft.com/office/officeart/2016/7/layout/BasicLinearProcessNumbered"/>
    <dgm:cxn modelId="{A0CF243F-57FF-4CB9-AF5C-DF9674C51568}" type="presParOf" srcId="{A57362A5-DEB8-4618-ADF4-D7A17EE4E7F6}" destId="{DD6D368F-6BB7-4451-BAC2-87DE2A91D22F}" srcOrd="3" destOrd="0" presId="urn:microsoft.com/office/officeart/2016/7/layout/BasicLinearProcessNumbered"/>
    <dgm:cxn modelId="{0E32522F-DF21-4FA5-A1D6-F1CCEC78C767}" type="presParOf" srcId="{C305728D-D19E-41F7-90B7-3DCF26E484A3}" destId="{46B061CA-BF09-4C20-8ACC-CE9DFFDEC011}" srcOrd="7" destOrd="0" presId="urn:microsoft.com/office/officeart/2016/7/layout/BasicLinearProcessNumbered"/>
    <dgm:cxn modelId="{282C0069-3E26-4FCB-8E50-94A17DE52305}" type="presParOf" srcId="{C305728D-D19E-41F7-90B7-3DCF26E484A3}" destId="{A787F016-E687-4834-9CED-58DD3E6B4B55}" srcOrd="8" destOrd="0" presId="urn:microsoft.com/office/officeart/2016/7/layout/BasicLinearProcessNumbered"/>
    <dgm:cxn modelId="{6CB69711-7B6C-42A3-8C34-ACE5751A49C1}" type="presParOf" srcId="{A787F016-E687-4834-9CED-58DD3E6B4B55}" destId="{287C06EB-2B83-4F60-95ED-346F67587EF3}" srcOrd="0" destOrd="0" presId="urn:microsoft.com/office/officeart/2016/7/layout/BasicLinearProcessNumbered"/>
    <dgm:cxn modelId="{F5F59CD2-976F-4D17-B464-CF797A92A2D0}" type="presParOf" srcId="{A787F016-E687-4834-9CED-58DD3E6B4B55}" destId="{B9F0231C-0FF8-4520-A8FB-13790D269B32}" srcOrd="1" destOrd="0" presId="urn:microsoft.com/office/officeart/2016/7/layout/BasicLinearProcessNumbered"/>
    <dgm:cxn modelId="{7B75A592-0BE0-48D7-95E6-E08CEEDBC4CD}" type="presParOf" srcId="{A787F016-E687-4834-9CED-58DD3E6B4B55}" destId="{D24F6D5B-4F1D-47A0-8A7F-605004FA1982}" srcOrd="2" destOrd="0" presId="urn:microsoft.com/office/officeart/2016/7/layout/BasicLinearProcessNumbered"/>
    <dgm:cxn modelId="{919DD652-CA02-41F8-BD0D-C68869F64956}" type="presParOf" srcId="{A787F016-E687-4834-9CED-58DD3E6B4B55}" destId="{DE1CDC19-F5EE-4A32-95E9-90776795E3D4}"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DA115-CB44-4979-9E59-2828BFD3658F}">
      <dsp:nvSpPr>
        <dsp:cNvPr id="0" name=""/>
        <dsp:cNvSpPr/>
      </dsp:nvSpPr>
      <dsp:spPr>
        <a:xfrm>
          <a:off x="0" y="5528"/>
          <a:ext cx="10515600" cy="7024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743F2-537B-4277-803A-B17FC1AE4C56}">
      <dsp:nvSpPr>
        <dsp:cNvPr id="0" name=""/>
        <dsp:cNvSpPr/>
      </dsp:nvSpPr>
      <dsp:spPr>
        <a:xfrm>
          <a:off x="212493" y="163582"/>
          <a:ext cx="386730" cy="38635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66396D-E070-4E9C-8E99-B69F77BDE4EE}">
      <dsp:nvSpPr>
        <dsp:cNvPr id="0" name=""/>
        <dsp:cNvSpPr/>
      </dsp:nvSpPr>
      <dsp:spPr>
        <a:xfrm>
          <a:off x="811718" y="5528"/>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No coding required: Building apps doesn’t require writing code in programming languages like C#. Instead, you drag and drop pre-built controls like buttons, galleries, and text boxes onto a canvas, similar to designing a PowerPoint slide.</a:t>
          </a:r>
          <a:endParaRPr lang="en-US" sz="1400" kern="1200"/>
        </a:p>
      </dsp:txBody>
      <dsp:txXfrm>
        <a:off x="811718" y="5528"/>
        <a:ext cx="9691381" cy="724411"/>
      </dsp:txXfrm>
    </dsp:sp>
    <dsp:sp modelId="{8A0131F1-409E-435B-B595-3C4DA3D531AB}">
      <dsp:nvSpPr>
        <dsp:cNvPr id="0" name=""/>
        <dsp:cNvSpPr/>
      </dsp:nvSpPr>
      <dsp:spPr>
        <a:xfrm>
          <a:off x="0" y="911042"/>
          <a:ext cx="10515600" cy="7024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B2CCE-F562-4CEB-9212-29F3BCCDF5B9}">
      <dsp:nvSpPr>
        <dsp:cNvPr id="0" name=""/>
        <dsp:cNvSpPr/>
      </dsp:nvSpPr>
      <dsp:spPr>
        <a:xfrm>
          <a:off x="212493" y="1069095"/>
          <a:ext cx="386730" cy="38635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7E7E77-2C93-46A4-B7DE-953812423EFF}">
      <dsp:nvSpPr>
        <dsp:cNvPr id="0" name=""/>
        <dsp:cNvSpPr/>
      </dsp:nvSpPr>
      <dsp:spPr>
        <a:xfrm>
          <a:off x="811718" y="911042"/>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Data integration: Canvas apps seamlessly connect to various data sources within Dynamics 365, including Common Data Service (CDS), customer relationship management (CRM), and enterprise resource planning (ERP) data. This allows you to display, create, update, and delete data directly within the app.</a:t>
          </a:r>
          <a:endParaRPr lang="en-US" sz="1400" kern="1200"/>
        </a:p>
      </dsp:txBody>
      <dsp:txXfrm>
        <a:off x="811718" y="911042"/>
        <a:ext cx="9691381" cy="724411"/>
      </dsp:txXfrm>
    </dsp:sp>
    <dsp:sp modelId="{EB43C38F-995F-413E-B304-F6327DC7B72B}">
      <dsp:nvSpPr>
        <dsp:cNvPr id="0" name=""/>
        <dsp:cNvSpPr/>
      </dsp:nvSpPr>
      <dsp:spPr>
        <a:xfrm>
          <a:off x="0" y="1816556"/>
          <a:ext cx="10515600" cy="7024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B05FF-7E81-4E35-B2CF-EA4EECF61043}">
      <dsp:nvSpPr>
        <dsp:cNvPr id="0" name=""/>
        <dsp:cNvSpPr/>
      </dsp:nvSpPr>
      <dsp:spPr>
        <a:xfrm>
          <a:off x="212493" y="1974609"/>
          <a:ext cx="386730" cy="38635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DE46DC-1D16-434A-AC5E-348B1169B42C}">
      <dsp:nvSpPr>
        <dsp:cNvPr id="0" name=""/>
        <dsp:cNvSpPr/>
      </dsp:nvSpPr>
      <dsp:spPr>
        <a:xfrm>
          <a:off x="811718" y="1816556"/>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Customisable: The platform offers a vast library of ready-made controls and templates, enabling you to create unique and user-friendly applications. You can customise the look and feel, functionality, and data connections to match your specific requirements.</a:t>
          </a:r>
          <a:endParaRPr lang="en-US" sz="1400" kern="1200"/>
        </a:p>
      </dsp:txBody>
      <dsp:txXfrm>
        <a:off x="811718" y="1816556"/>
        <a:ext cx="9691381" cy="724411"/>
      </dsp:txXfrm>
    </dsp:sp>
    <dsp:sp modelId="{3BFFF2EC-5368-41DE-B01E-FD3F8CD8DF55}">
      <dsp:nvSpPr>
        <dsp:cNvPr id="0" name=""/>
        <dsp:cNvSpPr/>
      </dsp:nvSpPr>
      <dsp:spPr>
        <a:xfrm>
          <a:off x="0" y="2722070"/>
          <a:ext cx="10515600" cy="7024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6FD15-088E-46DB-8FCE-6BB09538AD04}">
      <dsp:nvSpPr>
        <dsp:cNvPr id="0" name=""/>
        <dsp:cNvSpPr/>
      </dsp:nvSpPr>
      <dsp:spPr>
        <a:xfrm>
          <a:off x="212493" y="2880123"/>
          <a:ext cx="386730" cy="386352"/>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B947A6-EFBB-4836-AF9B-C085693761DC}">
      <dsp:nvSpPr>
        <dsp:cNvPr id="0" name=""/>
        <dsp:cNvSpPr/>
      </dsp:nvSpPr>
      <dsp:spPr>
        <a:xfrm>
          <a:off x="811718" y="2722070"/>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Embedding: Canvas apps can be embedded directly within Dynamics 365 forms, dashboards, and portals, providing context-specific functionality alongside existing data and features. This streamlines workflows and eliminates the need to switch between different applications.</a:t>
          </a:r>
          <a:endParaRPr lang="en-US" sz="1400" kern="1200"/>
        </a:p>
      </dsp:txBody>
      <dsp:txXfrm>
        <a:off x="811718" y="2722070"/>
        <a:ext cx="9691381" cy="724411"/>
      </dsp:txXfrm>
    </dsp:sp>
    <dsp:sp modelId="{EFDA9DD2-4E2A-4EFE-9A39-84C2E9A3D4AF}">
      <dsp:nvSpPr>
        <dsp:cNvPr id="0" name=""/>
        <dsp:cNvSpPr/>
      </dsp:nvSpPr>
      <dsp:spPr>
        <a:xfrm>
          <a:off x="0" y="3627584"/>
          <a:ext cx="10515600" cy="7024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94CC9-662E-4141-8375-2DB62602A895}">
      <dsp:nvSpPr>
        <dsp:cNvPr id="0" name=""/>
        <dsp:cNvSpPr/>
      </dsp:nvSpPr>
      <dsp:spPr>
        <a:xfrm>
          <a:off x="212493" y="3785637"/>
          <a:ext cx="386730" cy="386352"/>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EAEF41-68A5-4E1B-9EC0-62EC5FB7C7C4}">
      <dsp:nvSpPr>
        <dsp:cNvPr id="0" name=""/>
        <dsp:cNvSpPr/>
      </dsp:nvSpPr>
      <dsp:spPr>
        <a:xfrm>
          <a:off x="811718" y="3627584"/>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Accessibility: Power Apps offers native mobile functionality, allowing you to build apps accessible on smartphones and tablets, further enhancing mobility and flexibility for users.</a:t>
          </a:r>
          <a:endParaRPr lang="en-US" sz="1400" kern="1200"/>
        </a:p>
      </dsp:txBody>
      <dsp:txXfrm>
        <a:off x="811718" y="3627584"/>
        <a:ext cx="9691381" cy="7244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96911-EA64-479A-B329-141AFAE56D4D}">
      <dsp:nvSpPr>
        <dsp:cNvPr id="0" name=""/>
        <dsp:cNvSpPr/>
      </dsp:nvSpPr>
      <dsp:spPr>
        <a:xfrm>
          <a:off x="472505" y="2282"/>
          <a:ext cx="2724677" cy="163480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Screen Names</a:t>
          </a:r>
          <a:endParaRPr lang="en-US" sz="3900" kern="1200" dirty="0"/>
        </a:p>
      </dsp:txBody>
      <dsp:txXfrm>
        <a:off x="472505" y="2282"/>
        <a:ext cx="2724677" cy="1634806"/>
      </dsp:txXfrm>
    </dsp:sp>
    <dsp:sp modelId="{3FDEEED8-F281-422E-BBFC-5F206C1E580D}">
      <dsp:nvSpPr>
        <dsp:cNvPr id="0" name=""/>
        <dsp:cNvSpPr/>
      </dsp:nvSpPr>
      <dsp:spPr>
        <a:xfrm>
          <a:off x="3469650" y="2282"/>
          <a:ext cx="2724677" cy="1634806"/>
        </a:xfrm>
        <a:prstGeom prst="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Control Names</a:t>
          </a:r>
          <a:endParaRPr lang="en-US" sz="3900" kern="1200" dirty="0"/>
        </a:p>
      </dsp:txBody>
      <dsp:txXfrm>
        <a:off x="3469650" y="2282"/>
        <a:ext cx="2724677" cy="1634806"/>
      </dsp:txXfrm>
    </dsp:sp>
    <dsp:sp modelId="{597D1F63-2BAA-40EC-9FFC-D1A9DC55974E}">
      <dsp:nvSpPr>
        <dsp:cNvPr id="0" name=""/>
        <dsp:cNvSpPr/>
      </dsp:nvSpPr>
      <dsp:spPr>
        <a:xfrm>
          <a:off x="472505" y="1909556"/>
          <a:ext cx="2724677" cy="1634806"/>
        </a:xfrm>
        <a:prstGeom prst="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Variable Names</a:t>
          </a:r>
          <a:endParaRPr lang="en-US" sz="3900" kern="1200" dirty="0"/>
        </a:p>
      </dsp:txBody>
      <dsp:txXfrm>
        <a:off x="472505" y="1909556"/>
        <a:ext cx="2724677" cy="1634806"/>
      </dsp:txXfrm>
    </dsp:sp>
    <dsp:sp modelId="{D47905A7-7C3D-436E-B553-871BDD053686}">
      <dsp:nvSpPr>
        <dsp:cNvPr id="0" name=""/>
        <dsp:cNvSpPr/>
      </dsp:nvSpPr>
      <dsp:spPr>
        <a:xfrm>
          <a:off x="3469650" y="1909556"/>
          <a:ext cx="2724677" cy="1634806"/>
        </a:xfrm>
        <a:prstGeom prst="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Collection Names</a:t>
          </a:r>
          <a:endParaRPr lang="en-US" sz="3900" kern="1200" dirty="0"/>
        </a:p>
      </dsp:txBody>
      <dsp:txXfrm>
        <a:off x="3469650" y="1909556"/>
        <a:ext cx="2724677" cy="1634806"/>
      </dsp:txXfrm>
    </dsp:sp>
    <dsp:sp modelId="{B88E9D76-36A2-407C-BB8B-8B34AE04A33F}">
      <dsp:nvSpPr>
        <dsp:cNvPr id="0" name=""/>
        <dsp:cNvSpPr/>
      </dsp:nvSpPr>
      <dsp:spPr>
        <a:xfrm>
          <a:off x="1971077" y="3816830"/>
          <a:ext cx="2724677" cy="1634806"/>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a:t>Datasource Table Name</a:t>
          </a:r>
          <a:endParaRPr lang="en-US" sz="3900" kern="1200"/>
        </a:p>
      </dsp:txBody>
      <dsp:txXfrm>
        <a:off x="1971077" y="3816830"/>
        <a:ext cx="2724677" cy="1634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9FB4B-7DF9-4EDF-97DB-A6A7C76CB733}">
      <dsp:nvSpPr>
        <dsp:cNvPr id="0" name=""/>
        <dsp:cNvSpPr/>
      </dsp:nvSpPr>
      <dsp:spPr>
        <a:xfrm>
          <a:off x="0" y="29546"/>
          <a:ext cx="6589260"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Input</a:t>
          </a:r>
          <a:endParaRPr lang="en-US" sz="2800" kern="1200"/>
        </a:p>
      </dsp:txBody>
      <dsp:txXfrm>
        <a:off x="32784" y="62330"/>
        <a:ext cx="6523692" cy="606012"/>
      </dsp:txXfrm>
    </dsp:sp>
    <dsp:sp modelId="{42FA57A2-F20E-4220-B145-4A65834E7380}">
      <dsp:nvSpPr>
        <dsp:cNvPr id="0" name=""/>
        <dsp:cNvSpPr/>
      </dsp:nvSpPr>
      <dsp:spPr>
        <a:xfrm>
          <a:off x="0" y="781766"/>
          <a:ext cx="6589260" cy="671580"/>
        </a:xfrm>
        <a:prstGeom prst="roundRect">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Display</a:t>
          </a:r>
          <a:endParaRPr lang="en-US" sz="2800" kern="1200"/>
        </a:p>
      </dsp:txBody>
      <dsp:txXfrm>
        <a:off x="32784" y="814550"/>
        <a:ext cx="6523692" cy="606012"/>
      </dsp:txXfrm>
    </dsp:sp>
    <dsp:sp modelId="{DA5BB385-DED2-4DD6-85B6-E240D8D921CA}">
      <dsp:nvSpPr>
        <dsp:cNvPr id="0" name=""/>
        <dsp:cNvSpPr/>
      </dsp:nvSpPr>
      <dsp:spPr>
        <a:xfrm>
          <a:off x="0" y="1533986"/>
          <a:ext cx="6589260" cy="67158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Layout </a:t>
          </a:r>
          <a:endParaRPr lang="en-US" sz="2800" kern="1200"/>
        </a:p>
      </dsp:txBody>
      <dsp:txXfrm>
        <a:off x="32784" y="1566770"/>
        <a:ext cx="6523692" cy="606012"/>
      </dsp:txXfrm>
    </dsp:sp>
    <dsp:sp modelId="{673F12BB-D2AC-47AC-8448-BC7EBDB95336}">
      <dsp:nvSpPr>
        <dsp:cNvPr id="0" name=""/>
        <dsp:cNvSpPr/>
      </dsp:nvSpPr>
      <dsp:spPr>
        <a:xfrm>
          <a:off x="0" y="2286206"/>
          <a:ext cx="6589260" cy="67158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Media</a:t>
          </a:r>
          <a:endParaRPr lang="en-US" sz="2800" kern="1200"/>
        </a:p>
      </dsp:txBody>
      <dsp:txXfrm>
        <a:off x="32784" y="2318990"/>
        <a:ext cx="6523692" cy="606012"/>
      </dsp:txXfrm>
    </dsp:sp>
    <dsp:sp modelId="{7EF93D36-0A27-4681-8254-6EB70E4A69B1}">
      <dsp:nvSpPr>
        <dsp:cNvPr id="0" name=""/>
        <dsp:cNvSpPr/>
      </dsp:nvSpPr>
      <dsp:spPr>
        <a:xfrm>
          <a:off x="0" y="3038426"/>
          <a:ext cx="6589260" cy="67158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Icons</a:t>
          </a:r>
          <a:endParaRPr lang="en-US" sz="2800" kern="1200"/>
        </a:p>
      </dsp:txBody>
      <dsp:txXfrm>
        <a:off x="32784" y="3071210"/>
        <a:ext cx="6523692" cy="606012"/>
      </dsp:txXfrm>
    </dsp:sp>
    <dsp:sp modelId="{09C886B7-E810-4694-B6AC-DFAF377448E0}">
      <dsp:nvSpPr>
        <dsp:cNvPr id="0" name=""/>
        <dsp:cNvSpPr/>
      </dsp:nvSpPr>
      <dsp:spPr>
        <a:xfrm>
          <a:off x="0" y="3790646"/>
          <a:ext cx="6589260" cy="671580"/>
        </a:xfrm>
        <a:prstGeom prst="roundRect">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Shapes</a:t>
          </a:r>
          <a:endParaRPr lang="en-US" sz="2800" kern="1200"/>
        </a:p>
      </dsp:txBody>
      <dsp:txXfrm>
        <a:off x="32784" y="3823430"/>
        <a:ext cx="6523692" cy="606012"/>
      </dsp:txXfrm>
    </dsp:sp>
    <dsp:sp modelId="{9B0E557F-6CF0-4FFA-A436-FF5C8C0EE50E}">
      <dsp:nvSpPr>
        <dsp:cNvPr id="0" name=""/>
        <dsp:cNvSpPr/>
      </dsp:nvSpPr>
      <dsp:spPr>
        <a:xfrm>
          <a:off x="0" y="4542866"/>
          <a:ext cx="6589260" cy="67158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Charts</a:t>
          </a:r>
          <a:endParaRPr lang="en-US" sz="2800" kern="1200"/>
        </a:p>
      </dsp:txBody>
      <dsp:txXfrm>
        <a:off x="32784" y="4575650"/>
        <a:ext cx="6523692" cy="6060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F4A4D-2030-4071-826A-7CF6E1C90FA6}">
      <dsp:nvSpPr>
        <dsp:cNvPr id="0" name=""/>
        <dsp:cNvSpPr/>
      </dsp:nvSpPr>
      <dsp:spPr>
        <a:xfrm>
          <a:off x="3780" y="471383"/>
          <a:ext cx="2046653" cy="286531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dirty="0"/>
            <a:t>Click on create</a:t>
          </a:r>
          <a:endParaRPr lang="en-US" sz="1500" kern="1200" dirty="0"/>
        </a:p>
      </dsp:txBody>
      <dsp:txXfrm>
        <a:off x="3780" y="1560203"/>
        <a:ext cx="2046653" cy="1719189"/>
      </dsp:txXfrm>
    </dsp:sp>
    <dsp:sp modelId="{F68A6D73-FACB-46A6-A519-B7A5D5BD7FC8}">
      <dsp:nvSpPr>
        <dsp:cNvPr id="0" name=""/>
        <dsp:cNvSpPr/>
      </dsp:nvSpPr>
      <dsp:spPr>
        <a:xfrm>
          <a:off x="597309" y="757915"/>
          <a:ext cx="859594" cy="85959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dirty="0"/>
            <a:t>1</a:t>
          </a:r>
        </a:p>
      </dsp:txBody>
      <dsp:txXfrm>
        <a:off x="723194" y="883800"/>
        <a:ext cx="607824" cy="607824"/>
      </dsp:txXfrm>
    </dsp:sp>
    <dsp:sp modelId="{0F73B1DA-0365-4F85-8D8C-F351E4D0067C}">
      <dsp:nvSpPr>
        <dsp:cNvPr id="0" name=""/>
        <dsp:cNvSpPr/>
      </dsp:nvSpPr>
      <dsp:spPr>
        <a:xfrm>
          <a:off x="3780" y="3336627"/>
          <a:ext cx="2046653" cy="72"/>
        </a:xfrm>
        <a:prstGeom prst="rect">
          <a:avLst/>
        </a:prstGeom>
        <a:solidFill>
          <a:schemeClr val="accent2">
            <a:hueOff val="-161707"/>
            <a:satOff val="-9325"/>
            <a:lumOff val="959"/>
            <a:alphaOff val="0"/>
          </a:schemeClr>
        </a:solidFill>
        <a:ln w="12700" cap="flat" cmpd="sng" algn="ctr">
          <a:solidFill>
            <a:schemeClr val="accent2">
              <a:hueOff val="-161707"/>
              <a:satOff val="-9325"/>
              <a:lumOff val="95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333AA03-FF66-4AD6-94BA-F4B609CD81CC}">
      <dsp:nvSpPr>
        <dsp:cNvPr id="0" name=""/>
        <dsp:cNvSpPr/>
      </dsp:nvSpPr>
      <dsp:spPr>
        <a:xfrm>
          <a:off x="2255099" y="471383"/>
          <a:ext cx="2046653" cy="2865315"/>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dirty="0"/>
            <a:t>Select Canvas app from blank as a type of </a:t>
          </a:r>
          <a:r>
            <a:rPr lang="en-GB" sz="1500" kern="1200" dirty="0" err="1"/>
            <a:t>PowerApps</a:t>
          </a:r>
          <a:endParaRPr lang="en-US" sz="1500" kern="1200" dirty="0"/>
        </a:p>
      </dsp:txBody>
      <dsp:txXfrm>
        <a:off x="2255099" y="1560203"/>
        <a:ext cx="2046653" cy="1719189"/>
      </dsp:txXfrm>
    </dsp:sp>
    <dsp:sp modelId="{4D24D37B-789C-4C22-AE3E-D3F417DFF6E5}">
      <dsp:nvSpPr>
        <dsp:cNvPr id="0" name=""/>
        <dsp:cNvSpPr/>
      </dsp:nvSpPr>
      <dsp:spPr>
        <a:xfrm>
          <a:off x="2848628" y="757915"/>
          <a:ext cx="859594" cy="859594"/>
        </a:xfrm>
        <a:prstGeom prst="ellipse">
          <a:avLst/>
        </a:prstGeom>
        <a:solidFill>
          <a:schemeClr val="accent2">
            <a:hueOff val="-323414"/>
            <a:satOff val="-18651"/>
            <a:lumOff val="1917"/>
            <a:alphaOff val="0"/>
          </a:schemeClr>
        </a:solidFill>
        <a:ln w="12700" cap="flat" cmpd="sng" algn="ctr">
          <a:solidFill>
            <a:schemeClr val="accent2">
              <a:hueOff val="-323414"/>
              <a:satOff val="-18651"/>
              <a:lumOff val="191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a:t>2</a:t>
          </a:r>
        </a:p>
      </dsp:txBody>
      <dsp:txXfrm>
        <a:off x="2974513" y="883800"/>
        <a:ext cx="607824" cy="607824"/>
      </dsp:txXfrm>
    </dsp:sp>
    <dsp:sp modelId="{18CA13A3-A74A-48CB-81BF-52E3F5F567D6}">
      <dsp:nvSpPr>
        <dsp:cNvPr id="0" name=""/>
        <dsp:cNvSpPr/>
      </dsp:nvSpPr>
      <dsp:spPr>
        <a:xfrm>
          <a:off x="2255099" y="3336627"/>
          <a:ext cx="2046653" cy="72"/>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E568128-4656-4340-8C35-2954D803BFFF}">
      <dsp:nvSpPr>
        <dsp:cNvPr id="0" name=""/>
        <dsp:cNvSpPr/>
      </dsp:nvSpPr>
      <dsp:spPr>
        <a:xfrm>
          <a:off x="4506418" y="471383"/>
          <a:ext cx="2046653" cy="2865315"/>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a:t>Provide the name of the app as contextVariable and select the format as Tablet</a:t>
          </a:r>
          <a:endParaRPr lang="en-US" sz="1500" kern="1200"/>
        </a:p>
      </dsp:txBody>
      <dsp:txXfrm>
        <a:off x="4506418" y="1560203"/>
        <a:ext cx="2046653" cy="1719189"/>
      </dsp:txXfrm>
    </dsp:sp>
    <dsp:sp modelId="{8DAC8CF6-6793-4718-A7BF-825C0FEE7622}">
      <dsp:nvSpPr>
        <dsp:cNvPr id="0" name=""/>
        <dsp:cNvSpPr/>
      </dsp:nvSpPr>
      <dsp:spPr>
        <a:xfrm>
          <a:off x="5099948" y="757915"/>
          <a:ext cx="859594" cy="859594"/>
        </a:xfrm>
        <a:prstGeom prst="ellipse">
          <a:avLst/>
        </a:prstGeom>
        <a:solidFill>
          <a:schemeClr val="accent2">
            <a:hueOff val="-646828"/>
            <a:satOff val="-37301"/>
            <a:lumOff val="3835"/>
            <a:alphaOff val="0"/>
          </a:schemeClr>
        </a:solidFill>
        <a:ln w="12700" cap="flat" cmpd="sng" algn="ctr">
          <a:solidFill>
            <a:schemeClr val="accent2">
              <a:hueOff val="-646828"/>
              <a:satOff val="-37301"/>
              <a:lumOff val="383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a:t>3</a:t>
          </a:r>
        </a:p>
      </dsp:txBody>
      <dsp:txXfrm>
        <a:off x="5225833" y="883800"/>
        <a:ext cx="607824" cy="607824"/>
      </dsp:txXfrm>
    </dsp:sp>
    <dsp:sp modelId="{100FCCBC-02F3-422C-A616-4552342EBF8F}">
      <dsp:nvSpPr>
        <dsp:cNvPr id="0" name=""/>
        <dsp:cNvSpPr/>
      </dsp:nvSpPr>
      <dsp:spPr>
        <a:xfrm>
          <a:off x="4506418" y="3336627"/>
          <a:ext cx="2046653" cy="72"/>
        </a:xfrm>
        <a:prstGeom prst="rect">
          <a:avLst/>
        </a:prstGeom>
        <a:solidFill>
          <a:schemeClr val="accent2">
            <a:hueOff val="-808535"/>
            <a:satOff val="-46627"/>
            <a:lumOff val="4793"/>
            <a:alphaOff val="0"/>
          </a:schemeClr>
        </a:solidFill>
        <a:ln w="12700" cap="flat" cmpd="sng" algn="ctr">
          <a:solidFill>
            <a:schemeClr val="accent2">
              <a:hueOff val="-808535"/>
              <a:satOff val="-46627"/>
              <a:lumOff val="479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1C3999B-4E67-4B29-AA56-7756BDD4875E}">
      <dsp:nvSpPr>
        <dsp:cNvPr id="0" name=""/>
        <dsp:cNvSpPr/>
      </dsp:nvSpPr>
      <dsp:spPr>
        <a:xfrm>
          <a:off x="6757737" y="471383"/>
          <a:ext cx="2046653" cy="2865315"/>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a:t>Add a text input, label, and button from the insert table</a:t>
          </a:r>
          <a:endParaRPr lang="en-US" sz="1500" kern="1200"/>
        </a:p>
      </dsp:txBody>
      <dsp:txXfrm>
        <a:off x="6757737" y="1560203"/>
        <a:ext cx="2046653" cy="1719189"/>
      </dsp:txXfrm>
    </dsp:sp>
    <dsp:sp modelId="{B96C9241-3DBA-4207-84EB-E53805952FF7}">
      <dsp:nvSpPr>
        <dsp:cNvPr id="0" name=""/>
        <dsp:cNvSpPr/>
      </dsp:nvSpPr>
      <dsp:spPr>
        <a:xfrm>
          <a:off x="7351267" y="757915"/>
          <a:ext cx="859594" cy="859594"/>
        </a:xfrm>
        <a:prstGeom prst="ellips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a:t>4</a:t>
          </a:r>
        </a:p>
      </dsp:txBody>
      <dsp:txXfrm>
        <a:off x="7477152" y="883800"/>
        <a:ext cx="607824" cy="607824"/>
      </dsp:txXfrm>
    </dsp:sp>
    <dsp:sp modelId="{ADDFB11C-6F10-4B5C-9D3E-661F4CCF2BB5}">
      <dsp:nvSpPr>
        <dsp:cNvPr id="0" name=""/>
        <dsp:cNvSpPr/>
      </dsp:nvSpPr>
      <dsp:spPr>
        <a:xfrm>
          <a:off x="6757737" y="3336627"/>
          <a:ext cx="2046653" cy="72"/>
        </a:xfrm>
        <a:prstGeom prst="rect">
          <a:avLst/>
        </a:prstGeom>
        <a:solidFill>
          <a:schemeClr val="accent2">
            <a:hueOff val="-1131949"/>
            <a:satOff val="-65277"/>
            <a:lumOff val="6711"/>
            <a:alphaOff val="0"/>
          </a:schemeClr>
        </a:solidFill>
        <a:ln w="12700" cap="flat" cmpd="sng" algn="ctr">
          <a:solidFill>
            <a:schemeClr val="accent2">
              <a:hueOff val="-1131949"/>
              <a:satOff val="-65277"/>
              <a:lumOff val="671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87C06EB-2B83-4F60-95ED-346F67587EF3}">
      <dsp:nvSpPr>
        <dsp:cNvPr id="0" name=""/>
        <dsp:cNvSpPr/>
      </dsp:nvSpPr>
      <dsp:spPr>
        <a:xfrm>
          <a:off x="9009057" y="471383"/>
          <a:ext cx="2046653" cy="28653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a:t>Select the button and update the formula in OnSelect</a:t>
          </a:r>
          <a:endParaRPr lang="en-US" sz="1500" kern="1200"/>
        </a:p>
      </dsp:txBody>
      <dsp:txXfrm>
        <a:off x="9009057" y="1560203"/>
        <a:ext cx="2046653" cy="1719189"/>
      </dsp:txXfrm>
    </dsp:sp>
    <dsp:sp modelId="{B9F0231C-0FF8-4520-A8FB-13790D269B32}">
      <dsp:nvSpPr>
        <dsp:cNvPr id="0" name=""/>
        <dsp:cNvSpPr/>
      </dsp:nvSpPr>
      <dsp:spPr>
        <a:xfrm>
          <a:off x="9602586" y="757915"/>
          <a:ext cx="859594" cy="859594"/>
        </a:xfrm>
        <a:prstGeom prst="ellipse">
          <a:avLst/>
        </a:prstGeom>
        <a:solidFill>
          <a:schemeClr val="accent2">
            <a:hueOff val="-1293656"/>
            <a:satOff val="-74603"/>
            <a:lumOff val="7669"/>
            <a:alphaOff val="0"/>
          </a:schemeClr>
        </a:solidFill>
        <a:ln w="12700" cap="flat" cmpd="sng" algn="ctr">
          <a:solidFill>
            <a:schemeClr val="accent2">
              <a:hueOff val="-1293656"/>
              <a:satOff val="-74603"/>
              <a:lumOff val="766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a:t>5</a:t>
          </a:r>
        </a:p>
      </dsp:txBody>
      <dsp:txXfrm>
        <a:off x="9728471" y="883800"/>
        <a:ext cx="607824" cy="607824"/>
      </dsp:txXfrm>
    </dsp:sp>
    <dsp:sp modelId="{D24F6D5B-4F1D-47A0-8A7F-605004FA1982}">
      <dsp:nvSpPr>
        <dsp:cNvPr id="0" name=""/>
        <dsp:cNvSpPr/>
      </dsp:nvSpPr>
      <dsp:spPr>
        <a:xfrm>
          <a:off x="9009057" y="3336627"/>
          <a:ext cx="2046653"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A8A268E-6311-4BB7-B389-4CA297DDCB93}"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14490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8A268E-6311-4BB7-B389-4CA297DDCB93}"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291625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8A268E-6311-4BB7-B389-4CA297DDCB93}"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340843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8A268E-6311-4BB7-B389-4CA297DDCB93}"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192084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A268E-6311-4BB7-B389-4CA297DDCB93}"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51809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A8A268E-6311-4BB7-B389-4CA297DDCB93}"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89696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A8A268E-6311-4BB7-B389-4CA297DDCB93}" type="datetimeFigureOut">
              <a:rPr lang="en-IN" smtClean="0"/>
              <a:t>02-08-2024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175719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A8A268E-6311-4BB7-B389-4CA297DDCB93}"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214844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A268E-6311-4BB7-B389-4CA297DDCB93}" type="datetimeFigureOut">
              <a:rPr lang="en-IN" smtClean="0"/>
              <a:t>02-08-2024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3908758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8A268E-6311-4BB7-B389-4CA297DDCB93}"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30758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8A268E-6311-4BB7-B389-4CA297DDCB93}"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417491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A268E-6311-4BB7-B389-4CA297DDCB93}" type="datetimeFigureOut">
              <a:rPr lang="en-IN" smtClean="0"/>
              <a:t>02-08-2024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B76EE-CA93-45DD-BB32-FFCCD1B25D67}" type="slidenum">
              <a:rPr lang="en-IN" smtClean="0"/>
              <a:t>‹#›</a:t>
            </a:fld>
            <a:endParaRPr lang="en-IN"/>
          </a:p>
        </p:txBody>
      </p:sp>
    </p:spTree>
    <p:extLst>
      <p:ext uri="{BB962C8B-B14F-4D97-AF65-F5344CB8AC3E}">
        <p14:creationId xmlns:p14="http://schemas.microsoft.com/office/powerpoint/2010/main" val="3195252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rn.microsoft.com/en-us/powerapps/maker/data-platform/data-platform-intr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learn.microsoft.com/en-us/power-platform/power-fx/reference/function-clear-collect-clearcollect?source=recommendation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solidFill>
                  <a:srgbClr val="FF0000"/>
                </a:solidFill>
                <a:effectLst>
                  <a:outerShdw blurRad="38100" dist="38100" dir="2700000" algn="tl">
                    <a:srgbClr val="000000">
                      <a:alpha val="43137"/>
                    </a:srgbClr>
                  </a:outerShdw>
                </a:effectLst>
              </a:rPr>
              <a:t>POWER APPS</a:t>
            </a:r>
            <a:endParaRPr lang="en-IN" sz="80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 </a:t>
            </a:r>
            <a:endParaRPr lang="en-IN" dirty="0"/>
          </a:p>
        </p:txBody>
      </p:sp>
    </p:spTree>
    <p:extLst>
      <p:ext uri="{BB962C8B-B14F-4D97-AF65-F5344CB8AC3E}">
        <p14:creationId xmlns:p14="http://schemas.microsoft.com/office/powerpoint/2010/main" val="1019773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Gallery</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Power Apps Gallery is a type of control that can display a set of records from a data source. </a:t>
            </a:r>
            <a:endParaRPr lang="en-US" dirty="0" smtClean="0"/>
          </a:p>
          <a:p>
            <a:r>
              <a:rPr lang="en-US" dirty="0" smtClean="0"/>
              <a:t>In </a:t>
            </a:r>
            <a:r>
              <a:rPr lang="en-US" dirty="0"/>
              <a:t>the gallery, each record holds multiple types of data</a:t>
            </a:r>
            <a:r>
              <a:rPr lang="en-US" dirty="0" smtClean="0"/>
              <a:t>.</a:t>
            </a:r>
          </a:p>
          <a:p>
            <a:r>
              <a:rPr lang="en-US" dirty="0" smtClean="0"/>
              <a:t> </a:t>
            </a:r>
            <a:r>
              <a:rPr lang="en-US" dirty="0"/>
              <a:t>Also, it can contain other input controls.</a:t>
            </a:r>
            <a:endParaRPr lang="en-IN" dirty="0"/>
          </a:p>
        </p:txBody>
      </p:sp>
    </p:spTree>
    <p:extLst>
      <p:ext uri="{BB962C8B-B14F-4D97-AF65-F5344CB8AC3E}">
        <p14:creationId xmlns:p14="http://schemas.microsoft.com/office/powerpoint/2010/main" val="236083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Apps Gallery Types</a:t>
            </a:r>
            <a:br>
              <a:rPr lang="en-IN" dirty="0"/>
            </a:br>
            <a:endParaRPr lang="en-IN" dirty="0"/>
          </a:p>
        </p:txBody>
      </p:sp>
      <p:sp>
        <p:nvSpPr>
          <p:cNvPr id="15" name="Content Placeholder 14"/>
          <p:cNvSpPr>
            <a:spLocks noGrp="1"/>
          </p:cNvSpPr>
          <p:nvPr>
            <p:ph idx="1"/>
          </p:nvPr>
        </p:nvSpPr>
        <p:spPr/>
        <p:txBody>
          <a:bodyPr/>
          <a:lstStyle/>
          <a:p>
            <a:r>
              <a:rPr lang="en-IN" dirty="0"/>
              <a:t>Vertical </a:t>
            </a:r>
            <a:r>
              <a:rPr lang="en-IN" dirty="0" smtClean="0"/>
              <a:t>gallery</a:t>
            </a:r>
          </a:p>
          <a:p>
            <a:r>
              <a:rPr lang="en-IN" dirty="0"/>
              <a:t>Horizontal </a:t>
            </a:r>
            <a:r>
              <a:rPr lang="en-IN" dirty="0" smtClean="0"/>
              <a:t>gallery</a:t>
            </a:r>
          </a:p>
          <a:p>
            <a:r>
              <a:rPr lang="en-IN" dirty="0"/>
              <a:t>Flexible height </a:t>
            </a:r>
            <a:r>
              <a:rPr lang="en-IN" dirty="0" smtClean="0"/>
              <a:t>gallery</a:t>
            </a:r>
          </a:p>
          <a:p>
            <a:r>
              <a:rPr lang="en-IN" dirty="0"/>
              <a:t>Blank vertical </a:t>
            </a:r>
            <a:r>
              <a:rPr lang="en-IN" dirty="0" smtClean="0"/>
              <a:t>gallery</a:t>
            </a:r>
          </a:p>
          <a:p>
            <a:r>
              <a:rPr lang="en-IN" dirty="0"/>
              <a:t>Blank horizontal </a:t>
            </a:r>
            <a:r>
              <a:rPr lang="en-IN" dirty="0" smtClean="0"/>
              <a:t>gallery</a:t>
            </a:r>
          </a:p>
          <a:p>
            <a:r>
              <a:rPr lang="en-IN" dirty="0"/>
              <a:t>Blank flexible height gallery</a:t>
            </a:r>
            <a:endParaRPr lang="en-IN" dirty="0"/>
          </a:p>
        </p:txBody>
      </p:sp>
      <p:pic>
        <p:nvPicPr>
          <p:cNvPr id="20" name="Picture 19"/>
          <p:cNvPicPr>
            <a:picLocks noChangeAspect="1"/>
          </p:cNvPicPr>
          <p:nvPr/>
        </p:nvPicPr>
        <p:blipFill>
          <a:blip r:embed="rId3"/>
          <a:stretch>
            <a:fillRect/>
          </a:stretch>
        </p:blipFill>
        <p:spPr>
          <a:xfrm>
            <a:off x="5720339" y="1690688"/>
            <a:ext cx="5565667" cy="3812198"/>
          </a:xfrm>
          <a:prstGeom prst="rect">
            <a:avLst/>
          </a:prstGeom>
        </p:spPr>
      </p:pic>
    </p:spTree>
    <p:extLst>
      <p:ext uri="{BB962C8B-B14F-4D97-AF65-F5344CB8AC3E}">
        <p14:creationId xmlns:p14="http://schemas.microsoft.com/office/powerpoint/2010/main" val="46376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1498"/>
          </a:xfrm>
        </p:spPr>
        <p:txBody>
          <a:bodyPr/>
          <a:lstStyle/>
          <a:p>
            <a:r>
              <a:rPr lang="en-US" dirty="0" smtClean="0"/>
              <a:t>Gallery </a:t>
            </a:r>
            <a:r>
              <a:rPr lang="en-US" dirty="0"/>
              <a:t>Limitations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6568571"/>
              </p:ext>
            </p:extLst>
          </p:nvPr>
        </p:nvGraphicFramePr>
        <p:xfrm>
          <a:off x="838200" y="1380390"/>
          <a:ext cx="10515599" cy="5398479"/>
        </p:xfrm>
        <a:graphic>
          <a:graphicData uri="http://schemas.openxmlformats.org/drawingml/2006/table">
            <a:tbl>
              <a:tblPr>
                <a:tableStyleId>{21E4AEA4-8DFA-4A89-87EB-49C32662AFE0}</a:tableStyleId>
              </a:tblPr>
              <a:tblGrid>
                <a:gridCol w="4819001">
                  <a:extLst>
                    <a:ext uri="{9D8B030D-6E8A-4147-A177-3AD203B41FA5}">
                      <a16:colId xmlns:a16="http://schemas.microsoft.com/office/drawing/2014/main" val="509324529"/>
                    </a:ext>
                  </a:extLst>
                </a:gridCol>
                <a:gridCol w="5696598">
                  <a:extLst>
                    <a:ext uri="{9D8B030D-6E8A-4147-A177-3AD203B41FA5}">
                      <a16:colId xmlns:a16="http://schemas.microsoft.com/office/drawing/2014/main" val="2401629341"/>
                    </a:ext>
                  </a:extLst>
                </a:gridCol>
              </a:tblGrid>
              <a:tr h="484951">
                <a:tc>
                  <a:txBody>
                    <a:bodyPr/>
                    <a:lstStyle/>
                    <a:p>
                      <a:pPr algn="l"/>
                      <a:r>
                        <a:rPr lang="en-IN" sz="1600" b="1" dirty="0">
                          <a:effectLst/>
                        </a:rPr>
                        <a:t>Limitation Category</a:t>
                      </a:r>
                    </a:p>
                  </a:txBody>
                  <a:tcPr marL="31531" marR="31531" marT="15766" marB="15766" anchor="ctr"/>
                </a:tc>
                <a:tc>
                  <a:txBody>
                    <a:bodyPr/>
                    <a:lstStyle/>
                    <a:p>
                      <a:pPr algn="l"/>
                      <a:r>
                        <a:rPr lang="en-IN" sz="1600" b="1" dirty="0">
                          <a:effectLst/>
                        </a:rPr>
                        <a:t>Description</a:t>
                      </a:r>
                    </a:p>
                  </a:txBody>
                  <a:tcPr marL="31531" marR="31531" marT="15766" marB="15766" anchor="ctr"/>
                </a:tc>
                <a:extLst>
                  <a:ext uri="{0D108BD9-81ED-4DB2-BD59-A6C34878D82A}">
                    <a16:rowId xmlns:a16="http://schemas.microsoft.com/office/drawing/2014/main" val="2296882392"/>
                  </a:ext>
                </a:extLst>
              </a:tr>
              <a:tr h="1228382">
                <a:tc>
                  <a:txBody>
                    <a:bodyPr/>
                    <a:lstStyle/>
                    <a:p>
                      <a:pPr algn="l"/>
                      <a:r>
                        <a:rPr lang="en-IN" sz="1600" dirty="0">
                          <a:effectLst/>
                        </a:rPr>
                        <a:t>Item Display</a:t>
                      </a:r>
                      <a:endParaRPr lang="en-IN" sz="1600" b="0" dirty="0">
                        <a:effectLst/>
                      </a:endParaRPr>
                    </a:p>
                  </a:txBody>
                  <a:tcPr marL="31531" marR="31531" marT="15766" marB="15766" anchor="ctr"/>
                </a:tc>
                <a:tc>
                  <a:txBody>
                    <a:bodyPr/>
                    <a:lstStyle/>
                    <a:p>
                      <a:pPr algn="l"/>
                      <a:r>
                        <a:rPr lang="en-US" sz="1600">
                          <a:effectLst/>
                        </a:rPr>
                        <a:t>Gallery control displays items in a single column (for vertical galleries) or a single row (for horizontal galleries), so layouts with multiple columns/rows need workarounds.</a:t>
                      </a:r>
                      <a:endParaRPr lang="en-US" sz="1600" b="0">
                        <a:effectLst/>
                      </a:endParaRPr>
                    </a:p>
                  </a:txBody>
                  <a:tcPr marL="31531" marR="31531" marT="15766" marB="15766" anchor="ctr"/>
                </a:tc>
                <a:extLst>
                  <a:ext uri="{0D108BD9-81ED-4DB2-BD59-A6C34878D82A}">
                    <a16:rowId xmlns:a16="http://schemas.microsoft.com/office/drawing/2014/main" val="1057215651"/>
                  </a:ext>
                </a:extLst>
              </a:tr>
              <a:tr h="1228382">
                <a:tc>
                  <a:txBody>
                    <a:bodyPr/>
                    <a:lstStyle/>
                    <a:p>
                      <a:pPr algn="l"/>
                      <a:r>
                        <a:rPr lang="en-IN" sz="1600" dirty="0">
                          <a:effectLst/>
                        </a:rPr>
                        <a:t>Data Source</a:t>
                      </a:r>
                      <a:endParaRPr lang="en-IN" sz="1600" b="0" dirty="0">
                        <a:effectLst/>
                      </a:endParaRPr>
                    </a:p>
                  </a:txBody>
                  <a:tcPr marL="31531" marR="31531" marT="15766" marB="15766" anchor="ctr"/>
                </a:tc>
                <a:tc>
                  <a:txBody>
                    <a:bodyPr/>
                    <a:lstStyle/>
                    <a:p>
                      <a:pPr algn="l"/>
                      <a:r>
                        <a:rPr lang="en-US" sz="1600">
                          <a:effectLst/>
                        </a:rPr>
                        <a:t>While the gallery can connect to many data sources, performance may vary, especially with large data sets. Fetching and rendering thousands of items can be slow.</a:t>
                      </a:r>
                      <a:endParaRPr lang="en-US" sz="1600" b="0">
                        <a:effectLst/>
                      </a:endParaRPr>
                    </a:p>
                  </a:txBody>
                  <a:tcPr marL="31531" marR="31531" marT="15766" marB="15766" anchor="ctr"/>
                </a:tc>
                <a:extLst>
                  <a:ext uri="{0D108BD9-81ED-4DB2-BD59-A6C34878D82A}">
                    <a16:rowId xmlns:a16="http://schemas.microsoft.com/office/drawing/2014/main" val="1145198639"/>
                  </a:ext>
                </a:extLst>
              </a:tr>
              <a:tr h="1228382">
                <a:tc>
                  <a:txBody>
                    <a:bodyPr/>
                    <a:lstStyle/>
                    <a:p>
                      <a:pPr algn="l"/>
                      <a:r>
                        <a:rPr lang="en-IN" sz="1600" dirty="0">
                          <a:effectLst/>
                        </a:rPr>
                        <a:t>Item Limit</a:t>
                      </a:r>
                      <a:endParaRPr lang="en-IN" sz="1600" b="0" dirty="0">
                        <a:effectLst/>
                      </a:endParaRPr>
                    </a:p>
                  </a:txBody>
                  <a:tcPr marL="31531" marR="31531" marT="15766" marB="15766" anchor="ctr"/>
                </a:tc>
                <a:tc>
                  <a:txBody>
                    <a:bodyPr/>
                    <a:lstStyle/>
                    <a:p>
                      <a:pPr algn="l"/>
                      <a:r>
                        <a:rPr lang="en-US" sz="1600" dirty="0">
                          <a:effectLst/>
                        </a:rPr>
                        <a:t>There’s a limit to the number of items a gallery can display, driven by the “Data row limit” for non-delegable queries (500, by default, can be increased to 2,000).</a:t>
                      </a:r>
                      <a:endParaRPr lang="en-US" sz="1600" b="0" dirty="0">
                        <a:effectLst/>
                      </a:endParaRPr>
                    </a:p>
                  </a:txBody>
                  <a:tcPr marL="31531" marR="31531" marT="15766" marB="15766" anchor="ctr"/>
                </a:tc>
                <a:extLst>
                  <a:ext uri="{0D108BD9-81ED-4DB2-BD59-A6C34878D82A}">
                    <a16:rowId xmlns:a16="http://schemas.microsoft.com/office/drawing/2014/main" val="2470121424"/>
                  </a:ext>
                </a:extLst>
              </a:tr>
              <a:tr h="1228382">
                <a:tc>
                  <a:txBody>
                    <a:bodyPr/>
                    <a:lstStyle/>
                    <a:p>
                      <a:pPr algn="l"/>
                      <a:endParaRPr lang="en-IN" sz="1600" b="0" dirty="0">
                        <a:effectLst/>
                      </a:endParaRPr>
                    </a:p>
                  </a:txBody>
                  <a:tcPr marL="31531" marR="31531" marT="15766" marB="15766" anchor="ctr"/>
                </a:tc>
                <a:tc>
                  <a:txBody>
                    <a:bodyPr/>
                    <a:lstStyle/>
                    <a:p>
                      <a:pPr algn="l"/>
                      <a:endParaRPr lang="en-US" sz="1600" b="0" dirty="0">
                        <a:effectLst/>
                      </a:endParaRPr>
                    </a:p>
                  </a:txBody>
                  <a:tcPr marL="31531" marR="31531" marT="15766" marB="15766" anchor="ctr"/>
                </a:tc>
                <a:extLst>
                  <a:ext uri="{0D108BD9-81ED-4DB2-BD59-A6C34878D82A}">
                    <a16:rowId xmlns:a16="http://schemas.microsoft.com/office/drawing/2014/main" val="1692278088"/>
                  </a:ext>
                </a:extLst>
              </a:tr>
            </a:tbl>
          </a:graphicData>
        </a:graphic>
      </p:graphicFrame>
    </p:spTree>
    <p:extLst>
      <p:ext uri="{BB962C8B-B14F-4D97-AF65-F5344CB8AC3E}">
        <p14:creationId xmlns:p14="http://schemas.microsoft.com/office/powerpoint/2010/main" val="280013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0337"/>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p:txBody>
          <a:bodyPr>
            <a:normAutofit/>
          </a:bodyPr>
          <a:lstStyle/>
          <a:p>
            <a:pPr marL="0" indent="0">
              <a:buNone/>
            </a:pPr>
            <a:r>
              <a:rPr lang="en-US" dirty="0"/>
              <a:t> </a:t>
            </a:r>
            <a:r>
              <a:rPr lang="en-US" dirty="0" smtClean="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06103431"/>
              </p:ext>
            </p:extLst>
          </p:nvPr>
        </p:nvGraphicFramePr>
        <p:xfrm>
          <a:off x="838195" y="738554"/>
          <a:ext cx="10583012" cy="5605210"/>
        </p:xfrm>
        <a:graphic>
          <a:graphicData uri="http://schemas.openxmlformats.org/drawingml/2006/table">
            <a:tbl>
              <a:tblPr>
                <a:tableStyleId>{21E4AEA4-8DFA-4A89-87EB-49C32662AFE0}</a:tableStyleId>
              </a:tblPr>
              <a:tblGrid>
                <a:gridCol w="5291506">
                  <a:extLst>
                    <a:ext uri="{9D8B030D-6E8A-4147-A177-3AD203B41FA5}">
                      <a16:colId xmlns:a16="http://schemas.microsoft.com/office/drawing/2014/main" val="3738564742"/>
                    </a:ext>
                  </a:extLst>
                </a:gridCol>
                <a:gridCol w="5291506">
                  <a:extLst>
                    <a:ext uri="{9D8B030D-6E8A-4147-A177-3AD203B41FA5}">
                      <a16:colId xmlns:a16="http://schemas.microsoft.com/office/drawing/2014/main" val="249137977"/>
                    </a:ext>
                  </a:extLst>
                </a:gridCol>
              </a:tblGrid>
              <a:tr h="2131032">
                <a:tc>
                  <a:txBody>
                    <a:bodyPr/>
                    <a:lstStyle/>
                    <a:p>
                      <a:pPr algn="l"/>
                      <a:r>
                        <a:rPr lang="en-IN" sz="1600" dirty="0">
                          <a:effectLst/>
                        </a:rPr>
                        <a:t>Not Supported Controls</a:t>
                      </a:r>
                      <a:endParaRPr lang="en-IN" sz="1600" b="0" dirty="0">
                        <a:effectLst/>
                      </a:endParaRPr>
                    </a:p>
                  </a:txBody>
                  <a:tcPr marL="62162" marR="62162" marT="31081" marB="31081" anchor="ctr"/>
                </a:tc>
                <a:tc>
                  <a:txBody>
                    <a:bodyPr/>
                    <a:lstStyle/>
                    <a:p>
                      <a:pPr algn="l"/>
                      <a:r>
                        <a:rPr lang="en-US" sz="1600">
                          <a:effectLst/>
                        </a:rPr>
                        <a:t>Within a gallery, the following controls are not supported:</a:t>
                      </a:r>
                      <a:br>
                        <a:rPr lang="en-US" sz="1600">
                          <a:effectLst/>
                        </a:rPr>
                      </a:br>
                      <a:r>
                        <a:rPr lang="en-US" sz="1600">
                          <a:effectLst/>
                        </a:rPr>
                        <a:t>– Display form</a:t>
                      </a:r>
                      <a:br>
                        <a:rPr lang="en-US" sz="1600">
                          <a:effectLst/>
                        </a:rPr>
                      </a:br>
                      <a:r>
                        <a:rPr lang="en-US" sz="1600">
                          <a:effectLst/>
                        </a:rPr>
                        <a:t>– Edit form</a:t>
                      </a:r>
                      <a:br>
                        <a:rPr lang="en-US" sz="1600">
                          <a:effectLst/>
                        </a:rPr>
                      </a:br>
                      <a:r>
                        <a:rPr lang="en-US" sz="1600">
                          <a:effectLst/>
                        </a:rPr>
                        <a:t>– PDF viewer</a:t>
                      </a:r>
                      <a:br>
                        <a:rPr lang="en-US" sz="1600">
                          <a:effectLst/>
                        </a:rPr>
                      </a:br>
                      <a:r>
                        <a:rPr lang="en-US" sz="1600">
                          <a:effectLst/>
                        </a:rPr>
                        <a:t>– Power BI tile</a:t>
                      </a:r>
                      <a:br>
                        <a:rPr lang="en-US" sz="1600">
                          <a:effectLst/>
                        </a:rPr>
                      </a:br>
                      <a:r>
                        <a:rPr lang="en-US" sz="1600">
                          <a:effectLst/>
                        </a:rPr>
                        <a:t>– Rich text editor</a:t>
                      </a:r>
                      <a:br>
                        <a:rPr lang="en-US" sz="1600">
                          <a:effectLst/>
                        </a:rPr>
                      </a:br>
                      <a:r>
                        <a:rPr lang="en-US" sz="1600">
                          <a:effectLst/>
                        </a:rPr>
                        <a:t>– Scrollable screen (Fluid grid)</a:t>
                      </a:r>
                      <a:endParaRPr lang="en-US" sz="1600" b="0">
                        <a:effectLst/>
                      </a:endParaRPr>
                    </a:p>
                  </a:txBody>
                  <a:tcPr marL="62162" marR="62162" marT="31081" marB="31081" anchor="ctr"/>
                </a:tc>
                <a:extLst>
                  <a:ext uri="{0D108BD9-81ED-4DB2-BD59-A6C34878D82A}">
                    <a16:rowId xmlns:a16="http://schemas.microsoft.com/office/drawing/2014/main" val="608975895"/>
                  </a:ext>
                </a:extLst>
              </a:tr>
              <a:tr h="540428">
                <a:tc>
                  <a:txBody>
                    <a:bodyPr/>
                    <a:lstStyle/>
                    <a:p>
                      <a:pPr algn="l"/>
                      <a:r>
                        <a:rPr lang="en-US" sz="1600">
                          <a:effectLst/>
                        </a:rPr>
                        <a:t>One Gallery can be added</a:t>
                      </a:r>
                      <a:endParaRPr lang="en-US" sz="1600" b="0">
                        <a:effectLst/>
                      </a:endParaRPr>
                    </a:p>
                  </a:txBody>
                  <a:tcPr marL="62162" marR="62162" marT="31081" marB="31081" anchor="ctr"/>
                </a:tc>
                <a:tc>
                  <a:txBody>
                    <a:bodyPr/>
                    <a:lstStyle/>
                    <a:p>
                      <a:pPr algn="l"/>
                      <a:r>
                        <a:rPr lang="en-US" sz="1600" dirty="0">
                          <a:effectLst/>
                        </a:rPr>
                        <a:t>Only one gallery can be added inside of another gallery.</a:t>
                      </a:r>
                      <a:endParaRPr lang="en-US" sz="1600" b="0" dirty="0">
                        <a:effectLst/>
                      </a:endParaRPr>
                    </a:p>
                  </a:txBody>
                  <a:tcPr marL="62162" marR="62162" marT="31081" marB="31081" anchor="ctr"/>
                </a:tc>
                <a:extLst>
                  <a:ext uri="{0D108BD9-81ED-4DB2-BD59-A6C34878D82A}">
                    <a16:rowId xmlns:a16="http://schemas.microsoft.com/office/drawing/2014/main" val="2629990298"/>
                  </a:ext>
                </a:extLst>
              </a:tr>
              <a:tr h="1235263">
                <a:tc>
                  <a:txBody>
                    <a:bodyPr/>
                    <a:lstStyle/>
                    <a:p>
                      <a:pPr algn="l"/>
                      <a:r>
                        <a:rPr lang="en-IN" sz="1600">
                          <a:effectLst/>
                        </a:rPr>
                        <a:t>TemplateSize</a:t>
                      </a:r>
                      <a:endParaRPr lang="en-IN" sz="1600" b="0">
                        <a:effectLst/>
                      </a:endParaRPr>
                    </a:p>
                  </a:txBody>
                  <a:tcPr marL="62162" marR="62162" marT="31081" marB="31081" anchor="ctr"/>
                </a:tc>
                <a:tc>
                  <a:txBody>
                    <a:bodyPr/>
                    <a:lstStyle/>
                    <a:p>
                      <a:pPr algn="l"/>
                      <a:r>
                        <a:rPr lang="en-US" sz="1600" dirty="0" err="1">
                          <a:effectLst/>
                        </a:rPr>
                        <a:t>TemplateSize</a:t>
                      </a:r>
                      <a:r>
                        <a:rPr lang="en-US" sz="1600" dirty="0">
                          <a:effectLst/>
                        </a:rPr>
                        <a:t> must be at least one. If you don’t consider the template size, controls in the Gallery may deviate from their intended X or Y values.</a:t>
                      </a:r>
                      <a:endParaRPr lang="en-US" sz="1600" b="0" dirty="0">
                        <a:effectLst/>
                      </a:endParaRPr>
                    </a:p>
                  </a:txBody>
                  <a:tcPr marL="62162" marR="62162" marT="31081" marB="31081" anchor="ctr"/>
                </a:tc>
                <a:extLst>
                  <a:ext uri="{0D108BD9-81ED-4DB2-BD59-A6C34878D82A}">
                    <a16:rowId xmlns:a16="http://schemas.microsoft.com/office/drawing/2014/main" val="2925099565"/>
                  </a:ext>
                </a:extLst>
              </a:tr>
              <a:tr h="1698487">
                <a:tc>
                  <a:txBody>
                    <a:bodyPr/>
                    <a:lstStyle/>
                    <a:p>
                      <a:pPr algn="l"/>
                      <a:endParaRPr lang="en-IN" sz="1600" b="0" dirty="0">
                        <a:effectLst/>
                      </a:endParaRPr>
                    </a:p>
                  </a:txBody>
                  <a:tcPr marL="62162" marR="62162" marT="31081" marB="31081" anchor="ctr"/>
                </a:tc>
                <a:tc>
                  <a:txBody>
                    <a:bodyPr/>
                    <a:lstStyle/>
                    <a:p>
                      <a:pPr algn="l"/>
                      <a:endParaRPr lang="en-US" sz="1600" b="0" dirty="0">
                        <a:effectLst/>
                      </a:endParaRPr>
                    </a:p>
                  </a:txBody>
                  <a:tcPr marL="62162" marR="62162" marT="31081" marB="31081" anchor="ctr"/>
                </a:tc>
                <a:extLst>
                  <a:ext uri="{0D108BD9-81ED-4DB2-BD59-A6C34878D82A}">
                    <a16:rowId xmlns:a16="http://schemas.microsoft.com/office/drawing/2014/main" val="3303470340"/>
                  </a:ext>
                </a:extLst>
              </a:tr>
            </a:tbl>
          </a:graphicData>
        </a:graphic>
      </p:graphicFrame>
    </p:spTree>
    <p:extLst>
      <p:ext uri="{BB962C8B-B14F-4D97-AF65-F5344CB8AC3E}">
        <p14:creationId xmlns:p14="http://schemas.microsoft.com/office/powerpoint/2010/main" val="103614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Screen</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lstStyle/>
          <a:p>
            <a:r>
              <a:rPr lang="en-IN" b="1" dirty="0"/>
              <a:t>Main Screen</a:t>
            </a:r>
            <a:r>
              <a:rPr lang="en-IN" dirty="0" smtClean="0"/>
              <a:t>:</a:t>
            </a:r>
          </a:p>
          <a:p>
            <a:pPr marL="0" indent="0">
              <a:buNone/>
            </a:pPr>
            <a:r>
              <a:rPr lang="en-US" dirty="0"/>
              <a:t> </a:t>
            </a:r>
            <a:r>
              <a:rPr lang="en-US" dirty="0" smtClean="0"/>
              <a:t>         The </a:t>
            </a:r>
            <a:r>
              <a:rPr lang="en-US" dirty="0"/>
              <a:t>default or landing screen of your app. Typically used to present the primary user interface</a:t>
            </a:r>
            <a:r>
              <a:rPr lang="en-US" dirty="0" smtClean="0"/>
              <a:t>.</a:t>
            </a:r>
          </a:p>
          <a:p>
            <a:r>
              <a:rPr lang="en-US" b="1" dirty="0"/>
              <a:t>Detail Screens</a:t>
            </a:r>
            <a:r>
              <a:rPr lang="en-US" dirty="0"/>
              <a:t>: </a:t>
            </a:r>
            <a:endParaRPr lang="en-US" dirty="0" smtClean="0"/>
          </a:p>
          <a:p>
            <a:pPr marL="0" indent="0">
              <a:buNone/>
            </a:pPr>
            <a:r>
              <a:rPr lang="en-US" dirty="0"/>
              <a:t> </a:t>
            </a:r>
            <a:r>
              <a:rPr lang="en-US" dirty="0" smtClean="0"/>
              <a:t>         Screens </a:t>
            </a:r>
            <a:r>
              <a:rPr lang="en-US" dirty="0"/>
              <a:t>that display detailed information about a specific item or record. Often used in conjunction with data sources</a:t>
            </a:r>
            <a:r>
              <a:rPr lang="en-US" dirty="0" smtClean="0"/>
              <a:t>.</a:t>
            </a:r>
          </a:p>
          <a:p>
            <a:r>
              <a:rPr lang="en-US" b="1" dirty="0"/>
              <a:t>Edit Screens</a:t>
            </a:r>
            <a:r>
              <a:rPr lang="en-US" dirty="0"/>
              <a:t>: </a:t>
            </a:r>
            <a:endParaRPr lang="en-US" dirty="0" smtClean="0"/>
          </a:p>
          <a:p>
            <a:pPr marL="0" indent="0">
              <a:buNone/>
            </a:pPr>
            <a:r>
              <a:rPr lang="en-US" dirty="0"/>
              <a:t> </a:t>
            </a:r>
            <a:r>
              <a:rPr lang="en-US" dirty="0" smtClean="0"/>
              <a:t>         Screens </a:t>
            </a:r>
            <a:r>
              <a:rPr lang="en-US" dirty="0"/>
              <a:t>where users can input or modify information. These screens usually have forms or input controls.</a:t>
            </a:r>
            <a:endParaRPr lang="en-IN" dirty="0"/>
          </a:p>
        </p:txBody>
      </p:sp>
    </p:spTree>
    <p:extLst>
      <p:ext uri="{BB962C8B-B14F-4D97-AF65-F5344CB8AC3E}">
        <p14:creationId xmlns:p14="http://schemas.microsoft.com/office/powerpoint/2010/main" val="404552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0131"/>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1152144"/>
            <a:ext cx="10515600" cy="5024819"/>
          </a:xfrm>
        </p:spPr>
        <p:txBody>
          <a:bodyPr/>
          <a:lstStyle/>
          <a:p>
            <a:r>
              <a:rPr lang="en-US" b="1" dirty="0"/>
              <a:t>List Screens</a:t>
            </a:r>
            <a:r>
              <a:rPr lang="en-US" dirty="0"/>
              <a:t>: </a:t>
            </a:r>
            <a:endParaRPr lang="en-US" dirty="0" smtClean="0"/>
          </a:p>
          <a:p>
            <a:pPr marL="0" indent="0">
              <a:buNone/>
            </a:pPr>
            <a:r>
              <a:rPr lang="en-US" dirty="0"/>
              <a:t> </a:t>
            </a:r>
            <a:r>
              <a:rPr lang="en-US" dirty="0" smtClean="0"/>
              <a:t>     Screens </a:t>
            </a:r>
            <a:r>
              <a:rPr lang="en-US" dirty="0"/>
              <a:t>that display a list of items or records, allowing users to browse through and select items</a:t>
            </a:r>
            <a:r>
              <a:rPr lang="en-US" dirty="0" smtClean="0"/>
              <a:t>.</a:t>
            </a:r>
          </a:p>
          <a:p>
            <a:r>
              <a:rPr lang="en-US" b="1" dirty="0"/>
              <a:t>Splash Screens</a:t>
            </a:r>
            <a:r>
              <a:rPr lang="en-US" dirty="0"/>
              <a:t>: </a:t>
            </a:r>
            <a:endParaRPr lang="en-US" dirty="0" smtClean="0"/>
          </a:p>
          <a:p>
            <a:pPr marL="0" indent="0">
              <a:buNone/>
            </a:pPr>
            <a:r>
              <a:rPr lang="en-US" dirty="0"/>
              <a:t> </a:t>
            </a:r>
            <a:r>
              <a:rPr lang="en-US" dirty="0" smtClean="0"/>
              <a:t>    Optional </a:t>
            </a:r>
            <a:r>
              <a:rPr lang="en-US" dirty="0"/>
              <a:t>introductory screens that may show branding, loading </a:t>
            </a:r>
            <a:r>
              <a:rPr lang="en-US" dirty="0" smtClean="0"/>
              <a:t>information</a:t>
            </a:r>
            <a:r>
              <a:rPr lang="en-US" dirty="0"/>
              <a:t>, or a welcome message</a:t>
            </a:r>
            <a:r>
              <a:rPr lang="en-US" dirty="0" smtClean="0"/>
              <a:t>.</a:t>
            </a:r>
          </a:p>
          <a:p>
            <a:r>
              <a:rPr lang="en-US" b="1" dirty="0"/>
              <a:t>Error Screens</a:t>
            </a:r>
            <a:r>
              <a:rPr lang="en-US" dirty="0"/>
              <a:t>: </a:t>
            </a:r>
            <a:endParaRPr lang="en-US" dirty="0" smtClean="0"/>
          </a:p>
          <a:p>
            <a:pPr marL="0" indent="0">
              <a:buNone/>
            </a:pPr>
            <a:r>
              <a:rPr lang="en-US" dirty="0"/>
              <a:t> </a:t>
            </a:r>
            <a:r>
              <a:rPr lang="en-US" dirty="0" smtClean="0"/>
              <a:t>     Screens </a:t>
            </a:r>
            <a:r>
              <a:rPr lang="en-US" dirty="0"/>
              <a:t>designed to handle and display error messages or issues that occur within the app.</a:t>
            </a:r>
            <a:endParaRPr lang="en-IN" dirty="0"/>
          </a:p>
        </p:txBody>
      </p:sp>
    </p:spTree>
    <p:extLst>
      <p:ext uri="{BB962C8B-B14F-4D97-AF65-F5344CB8AC3E}">
        <p14:creationId xmlns:p14="http://schemas.microsoft.com/office/powerpoint/2010/main" val="231168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8215"/>
            <a:ext cx="10515600" cy="949570"/>
          </a:xfrm>
        </p:spPr>
        <p:txBody>
          <a:bodyPr>
            <a:normAutofit fontScale="90000"/>
          </a:bodyPr>
          <a:lstStyle/>
          <a:p>
            <a:r>
              <a:rPr lang="en-IN" b="1" dirty="0" smtClean="0"/>
              <a:t>Colour </a:t>
            </a:r>
            <a:r>
              <a:rPr lang="en-IN" b="1" dirty="0"/>
              <a:t>contrast</a:t>
            </a:r>
            <a:br>
              <a:rPr lang="en-IN" b="1" dirty="0"/>
            </a:br>
            <a:endParaRPr lang="en-IN" dirty="0"/>
          </a:p>
        </p:txBody>
      </p:sp>
      <p:sp>
        <p:nvSpPr>
          <p:cNvPr id="3" name="Content Placeholder 2"/>
          <p:cNvSpPr>
            <a:spLocks noGrp="1"/>
          </p:cNvSpPr>
          <p:nvPr>
            <p:ph idx="1"/>
          </p:nvPr>
        </p:nvSpPr>
        <p:spPr>
          <a:xfrm>
            <a:off x="838200" y="1450731"/>
            <a:ext cx="10515600" cy="4726232"/>
          </a:xfrm>
        </p:spPr>
        <p:txBody>
          <a:bodyPr/>
          <a:lstStyle/>
          <a:p>
            <a:pPr marL="0" indent="0">
              <a:buNone/>
            </a:pPr>
            <a:r>
              <a:rPr lang="en-US" dirty="0" smtClean="0"/>
              <a:t>The</a:t>
            </a:r>
            <a:r>
              <a:rPr lang="en-US" dirty="0"/>
              <a:t> </a:t>
            </a:r>
            <a:r>
              <a:rPr lang="en-US" b="1" dirty="0"/>
              <a:t>Screen</a:t>
            </a:r>
            <a:r>
              <a:rPr lang="en-US" dirty="0"/>
              <a:t> is the effective background for text, there must be adequate color contrast between:</a:t>
            </a:r>
          </a:p>
          <a:p>
            <a:pPr lvl="1"/>
            <a:r>
              <a:rPr lang="en-US" sz="2800" b="1" dirty="0"/>
              <a:t>Fill</a:t>
            </a:r>
            <a:r>
              <a:rPr lang="en-US" sz="2800" dirty="0"/>
              <a:t> and text</a:t>
            </a:r>
          </a:p>
          <a:p>
            <a:pPr lvl="1"/>
            <a:r>
              <a:rPr lang="en-US" sz="2800" dirty="0" err="1" smtClean="0"/>
              <a:t>Backgroung</a:t>
            </a:r>
            <a:r>
              <a:rPr lang="en-US" sz="2800" dirty="0" smtClean="0"/>
              <a:t> image</a:t>
            </a:r>
            <a:r>
              <a:rPr lang="en-US" sz="2800" dirty="0"/>
              <a:t> and text (if applicable)</a:t>
            </a:r>
          </a:p>
          <a:p>
            <a:pPr marL="0" indent="0">
              <a:buNone/>
            </a:pPr>
            <a:endParaRPr lang="en-IN" dirty="0"/>
          </a:p>
        </p:txBody>
      </p:sp>
      <p:pic>
        <p:nvPicPr>
          <p:cNvPr id="4" name="Picture 3"/>
          <p:cNvPicPr>
            <a:picLocks noChangeAspect="1"/>
          </p:cNvPicPr>
          <p:nvPr/>
        </p:nvPicPr>
        <p:blipFill>
          <a:blip r:embed="rId2"/>
          <a:stretch>
            <a:fillRect/>
          </a:stretch>
        </p:blipFill>
        <p:spPr>
          <a:xfrm>
            <a:off x="1417861" y="3344903"/>
            <a:ext cx="3532207" cy="3078447"/>
          </a:xfrm>
          <a:prstGeom prst="rect">
            <a:avLst/>
          </a:prstGeom>
        </p:spPr>
      </p:pic>
      <p:sp>
        <p:nvSpPr>
          <p:cNvPr id="5" name="Rounded Rectangle 4"/>
          <p:cNvSpPr/>
          <p:nvPr/>
        </p:nvSpPr>
        <p:spPr>
          <a:xfrm>
            <a:off x="6541477" y="3719146"/>
            <a:ext cx="3437793" cy="18727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accent2">
                    <a:lumMod val="20000"/>
                    <a:lumOff val="80000"/>
                  </a:schemeClr>
                </a:solidFill>
              </a:rPr>
              <a:t>There must be a meaningful name for each Screen.</a:t>
            </a:r>
            <a:endParaRPr lang="en-IN" sz="2400" b="1" dirty="0">
              <a:solidFill>
                <a:schemeClr val="accent2">
                  <a:lumMod val="20000"/>
                  <a:lumOff val="80000"/>
                </a:schemeClr>
              </a:solidFill>
            </a:endParaRPr>
          </a:p>
        </p:txBody>
      </p:sp>
    </p:spTree>
    <p:extLst>
      <p:ext uri="{BB962C8B-B14F-4D97-AF65-F5344CB8AC3E}">
        <p14:creationId xmlns:p14="http://schemas.microsoft.com/office/powerpoint/2010/main" val="347505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040423" y="263770"/>
            <a:ext cx="10515600" cy="1033340"/>
          </a:xfrm>
        </p:spPr>
        <p:txBody>
          <a:bodyPr/>
          <a:lstStyle/>
          <a:p>
            <a:r>
              <a:rPr lang="en-US" dirty="0" smtClean="0"/>
              <a:t>   </a:t>
            </a:r>
            <a:endParaRPr lang="en-IN" dirty="0"/>
          </a:p>
        </p:txBody>
      </p:sp>
      <p:pic>
        <p:nvPicPr>
          <p:cNvPr id="4" name="Content Placeholder 3"/>
          <p:cNvPicPr>
            <a:picLocks noGrp="1" noChangeAspect="1"/>
          </p:cNvPicPr>
          <p:nvPr>
            <p:ph idx="1"/>
          </p:nvPr>
        </p:nvPicPr>
        <p:blipFill>
          <a:blip r:embed="rId2"/>
          <a:stretch>
            <a:fillRect/>
          </a:stretch>
        </p:blipFill>
        <p:spPr>
          <a:xfrm>
            <a:off x="6049108" y="1166202"/>
            <a:ext cx="4610100" cy="4351338"/>
          </a:xfrm>
          <a:prstGeom prst="rect">
            <a:avLst/>
          </a:prstGeom>
        </p:spPr>
      </p:pic>
      <p:sp>
        <p:nvSpPr>
          <p:cNvPr id="5" name="Rectangle 4"/>
          <p:cNvSpPr/>
          <p:nvPr/>
        </p:nvSpPr>
        <p:spPr>
          <a:xfrm>
            <a:off x="1040423" y="2329963"/>
            <a:ext cx="4287716" cy="2681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smtClean="0">
                <a:solidFill>
                  <a:schemeClr val="tx1"/>
                </a:solidFill>
              </a:rPr>
              <a:t>When you click on new screen, you can see lots of variety screen in the drop down.</a:t>
            </a:r>
          </a:p>
          <a:p>
            <a:pPr>
              <a:lnSpc>
                <a:spcPct val="150000"/>
              </a:lnSpc>
            </a:pPr>
            <a:r>
              <a:rPr lang="en-US" dirty="0" smtClean="0">
                <a:solidFill>
                  <a:schemeClr val="tx1"/>
                </a:solidFill>
              </a:rPr>
              <a:t>Based on our requirement, we can select our screen.</a:t>
            </a:r>
            <a:endParaRPr lang="en-IN" dirty="0">
              <a:solidFill>
                <a:schemeClr val="tx1"/>
              </a:solidFill>
            </a:endParaRPr>
          </a:p>
        </p:txBody>
      </p:sp>
    </p:spTree>
    <p:extLst>
      <p:ext uri="{BB962C8B-B14F-4D97-AF65-F5344CB8AC3E}">
        <p14:creationId xmlns:p14="http://schemas.microsoft.com/office/powerpoint/2010/main" val="1565078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Card</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6418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Power Apps Types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3294185" cy="4351338"/>
          </a:xfrm>
        </p:spPr>
        <p:txBody>
          <a:bodyPr/>
          <a:lstStyle/>
          <a:p>
            <a:r>
              <a:rPr lang="en-US" dirty="0" smtClean="0"/>
              <a:t>Canvas Apps</a:t>
            </a:r>
          </a:p>
          <a:p>
            <a:r>
              <a:rPr lang="en-US" dirty="0" smtClean="0"/>
              <a:t>Model Driven Apps</a:t>
            </a:r>
          </a:p>
          <a:p>
            <a:r>
              <a:rPr lang="en-US" dirty="0" smtClean="0"/>
              <a:t>Power Apps Portal</a:t>
            </a:r>
            <a:endParaRPr lang="en-IN" dirty="0"/>
          </a:p>
        </p:txBody>
      </p:sp>
      <p:pic>
        <p:nvPicPr>
          <p:cNvPr id="2050" name="Picture 2" descr="Exploring Different App Types in Microsoft PowerApps: Pros, Cons, and Use  Cases | ph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216" y="3696313"/>
            <a:ext cx="7649307" cy="27719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wer Platform &amp; Power Apps With D365F&am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744" y="710852"/>
            <a:ext cx="4601063" cy="263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30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rPr>
              <a:t>Microsoft Power Platform</a:t>
            </a:r>
            <a:r>
              <a:rPr lang="en-IN" b="1" dirty="0"/>
              <a:t/>
            </a:r>
            <a:br>
              <a:rPr lang="en-IN" b="1" dirty="0"/>
            </a:br>
            <a:endParaRPr lang="en-IN" dirty="0"/>
          </a:p>
        </p:txBody>
      </p:sp>
      <p:pic>
        <p:nvPicPr>
          <p:cNvPr id="7170" name="Picture 2" descr="Master Microsoft Power Platform Development Developers Guid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1809" y="1588233"/>
            <a:ext cx="9263189" cy="4847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257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rPr>
              <a:t>Canvas apps</a:t>
            </a:r>
          </a:p>
        </p:txBody>
      </p:sp>
      <p:sp>
        <p:nvSpPr>
          <p:cNvPr id="3" name="Content Placeholder 2"/>
          <p:cNvSpPr>
            <a:spLocks noGrp="1"/>
          </p:cNvSpPr>
          <p:nvPr>
            <p:ph idx="1"/>
          </p:nvPr>
        </p:nvSpPr>
        <p:spPr/>
        <p:txBody>
          <a:bodyPr>
            <a:normAutofit/>
          </a:bodyPr>
          <a:lstStyle/>
          <a:p>
            <a:r>
              <a:rPr lang="en-US" dirty="0" smtClean="0"/>
              <a:t>We </a:t>
            </a:r>
            <a:r>
              <a:rPr lang="en-US" dirty="0"/>
              <a:t>can build canvas apps for web, mobile, and tablet applications</a:t>
            </a:r>
            <a:r>
              <a:rPr lang="en-US" dirty="0" smtClean="0"/>
              <a:t>.</a:t>
            </a:r>
          </a:p>
          <a:p>
            <a:r>
              <a:rPr lang="en-US" dirty="0"/>
              <a:t>Canvas apps are apps that start with a blank canvas, where the user can design the user interface (UI) by dragging and dropping elements such as buttons, text boxes, galleries, forms, and media.</a:t>
            </a:r>
            <a:r>
              <a:rPr lang="en-US" dirty="0" smtClean="0"/>
              <a:t> </a:t>
            </a:r>
          </a:p>
          <a:p>
            <a:r>
              <a:rPr lang="en-US" dirty="0"/>
              <a:t>Canvas apps can connect to various data sources and services using connectors, such as SharePoint, Excel, SQL Server, Twitter, and more. </a:t>
            </a:r>
            <a:endParaRPr lang="en-IN" dirty="0"/>
          </a:p>
        </p:txBody>
      </p:sp>
    </p:spTree>
    <p:extLst>
      <p:ext uri="{BB962C8B-B14F-4D97-AF65-F5344CB8AC3E}">
        <p14:creationId xmlns:p14="http://schemas.microsoft.com/office/powerpoint/2010/main" val="1243281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69BA-0EAF-0120-2F65-69B715955933}"/>
              </a:ext>
            </a:extLst>
          </p:cNvPr>
          <p:cNvSpPr>
            <a:spLocks noGrp="1"/>
          </p:cNvSpPr>
          <p:nvPr>
            <p:ph type="title"/>
          </p:nvPr>
        </p:nvSpPr>
        <p:spPr>
          <a:xfrm>
            <a:off x="841248" y="256032"/>
            <a:ext cx="10506456" cy="1014984"/>
          </a:xfrm>
        </p:spPr>
        <p:txBody>
          <a:bodyPr anchor="b">
            <a:normAutofit/>
          </a:bodyPr>
          <a:lstStyle/>
          <a:p>
            <a:r>
              <a:rPr lang="en-GB" dirty="0"/>
              <a:t>Key characteristics of canvas apps</a:t>
            </a:r>
            <a:endParaRPr lang="en-IN" dirty="0"/>
          </a:p>
        </p:txBody>
      </p:sp>
      <p:graphicFrame>
        <p:nvGraphicFramePr>
          <p:cNvPr id="5" name="Content Placeholder 2">
            <a:extLst>
              <a:ext uri="{FF2B5EF4-FFF2-40B4-BE49-F238E27FC236}">
                <a16:creationId xmlns:a16="http://schemas.microsoft.com/office/drawing/2014/main" id="{878CFC4D-B6D0-CA42-CD8F-1AAFB0B1E4DF}"/>
              </a:ext>
            </a:extLst>
          </p:cNvPr>
          <p:cNvGraphicFramePr>
            <a:graphicFrameLocks noGrp="1"/>
          </p:cNvGraphicFramePr>
          <p:nvPr>
            <p:ph idx="1"/>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05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42EB-9DC8-EA67-94A9-130FC1C203C5}"/>
              </a:ext>
            </a:extLst>
          </p:cNvPr>
          <p:cNvSpPr>
            <a:spLocks noGrp="1"/>
          </p:cNvSpPr>
          <p:nvPr>
            <p:ph type="title"/>
          </p:nvPr>
        </p:nvSpPr>
        <p:spPr>
          <a:xfrm>
            <a:off x="586478" y="1683756"/>
            <a:ext cx="3115265" cy="2396359"/>
          </a:xfrm>
        </p:spPr>
        <p:txBody>
          <a:bodyPr anchor="b">
            <a:normAutofit/>
          </a:bodyPr>
          <a:lstStyle/>
          <a:p>
            <a:pPr algn="r"/>
            <a:r>
              <a:rPr lang="en-IN" sz="4000" dirty="0">
                <a:solidFill>
                  <a:srgbClr val="FFFFFF"/>
                </a:solidFill>
              </a:rPr>
              <a:t>Naming Conversion</a:t>
            </a:r>
            <a:br>
              <a:rPr lang="en-IN" sz="4000" dirty="0">
                <a:solidFill>
                  <a:srgbClr val="FFFFFF"/>
                </a:solidFill>
              </a:rPr>
            </a:br>
            <a:endParaRPr lang="en-IN" sz="4000" dirty="0">
              <a:solidFill>
                <a:srgbClr val="FFFFFF"/>
              </a:solidFill>
            </a:endParaRPr>
          </a:p>
        </p:txBody>
      </p:sp>
      <p:graphicFrame>
        <p:nvGraphicFramePr>
          <p:cNvPr id="5" name="Content Placeholder 2">
            <a:extLst>
              <a:ext uri="{FF2B5EF4-FFF2-40B4-BE49-F238E27FC236}">
                <a16:creationId xmlns:a16="http://schemas.microsoft.com/office/drawing/2014/main" id="{AD84C10F-81AC-AD07-F511-4E1546857703}"/>
              </a:ext>
            </a:extLst>
          </p:cNvPr>
          <p:cNvGraphicFramePr>
            <a:graphicFrameLocks noGrp="1"/>
          </p:cNvGraphicFramePr>
          <p:nvPr>
            <p:ph idx="1"/>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p:cNvSpPr/>
          <p:nvPr/>
        </p:nvSpPr>
        <p:spPr>
          <a:xfrm>
            <a:off x="355402" y="1154246"/>
            <a:ext cx="3917660" cy="3760654"/>
          </a:xfrm>
          <a:prstGeom prst="ellipse">
            <a:avLst/>
          </a:prstGeom>
          <a:solidFill>
            <a:schemeClr val="accent5">
              <a:alpha val="50000"/>
            </a:schemeClr>
          </a:solidFill>
          <a:ln>
            <a:noFill/>
          </a:ln>
          <a:scene3d>
            <a:camera prst="perspectiveRelaxedModerately"/>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r>
              <a:rPr lang="en-IN" sz="4400" dirty="0">
                <a:ln w="0"/>
                <a:solidFill>
                  <a:schemeClr val="tx1"/>
                </a:solidFill>
                <a:effectLst>
                  <a:outerShdw blurRad="38100" dist="19050" dir="2700000" algn="tl" rotWithShape="0">
                    <a:schemeClr val="dk1">
                      <a:alpha val="40000"/>
                    </a:schemeClr>
                  </a:outerShdw>
                </a:effectLst>
              </a:rPr>
              <a:t>Naming Conversion</a:t>
            </a:r>
          </a:p>
        </p:txBody>
      </p:sp>
      <p:sp>
        <p:nvSpPr>
          <p:cNvPr id="6" name="Right Arrow 5"/>
          <p:cNvSpPr/>
          <p:nvPr/>
        </p:nvSpPr>
        <p:spPr>
          <a:xfrm>
            <a:off x="4475285" y="2672862"/>
            <a:ext cx="429767" cy="378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427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E193-EE74-EAC6-19C6-162CA73E055B}"/>
              </a:ext>
            </a:extLst>
          </p:cNvPr>
          <p:cNvSpPr>
            <a:spLocks noGrp="1"/>
          </p:cNvSpPr>
          <p:nvPr>
            <p:ph type="title"/>
          </p:nvPr>
        </p:nvSpPr>
        <p:spPr>
          <a:xfrm>
            <a:off x="645064" y="525982"/>
            <a:ext cx="4282983" cy="1200361"/>
          </a:xfrm>
        </p:spPr>
        <p:txBody>
          <a:bodyPr anchor="b">
            <a:normAutofit/>
          </a:bodyPr>
          <a:lstStyle/>
          <a:p>
            <a:r>
              <a:rPr lang="en-IN" sz="3600" b="1" dirty="0">
                <a:solidFill>
                  <a:srgbClr val="FF0000"/>
                </a:solidFill>
              </a:rPr>
              <a:t>Screen Names</a:t>
            </a:r>
          </a:p>
        </p:txBody>
      </p:sp>
      <p:sp>
        <p:nvSpPr>
          <p:cNvPr id="3" name="Content Placeholder 2">
            <a:extLst>
              <a:ext uri="{FF2B5EF4-FFF2-40B4-BE49-F238E27FC236}">
                <a16:creationId xmlns:a16="http://schemas.microsoft.com/office/drawing/2014/main" id="{9AD36037-9C93-A63D-BCBA-ECA6E057FBB3}"/>
              </a:ext>
            </a:extLst>
          </p:cNvPr>
          <p:cNvSpPr>
            <a:spLocks noGrp="1"/>
          </p:cNvSpPr>
          <p:nvPr>
            <p:ph idx="1"/>
          </p:nvPr>
        </p:nvSpPr>
        <p:spPr>
          <a:xfrm>
            <a:off x="645066" y="1726344"/>
            <a:ext cx="4282984" cy="3109426"/>
          </a:xfrm>
        </p:spPr>
        <p:txBody>
          <a:bodyPr anchor="ctr">
            <a:normAutofit/>
          </a:bodyPr>
          <a:lstStyle/>
          <a:p>
            <a:r>
              <a:rPr lang="en-GB" sz="1800" dirty="0"/>
              <a:t>A screen name should clearly </a:t>
            </a:r>
            <a:r>
              <a:rPr lang="en-GB" sz="1800" dirty="0" smtClean="0"/>
              <a:t>describe </a:t>
            </a:r>
            <a:r>
              <a:rPr lang="en-GB" sz="1800" dirty="0"/>
              <a:t>its purpose in 2-3 words ending with word “Screen.”  </a:t>
            </a:r>
            <a:endParaRPr lang="en-GB" sz="1800" dirty="0" smtClean="0"/>
          </a:p>
          <a:p>
            <a:r>
              <a:rPr lang="en-GB" sz="1800" dirty="0" smtClean="0"/>
              <a:t>Use </a:t>
            </a:r>
            <a:r>
              <a:rPr lang="en-GB" sz="1800" dirty="0"/>
              <a:t>proper-case</a:t>
            </a:r>
            <a:r>
              <a:rPr lang="en-GB" sz="1800" dirty="0" smtClean="0"/>
              <a:t>.</a:t>
            </a:r>
          </a:p>
          <a:p>
            <a:r>
              <a:rPr lang="en-GB" sz="1800" dirty="0" smtClean="0"/>
              <a:t>A </a:t>
            </a:r>
            <a:r>
              <a:rPr lang="en-GB" sz="1800" dirty="0"/>
              <a:t>screen-reader will speak the screen name to visually-impaired users when the screen loads.</a:t>
            </a:r>
            <a:endParaRPr lang="en-IN" sz="1800" dirty="0"/>
          </a:p>
        </p:txBody>
      </p:sp>
      <p:pic>
        <p:nvPicPr>
          <p:cNvPr id="5" name="Picture 4">
            <a:extLst>
              <a:ext uri="{FF2B5EF4-FFF2-40B4-BE49-F238E27FC236}">
                <a16:creationId xmlns:a16="http://schemas.microsoft.com/office/drawing/2014/main" id="{D9C61099-77B5-8EB7-BA75-A74EF2A92151}"/>
              </a:ext>
            </a:extLst>
          </p:cNvPr>
          <p:cNvPicPr>
            <a:picLocks noChangeAspect="1"/>
          </p:cNvPicPr>
          <p:nvPr/>
        </p:nvPicPr>
        <p:blipFill>
          <a:blip r:embed="rId2"/>
          <a:stretch>
            <a:fillRect/>
          </a:stretch>
        </p:blipFill>
        <p:spPr>
          <a:xfrm>
            <a:off x="5987738" y="2060331"/>
            <a:ext cx="5628018" cy="2504468"/>
          </a:xfrm>
          <a:prstGeom prst="rect">
            <a:avLst/>
          </a:prstGeom>
        </p:spPr>
      </p:pic>
    </p:spTree>
    <p:extLst>
      <p:ext uri="{BB962C8B-B14F-4D97-AF65-F5344CB8AC3E}">
        <p14:creationId xmlns:p14="http://schemas.microsoft.com/office/powerpoint/2010/main" val="1226615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F53A-CD76-C8F4-9492-B36D9BD735E9}"/>
              </a:ext>
            </a:extLst>
          </p:cNvPr>
          <p:cNvSpPr>
            <a:spLocks noGrp="1"/>
          </p:cNvSpPr>
          <p:nvPr>
            <p:ph type="title"/>
          </p:nvPr>
        </p:nvSpPr>
        <p:spPr>
          <a:xfrm>
            <a:off x="645064" y="525982"/>
            <a:ext cx="4282983" cy="1200361"/>
          </a:xfrm>
        </p:spPr>
        <p:txBody>
          <a:bodyPr anchor="b">
            <a:normAutofit/>
          </a:bodyPr>
          <a:lstStyle/>
          <a:p>
            <a:r>
              <a:rPr lang="en-IN" sz="3600" dirty="0"/>
              <a:t> </a:t>
            </a:r>
            <a:r>
              <a:rPr lang="en-IN" sz="3600" b="1" dirty="0">
                <a:solidFill>
                  <a:srgbClr val="FF0000"/>
                </a:solidFill>
              </a:rPr>
              <a:t>Control Names</a:t>
            </a:r>
            <a:r>
              <a:rPr lang="en-IN" sz="3600" dirty="0"/>
              <a:t/>
            </a:r>
            <a:br>
              <a:rPr lang="en-IN" sz="3600" dirty="0"/>
            </a:br>
            <a:endParaRPr lang="en-IN" sz="3600" dirty="0"/>
          </a:p>
        </p:txBody>
      </p:sp>
      <p:sp>
        <p:nvSpPr>
          <p:cNvPr id="3" name="Content Placeholder 2">
            <a:extLst>
              <a:ext uri="{FF2B5EF4-FFF2-40B4-BE49-F238E27FC236}">
                <a16:creationId xmlns:a16="http://schemas.microsoft.com/office/drawing/2014/main" id="{88AAEB08-EFB5-A008-C867-41DD6DB6991C}"/>
              </a:ext>
            </a:extLst>
          </p:cNvPr>
          <p:cNvSpPr>
            <a:spLocks noGrp="1"/>
          </p:cNvSpPr>
          <p:nvPr>
            <p:ph idx="1"/>
          </p:nvPr>
        </p:nvSpPr>
        <p:spPr>
          <a:xfrm>
            <a:off x="645066" y="1726343"/>
            <a:ext cx="4282984" cy="2872034"/>
          </a:xfrm>
        </p:spPr>
        <p:txBody>
          <a:bodyPr anchor="ctr">
            <a:normAutofit/>
          </a:bodyPr>
          <a:lstStyle/>
          <a:p>
            <a:r>
              <a:rPr lang="en-GB" sz="1800" dirty="0"/>
              <a:t>A control name should show the control-type, the purpose and the screen.  </a:t>
            </a:r>
            <a:endParaRPr lang="en-GB" sz="1800" dirty="0" smtClean="0"/>
          </a:p>
          <a:p>
            <a:r>
              <a:rPr lang="en-GB" sz="1800" dirty="0" smtClean="0"/>
              <a:t>Use </a:t>
            </a:r>
            <a:r>
              <a:rPr lang="en-GB" sz="1800" dirty="0"/>
              <a:t>camel-case and underscores for spacing</a:t>
            </a:r>
            <a:r>
              <a:rPr lang="en-GB" sz="1800" dirty="0" smtClean="0"/>
              <a:t>.</a:t>
            </a:r>
          </a:p>
          <a:p>
            <a:r>
              <a:rPr lang="en-GB" sz="1800" dirty="0" smtClean="0"/>
              <a:t>For </a:t>
            </a:r>
            <a:r>
              <a:rPr lang="en-GB" sz="1800" dirty="0"/>
              <a:t>example, the control named </a:t>
            </a:r>
            <a:r>
              <a:rPr lang="en-GB" sz="1800" dirty="0" err="1"/>
              <a:t>txt_OrderForm_FirstName</a:t>
            </a:r>
            <a:r>
              <a:rPr lang="en-GB" sz="1800" dirty="0"/>
              <a:t> is a text input that captures first name on the app’s Order Form Screen. </a:t>
            </a:r>
            <a:endParaRPr lang="en-IN" sz="1800" dirty="0"/>
          </a:p>
        </p:txBody>
      </p:sp>
      <p:pic>
        <p:nvPicPr>
          <p:cNvPr id="5" name="Picture 4">
            <a:extLst>
              <a:ext uri="{FF2B5EF4-FFF2-40B4-BE49-F238E27FC236}">
                <a16:creationId xmlns:a16="http://schemas.microsoft.com/office/drawing/2014/main" id="{C7D55BFF-CDA0-4A10-970D-23E9AE495FB2}"/>
              </a:ext>
            </a:extLst>
          </p:cNvPr>
          <p:cNvPicPr>
            <a:picLocks noChangeAspect="1"/>
          </p:cNvPicPr>
          <p:nvPr/>
        </p:nvPicPr>
        <p:blipFill>
          <a:blip r:embed="rId2"/>
          <a:stretch>
            <a:fillRect/>
          </a:stretch>
        </p:blipFill>
        <p:spPr>
          <a:xfrm>
            <a:off x="5847061" y="1794834"/>
            <a:ext cx="5628018" cy="2138646"/>
          </a:xfrm>
          <a:prstGeom prst="rect">
            <a:avLst/>
          </a:prstGeom>
        </p:spPr>
      </p:pic>
    </p:spTree>
    <p:extLst>
      <p:ext uri="{BB962C8B-B14F-4D97-AF65-F5344CB8AC3E}">
        <p14:creationId xmlns:p14="http://schemas.microsoft.com/office/powerpoint/2010/main" val="2761847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43FA-7AEE-EDB6-677B-58DA6781B83E}"/>
              </a:ext>
            </a:extLst>
          </p:cNvPr>
          <p:cNvSpPr>
            <a:spLocks noGrp="1"/>
          </p:cNvSpPr>
          <p:nvPr>
            <p:ph type="title"/>
          </p:nvPr>
        </p:nvSpPr>
        <p:spPr>
          <a:xfrm>
            <a:off x="1137034" y="609597"/>
            <a:ext cx="9392421" cy="1330841"/>
          </a:xfrm>
        </p:spPr>
        <p:txBody>
          <a:bodyPr>
            <a:normAutofit/>
          </a:bodyPr>
          <a:lstStyle/>
          <a:p>
            <a:r>
              <a:rPr lang="en-IN" sz="3600" b="1" i="0" dirty="0">
                <a:solidFill>
                  <a:srgbClr val="FF0000"/>
                </a:solidFill>
                <a:effectLst/>
                <a:highlight>
                  <a:srgbClr val="FFFFFF"/>
                </a:highlight>
              </a:rPr>
              <a:t>Variable Names</a:t>
            </a:r>
            <a:r>
              <a:rPr lang="en-IN" b="0" i="0" dirty="0">
                <a:effectLst/>
                <a:highlight>
                  <a:srgbClr val="FFFFFF"/>
                </a:highlight>
                <a:latin typeface="Poppins" panose="00000500000000000000" pitchFamily="2" charset="0"/>
              </a:rPr>
              <a:t/>
            </a:r>
            <a:br>
              <a:rPr lang="en-IN" b="0" i="0" dirty="0">
                <a:effectLst/>
                <a:highlight>
                  <a:srgbClr val="FFFFFF"/>
                </a:highligh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38C7727E-8FFD-1E4F-F2F0-F0513B4CBA53}"/>
              </a:ext>
            </a:extLst>
          </p:cNvPr>
          <p:cNvSpPr>
            <a:spLocks noGrp="1"/>
          </p:cNvSpPr>
          <p:nvPr>
            <p:ph idx="1"/>
          </p:nvPr>
        </p:nvSpPr>
        <p:spPr>
          <a:xfrm>
            <a:off x="1137034" y="2198362"/>
            <a:ext cx="4958966" cy="3917773"/>
          </a:xfrm>
        </p:spPr>
        <p:txBody>
          <a:bodyPr>
            <a:normAutofit/>
          </a:bodyPr>
          <a:lstStyle/>
          <a:p>
            <a:r>
              <a:rPr lang="en-GB" sz="2000" dirty="0"/>
              <a:t>A variable name should show the scope of the variable and its purpose. </a:t>
            </a:r>
            <a:endParaRPr lang="en-GB" sz="2000" dirty="0" smtClean="0"/>
          </a:p>
          <a:p>
            <a:r>
              <a:rPr lang="en-GB" sz="2000" dirty="0" smtClean="0"/>
              <a:t>Use </a:t>
            </a:r>
            <a:r>
              <a:rPr lang="en-GB" sz="2000" dirty="0"/>
              <a:t>camel-case with no spaces between each word</a:t>
            </a:r>
            <a:r>
              <a:rPr lang="en-GB" sz="2000" dirty="0" smtClean="0"/>
              <a:t>.</a:t>
            </a:r>
          </a:p>
          <a:p>
            <a:r>
              <a:rPr lang="en-GB" sz="2000" dirty="0" smtClean="0"/>
              <a:t>For </a:t>
            </a:r>
            <a:r>
              <a:rPr lang="en-GB" sz="2000" dirty="0"/>
              <a:t>example, the variable </a:t>
            </a:r>
            <a:r>
              <a:rPr lang="en-GB" sz="2000" dirty="0" err="1"/>
              <a:t>gblUserEmail</a:t>
            </a:r>
            <a:r>
              <a:rPr lang="en-GB" sz="2000" dirty="0"/>
              <a:t> is a global variable which holds the current user’s email address</a:t>
            </a:r>
            <a:endParaRPr lang="en-IN" sz="2000" dirty="0"/>
          </a:p>
        </p:txBody>
      </p:sp>
      <p:pic>
        <p:nvPicPr>
          <p:cNvPr id="5" name="Picture 4">
            <a:extLst>
              <a:ext uri="{FF2B5EF4-FFF2-40B4-BE49-F238E27FC236}">
                <a16:creationId xmlns:a16="http://schemas.microsoft.com/office/drawing/2014/main" id="{06F5330B-3BFF-1CD1-40EE-9B7DE0E13150}"/>
              </a:ext>
            </a:extLst>
          </p:cNvPr>
          <p:cNvPicPr>
            <a:picLocks noChangeAspect="1"/>
          </p:cNvPicPr>
          <p:nvPr/>
        </p:nvPicPr>
        <p:blipFill>
          <a:blip r:embed="rId2"/>
          <a:stretch>
            <a:fillRect/>
          </a:stretch>
        </p:blipFill>
        <p:spPr>
          <a:xfrm>
            <a:off x="6710575" y="1940438"/>
            <a:ext cx="4788505" cy="3136470"/>
          </a:xfrm>
          <a:prstGeom prst="rect">
            <a:avLst/>
          </a:prstGeom>
        </p:spPr>
      </p:pic>
    </p:spTree>
    <p:extLst>
      <p:ext uri="{BB962C8B-B14F-4D97-AF65-F5344CB8AC3E}">
        <p14:creationId xmlns:p14="http://schemas.microsoft.com/office/powerpoint/2010/main" val="3867839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8244-DC1C-40BF-AD85-788F96F04E9D}"/>
              </a:ext>
            </a:extLst>
          </p:cNvPr>
          <p:cNvSpPr>
            <a:spLocks noGrp="1"/>
          </p:cNvSpPr>
          <p:nvPr>
            <p:ph type="title"/>
          </p:nvPr>
        </p:nvSpPr>
        <p:spPr>
          <a:xfrm>
            <a:off x="738554" y="694592"/>
            <a:ext cx="10270822" cy="1266093"/>
          </a:xfrm>
        </p:spPr>
        <p:txBody>
          <a:bodyPr anchor="b">
            <a:normAutofit/>
          </a:bodyPr>
          <a:lstStyle/>
          <a:p>
            <a:r>
              <a:rPr lang="en-IN" sz="3600" b="1" dirty="0">
                <a:solidFill>
                  <a:srgbClr val="FF0000"/>
                </a:solidFill>
              </a:rPr>
              <a:t>Collection Names</a:t>
            </a:r>
            <a:r>
              <a:rPr lang="en-US" sz="3600" dirty="0">
                <a:solidFill>
                  <a:schemeClr val="tx2"/>
                </a:solidFill>
              </a:rPr>
              <a:t/>
            </a:r>
            <a:br>
              <a:rPr lang="en-US" sz="3600" dirty="0">
                <a:solidFill>
                  <a:schemeClr val="tx2"/>
                </a:solidFill>
              </a:rPr>
            </a:br>
            <a:endParaRPr lang="en-IN" sz="3600" dirty="0">
              <a:solidFill>
                <a:schemeClr val="tx2"/>
              </a:solidFill>
            </a:endParaRPr>
          </a:p>
        </p:txBody>
      </p:sp>
      <p:sp>
        <p:nvSpPr>
          <p:cNvPr id="3" name="Content Placeholder 2">
            <a:extLst>
              <a:ext uri="{FF2B5EF4-FFF2-40B4-BE49-F238E27FC236}">
                <a16:creationId xmlns:a16="http://schemas.microsoft.com/office/drawing/2014/main" id="{6F00D516-B4A4-EB30-73B2-DD822BA4C7AC}"/>
              </a:ext>
            </a:extLst>
          </p:cNvPr>
          <p:cNvSpPr>
            <a:spLocks noGrp="1"/>
          </p:cNvSpPr>
          <p:nvPr>
            <p:ph idx="1"/>
          </p:nvPr>
        </p:nvSpPr>
        <p:spPr>
          <a:xfrm>
            <a:off x="738554" y="1960685"/>
            <a:ext cx="5126896" cy="3227626"/>
          </a:xfrm>
        </p:spPr>
        <p:txBody>
          <a:bodyPr anchor="ctr">
            <a:normAutofit/>
          </a:bodyPr>
          <a:lstStyle/>
          <a:p>
            <a:r>
              <a:rPr lang="en-GB" sz="1800" dirty="0">
                <a:solidFill>
                  <a:schemeClr val="tx2"/>
                </a:solidFill>
              </a:rPr>
              <a:t>A collection name should contain the original </a:t>
            </a:r>
            <a:r>
              <a:rPr lang="en-GB" sz="1800" dirty="0" err="1">
                <a:solidFill>
                  <a:schemeClr val="tx2"/>
                </a:solidFill>
              </a:rPr>
              <a:t>datasource</a:t>
            </a:r>
            <a:r>
              <a:rPr lang="en-GB" sz="1800" dirty="0">
                <a:solidFill>
                  <a:schemeClr val="tx2"/>
                </a:solidFill>
              </a:rPr>
              <a:t> and describe its purpose. </a:t>
            </a:r>
            <a:endParaRPr lang="en-GB" sz="1800" dirty="0" smtClean="0">
              <a:solidFill>
                <a:schemeClr val="tx2"/>
              </a:solidFill>
            </a:endParaRPr>
          </a:p>
          <a:p>
            <a:r>
              <a:rPr lang="en-GB" sz="1800" dirty="0" smtClean="0">
                <a:solidFill>
                  <a:schemeClr val="tx2"/>
                </a:solidFill>
              </a:rPr>
              <a:t>Use </a:t>
            </a:r>
            <a:r>
              <a:rPr lang="en-GB" sz="1800" dirty="0">
                <a:solidFill>
                  <a:schemeClr val="tx2"/>
                </a:solidFill>
              </a:rPr>
              <a:t>camel-case with no spaces between each word.  </a:t>
            </a:r>
            <a:endParaRPr lang="en-GB" sz="1800" dirty="0" smtClean="0">
              <a:solidFill>
                <a:schemeClr val="tx2"/>
              </a:solidFill>
            </a:endParaRPr>
          </a:p>
          <a:p>
            <a:r>
              <a:rPr lang="en-GB" sz="1800" dirty="0" smtClean="0">
                <a:solidFill>
                  <a:schemeClr val="tx2"/>
                </a:solidFill>
              </a:rPr>
              <a:t>For </a:t>
            </a:r>
            <a:r>
              <a:rPr lang="en-GB" sz="1800" dirty="0">
                <a:solidFill>
                  <a:schemeClr val="tx2"/>
                </a:solidFill>
              </a:rPr>
              <a:t>example, the collection </a:t>
            </a:r>
            <a:r>
              <a:rPr lang="en-GB" sz="1800" dirty="0" err="1">
                <a:solidFill>
                  <a:schemeClr val="tx2"/>
                </a:solidFill>
              </a:rPr>
              <a:t>colDvInvoices</a:t>
            </a:r>
            <a:r>
              <a:rPr lang="en-GB" sz="1800" dirty="0">
                <a:solidFill>
                  <a:schemeClr val="tx2"/>
                </a:solidFill>
              </a:rPr>
              <a:t> is a collection of invoices from </a:t>
            </a:r>
            <a:r>
              <a:rPr lang="en-GB" sz="1800" dirty="0" err="1">
                <a:solidFill>
                  <a:schemeClr val="tx2"/>
                </a:solidFill>
              </a:rPr>
              <a:t>Dataverse</a:t>
            </a:r>
            <a:r>
              <a:rPr lang="en-GB" sz="1800" dirty="0">
                <a:solidFill>
                  <a:schemeClr val="tx2"/>
                </a:solidFill>
              </a:rPr>
              <a:t>.</a:t>
            </a:r>
            <a:endParaRPr lang="en-IN" sz="1800" dirty="0">
              <a:solidFill>
                <a:schemeClr val="tx2"/>
              </a:solidFill>
            </a:endParaRPr>
          </a:p>
        </p:txBody>
      </p:sp>
      <p:pic>
        <p:nvPicPr>
          <p:cNvPr id="5" name="Picture 4">
            <a:extLst>
              <a:ext uri="{FF2B5EF4-FFF2-40B4-BE49-F238E27FC236}">
                <a16:creationId xmlns:a16="http://schemas.microsoft.com/office/drawing/2014/main" id="{C7DDBD52-2FB3-5F17-0BF0-5E8D8C1AFD8C}"/>
              </a:ext>
            </a:extLst>
          </p:cNvPr>
          <p:cNvPicPr>
            <a:picLocks noChangeAspect="1"/>
          </p:cNvPicPr>
          <p:nvPr/>
        </p:nvPicPr>
        <p:blipFill>
          <a:blip r:embed="rId2"/>
          <a:stretch>
            <a:fillRect/>
          </a:stretch>
        </p:blipFill>
        <p:spPr>
          <a:xfrm>
            <a:off x="6376623" y="2176797"/>
            <a:ext cx="4954693" cy="2393840"/>
          </a:xfrm>
          <a:prstGeom prst="rect">
            <a:avLst/>
          </a:prstGeom>
        </p:spPr>
      </p:pic>
    </p:spTree>
    <p:extLst>
      <p:ext uri="{BB962C8B-B14F-4D97-AF65-F5344CB8AC3E}">
        <p14:creationId xmlns:p14="http://schemas.microsoft.com/office/powerpoint/2010/main" val="2394789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3D5A-0B32-E05A-BD20-46079AB0F845}"/>
              </a:ext>
            </a:extLst>
          </p:cNvPr>
          <p:cNvSpPr>
            <a:spLocks noGrp="1"/>
          </p:cNvSpPr>
          <p:nvPr>
            <p:ph type="title"/>
          </p:nvPr>
        </p:nvSpPr>
        <p:spPr>
          <a:xfrm>
            <a:off x="823824" y="873940"/>
            <a:ext cx="4928291" cy="1035781"/>
          </a:xfrm>
        </p:spPr>
        <p:txBody>
          <a:bodyPr anchor="ctr">
            <a:normAutofit/>
          </a:bodyPr>
          <a:lstStyle/>
          <a:p>
            <a:r>
              <a:rPr lang="en-IN" sz="3600" b="1" i="0" dirty="0" err="1">
                <a:solidFill>
                  <a:srgbClr val="FF0000"/>
                </a:solidFill>
                <a:effectLst/>
                <a:highlight>
                  <a:srgbClr val="FFFFFF"/>
                </a:highlight>
              </a:rPr>
              <a:t>Datasource</a:t>
            </a:r>
            <a:r>
              <a:rPr lang="en-IN" sz="3600" b="1" i="0" dirty="0">
                <a:solidFill>
                  <a:srgbClr val="FF0000"/>
                </a:solidFill>
                <a:effectLst/>
                <a:highlight>
                  <a:srgbClr val="FFFFFF"/>
                </a:highlight>
              </a:rPr>
              <a:t> Table Names</a:t>
            </a:r>
            <a:r>
              <a:rPr lang="en-IN" sz="2800" b="0" i="0" dirty="0">
                <a:effectLst/>
                <a:highlight>
                  <a:srgbClr val="FFFFFF"/>
                </a:highlight>
                <a:latin typeface="Poppins" panose="00000500000000000000" pitchFamily="2" charset="0"/>
              </a:rPr>
              <a:t/>
            </a:r>
            <a:br>
              <a:rPr lang="en-IN" sz="2800" b="0" i="0" dirty="0">
                <a:effectLst/>
                <a:highlight>
                  <a:srgbClr val="FFFFFF"/>
                </a:highlight>
                <a:latin typeface="Poppins" panose="00000500000000000000" pitchFamily="2" charset="0"/>
              </a:rPr>
            </a:br>
            <a:endParaRPr lang="en-IN" sz="2800" dirty="0"/>
          </a:p>
        </p:txBody>
      </p:sp>
      <p:sp>
        <p:nvSpPr>
          <p:cNvPr id="3" name="Content Placeholder 2">
            <a:extLst>
              <a:ext uri="{FF2B5EF4-FFF2-40B4-BE49-F238E27FC236}">
                <a16:creationId xmlns:a16="http://schemas.microsoft.com/office/drawing/2014/main" id="{2DD00E4E-3558-7353-2D47-3BEDE86E459F}"/>
              </a:ext>
            </a:extLst>
          </p:cNvPr>
          <p:cNvSpPr>
            <a:spLocks noGrp="1"/>
          </p:cNvSpPr>
          <p:nvPr>
            <p:ph idx="1"/>
          </p:nvPr>
        </p:nvSpPr>
        <p:spPr>
          <a:xfrm>
            <a:off x="1011961" y="1557568"/>
            <a:ext cx="4991629" cy="2988056"/>
          </a:xfrm>
        </p:spPr>
        <p:txBody>
          <a:bodyPr anchor="ctr">
            <a:normAutofit/>
          </a:bodyPr>
          <a:lstStyle/>
          <a:p>
            <a:r>
              <a:rPr lang="en-GB" sz="1800" dirty="0"/>
              <a:t>A </a:t>
            </a:r>
            <a:r>
              <a:rPr lang="en-GB" sz="1800" dirty="0" err="1"/>
              <a:t>datasource</a:t>
            </a:r>
            <a:r>
              <a:rPr lang="en-GB" sz="1800" dirty="0"/>
              <a:t> created by the developer should have 1-3 words to describe its purpose.  </a:t>
            </a:r>
            <a:endParaRPr lang="en-GB" sz="1800" dirty="0" smtClean="0"/>
          </a:p>
          <a:p>
            <a:r>
              <a:rPr lang="en-GB" sz="1800" dirty="0" smtClean="0"/>
              <a:t>Use </a:t>
            </a:r>
            <a:r>
              <a:rPr lang="en-GB" sz="1800" dirty="0"/>
              <a:t>the </a:t>
            </a:r>
            <a:r>
              <a:rPr lang="en-GB" sz="1800" dirty="0" err="1"/>
              <a:t>singluar</a:t>
            </a:r>
            <a:r>
              <a:rPr lang="en-GB" sz="1800" dirty="0"/>
              <a:t> form of the word and proper-case.  </a:t>
            </a:r>
            <a:endParaRPr lang="en-GB" sz="1800" dirty="0" smtClean="0"/>
          </a:p>
          <a:p>
            <a:r>
              <a:rPr lang="en-GB" sz="1800" dirty="0" smtClean="0"/>
              <a:t>Be </a:t>
            </a:r>
            <a:r>
              <a:rPr lang="en-GB" sz="1800" dirty="0"/>
              <a:t>as concise and clear about the purpose of the </a:t>
            </a:r>
            <a:r>
              <a:rPr lang="en-GB" sz="1800" dirty="0" err="1"/>
              <a:t>datasource</a:t>
            </a:r>
            <a:r>
              <a:rPr lang="en-GB" sz="1800" dirty="0"/>
              <a:t> as possible.</a:t>
            </a:r>
            <a:endParaRPr lang="en-IN" sz="1800" dirty="0"/>
          </a:p>
        </p:txBody>
      </p:sp>
      <p:pic>
        <p:nvPicPr>
          <p:cNvPr id="5" name="Picture 4">
            <a:extLst>
              <a:ext uri="{FF2B5EF4-FFF2-40B4-BE49-F238E27FC236}">
                <a16:creationId xmlns:a16="http://schemas.microsoft.com/office/drawing/2014/main" id="{192CDC7E-04F2-9E2F-330E-C8DECE8AADD7}"/>
              </a:ext>
            </a:extLst>
          </p:cNvPr>
          <p:cNvPicPr>
            <a:picLocks noChangeAspect="1"/>
          </p:cNvPicPr>
          <p:nvPr/>
        </p:nvPicPr>
        <p:blipFill>
          <a:blip r:embed="rId2"/>
          <a:stretch>
            <a:fillRect/>
          </a:stretch>
        </p:blipFill>
        <p:spPr>
          <a:xfrm>
            <a:off x="6841066" y="1021879"/>
            <a:ext cx="4305905" cy="1957229"/>
          </a:xfrm>
          <a:prstGeom prst="rect">
            <a:avLst/>
          </a:prstGeom>
        </p:spPr>
      </p:pic>
      <p:pic>
        <p:nvPicPr>
          <p:cNvPr id="7" name="Picture 6">
            <a:extLst>
              <a:ext uri="{FF2B5EF4-FFF2-40B4-BE49-F238E27FC236}">
                <a16:creationId xmlns:a16="http://schemas.microsoft.com/office/drawing/2014/main" id="{C58319BF-8BA4-C1BC-C95B-E3012FD41407}"/>
              </a:ext>
            </a:extLst>
          </p:cNvPr>
          <p:cNvPicPr>
            <a:picLocks noChangeAspect="1"/>
          </p:cNvPicPr>
          <p:nvPr/>
        </p:nvPicPr>
        <p:blipFill>
          <a:blip r:embed="rId3"/>
          <a:stretch>
            <a:fillRect/>
          </a:stretch>
        </p:blipFill>
        <p:spPr>
          <a:xfrm>
            <a:off x="7096042" y="3372134"/>
            <a:ext cx="4305905" cy="1485536"/>
          </a:xfrm>
          <a:prstGeom prst="rect">
            <a:avLst/>
          </a:prstGeom>
        </p:spPr>
      </p:pic>
    </p:spTree>
    <p:extLst>
      <p:ext uri="{BB962C8B-B14F-4D97-AF65-F5344CB8AC3E}">
        <p14:creationId xmlns:p14="http://schemas.microsoft.com/office/powerpoint/2010/main" val="1140713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596E-876A-B74B-374C-D1CC901914E9}"/>
              </a:ext>
            </a:extLst>
          </p:cNvPr>
          <p:cNvSpPr>
            <a:spLocks noGrp="1"/>
          </p:cNvSpPr>
          <p:nvPr>
            <p:ph type="title"/>
          </p:nvPr>
        </p:nvSpPr>
        <p:spPr>
          <a:xfrm>
            <a:off x="504967" y="675564"/>
            <a:ext cx="3609833" cy="5204085"/>
          </a:xfrm>
        </p:spPr>
        <p:txBody>
          <a:bodyPr>
            <a:normAutofit/>
          </a:bodyPr>
          <a:lstStyle/>
          <a:p>
            <a:r>
              <a:rPr lang="en-US" dirty="0" smtClean="0"/>
              <a:t> </a:t>
            </a:r>
            <a:endParaRPr lang="en-IN" dirty="0"/>
          </a:p>
        </p:txBody>
      </p:sp>
      <p:graphicFrame>
        <p:nvGraphicFramePr>
          <p:cNvPr id="5" name="Content Placeholder 2">
            <a:extLst>
              <a:ext uri="{FF2B5EF4-FFF2-40B4-BE49-F238E27FC236}">
                <a16:creationId xmlns:a16="http://schemas.microsoft.com/office/drawing/2014/main" id="{ED6169D7-768E-646E-4E37-CD98EFDA91D8}"/>
              </a:ext>
            </a:extLst>
          </p:cNvPr>
          <p:cNvGraphicFramePr>
            <a:graphicFrameLocks noGrp="1"/>
          </p:cNvGraphicFramePr>
          <p:nvPr>
            <p:ph idx="1"/>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Arrow Callout 2"/>
          <p:cNvSpPr/>
          <p:nvPr/>
        </p:nvSpPr>
        <p:spPr>
          <a:xfrm>
            <a:off x="504967" y="938373"/>
            <a:ext cx="3785679" cy="4767836"/>
          </a:xfrm>
          <a:prstGeom prst="rightArrowCallout">
            <a:avLst/>
          </a:prstGeom>
          <a:solidFill>
            <a:schemeClr val="accent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n w="22225">
                  <a:solidFill>
                    <a:schemeClr val="accent2"/>
                  </a:solidFill>
                  <a:prstDash val="solid"/>
                </a:ln>
                <a:solidFill>
                  <a:schemeClr val="accent2">
                    <a:lumMod val="50000"/>
                  </a:schemeClr>
                </a:solidFill>
              </a:rPr>
              <a:t>Canvas App –  Controls Categories</a:t>
            </a:r>
          </a:p>
        </p:txBody>
      </p:sp>
    </p:spTree>
    <p:extLst>
      <p:ext uri="{BB962C8B-B14F-4D97-AF65-F5344CB8AC3E}">
        <p14:creationId xmlns:p14="http://schemas.microsoft.com/office/powerpoint/2010/main" val="3232551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C1E2-4541-BC06-AE87-8DC96F870BF1}"/>
              </a:ext>
            </a:extLst>
          </p:cNvPr>
          <p:cNvSpPr>
            <a:spLocks noGrp="1"/>
          </p:cNvSpPr>
          <p:nvPr>
            <p:ph type="title"/>
          </p:nvPr>
        </p:nvSpPr>
        <p:spPr>
          <a:xfrm>
            <a:off x="699274" y="586822"/>
            <a:ext cx="4265918" cy="1645920"/>
          </a:xfrm>
        </p:spPr>
        <p:txBody>
          <a:bodyPr>
            <a:normAutofit/>
          </a:bodyPr>
          <a:lstStyle/>
          <a:p>
            <a:r>
              <a:rPr lang="en-IN" sz="4000" b="1" dirty="0">
                <a:solidFill>
                  <a:srgbClr val="FF0000"/>
                </a:solidFill>
                <a:effectLst>
                  <a:outerShdw blurRad="38100" dist="38100" dir="2700000" algn="tl">
                    <a:srgbClr val="000000">
                      <a:alpha val="43137"/>
                    </a:srgbClr>
                  </a:outerShdw>
                </a:effectLst>
              </a:rPr>
              <a:t>Types of Variables</a:t>
            </a:r>
          </a:p>
        </p:txBody>
      </p:sp>
      <p:sp>
        <p:nvSpPr>
          <p:cNvPr id="3" name="Content Placeholder 2">
            <a:extLst>
              <a:ext uri="{FF2B5EF4-FFF2-40B4-BE49-F238E27FC236}">
                <a16:creationId xmlns:a16="http://schemas.microsoft.com/office/drawing/2014/main" id="{DC91CBC3-895F-CAD9-BFE1-37A12515019F}"/>
              </a:ext>
            </a:extLst>
          </p:cNvPr>
          <p:cNvSpPr>
            <a:spLocks noGrp="1"/>
          </p:cNvSpPr>
          <p:nvPr>
            <p:ph idx="1"/>
          </p:nvPr>
        </p:nvSpPr>
        <p:spPr>
          <a:xfrm>
            <a:off x="5351164" y="586822"/>
            <a:ext cx="6002636" cy="1645920"/>
          </a:xfrm>
        </p:spPr>
        <p:txBody>
          <a:bodyPr anchor="ctr">
            <a:normAutofit/>
          </a:bodyPr>
          <a:lstStyle/>
          <a:p>
            <a:pPr marL="0" indent="0">
              <a:buNone/>
            </a:pPr>
            <a:r>
              <a:rPr lang="en-GB" sz="1700" dirty="0"/>
              <a:t>Three different types of variables which are available in </a:t>
            </a:r>
            <a:r>
              <a:rPr lang="en-GB" sz="1700" dirty="0" err="1"/>
              <a:t>PowerApps</a:t>
            </a:r>
            <a:endParaRPr lang="en-GB" sz="1700" dirty="0"/>
          </a:p>
          <a:p>
            <a:pPr marL="514350" indent="-514350">
              <a:buFont typeface="+mj-lt"/>
              <a:buAutoNum type="arabicPeriod"/>
            </a:pPr>
            <a:r>
              <a:rPr lang="en-GB" sz="1700" dirty="0"/>
              <a:t>Local variables</a:t>
            </a:r>
          </a:p>
          <a:p>
            <a:pPr marL="514350" indent="-514350">
              <a:buFont typeface="+mj-lt"/>
              <a:buAutoNum type="arabicPeriod"/>
            </a:pPr>
            <a:r>
              <a:rPr lang="en-GB" sz="1700" dirty="0"/>
              <a:t>Global Variables</a:t>
            </a:r>
          </a:p>
          <a:p>
            <a:pPr marL="514350" indent="-514350">
              <a:buFont typeface="+mj-lt"/>
              <a:buAutoNum type="arabicPeriod"/>
            </a:pPr>
            <a:r>
              <a:rPr lang="en-GB" sz="1700" dirty="0"/>
              <a:t>Collections</a:t>
            </a:r>
            <a:endParaRPr lang="en-IN" sz="1700" dirty="0"/>
          </a:p>
        </p:txBody>
      </p:sp>
      <p:sp>
        <p:nvSpPr>
          <p:cNvPr id="5" name="Rectangle 1">
            <a:extLst>
              <a:ext uri="{FF2B5EF4-FFF2-40B4-BE49-F238E27FC236}">
                <a16:creationId xmlns:a16="http://schemas.microsoft.com/office/drawing/2014/main" id="{2FADAF05-6F0D-D6EA-CFA3-1CF68558705A}"/>
              </a:ext>
            </a:extLst>
          </p:cNvPr>
          <p:cNvSpPr>
            <a:spLocks noChangeArrowheads="1"/>
          </p:cNvSpPr>
          <p:nvPr/>
        </p:nvSpPr>
        <p:spPr bwMode="auto">
          <a:xfrm>
            <a:off x="1335531" y="1586411"/>
            <a:ext cx="147200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
            </a: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BA8C0C09-BAA7-EEC1-0927-4EBDEC587D3B}"/>
              </a:ext>
            </a:extLst>
          </p:cNvPr>
          <p:cNvGraphicFramePr>
            <a:graphicFrameLocks noGrp="1"/>
          </p:cNvGraphicFramePr>
          <p:nvPr>
            <p:extLst/>
          </p:nvPr>
        </p:nvGraphicFramePr>
        <p:xfrm>
          <a:off x="557784" y="2764080"/>
          <a:ext cx="11164826" cy="3842460"/>
        </p:xfrm>
        <a:graphic>
          <a:graphicData uri="http://schemas.openxmlformats.org/drawingml/2006/table">
            <a:tbl>
              <a:tblPr firstRow="1" bandRow="1">
                <a:noFill/>
                <a:tableStyleId>{3B4B98B0-60AC-42C2-AFA5-B58CD77FA1E5}</a:tableStyleId>
              </a:tblPr>
              <a:tblGrid>
                <a:gridCol w="1485481">
                  <a:extLst>
                    <a:ext uri="{9D8B030D-6E8A-4147-A177-3AD203B41FA5}">
                      <a16:colId xmlns:a16="http://schemas.microsoft.com/office/drawing/2014/main" val="1480074014"/>
                    </a:ext>
                  </a:extLst>
                </a:gridCol>
                <a:gridCol w="1098740">
                  <a:extLst>
                    <a:ext uri="{9D8B030D-6E8A-4147-A177-3AD203B41FA5}">
                      <a16:colId xmlns:a16="http://schemas.microsoft.com/office/drawing/2014/main" val="1743145365"/>
                    </a:ext>
                  </a:extLst>
                </a:gridCol>
                <a:gridCol w="5916505">
                  <a:extLst>
                    <a:ext uri="{9D8B030D-6E8A-4147-A177-3AD203B41FA5}">
                      <a16:colId xmlns:a16="http://schemas.microsoft.com/office/drawing/2014/main" val="3008971895"/>
                    </a:ext>
                  </a:extLst>
                </a:gridCol>
                <a:gridCol w="2664100">
                  <a:extLst>
                    <a:ext uri="{9D8B030D-6E8A-4147-A177-3AD203B41FA5}">
                      <a16:colId xmlns:a16="http://schemas.microsoft.com/office/drawing/2014/main" val="2469227805"/>
                    </a:ext>
                  </a:extLst>
                </a:gridCol>
              </a:tblGrid>
              <a:tr h="746990">
                <a:tc>
                  <a:txBody>
                    <a:bodyPr/>
                    <a:lstStyle/>
                    <a:p>
                      <a:r>
                        <a:rPr lang="en-IN" sz="1300" b="1" cap="all" spc="60">
                          <a:solidFill>
                            <a:schemeClr val="tx1"/>
                          </a:solidFill>
                          <a:effectLst/>
                        </a:rPr>
                        <a:t>Variables types</a:t>
                      </a:r>
                    </a:p>
                  </a:txBody>
                  <a:tcPr marL="77497" marR="77497" marT="101888" marB="101888" anchor="b">
                    <a:lnL w="12700" cmpd="sng">
                      <a:noFill/>
                    </a:lnL>
                    <a:lnR w="12700" cmpd="sng">
                      <a:noFill/>
                    </a:lnR>
                    <a:lnT w="12700" cmpd="sng">
                      <a:noFill/>
                    </a:lnT>
                    <a:lnB w="38100" cmpd="sng">
                      <a:noFill/>
                    </a:lnB>
                    <a:noFill/>
                  </a:tcPr>
                </a:tc>
                <a:tc>
                  <a:txBody>
                    <a:bodyPr/>
                    <a:lstStyle/>
                    <a:p>
                      <a:r>
                        <a:rPr lang="en-IN" sz="1300" b="1" cap="all" spc="60">
                          <a:solidFill>
                            <a:schemeClr val="tx1"/>
                          </a:solidFill>
                          <a:effectLst/>
                        </a:rPr>
                        <a:t> Scope</a:t>
                      </a:r>
                    </a:p>
                  </a:txBody>
                  <a:tcPr marL="77497" marR="77497" marT="101888" marB="101888" anchor="b">
                    <a:lnL w="12700" cmpd="sng">
                      <a:noFill/>
                    </a:lnL>
                    <a:lnR w="12700" cmpd="sng">
                      <a:noFill/>
                    </a:lnR>
                    <a:lnT w="12700" cmpd="sng">
                      <a:noFill/>
                    </a:lnT>
                    <a:lnB w="38100" cmpd="sng">
                      <a:noFill/>
                    </a:lnB>
                    <a:noFill/>
                  </a:tcPr>
                </a:tc>
                <a:tc>
                  <a:txBody>
                    <a:bodyPr/>
                    <a:lstStyle/>
                    <a:p>
                      <a:r>
                        <a:rPr lang="en-IN" sz="1300" b="1" cap="all" spc="60">
                          <a:solidFill>
                            <a:schemeClr val="tx1"/>
                          </a:solidFill>
                          <a:effectLst/>
                        </a:rPr>
                        <a:t>Description </a:t>
                      </a:r>
                    </a:p>
                  </a:txBody>
                  <a:tcPr marL="77497" marR="77497" marT="101888" marB="101888" anchor="b">
                    <a:lnL w="12700" cmpd="sng">
                      <a:noFill/>
                    </a:lnL>
                    <a:lnR w="12700" cmpd="sng">
                      <a:noFill/>
                    </a:lnR>
                    <a:lnT w="12700" cmpd="sng">
                      <a:noFill/>
                    </a:lnT>
                    <a:lnB w="38100" cmpd="sng">
                      <a:noFill/>
                    </a:lnB>
                    <a:noFill/>
                  </a:tcPr>
                </a:tc>
                <a:tc>
                  <a:txBody>
                    <a:bodyPr/>
                    <a:lstStyle/>
                    <a:p>
                      <a:r>
                        <a:rPr lang="en-IN" sz="1300" b="1" cap="all" spc="60">
                          <a:solidFill>
                            <a:schemeClr val="tx1"/>
                          </a:solidFill>
                          <a:effectLst/>
                        </a:rPr>
                        <a:t>Functions related to variable</a:t>
                      </a:r>
                    </a:p>
                  </a:txBody>
                  <a:tcPr marL="77497" marR="77497" marT="101888" marB="101888" anchor="b">
                    <a:lnL w="12700" cmpd="sng">
                      <a:noFill/>
                    </a:lnL>
                    <a:lnR w="12700" cmpd="sng">
                      <a:noFill/>
                    </a:lnR>
                    <a:lnT w="12700" cmpd="sng">
                      <a:noFill/>
                    </a:lnT>
                    <a:lnB w="38100" cmpd="sng">
                      <a:noFill/>
                    </a:lnB>
                    <a:noFill/>
                  </a:tcPr>
                </a:tc>
                <a:extLst>
                  <a:ext uri="{0D108BD9-81ED-4DB2-BD59-A6C34878D82A}">
                    <a16:rowId xmlns:a16="http://schemas.microsoft.com/office/drawing/2014/main" val="1506243876"/>
                  </a:ext>
                </a:extLst>
              </a:tr>
              <a:tr h="1133450">
                <a:tc>
                  <a:txBody>
                    <a:bodyPr/>
                    <a:lstStyle/>
                    <a:p>
                      <a:r>
                        <a:rPr lang="en-IN" sz="1800" cap="none" spc="0" dirty="0">
                          <a:solidFill>
                            <a:schemeClr val="tx1"/>
                          </a:solidFill>
                          <a:effectLst/>
                        </a:rPr>
                        <a:t> Global variable</a:t>
                      </a:r>
                    </a:p>
                  </a:txBody>
                  <a:tcPr marL="77497" marR="77497" marT="38750" marB="101888" anchor="ctr">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IN" sz="1800" cap="none" spc="0" dirty="0">
                          <a:solidFill>
                            <a:schemeClr val="tx1"/>
                          </a:solidFill>
                          <a:effectLst/>
                        </a:rPr>
                        <a:t> App</a:t>
                      </a:r>
                    </a:p>
                  </a:txBody>
                  <a:tcPr marL="77497" marR="77497" marT="38750" marB="101888" anchor="ctr">
                    <a:lnL w="12700" cmpd="sng">
                      <a:noFill/>
                      <a:prstDash val="solid"/>
                    </a:lnL>
                    <a:lnR w="12700" cmpd="sng">
                      <a:noFill/>
                      <a:prstDash val="solid"/>
                    </a:lnR>
                    <a:lnT w="38100" cmpd="sng">
                      <a:noFill/>
                    </a:lnT>
                    <a:lnB w="12700" cmpd="sng">
                      <a:noFill/>
                      <a:prstDash val="solid"/>
                    </a:lnB>
                    <a:noFill/>
                  </a:tcPr>
                </a:tc>
                <a:tc>
                  <a:txBody>
                    <a:bodyPr/>
                    <a:lstStyle/>
                    <a:p>
                      <a:r>
                        <a:rPr lang="en-GB" sz="1800" cap="none" spc="0" dirty="0">
                          <a:solidFill>
                            <a:schemeClr val="tx1"/>
                          </a:solidFill>
                          <a:effectLst/>
                        </a:rPr>
                        <a:t> This is similar to a global variable in programming language and it can hold a number, text string, Boolean, record, table, </a:t>
                      </a:r>
                      <a:r>
                        <a:rPr lang="en-GB" sz="1800" cap="none" spc="0" dirty="0" err="1">
                          <a:solidFill>
                            <a:schemeClr val="tx1"/>
                          </a:solidFill>
                          <a:effectLst/>
                        </a:rPr>
                        <a:t>etc</a:t>
                      </a:r>
                      <a:r>
                        <a:rPr lang="en-GB" sz="1800" cap="none" spc="0" dirty="0">
                          <a:solidFill>
                            <a:schemeClr val="tx1"/>
                          </a:solidFill>
                          <a:effectLst/>
                        </a:rPr>
                        <a:t> as a data value</a:t>
                      </a:r>
                    </a:p>
                  </a:txBody>
                  <a:tcPr marL="77497" marR="77497" marT="38750" marB="101888" anchor="ctr">
                    <a:lnL w="12700" cmpd="sng">
                      <a:noFill/>
                      <a:prstDash val="solid"/>
                    </a:lnL>
                    <a:lnR w="12700" cmpd="sng">
                      <a:noFill/>
                      <a:prstDash val="solid"/>
                    </a:lnR>
                    <a:lnT w="38100" cmpd="sng">
                      <a:noFill/>
                    </a:lnT>
                    <a:lnB w="12700" cmpd="sng">
                      <a:noFill/>
                      <a:prstDash val="solid"/>
                    </a:lnB>
                    <a:noFill/>
                  </a:tcPr>
                </a:tc>
                <a:tc>
                  <a:txBody>
                    <a:bodyPr/>
                    <a:lstStyle/>
                    <a:p>
                      <a:r>
                        <a:rPr lang="en-IN" sz="1800" cap="none" spc="0" dirty="0">
                          <a:solidFill>
                            <a:schemeClr val="tx1"/>
                          </a:solidFill>
                          <a:effectLst/>
                        </a:rPr>
                        <a:t> Set</a:t>
                      </a:r>
                    </a:p>
                  </a:txBody>
                  <a:tcPr marL="77497" marR="77497" marT="38750" marB="101888"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870162620"/>
                  </a:ext>
                </a:extLst>
              </a:tr>
              <a:tr h="1133450">
                <a:tc>
                  <a:txBody>
                    <a:bodyPr/>
                    <a:lstStyle/>
                    <a:p>
                      <a:r>
                        <a:rPr lang="en-IN" sz="1800" cap="none" spc="0">
                          <a:solidFill>
                            <a:schemeClr val="tx1"/>
                          </a:solidFill>
                          <a:effectLst/>
                        </a:rPr>
                        <a:t> Context variables</a:t>
                      </a:r>
                    </a:p>
                  </a:txBody>
                  <a:tcPr marL="77497" marR="77497" marT="38750" marB="1018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800" cap="none" spc="0">
                          <a:solidFill>
                            <a:schemeClr val="tx1"/>
                          </a:solidFill>
                          <a:effectLst/>
                        </a:rPr>
                        <a:t> Screen</a:t>
                      </a:r>
                    </a:p>
                  </a:txBody>
                  <a:tcPr marL="77497" marR="77497" marT="38750" marB="1018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800" cap="none" spc="0" dirty="0">
                          <a:solidFill>
                            <a:schemeClr val="tx1"/>
                          </a:solidFill>
                          <a:effectLst/>
                        </a:rPr>
                        <a:t> This is similar to the parameter which we pass to methods or procedure and this variable can be referenced from only one screen</a:t>
                      </a:r>
                    </a:p>
                  </a:txBody>
                  <a:tcPr marL="77497" marR="77497" marT="38750" marB="1018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800" cap="none" spc="0">
                          <a:solidFill>
                            <a:schemeClr val="tx1"/>
                          </a:solidFill>
                          <a:effectLst/>
                        </a:rPr>
                        <a:t>UpdateContext</a:t>
                      </a:r>
                    </a:p>
                    <a:p>
                      <a:r>
                        <a:rPr lang="en-IN" sz="1800" cap="none" spc="0">
                          <a:solidFill>
                            <a:schemeClr val="tx1"/>
                          </a:solidFill>
                          <a:effectLst/>
                        </a:rPr>
                        <a:t>Navigate</a:t>
                      </a:r>
                    </a:p>
                  </a:txBody>
                  <a:tcPr marL="77497" marR="77497" marT="38750" marB="1018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11599404"/>
                  </a:ext>
                </a:extLst>
              </a:tr>
              <a:tr h="828570">
                <a:tc>
                  <a:txBody>
                    <a:bodyPr/>
                    <a:lstStyle/>
                    <a:p>
                      <a:r>
                        <a:rPr lang="en-IN" sz="1800" cap="none" spc="0">
                          <a:solidFill>
                            <a:schemeClr val="tx1"/>
                          </a:solidFill>
                          <a:effectLst/>
                        </a:rPr>
                        <a:t> Collections</a:t>
                      </a:r>
                    </a:p>
                  </a:txBody>
                  <a:tcPr marL="77497" marR="77497" marT="38750" marB="101888" anchor="ctr">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IN" sz="1800" cap="none" spc="0">
                          <a:solidFill>
                            <a:schemeClr val="tx1"/>
                          </a:solidFill>
                          <a:effectLst/>
                        </a:rPr>
                        <a:t> App</a:t>
                      </a:r>
                    </a:p>
                  </a:txBody>
                  <a:tcPr marL="77497" marR="77497" marT="38750" marB="10188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GB" sz="1800" cap="none" spc="0" dirty="0">
                          <a:solidFill>
                            <a:schemeClr val="tx1"/>
                          </a:solidFill>
                          <a:effectLst/>
                        </a:rPr>
                        <a:t> This variable can store table which can be referenced across anywhere in the app</a:t>
                      </a:r>
                    </a:p>
                  </a:txBody>
                  <a:tcPr marL="77497" marR="77497" marT="38750" marB="10188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IN" sz="1800" cap="none" spc="0" dirty="0">
                          <a:solidFill>
                            <a:schemeClr val="tx1"/>
                          </a:solidFill>
                          <a:effectLst/>
                        </a:rPr>
                        <a:t>Collect</a:t>
                      </a:r>
                      <a:br>
                        <a:rPr lang="en-IN" sz="1800" cap="none" spc="0" dirty="0">
                          <a:solidFill>
                            <a:schemeClr val="tx1"/>
                          </a:solidFill>
                          <a:effectLst/>
                        </a:rPr>
                      </a:br>
                      <a:r>
                        <a:rPr lang="en-IN" sz="1800" cap="none" spc="0" dirty="0" err="1">
                          <a:solidFill>
                            <a:schemeClr val="tx1"/>
                          </a:solidFill>
                          <a:effectLst/>
                        </a:rPr>
                        <a:t>ClearCollect</a:t>
                      </a:r>
                      <a:endParaRPr lang="en-IN" sz="1800" cap="none" spc="0" dirty="0">
                        <a:solidFill>
                          <a:schemeClr val="tx1"/>
                        </a:solidFill>
                        <a:effectLst/>
                      </a:endParaRPr>
                    </a:p>
                  </a:txBody>
                  <a:tcPr marL="77497" marR="77497" marT="38750" marB="101888"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895556992"/>
                  </a:ext>
                </a:extLst>
              </a:tr>
            </a:tbl>
          </a:graphicData>
        </a:graphic>
      </p:graphicFrame>
    </p:spTree>
    <p:extLst>
      <p:ext uri="{BB962C8B-B14F-4D97-AF65-F5344CB8AC3E}">
        <p14:creationId xmlns:p14="http://schemas.microsoft.com/office/powerpoint/2010/main" val="250620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What is Power Apps?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6362700" cy="4351338"/>
          </a:xfrm>
        </p:spPr>
        <p:txBody>
          <a:bodyPr>
            <a:normAutofit fontScale="92500" lnSpcReduction="10000"/>
          </a:bodyPr>
          <a:lstStyle/>
          <a:p>
            <a:r>
              <a:rPr lang="en-US" dirty="0"/>
              <a:t>Power Apps is a suite of apps, services, and connectors, as well as a data platform, that provides a rapid development environment to build custom apps for </a:t>
            </a:r>
            <a:r>
              <a:rPr lang="en-US" dirty="0" smtClean="0"/>
              <a:t>the </a:t>
            </a:r>
            <a:r>
              <a:rPr lang="en-US" dirty="0"/>
              <a:t>business needs. </a:t>
            </a:r>
            <a:endParaRPr lang="en-US" dirty="0" smtClean="0"/>
          </a:p>
          <a:p>
            <a:r>
              <a:rPr lang="en-US" dirty="0" smtClean="0"/>
              <a:t>Using </a:t>
            </a:r>
            <a:r>
              <a:rPr lang="en-US" dirty="0"/>
              <a:t>Power Apps, </a:t>
            </a:r>
            <a:r>
              <a:rPr lang="en-US" dirty="0" smtClean="0"/>
              <a:t>we </a:t>
            </a:r>
            <a:r>
              <a:rPr lang="en-US" dirty="0"/>
              <a:t>can quickly build custom business apps that connect to </a:t>
            </a:r>
            <a:r>
              <a:rPr lang="en-US" dirty="0" smtClean="0"/>
              <a:t>our </a:t>
            </a:r>
            <a:r>
              <a:rPr lang="en-US" dirty="0"/>
              <a:t>data stored either in the underlying data platform (</a:t>
            </a:r>
            <a:r>
              <a:rPr lang="en-US" dirty="0">
                <a:hlinkClick r:id="rId2"/>
              </a:rPr>
              <a:t>Microsoft </a:t>
            </a:r>
            <a:r>
              <a:rPr lang="en-US" dirty="0" err="1">
                <a:hlinkClick r:id="rId2"/>
              </a:rPr>
              <a:t>Dataverse</a:t>
            </a:r>
            <a:r>
              <a:rPr lang="en-US" dirty="0"/>
              <a:t>) or in various online and on-premises data sources (such as SharePoint, Microsoft 365, Dynamics 365, SQL Server, and so on</a:t>
            </a:r>
            <a:r>
              <a:rPr lang="en-US" dirty="0" smtClean="0"/>
              <a:t>).</a:t>
            </a:r>
          </a:p>
          <a:p>
            <a:pPr marL="0" indent="0">
              <a:buNone/>
            </a:pPr>
            <a:endParaRPr lang="en-IN" dirty="0"/>
          </a:p>
        </p:txBody>
      </p:sp>
      <p:sp>
        <p:nvSpPr>
          <p:cNvPr id="6" name="Content Placeholder 2"/>
          <p:cNvSpPr txBox="1">
            <a:spLocks/>
          </p:cNvSpPr>
          <p:nvPr/>
        </p:nvSpPr>
        <p:spPr>
          <a:xfrm>
            <a:off x="8944708" y="5138738"/>
            <a:ext cx="45075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pic>
        <p:nvPicPr>
          <p:cNvPr id="7" name="Picture 2" descr="Why PowerApps? | Adatis"/>
          <p:cNvPicPr>
            <a:picLocks noChangeAspect="1" noChangeArrowheads="1"/>
          </p:cNvPicPr>
          <p:nvPr/>
        </p:nvPicPr>
        <p:blipFill rotWithShape="1">
          <a:blip r:embed="rId3">
            <a:extLst>
              <a:ext uri="{28A0092B-C50C-407E-A947-70E740481C1C}">
                <a14:useLocalDpi xmlns:a14="http://schemas.microsoft.com/office/drawing/2010/main" val="0"/>
              </a:ext>
            </a:extLst>
          </a:blip>
          <a:srcRect l="-2214" t="-2425" r="2214" b="2425"/>
          <a:stretch/>
        </p:blipFill>
        <p:spPr bwMode="auto">
          <a:xfrm>
            <a:off x="7095392" y="1720117"/>
            <a:ext cx="4765431"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75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5BB909-3B29-697C-A9C3-A789C9F9AA78}"/>
              </a:ext>
            </a:extLst>
          </p:cNvPr>
          <p:cNvPicPr>
            <a:picLocks noChangeAspect="1"/>
          </p:cNvPicPr>
          <p:nvPr/>
        </p:nvPicPr>
        <p:blipFill rotWithShape="1">
          <a:blip r:embed="rId2">
            <a:duotone>
              <a:schemeClr val="bg2">
                <a:shade val="45000"/>
                <a:satMod val="135000"/>
              </a:schemeClr>
              <a:prstClr val="white"/>
            </a:duotone>
          </a:blip>
          <a:srcRect t="12153" b="3578"/>
          <a:stretch/>
        </p:blipFill>
        <p:spPr>
          <a:xfrm>
            <a:off x="20" y="10"/>
            <a:ext cx="12191980" cy="6857990"/>
          </a:xfrm>
          <a:prstGeom prst="rect">
            <a:avLst/>
          </a:prstGeom>
        </p:spPr>
      </p:pic>
      <p:sp>
        <p:nvSpPr>
          <p:cNvPr id="2" name="Title 1">
            <a:extLst>
              <a:ext uri="{FF2B5EF4-FFF2-40B4-BE49-F238E27FC236}">
                <a16:creationId xmlns:a16="http://schemas.microsoft.com/office/drawing/2014/main" id="{3DEED52F-2183-537F-0E19-2232D58368F4}"/>
              </a:ext>
            </a:extLst>
          </p:cNvPr>
          <p:cNvSpPr>
            <a:spLocks noGrp="1"/>
          </p:cNvSpPr>
          <p:nvPr>
            <p:ph type="title"/>
          </p:nvPr>
        </p:nvSpPr>
        <p:spPr>
          <a:xfrm>
            <a:off x="0" y="-4206"/>
            <a:ext cx="10515600" cy="1014445"/>
          </a:xfrm>
        </p:spPr>
        <p:txBody>
          <a:bodyPr>
            <a:normAutofit/>
          </a:bodyPr>
          <a:lstStyle/>
          <a:p>
            <a:r>
              <a:rPr lang="en-IN" sz="3600" b="1" dirty="0">
                <a:solidFill>
                  <a:srgbClr val="FF0000"/>
                </a:solidFill>
              </a:rPr>
              <a:t>Local Variable</a:t>
            </a:r>
          </a:p>
        </p:txBody>
      </p:sp>
      <p:graphicFrame>
        <p:nvGraphicFramePr>
          <p:cNvPr id="5" name="Content Placeholder 2">
            <a:extLst>
              <a:ext uri="{FF2B5EF4-FFF2-40B4-BE49-F238E27FC236}">
                <a16:creationId xmlns:a16="http://schemas.microsoft.com/office/drawing/2014/main" id="{D51BE357-1E30-880C-48A4-D65D508F5D26}"/>
              </a:ext>
            </a:extLst>
          </p:cNvPr>
          <p:cNvGraphicFramePr>
            <a:graphicFrameLocks noGrp="1"/>
          </p:cNvGraphicFramePr>
          <p:nvPr>
            <p:ph idx="1"/>
            <p:extLst>
              <p:ext uri="{D42A27DB-BD31-4B8C-83A1-F6EECF244321}">
                <p14:modId xmlns:p14="http://schemas.microsoft.com/office/powerpoint/2010/main" val="1635204379"/>
              </p:ext>
            </p:extLst>
          </p:nvPr>
        </p:nvGraphicFramePr>
        <p:xfrm>
          <a:off x="475168" y="1010239"/>
          <a:ext cx="11059491" cy="3808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B9E02C9-A237-1BC9-036B-1821E575DF72}"/>
              </a:ext>
            </a:extLst>
          </p:cNvPr>
          <p:cNvSpPr txBox="1"/>
          <p:nvPr/>
        </p:nvSpPr>
        <p:spPr>
          <a:xfrm>
            <a:off x="397524" y="4633656"/>
            <a:ext cx="10839679" cy="369332"/>
          </a:xfrm>
          <a:prstGeom prst="rect">
            <a:avLst/>
          </a:prstGeom>
          <a:noFill/>
        </p:spPr>
        <p:txBody>
          <a:bodyPr wrap="square" rtlCol="0">
            <a:spAutoFit/>
          </a:bodyPr>
          <a:lstStyle/>
          <a:p>
            <a:r>
              <a:rPr lang="en-IN" b="0" i="0" dirty="0">
                <a:solidFill>
                  <a:srgbClr val="000000"/>
                </a:solidFill>
                <a:effectLst/>
                <a:highlight>
                  <a:srgbClr val="FFFFFF"/>
                </a:highlight>
                <a:latin typeface="Consolas" panose="020B0609020204030204" pitchFamily="49" charset="0"/>
              </a:rPr>
              <a:t>1.Button </a:t>
            </a:r>
            <a:r>
              <a:rPr lang="en-IN" b="0" i="0" dirty="0" err="1">
                <a:solidFill>
                  <a:srgbClr val="000000"/>
                </a:solidFill>
                <a:effectLst/>
                <a:highlight>
                  <a:srgbClr val="FFFFFF"/>
                </a:highlight>
                <a:latin typeface="Consolas" panose="020B0609020204030204" pitchFamily="49" charset="0"/>
              </a:rPr>
              <a:t>Onselect</a:t>
            </a:r>
            <a:r>
              <a:rPr lang="en-IN" b="0" i="0" dirty="0">
                <a:solidFill>
                  <a:srgbClr val="000000"/>
                </a:solidFill>
                <a:effectLst/>
                <a:highlight>
                  <a:srgbClr val="FFFFFF"/>
                </a:highlight>
                <a:latin typeface="Consolas" panose="020B0609020204030204" pitchFamily="49" charset="0"/>
              </a:rPr>
              <a:t> -Update Context({contextVariable:TextInput1.Text})</a:t>
            </a:r>
            <a:endParaRPr lang="en-IN" dirty="0"/>
          </a:p>
        </p:txBody>
      </p:sp>
      <p:sp>
        <p:nvSpPr>
          <p:cNvPr id="7" name="TextBox 6">
            <a:extLst>
              <a:ext uri="{FF2B5EF4-FFF2-40B4-BE49-F238E27FC236}">
                <a16:creationId xmlns:a16="http://schemas.microsoft.com/office/drawing/2014/main" id="{DAB23837-8C63-4821-47EF-62AAE26A41FA}"/>
              </a:ext>
            </a:extLst>
          </p:cNvPr>
          <p:cNvSpPr txBox="1"/>
          <p:nvPr/>
        </p:nvSpPr>
        <p:spPr>
          <a:xfrm>
            <a:off x="475168" y="5156423"/>
            <a:ext cx="5779596" cy="369332"/>
          </a:xfrm>
          <a:prstGeom prst="rect">
            <a:avLst/>
          </a:prstGeom>
          <a:noFill/>
        </p:spPr>
        <p:txBody>
          <a:bodyPr wrap="none" rtlCol="0">
            <a:spAutoFit/>
          </a:bodyPr>
          <a:lstStyle/>
          <a:p>
            <a:r>
              <a:rPr lang="en-IN" dirty="0"/>
              <a:t>2.Label – Pass the Local variable Value (</a:t>
            </a:r>
            <a:r>
              <a:rPr lang="en-IN" dirty="0" err="1"/>
              <a:t>ContextVariable</a:t>
            </a:r>
            <a:r>
              <a:rPr lang="en-IN" dirty="0"/>
              <a:t>)</a:t>
            </a:r>
          </a:p>
        </p:txBody>
      </p:sp>
    </p:spTree>
    <p:extLst>
      <p:ext uri="{BB962C8B-B14F-4D97-AF65-F5344CB8AC3E}">
        <p14:creationId xmlns:p14="http://schemas.microsoft.com/office/powerpoint/2010/main" val="4012248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A762-4C21-5EA3-F9A1-D17424AEB290}"/>
              </a:ext>
            </a:extLst>
          </p:cNvPr>
          <p:cNvSpPr>
            <a:spLocks noGrp="1"/>
          </p:cNvSpPr>
          <p:nvPr>
            <p:ph type="title"/>
          </p:nvPr>
        </p:nvSpPr>
        <p:spPr>
          <a:xfrm>
            <a:off x="527538" y="365125"/>
            <a:ext cx="10826262" cy="1325563"/>
          </a:xfrm>
        </p:spPr>
        <p:txBody>
          <a:bodyPr>
            <a:normAutofit/>
          </a:bodyPr>
          <a:lstStyle/>
          <a:p>
            <a:r>
              <a:rPr lang="en-IN" sz="3600" b="1" dirty="0">
                <a:solidFill>
                  <a:srgbClr val="FF0000"/>
                </a:solidFill>
              </a:rPr>
              <a:t>Global Variable</a:t>
            </a:r>
          </a:p>
        </p:txBody>
      </p:sp>
      <p:sp>
        <p:nvSpPr>
          <p:cNvPr id="3" name="Content Placeholder 2">
            <a:extLst>
              <a:ext uri="{FF2B5EF4-FFF2-40B4-BE49-F238E27FC236}">
                <a16:creationId xmlns:a16="http://schemas.microsoft.com/office/drawing/2014/main" id="{D912616E-3252-0F5D-C165-4C5E6C73034F}"/>
              </a:ext>
            </a:extLst>
          </p:cNvPr>
          <p:cNvSpPr>
            <a:spLocks noGrp="1"/>
          </p:cNvSpPr>
          <p:nvPr>
            <p:ph idx="1"/>
          </p:nvPr>
        </p:nvSpPr>
        <p:spPr>
          <a:xfrm>
            <a:off x="748228" y="1629142"/>
            <a:ext cx="10515600" cy="1603375"/>
          </a:xfrm>
        </p:spPr>
        <p:txBody>
          <a:bodyPr>
            <a:normAutofit/>
          </a:bodyPr>
          <a:lstStyle/>
          <a:p>
            <a:r>
              <a:rPr lang="en-GB" sz="1800" dirty="0">
                <a:latin typeface="Calibri" panose="020F0502020204030204" pitchFamily="34" charset="0"/>
                <a:ea typeface="Calibri" panose="020F0502020204030204" pitchFamily="34" charset="0"/>
                <a:cs typeface="Calibri" panose="020F0502020204030204" pitchFamily="34" charset="0"/>
              </a:rPr>
              <a:t>Select Canvas app from blank as a type of PowerApps</a:t>
            </a:r>
          </a:p>
          <a:p>
            <a:r>
              <a:rPr lang="en-GB" sz="1800" dirty="0">
                <a:latin typeface="Calibri" panose="020F0502020204030204" pitchFamily="34" charset="0"/>
                <a:ea typeface="Calibri" panose="020F0502020204030204" pitchFamily="34" charset="0"/>
                <a:cs typeface="Calibri" panose="020F0502020204030204" pitchFamily="34" charset="0"/>
              </a:rPr>
              <a:t>Provide the name of the app as </a:t>
            </a:r>
            <a:r>
              <a:rPr lang="en-GB" sz="1800" dirty="0" err="1">
                <a:latin typeface="Calibri" panose="020F0502020204030204" pitchFamily="34" charset="0"/>
                <a:ea typeface="Calibri" panose="020F0502020204030204" pitchFamily="34" charset="0"/>
                <a:cs typeface="Calibri" panose="020F0502020204030204" pitchFamily="34" charset="0"/>
              </a:rPr>
              <a:t>GlobalVariable</a:t>
            </a:r>
            <a:r>
              <a:rPr lang="en-GB" sz="1800" dirty="0">
                <a:latin typeface="Calibri" panose="020F0502020204030204" pitchFamily="34" charset="0"/>
                <a:ea typeface="Calibri" panose="020F0502020204030204" pitchFamily="34" charset="0"/>
                <a:cs typeface="Calibri" panose="020F0502020204030204" pitchFamily="34" charset="0"/>
              </a:rPr>
              <a:t> and select the format as Tablet</a:t>
            </a:r>
          </a:p>
          <a:p>
            <a:r>
              <a:rPr lang="en-GB" sz="1800" dirty="0">
                <a:latin typeface="Calibri" panose="020F0502020204030204" pitchFamily="34" charset="0"/>
                <a:ea typeface="Calibri" panose="020F0502020204030204" pitchFamily="34" charset="0"/>
                <a:cs typeface="Calibri" panose="020F0502020204030204" pitchFamily="34" charset="0"/>
              </a:rPr>
              <a:t>Add a text input, label, and button from the insert table</a:t>
            </a:r>
          </a:p>
          <a:p>
            <a:r>
              <a:rPr lang="en-GB" sz="1800" dirty="0">
                <a:latin typeface="Calibri" panose="020F0502020204030204" pitchFamily="34" charset="0"/>
                <a:ea typeface="Calibri" panose="020F0502020204030204" pitchFamily="34" charset="0"/>
                <a:cs typeface="Calibri" panose="020F0502020204030204" pitchFamily="34" charset="0"/>
              </a:rPr>
              <a:t>Select the button and update the formula in </a:t>
            </a:r>
            <a:r>
              <a:rPr lang="en-GB" sz="1800" dirty="0" err="1">
                <a:latin typeface="Calibri" panose="020F0502020204030204" pitchFamily="34" charset="0"/>
                <a:ea typeface="Calibri" panose="020F0502020204030204" pitchFamily="34" charset="0"/>
                <a:cs typeface="Calibri" panose="020F0502020204030204" pitchFamily="34" charset="0"/>
              </a:rPr>
              <a:t>OnSelect</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7659C5E-1B6B-5C4B-EF7E-AF84198069B1}"/>
              </a:ext>
            </a:extLst>
          </p:cNvPr>
          <p:cNvSpPr txBox="1"/>
          <p:nvPr/>
        </p:nvSpPr>
        <p:spPr>
          <a:xfrm>
            <a:off x="2092569" y="3643448"/>
            <a:ext cx="8817165" cy="369332"/>
          </a:xfrm>
          <a:prstGeom prst="rect">
            <a:avLst/>
          </a:prstGeom>
          <a:noFill/>
        </p:spPr>
        <p:txBody>
          <a:bodyPr wrap="square">
            <a:spAutoFit/>
          </a:bodyPr>
          <a:lstStyle/>
          <a:p>
            <a:pPr algn="l"/>
            <a:r>
              <a:rPr lang="en-GB" b="0" i="0" dirty="0" smtClean="0">
                <a:solidFill>
                  <a:srgbClr val="000000"/>
                </a:solidFill>
                <a:effectLst/>
                <a:highlight>
                  <a:srgbClr val="FFFFFF"/>
                </a:highlight>
                <a:latin typeface="Consolas" panose="020B0609020204030204" pitchFamily="49" charset="0"/>
              </a:rPr>
              <a:t> Syntax: Set(global</a:t>
            </a:r>
            <a:r>
              <a:rPr lang="en-GB" b="0" i="0" dirty="0">
                <a:solidFill>
                  <a:srgbClr val="000000"/>
                </a:solidFill>
                <a:effectLst/>
                <a:highlight>
                  <a:srgbClr val="FFFFFF"/>
                </a:highlight>
                <a:latin typeface="Consolas" panose="020B0609020204030204" pitchFamily="49" charset="0"/>
              </a:rPr>
              <a:t> Variable,TextInput1.Text)  </a:t>
            </a:r>
            <a:endParaRPr lang="en-GB" b="0" i="0" dirty="0">
              <a:solidFill>
                <a:srgbClr val="5C5C5C"/>
              </a:solidFill>
              <a:effectLst/>
              <a:highlight>
                <a:srgbClr val="FFFFFF"/>
              </a:highlight>
              <a:latin typeface="Consolas" panose="020B0609020204030204" pitchFamily="49" charset="0"/>
            </a:endParaRPr>
          </a:p>
        </p:txBody>
      </p:sp>
      <p:sp>
        <p:nvSpPr>
          <p:cNvPr id="8" name="TextBox 7">
            <a:extLst>
              <a:ext uri="{FF2B5EF4-FFF2-40B4-BE49-F238E27FC236}">
                <a16:creationId xmlns:a16="http://schemas.microsoft.com/office/drawing/2014/main" id="{0154BF85-2019-ED86-F95E-3E0E5DC30E60}"/>
              </a:ext>
            </a:extLst>
          </p:cNvPr>
          <p:cNvSpPr txBox="1"/>
          <p:nvPr/>
        </p:nvSpPr>
        <p:spPr>
          <a:xfrm>
            <a:off x="1424354" y="4952576"/>
            <a:ext cx="5511682" cy="369332"/>
          </a:xfrm>
          <a:prstGeom prst="rect">
            <a:avLst/>
          </a:prstGeom>
          <a:noFill/>
        </p:spPr>
        <p:txBody>
          <a:bodyPr wrap="square">
            <a:spAutoFit/>
          </a:bodyPr>
          <a:lstStyle/>
          <a:p>
            <a:r>
              <a:rPr lang="en-IN" b="0" i="0" dirty="0">
                <a:solidFill>
                  <a:srgbClr val="000000"/>
                </a:solidFill>
                <a:effectLst/>
                <a:highlight>
                  <a:srgbClr val="FFFFFF"/>
                </a:highlight>
                <a:latin typeface="+mj-lt"/>
              </a:rPr>
              <a:t>global Variable</a:t>
            </a:r>
            <a:r>
              <a:rPr lang="en-IN" b="0" i="0" dirty="0">
                <a:solidFill>
                  <a:srgbClr val="000000"/>
                </a:solidFill>
                <a:effectLst/>
                <a:highlight>
                  <a:srgbClr val="FFFFFF"/>
                </a:highlight>
                <a:latin typeface="Consolas" panose="020B0609020204030204" pitchFamily="49" charset="0"/>
              </a:rPr>
              <a:t> </a:t>
            </a:r>
            <a:endParaRPr lang="en-IN" dirty="0"/>
          </a:p>
        </p:txBody>
      </p:sp>
      <p:sp>
        <p:nvSpPr>
          <p:cNvPr id="12" name="TextBox 11">
            <a:extLst>
              <a:ext uri="{FF2B5EF4-FFF2-40B4-BE49-F238E27FC236}">
                <a16:creationId xmlns:a16="http://schemas.microsoft.com/office/drawing/2014/main" id="{A522B461-019B-B04B-664B-63EE12646ADA}"/>
              </a:ext>
            </a:extLst>
          </p:cNvPr>
          <p:cNvSpPr txBox="1"/>
          <p:nvPr/>
        </p:nvSpPr>
        <p:spPr>
          <a:xfrm>
            <a:off x="971602" y="4436511"/>
            <a:ext cx="9938133" cy="369332"/>
          </a:xfrm>
          <a:prstGeom prst="rect">
            <a:avLst/>
          </a:prstGeom>
          <a:noFill/>
        </p:spPr>
        <p:txBody>
          <a:bodyPr wrap="square">
            <a:spAutoFit/>
          </a:bodyPr>
          <a:lstStyle/>
          <a:p>
            <a:pPr marL="285750" indent="-285750">
              <a:buFont typeface="Arial" panose="020B0604020202020204" pitchFamily="34" charset="0"/>
              <a:buChar char="•"/>
            </a:pPr>
            <a:r>
              <a:rPr lang="en-GB" i="0" dirty="0">
                <a:solidFill>
                  <a:srgbClr val="212121"/>
                </a:solidFill>
                <a:effectLst/>
                <a:highlight>
                  <a:srgbClr val="FFFFFF"/>
                </a:highlight>
                <a:latin typeface="+mj-lt"/>
              </a:rPr>
              <a:t>Now select the </a:t>
            </a:r>
            <a:r>
              <a:rPr lang="en-GB" b="1" i="0" dirty="0">
                <a:solidFill>
                  <a:srgbClr val="212121"/>
                </a:solidFill>
                <a:effectLst/>
                <a:highlight>
                  <a:srgbClr val="FFFFFF"/>
                </a:highlight>
                <a:latin typeface="+mj-lt"/>
              </a:rPr>
              <a:t>label field </a:t>
            </a:r>
            <a:r>
              <a:rPr lang="en-GB" i="0" dirty="0">
                <a:solidFill>
                  <a:srgbClr val="212121"/>
                </a:solidFill>
                <a:effectLst/>
                <a:highlight>
                  <a:srgbClr val="FFFFFF"/>
                </a:highlight>
                <a:latin typeface="+mj-lt"/>
              </a:rPr>
              <a:t>and update the formula in the Text field</a:t>
            </a:r>
            <a:endParaRPr lang="en-IN" dirty="0">
              <a:latin typeface="+mj-lt"/>
            </a:endParaRPr>
          </a:p>
        </p:txBody>
      </p:sp>
    </p:spTree>
    <p:extLst>
      <p:ext uri="{BB962C8B-B14F-4D97-AF65-F5344CB8AC3E}">
        <p14:creationId xmlns:p14="http://schemas.microsoft.com/office/powerpoint/2010/main" val="3804831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8CE5-79D6-8299-D9DD-90A40D0A4165}"/>
              </a:ext>
            </a:extLst>
          </p:cNvPr>
          <p:cNvSpPr>
            <a:spLocks noGrp="1"/>
          </p:cNvSpPr>
          <p:nvPr>
            <p:ph type="title"/>
          </p:nvPr>
        </p:nvSpPr>
        <p:spPr/>
        <p:txBody>
          <a:bodyPr>
            <a:normAutofit/>
          </a:bodyPr>
          <a:lstStyle/>
          <a:p>
            <a:r>
              <a:rPr lang="en-IN" sz="3600" b="1" dirty="0">
                <a:solidFill>
                  <a:srgbClr val="FF0000"/>
                </a:solidFill>
              </a:rPr>
              <a:t>Collections</a:t>
            </a:r>
          </a:p>
        </p:txBody>
      </p:sp>
      <p:sp>
        <p:nvSpPr>
          <p:cNvPr id="3" name="Content Placeholder 2">
            <a:extLst>
              <a:ext uri="{FF2B5EF4-FFF2-40B4-BE49-F238E27FC236}">
                <a16:creationId xmlns:a16="http://schemas.microsoft.com/office/drawing/2014/main" id="{E1E1E361-AE38-D144-E07C-9C2E4FEF2C95}"/>
              </a:ext>
            </a:extLst>
          </p:cNvPr>
          <p:cNvSpPr>
            <a:spLocks noGrp="1"/>
          </p:cNvSpPr>
          <p:nvPr>
            <p:ph idx="1"/>
          </p:nvPr>
        </p:nvSpPr>
        <p:spPr>
          <a:xfrm>
            <a:off x="838199" y="1495119"/>
            <a:ext cx="10982899" cy="4872630"/>
          </a:xfrm>
        </p:spPr>
        <p:txBody>
          <a:bodyPr>
            <a:normAutofit/>
          </a:bodyPr>
          <a:lstStyle/>
          <a:p>
            <a:r>
              <a:rPr lang="en-GB" dirty="0"/>
              <a:t>Use a collection to store data that users can manage in your app. A collection is a group of items that are similar, such as products in a product list.</a:t>
            </a:r>
          </a:p>
          <a:p>
            <a:r>
              <a:rPr lang="en-GB" dirty="0">
                <a:hlinkClick r:id="rId2"/>
              </a:rPr>
              <a:t>Collect, Clear, and </a:t>
            </a:r>
            <a:r>
              <a:rPr lang="en-GB" dirty="0" err="1">
                <a:hlinkClick r:id="rId2"/>
              </a:rPr>
              <a:t>ClearCollect</a:t>
            </a:r>
            <a:r>
              <a:rPr lang="en-GB" dirty="0">
                <a:hlinkClick r:id="rId2"/>
              </a:rPr>
              <a:t> functions </a:t>
            </a:r>
            <a:endParaRPr lang="en-GB" dirty="0" smtClean="0"/>
          </a:p>
          <a:p>
            <a:pPr lvl="2">
              <a:lnSpc>
                <a:spcPct val="150000"/>
              </a:lnSpc>
              <a:buFont typeface="Wingdings" panose="05000000000000000000" pitchFamily="2" charset="2"/>
              <a:buChar char="Ø"/>
            </a:pPr>
            <a:r>
              <a:rPr lang="en-GB" sz="2800" dirty="0" smtClean="0"/>
              <a:t>Collect: Add Records to Data Source</a:t>
            </a:r>
          </a:p>
          <a:p>
            <a:pPr lvl="2">
              <a:lnSpc>
                <a:spcPct val="150000"/>
              </a:lnSpc>
              <a:buFont typeface="Wingdings" panose="05000000000000000000" pitchFamily="2" charset="2"/>
              <a:buChar char="Ø"/>
            </a:pPr>
            <a:r>
              <a:rPr lang="en-GB" sz="2800" dirty="0" smtClean="0"/>
              <a:t>Clear: Delete Records.</a:t>
            </a:r>
          </a:p>
          <a:p>
            <a:pPr lvl="2">
              <a:lnSpc>
                <a:spcPct val="150000"/>
              </a:lnSpc>
              <a:buFont typeface="Wingdings" panose="05000000000000000000" pitchFamily="2" charset="2"/>
              <a:buChar char="Ø"/>
            </a:pPr>
            <a:r>
              <a:rPr lang="en-GB" sz="2800" dirty="0" err="1" smtClean="0"/>
              <a:t>ClearCollect</a:t>
            </a:r>
            <a:r>
              <a:rPr lang="en-GB" sz="2800" dirty="0" smtClean="0"/>
              <a:t>: Add &amp; Delete Records</a:t>
            </a:r>
            <a:r>
              <a:rPr lang="en-GB" dirty="0" smtClean="0"/>
              <a:t>.</a:t>
            </a:r>
            <a:endParaRPr lang="en-GB" dirty="0"/>
          </a:p>
        </p:txBody>
      </p:sp>
    </p:spTree>
    <p:extLst>
      <p:ext uri="{BB962C8B-B14F-4D97-AF65-F5344CB8AC3E}">
        <p14:creationId xmlns:p14="http://schemas.microsoft.com/office/powerpoint/2010/main" val="3678574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740526-F947-0F53-E893-0F02E7AC9CDF}"/>
              </a:ext>
            </a:extLst>
          </p:cNvPr>
          <p:cNvSpPr>
            <a:spLocks noGrp="1"/>
          </p:cNvSpPr>
          <p:nvPr>
            <p:ph idx="1"/>
          </p:nvPr>
        </p:nvSpPr>
        <p:spPr>
          <a:xfrm>
            <a:off x="1081454" y="764931"/>
            <a:ext cx="10278208" cy="5240216"/>
          </a:xfrm>
        </p:spPr>
        <p:txBody>
          <a:bodyPr/>
          <a:lstStyle/>
          <a:p>
            <a:r>
              <a:rPr lang="en-GB" dirty="0"/>
              <a:t>Syntax - Collect (Collection Name, record(s))</a:t>
            </a:r>
          </a:p>
          <a:p>
            <a:pPr marL="0" indent="0">
              <a:buNone/>
            </a:pPr>
            <a:endParaRPr lang="en-GB" dirty="0"/>
          </a:p>
          <a:p>
            <a:endParaRPr lang="en-IN" dirty="0"/>
          </a:p>
        </p:txBody>
      </p:sp>
      <p:pic>
        <p:nvPicPr>
          <p:cNvPr id="6" name="Picture 5">
            <a:extLst>
              <a:ext uri="{FF2B5EF4-FFF2-40B4-BE49-F238E27FC236}">
                <a16:creationId xmlns:a16="http://schemas.microsoft.com/office/drawing/2014/main" id="{51D82770-73AF-23D7-EE68-9F6D35680D6B}"/>
              </a:ext>
            </a:extLst>
          </p:cNvPr>
          <p:cNvPicPr>
            <a:picLocks noChangeAspect="1"/>
          </p:cNvPicPr>
          <p:nvPr/>
        </p:nvPicPr>
        <p:blipFill>
          <a:blip r:embed="rId2"/>
          <a:stretch>
            <a:fillRect/>
          </a:stretch>
        </p:blipFill>
        <p:spPr>
          <a:xfrm>
            <a:off x="882389" y="1301262"/>
            <a:ext cx="10324646" cy="2242038"/>
          </a:xfrm>
          <a:prstGeom prst="rect">
            <a:avLst/>
          </a:prstGeom>
        </p:spPr>
      </p:pic>
      <p:sp>
        <p:nvSpPr>
          <p:cNvPr id="8" name="TextBox 7">
            <a:extLst>
              <a:ext uri="{FF2B5EF4-FFF2-40B4-BE49-F238E27FC236}">
                <a16:creationId xmlns:a16="http://schemas.microsoft.com/office/drawing/2014/main" id="{D6CB363F-FF42-859C-1636-679180783780}"/>
              </a:ext>
            </a:extLst>
          </p:cNvPr>
          <p:cNvSpPr txBox="1"/>
          <p:nvPr/>
        </p:nvSpPr>
        <p:spPr>
          <a:xfrm rot="10800000" flipV="1">
            <a:off x="882389" y="4189562"/>
            <a:ext cx="10806506" cy="923330"/>
          </a:xfrm>
          <a:prstGeom prst="rect">
            <a:avLst/>
          </a:prstGeom>
          <a:noFill/>
        </p:spPr>
        <p:txBody>
          <a:bodyPr wrap="square">
            <a:spAutoFit/>
          </a:bodyPr>
          <a:lstStyle/>
          <a:p>
            <a:r>
              <a:rPr lang="en-IN" b="0" i="1" dirty="0" smtClean="0">
                <a:solidFill>
                  <a:srgbClr val="212121"/>
                </a:solidFill>
                <a:effectLst/>
                <a:highlight>
                  <a:srgbClr val="FFFFFF"/>
                </a:highlight>
                <a:latin typeface="open sans" panose="020B0606030504020204" pitchFamily="34" charset="0"/>
              </a:rPr>
              <a:t>Example:</a:t>
            </a:r>
          </a:p>
          <a:p>
            <a:r>
              <a:rPr lang="en-IN" i="1" dirty="0">
                <a:solidFill>
                  <a:srgbClr val="212121"/>
                </a:solidFill>
                <a:highlight>
                  <a:srgbClr val="FFFFFF"/>
                </a:highlight>
                <a:latin typeface="open sans" panose="020B0606030504020204" pitchFamily="34" charset="0"/>
              </a:rPr>
              <a:t> </a:t>
            </a:r>
            <a:r>
              <a:rPr lang="en-IN" i="1" dirty="0" smtClean="0">
                <a:solidFill>
                  <a:srgbClr val="212121"/>
                </a:solidFill>
                <a:highlight>
                  <a:srgbClr val="FFFFFF"/>
                </a:highlight>
                <a:latin typeface="open sans" panose="020B0606030504020204" pitchFamily="34" charset="0"/>
              </a:rPr>
              <a:t>    </a:t>
            </a:r>
            <a:r>
              <a:rPr lang="en-IN" b="0" i="1" dirty="0" smtClean="0">
                <a:solidFill>
                  <a:srgbClr val="212121"/>
                </a:solidFill>
                <a:effectLst/>
                <a:highlight>
                  <a:srgbClr val="FFFFFF"/>
                </a:highlight>
                <a:latin typeface="open sans" panose="020B0606030504020204" pitchFamily="34" charset="0"/>
              </a:rPr>
              <a:t>Collect </a:t>
            </a:r>
            <a:r>
              <a:rPr lang="en-IN" b="0" i="1" dirty="0">
                <a:solidFill>
                  <a:srgbClr val="212121"/>
                </a:solidFill>
                <a:effectLst/>
                <a:highlight>
                  <a:srgbClr val="FFFFFF"/>
                </a:highlight>
                <a:latin typeface="open sans" panose="020B0606030504020204" pitchFamily="34" charset="0"/>
              </a:rPr>
              <a:t>(</a:t>
            </a:r>
            <a:r>
              <a:rPr lang="en-IN" b="0" i="1" dirty="0" err="1">
                <a:solidFill>
                  <a:srgbClr val="212121"/>
                </a:solidFill>
                <a:effectLst/>
                <a:highlight>
                  <a:srgbClr val="FFFFFF"/>
                </a:highlight>
                <a:latin typeface="open sans" panose="020B0606030504020204" pitchFamily="34" charset="0"/>
              </a:rPr>
              <a:t>EmployeeDetails</a:t>
            </a:r>
            <a:r>
              <a:rPr lang="en-IN" b="0" i="1" dirty="0">
                <a:solidFill>
                  <a:srgbClr val="212121"/>
                </a:solidFill>
                <a:effectLst/>
                <a:highlight>
                  <a:srgbClr val="FFFFFF"/>
                </a:highlight>
                <a:latin typeface="open sans" panose="020B0606030504020204" pitchFamily="34" charset="0"/>
              </a:rPr>
              <a:t>, {</a:t>
            </a:r>
            <a:r>
              <a:rPr lang="en-IN" b="0" i="1" dirty="0" err="1">
                <a:solidFill>
                  <a:srgbClr val="212121"/>
                </a:solidFill>
                <a:effectLst/>
                <a:highlight>
                  <a:srgbClr val="FFFFFF"/>
                </a:highlight>
                <a:latin typeface="open sans" panose="020B0606030504020204" pitchFamily="34" charset="0"/>
              </a:rPr>
              <a:t>EmpID</a:t>
            </a:r>
            <a:r>
              <a:rPr lang="en-IN" b="0" i="1" dirty="0">
                <a:solidFill>
                  <a:srgbClr val="212121"/>
                </a:solidFill>
                <a:effectLst/>
                <a:highlight>
                  <a:srgbClr val="FFFFFF"/>
                </a:highlight>
                <a:latin typeface="open sans" panose="020B0606030504020204" pitchFamily="34" charset="0"/>
              </a:rPr>
              <a:t>: "11021051", Designation: "Software Developer"}, {</a:t>
            </a:r>
            <a:r>
              <a:rPr lang="en-IN" b="0" i="1" dirty="0" err="1">
                <a:solidFill>
                  <a:srgbClr val="212121"/>
                </a:solidFill>
                <a:effectLst/>
                <a:highlight>
                  <a:srgbClr val="FFFFFF"/>
                </a:highlight>
                <a:latin typeface="open sans" panose="020B0606030504020204" pitchFamily="34" charset="0"/>
              </a:rPr>
              <a:t>EmpID</a:t>
            </a:r>
            <a:r>
              <a:rPr lang="en-IN" b="0" i="1" dirty="0">
                <a:solidFill>
                  <a:srgbClr val="212121"/>
                </a:solidFill>
                <a:effectLst/>
                <a:highlight>
                  <a:srgbClr val="FFFFFF"/>
                </a:highlight>
                <a:latin typeface="open sans" panose="020B0606030504020204" pitchFamily="34" charset="0"/>
              </a:rPr>
              <a:t>: "11021052", Designation: "Product Manager"}, {</a:t>
            </a:r>
            <a:r>
              <a:rPr lang="en-IN" b="0" i="1" dirty="0" err="1">
                <a:solidFill>
                  <a:srgbClr val="212121"/>
                </a:solidFill>
                <a:effectLst/>
                <a:highlight>
                  <a:srgbClr val="FFFFFF"/>
                </a:highlight>
                <a:latin typeface="open sans" panose="020B0606030504020204" pitchFamily="34" charset="0"/>
              </a:rPr>
              <a:t>EmpID</a:t>
            </a:r>
            <a:r>
              <a:rPr lang="en-IN" b="0" i="1" dirty="0">
                <a:solidFill>
                  <a:srgbClr val="212121"/>
                </a:solidFill>
                <a:effectLst/>
                <a:highlight>
                  <a:srgbClr val="FFFFFF"/>
                </a:highlight>
                <a:latin typeface="open sans" panose="020B0606030504020204" pitchFamily="34" charset="0"/>
              </a:rPr>
              <a:t>: "11021052", Designation: "HR"})</a:t>
            </a:r>
            <a:endParaRPr lang="en-IN" dirty="0"/>
          </a:p>
        </p:txBody>
      </p:sp>
    </p:spTree>
    <p:extLst>
      <p:ext uri="{BB962C8B-B14F-4D97-AF65-F5344CB8AC3E}">
        <p14:creationId xmlns:p14="http://schemas.microsoft.com/office/powerpoint/2010/main" val="3134947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B144-B230-1688-B2AB-7B896748862C}"/>
              </a:ext>
            </a:extLst>
          </p:cNvPr>
          <p:cNvSpPr>
            <a:spLocks noGrp="1"/>
          </p:cNvSpPr>
          <p:nvPr>
            <p:ph type="title"/>
          </p:nvPr>
        </p:nvSpPr>
        <p:spPr/>
        <p:txBody>
          <a:bodyPr>
            <a:normAutofit/>
          </a:bodyPr>
          <a:lstStyle/>
          <a:p>
            <a:r>
              <a:rPr lang="en-IN" sz="3600" b="1" dirty="0">
                <a:solidFill>
                  <a:srgbClr val="FF0000"/>
                </a:solidFill>
              </a:rPr>
              <a:t>Patch</a:t>
            </a:r>
          </a:p>
        </p:txBody>
      </p:sp>
      <p:sp>
        <p:nvSpPr>
          <p:cNvPr id="3" name="Content Placeholder 2">
            <a:extLst>
              <a:ext uri="{FF2B5EF4-FFF2-40B4-BE49-F238E27FC236}">
                <a16:creationId xmlns:a16="http://schemas.microsoft.com/office/drawing/2014/main" id="{45F78D1B-F592-5295-9204-CBEE20A8D3CB}"/>
              </a:ext>
            </a:extLst>
          </p:cNvPr>
          <p:cNvSpPr>
            <a:spLocks noGrp="1"/>
          </p:cNvSpPr>
          <p:nvPr>
            <p:ph idx="1"/>
          </p:nvPr>
        </p:nvSpPr>
        <p:spPr>
          <a:xfrm>
            <a:off x="838200" y="1561220"/>
            <a:ext cx="10515600" cy="1806212"/>
          </a:xfrm>
        </p:spPr>
        <p:txBody>
          <a:bodyPr>
            <a:normAutofit/>
          </a:bodyPr>
          <a:lstStyle/>
          <a:p>
            <a:r>
              <a:rPr lang="en-GB" dirty="0"/>
              <a:t>Patch function is used to create or update single records or a list of records in the Data source. Using this, values of fields can be modified without affecting other properties. The patch can be used to save data across multiple </a:t>
            </a:r>
            <a:r>
              <a:rPr lang="en-GB" dirty="0" smtClean="0"/>
              <a:t>screens.</a:t>
            </a:r>
          </a:p>
          <a:p>
            <a:pPr marL="0" indent="0">
              <a:buNone/>
            </a:pPr>
            <a:endParaRPr lang="en-GB" dirty="0"/>
          </a:p>
          <a:p>
            <a:pPr marL="0" indent="0">
              <a:buNone/>
            </a:pPr>
            <a:endParaRPr lang="en-GB" dirty="0" smtClean="0"/>
          </a:p>
          <a:p>
            <a:pPr marL="0" indent="0">
              <a:buNone/>
            </a:pPr>
            <a:endParaRPr lang="en-IN" dirty="0"/>
          </a:p>
        </p:txBody>
      </p:sp>
      <p:sp>
        <p:nvSpPr>
          <p:cNvPr id="7" name="Rectangle 2">
            <a:extLst>
              <a:ext uri="{FF2B5EF4-FFF2-40B4-BE49-F238E27FC236}">
                <a16:creationId xmlns:a16="http://schemas.microsoft.com/office/drawing/2014/main" id="{7FC3BD26-4B5E-AF20-6AAE-63A82B116632}"/>
              </a:ext>
            </a:extLst>
          </p:cNvPr>
          <p:cNvSpPr>
            <a:spLocks noChangeArrowheads="1"/>
          </p:cNvSpPr>
          <p:nvPr/>
        </p:nvSpPr>
        <p:spPr bwMode="auto">
          <a:xfrm>
            <a:off x="1069783" y="3505931"/>
            <a:ext cx="9964563" cy="2526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rPr>
              <a:t>Syntax of the Patch </a:t>
            </a:r>
            <a:r>
              <a:rPr kumimoji="0" lang="en-GB" altLang="en-US" sz="2000" b="0" i="0" u="none" strike="noStrike" cap="none" normalizeH="0" baseline="0" dirty="0" smtClean="0">
                <a:ln>
                  <a:noFill/>
                </a:ln>
                <a:solidFill>
                  <a:schemeClr val="tx1"/>
                </a:solidFill>
                <a:effectLst/>
                <a:latin typeface="Arial" panose="020B0604020202020204" pitchFamily="34" charset="0"/>
              </a:rPr>
              <a:t>function</a:t>
            </a:r>
          </a:p>
          <a:p>
            <a:pPr eaLnBrk="0" fontAlgn="base" hangingPunct="0">
              <a:spcBef>
                <a:spcPct val="0"/>
              </a:spcBef>
              <a:spcAft>
                <a:spcPct val="0"/>
              </a:spcAft>
            </a:pPr>
            <a:r>
              <a:rPr lang="en-GB" altLang="en-US" sz="2000" dirty="0">
                <a:latin typeface="Arial" panose="020B0604020202020204" pitchFamily="34" charset="0"/>
              </a:rPr>
              <a:t> </a:t>
            </a:r>
            <a:r>
              <a:rPr lang="en-GB" altLang="en-US" sz="2000" dirty="0" smtClean="0">
                <a:latin typeface="Arial" panose="020B0604020202020204" pitchFamily="34"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2E0E36"/>
                </a:solidFill>
                <a:effectLst/>
                <a:latin typeface="Courier New" panose="02070309020205020404" pitchFamily="49" charset="0"/>
                <a:cs typeface="Courier New" panose="02070309020205020404" pitchFamily="49" charset="0"/>
              </a:rPr>
              <a:t>DataSource</a:t>
            </a:r>
            <a:r>
              <a:rPr kumimoji="0" lang="en-US" altLang="en-US" sz="1400" b="0" i="0" u="none" strike="noStrike" cap="none" normalizeH="0" baseline="0" dirty="0">
                <a:ln>
                  <a:noFill/>
                </a:ln>
                <a:solidFill>
                  <a:srgbClr val="2E0E36"/>
                </a:solidFill>
                <a:effectLst/>
                <a:latin typeface="Bariol Regular"/>
              </a:rPr>
              <a:t>: The data source to modify or create records in.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2E0E36"/>
              </a:solidFill>
              <a:effectLst/>
              <a:latin typeface="Bariol 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2E0E36"/>
                </a:solidFill>
                <a:effectLst/>
                <a:latin typeface="Courier New" panose="02070309020205020404" pitchFamily="49" charset="0"/>
                <a:cs typeface="Courier New" panose="02070309020205020404" pitchFamily="49" charset="0"/>
              </a:rPr>
              <a:t>BaseRecord</a:t>
            </a:r>
            <a:r>
              <a:rPr kumimoji="0" lang="en-US" altLang="en-US" sz="1400" b="0" i="0" u="none" strike="noStrike" cap="none" normalizeH="0" baseline="0" dirty="0">
                <a:ln>
                  <a:noFill/>
                </a:ln>
                <a:solidFill>
                  <a:srgbClr val="2E0E36"/>
                </a:solidFill>
                <a:effectLst/>
                <a:latin typeface="Bariol Regular"/>
              </a:rPr>
              <a:t>: The record to modify or create.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2E0E36"/>
              </a:solidFill>
              <a:effectLst/>
              <a:latin typeface="Bariol 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2E0E36"/>
                </a:solidFill>
                <a:effectLst/>
                <a:latin typeface="Courier New" panose="02070309020205020404" pitchFamily="49" charset="0"/>
                <a:cs typeface="Courier New" panose="02070309020205020404" pitchFamily="49" charset="0"/>
              </a:rPr>
              <a:t>UpdateRecord</a:t>
            </a:r>
            <a:r>
              <a:rPr kumimoji="0" lang="en-US" altLang="en-US" sz="1400" b="0" i="0" u="none" strike="noStrike" cap="none" normalizeH="0" baseline="0" dirty="0">
                <a:ln>
                  <a:noFill/>
                </a:ln>
                <a:solidFill>
                  <a:srgbClr val="2E0E36"/>
                </a:solidFill>
                <a:effectLst/>
                <a:latin typeface="Bariol Regular"/>
              </a:rPr>
              <a:t>: One or more records that contain new property values that override property values in the base record.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E0E36"/>
              </a:solidFill>
              <a:effectLst/>
              <a:latin typeface="Bariol 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1318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F74B-A194-2ED1-A039-843D3C8F759A}"/>
              </a:ext>
            </a:extLst>
          </p:cNvPr>
          <p:cNvSpPr>
            <a:spLocks noGrp="1"/>
          </p:cNvSpPr>
          <p:nvPr>
            <p:ph type="title"/>
          </p:nvPr>
        </p:nvSpPr>
        <p:spPr>
          <a:xfrm>
            <a:off x="0" y="395653"/>
            <a:ext cx="10515600" cy="835269"/>
          </a:xfrm>
        </p:spPr>
        <p:txBody>
          <a:bodyPr>
            <a:normAutofit fontScale="90000"/>
          </a:bodyPr>
          <a:lstStyle/>
          <a:p>
            <a:r>
              <a:rPr lang="en-GB" dirty="0">
                <a:solidFill>
                  <a:srgbClr val="4D5156"/>
                </a:solidFill>
                <a:highlight>
                  <a:srgbClr val="FFFFFF"/>
                </a:highlight>
                <a:latin typeface="Google Sans"/>
              </a:rPr>
              <a:t>Patch Syntax:</a:t>
            </a:r>
            <a:br>
              <a:rPr lang="en-GB" dirty="0">
                <a:solidFill>
                  <a:srgbClr val="4D5156"/>
                </a:solidFill>
                <a:highlight>
                  <a:srgbClr val="FFFFFF"/>
                </a:highlight>
                <a:latin typeface="Google Sans"/>
              </a:rPr>
            </a:br>
            <a:endParaRPr lang="en-IN" dirty="0"/>
          </a:p>
        </p:txBody>
      </p:sp>
      <p:sp>
        <p:nvSpPr>
          <p:cNvPr id="3" name="Content Placeholder 2">
            <a:extLst>
              <a:ext uri="{FF2B5EF4-FFF2-40B4-BE49-F238E27FC236}">
                <a16:creationId xmlns:a16="http://schemas.microsoft.com/office/drawing/2014/main" id="{2C3011A7-7244-BC8E-C72A-7CBBCDD5CF23}"/>
              </a:ext>
            </a:extLst>
          </p:cNvPr>
          <p:cNvSpPr>
            <a:spLocks noGrp="1"/>
          </p:cNvSpPr>
          <p:nvPr>
            <p:ph idx="1"/>
          </p:nvPr>
        </p:nvSpPr>
        <p:spPr>
          <a:xfrm>
            <a:off x="-1" y="1081454"/>
            <a:ext cx="11898217" cy="1529861"/>
          </a:xfrm>
        </p:spPr>
        <p:txBody>
          <a:bodyPr/>
          <a:lstStyle/>
          <a:p>
            <a:pPr marL="0" indent="0">
              <a:buNone/>
            </a:pPr>
            <a:endParaRPr lang="en-GB" dirty="0" smtClean="0">
              <a:solidFill>
                <a:srgbClr val="4D5156"/>
              </a:solidFill>
              <a:highlight>
                <a:srgbClr val="FFFFFF"/>
              </a:highlight>
              <a:latin typeface="Google Sans"/>
            </a:endParaRPr>
          </a:p>
          <a:p>
            <a:pPr marL="0" indent="0">
              <a:buNone/>
            </a:pPr>
            <a:r>
              <a:rPr lang="en-GB" b="0" i="0" dirty="0" smtClean="0">
                <a:solidFill>
                  <a:schemeClr val="accent2">
                    <a:lumMod val="75000"/>
                  </a:schemeClr>
                </a:solidFill>
                <a:effectLst/>
                <a:highlight>
                  <a:srgbClr val="FFFFFF"/>
                </a:highlight>
                <a:latin typeface="+mj-lt"/>
              </a:rPr>
              <a:t>Patch(</a:t>
            </a:r>
            <a:r>
              <a:rPr lang="en-GB" b="0" i="0" dirty="0" err="1" smtClean="0">
                <a:solidFill>
                  <a:schemeClr val="accent2">
                    <a:lumMod val="75000"/>
                  </a:schemeClr>
                </a:solidFill>
                <a:effectLst/>
                <a:highlight>
                  <a:srgbClr val="FFFFFF"/>
                </a:highlight>
                <a:latin typeface="+mj-lt"/>
              </a:rPr>
              <a:t>DataSource</a:t>
            </a:r>
            <a:r>
              <a:rPr lang="en-GB" b="0" i="0" dirty="0" smtClean="0">
                <a:solidFill>
                  <a:schemeClr val="accent2">
                    <a:lumMod val="75000"/>
                  </a:schemeClr>
                </a:solidFill>
                <a:effectLst/>
                <a:highlight>
                  <a:srgbClr val="FFFFFF"/>
                </a:highlight>
                <a:latin typeface="+mj-lt"/>
              </a:rPr>
              <a:t>, </a:t>
            </a:r>
            <a:r>
              <a:rPr lang="en-GB" b="0" i="0" dirty="0" err="1" smtClean="0">
                <a:solidFill>
                  <a:schemeClr val="accent2">
                    <a:lumMod val="75000"/>
                  </a:schemeClr>
                </a:solidFill>
                <a:effectLst/>
                <a:highlight>
                  <a:srgbClr val="FFFFFF"/>
                </a:highlight>
                <a:latin typeface="+mj-lt"/>
              </a:rPr>
              <a:t>BaseRecord</a:t>
            </a:r>
            <a:r>
              <a:rPr lang="en-GB" b="0" i="0" dirty="0" smtClean="0">
                <a:solidFill>
                  <a:schemeClr val="accent2">
                    <a:lumMod val="75000"/>
                  </a:schemeClr>
                </a:solidFill>
                <a:effectLst/>
                <a:highlight>
                  <a:srgbClr val="FFFFFF"/>
                </a:highlight>
                <a:latin typeface="+mj-lt"/>
              </a:rPr>
              <a:t>, UpdateRecord1[, UpdateRecord2,… ])</a:t>
            </a:r>
          </a:p>
          <a:p>
            <a:pPr marL="0" indent="0">
              <a:buNone/>
            </a:pPr>
            <a:endParaRPr lang="en-GB" dirty="0" smtClean="0">
              <a:solidFill>
                <a:srgbClr val="2E0E36"/>
              </a:solidFill>
              <a:highlight>
                <a:srgbClr val="FFFFFF"/>
              </a:highlight>
              <a:latin typeface="Bariol Regular"/>
            </a:endParaRPr>
          </a:p>
          <a:p>
            <a:pPr marL="0" indent="0">
              <a:buNone/>
            </a:pPr>
            <a:endParaRPr lang="en-GB" b="0" i="0" dirty="0" smtClean="0">
              <a:solidFill>
                <a:srgbClr val="2E0E36"/>
              </a:solidFill>
              <a:effectLst/>
              <a:highlight>
                <a:srgbClr val="FFFFFF"/>
              </a:highlight>
              <a:latin typeface="Bariol Regular"/>
            </a:endParaRPr>
          </a:p>
          <a:p>
            <a:endParaRPr lang="en-IN" dirty="0"/>
          </a:p>
        </p:txBody>
      </p:sp>
      <p:sp>
        <p:nvSpPr>
          <p:cNvPr id="9" name="Rectangle 2">
            <a:extLst>
              <a:ext uri="{FF2B5EF4-FFF2-40B4-BE49-F238E27FC236}">
                <a16:creationId xmlns:a16="http://schemas.microsoft.com/office/drawing/2014/main" id="{52355815-727B-35CD-4A1C-3CB05C4A309C}"/>
              </a:ext>
            </a:extLst>
          </p:cNvPr>
          <p:cNvSpPr>
            <a:spLocks noChangeArrowheads="1"/>
          </p:cNvSpPr>
          <p:nvPr/>
        </p:nvSpPr>
        <p:spPr bwMode="auto">
          <a:xfrm>
            <a:off x="246184" y="2099038"/>
            <a:ext cx="11227777" cy="3388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err="1" smtClean="0">
                <a:ln>
                  <a:noFill/>
                </a:ln>
                <a:solidFill>
                  <a:srgbClr val="2E0E36"/>
                </a:solidFill>
                <a:effectLst/>
                <a:latin typeface="+mj-lt"/>
                <a:cs typeface="Courier New" panose="02070309020205020404" pitchFamily="49" charset="0"/>
              </a:rPr>
              <a:t>DataSource</a:t>
            </a:r>
            <a:r>
              <a:rPr kumimoji="0" lang="en-US" altLang="en-US" sz="2400" b="0" i="0" u="none" strike="noStrike" cap="none" normalizeH="0" baseline="0" dirty="0" smtClean="0">
                <a:ln>
                  <a:noFill/>
                </a:ln>
                <a:solidFill>
                  <a:srgbClr val="2E0E36"/>
                </a:solidFill>
                <a:effectLst/>
                <a:latin typeface="+mj-lt"/>
              </a:rPr>
              <a:t>: The data source to modify or create records in.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err="1" smtClean="0">
                <a:ln>
                  <a:noFill/>
                </a:ln>
                <a:solidFill>
                  <a:srgbClr val="2E0E36"/>
                </a:solidFill>
                <a:effectLst/>
                <a:latin typeface="+mj-lt"/>
                <a:cs typeface="Courier New" panose="02070309020205020404" pitchFamily="49" charset="0"/>
              </a:rPr>
              <a:t>BaseRecord</a:t>
            </a:r>
            <a:r>
              <a:rPr kumimoji="0" lang="en-US" altLang="en-US" sz="2400" b="0" i="0" u="none" strike="noStrike" cap="none" normalizeH="0" baseline="0" dirty="0" smtClean="0">
                <a:ln>
                  <a:noFill/>
                </a:ln>
                <a:solidFill>
                  <a:srgbClr val="2E0E36"/>
                </a:solidFill>
                <a:effectLst/>
                <a:latin typeface="+mj-lt"/>
              </a:rPr>
              <a:t>: The record to modify or create.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err="1" smtClean="0">
                <a:ln>
                  <a:noFill/>
                </a:ln>
                <a:solidFill>
                  <a:srgbClr val="2E0E36"/>
                </a:solidFill>
                <a:effectLst/>
                <a:latin typeface="+mj-lt"/>
                <a:cs typeface="Courier New" panose="02070309020205020404" pitchFamily="49" charset="0"/>
              </a:rPr>
              <a:t>UpdateRecord</a:t>
            </a:r>
            <a:r>
              <a:rPr kumimoji="0" lang="en-US" altLang="en-US" sz="2400" b="0" i="0" u="none" strike="noStrike" cap="none" normalizeH="0" baseline="0" dirty="0" smtClean="0">
                <a:ln>
                  <a:noFill/>
                </a:ln>
                <a:solidFill>
                  <a:srgbClr val="2E0E36"/>
                </a:solidFill>
                <a:effectLst/>
                <a:latin typeface="+mj-lt"/>
              </a:rPr>
              <a:t>: One or more records that contain new property values that override property values in the base record.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1634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3074" name="Picture 2" descr="https://cdn.prod.website-files.com/646a7cce782deca0e2f0093b/646ae80087313ad33699a7ef_612d0ac79f163173a9c33dac_Screen%2520Shot%25202021-08-30%2520at%252012.42.05%2520PM%2520(1).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967159"/>
            <a:ext cx="10515600" cy="326684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874102" y="543292"/>
            <a:ext cx="3270739" cy="2294792"/>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It’s Raw and Flexible</a:t>
            </a:r>
          </a:p>
          <a:p>
            <a:pPr algn="ctr"/>
            <a:r>
              <a:rPr lang="en-US" dirty="0" smtClean="0"/>
              <a:t> It have </a:t>
            </a:r>
            <a:r>
              <a:rPr lang="en-US" dirty="0"/>
              <a:t>a lot of control over the interactions that users have with data and with elements within the app</a:t>
            </a:r>
            <a:endParaRPr lang="en-IN" dirty="0"/>
          </a:p>
        </p:txBody>
      </p:sp>
      <p:sp>
        <p:nvSpPr>
          <p:cNvPr id="5" name="Oval 4"/>
          <p:cNvSpPr/>
          <p:nvPr/>
        </p:nvSpPr>
        <p:spPr>
          <a:xfrm>
            <a:off x="4246685" y="543292"/>
            <a:ext cx="4158761" cy="2294792"/>
          </a:xfrm>
          <a:prstGeom prst="ellipse">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It’s a Foundation for Extending SharePoint</a:t>
            </a:r>
          </a:p>
          <a:p>
            <a:pPr algn="ctr"/>
            <a:r>
              <a:rPr lang="en-US" dirty="0" smtClean="0"/>
              <a:t> It opens </a:t>
            </a:r>
            <a:r>
              <a:rPr lang="en-US" dirty="0"/>
              <a:t>up a specialized version of a canvas app within Power Apps</a:t>
            </a:r>
            <a:endParaRPr lang="en-IN" dirty="0"/>
          </a:p>
        </p:txBody>
      </p:sp>
      <p:sp>
        <p:nvSpPr>
          <p:cNvPr id="6" name="Rounded Rectangle 5"/>
          <p:cNvSpPr/>
          <p:nvPr/>
        </p:nvSpPr>
        <p:spPr>
          <a:xfrm>
            <a:off x="8609134" y="543292"/>
            <a:ext cx="2979128" cy="2321170"/>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It Can Connect to A Lot of Data Sources</a:t>
            </a:r>
          </a:p>
        </p:txBody>
      </p:sp>
    </p:spTree>
    <p:extLst>
      <p:ext uri="{BB962C8B-B14F-4D97-AF65-F5344CB8AC3E}">
        <p14:creationId xmlns:p14="http://schemas.microsoft.com/office/powerpoint/2010/main" val="3148766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canvas App</a:t>
            </a:r>
            <a:endParaRPr lang="en-IN" dirty="0"/>
          </a:p>
        </p:txBody>
      </p:sp>
      <p:pic>
        <p:nvPicPr>
          <p:cNvPr id="4" name="Content Placeholder 3"/>
          <p:cNvPicPr>
            <a:picLocks noGrp="1" noChangeAspect="1"/>
          </p:cNvPicPr>
          <p:nvPr>
            <p:ph idx="1"/>
          </p:nvPr>
        </p:nvPicPr>
        <p:blipFill>
          <a:blip r:embed="rId2"/>
          <a:stretch>
            <a:fillRect/>
          </a:stretch>
        </p:blipFill>
        <p:spPr>
          <a:xfrm>
            <a:off x="1499989" y="1825625"/>
            <a:ext cx="9192021" cy="4351338"/>
          </a:xfrm>
          <a:prstGeom prst="rect">
            <a:avLst/>
          </a:prstGeom>
        </p:spPr>
      </p:pic>
    </p:spTree>
    <p:extLst>
      <p:ext uri="{BB962C8B-B14F-4D97-AF65-F5344CB8AC3E}">
        <p14:creationId xmlns:p14="http://schemas.microsoft.com/office/powerpoint/2010/main" val="1711620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 the app name here and select anyone format and click create</a:t>
            </a:r>
            <a:endParaRPr lang="en-IN" dirty="0"/>
          </a:p>
        </p:txBody>
      </p:sp>
      <p:pic>
        <p:nvPicPr>
          <p:cNvPr id="4" name="Content Placeholder 3"/>
          <p:cNvPicPr>
            <a:picLocks noGrp="1" noChangeAspect="1"/>
          </p:cNvPicPr>
          <p:nvPr>
            <p:ph idx="1"/>
          </p:nvPr>
        </p:nvPicPr>
        <p:blipFill>
          <a:blip r:embed="rId2"/>
          <a:stretch>
            <a:fillRect/>
          </a:stretch>
        </p:blipFill>
        <p:spPr>
          <a:xfrm>
            <a:off x="2481714" y="1825625"/>
            <a:ext cx="7228571" cy="4351338"/>
          </a:xfrm>
          <a:prstGeom prst="rect">
            <a:avLst/>
          </a:prstGeom>
        </p:spPr>
      </p:pic>
    </p:spTree>
    <p:extLst>
      <p:ext uri="{BB962C8B-B14F-4D97-AF65-F5344CB8AC3E}">
        <p14:creationId xmlns:p14="http://schemas.microsoft.com/office/powerpoint/2010/main" val="3119448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Canvas Editing Page.</a:t>
            </a:r>
            <a:endParaRPr lang="en-IN" dirty="0"/>
          </a:p>
        </p:txBody>
      </p:sp>
      <p:pic>
        <p:nvPicPr>
          <p:cNvPr id="4" name="Content Placeholder 3"/>
          <p:cNvPicPr>
            <a:picLocks noGrp="1" noChangeAspect="1"/>
          </p:cNvPicPr>
          <p:nvPr>
            <p:ph idx="1"/>
          </p:nvPr>
        </p:nvPicPr>
        <p:blipFill>
          <a:blip r:embed="rId2"/>
          <a:stretch>
            <a:fillRect/>
          </a:stretch>
        </p:blipFill>
        <p:spPr>
          <a:xfrm>
            <a:off x="1514127" y="1825625"/>
            <a:ext cx="9163745" cy="4351338"/>
          </a:xfrm>
          <a:prstGeom prst="rect">
            <a:avLst/>
          </a:prstGeom>
        </p:spPr>
      </p:pic>
    </p:spTree>
    <p:extLst>
      <p:ext uri="{BB962C8B-B14F-4D97-AF65-F5344CB8AC3E}">
        <p14:creationId xmlns:p14="http://schemas.microsoft.com/office/powerpoint/2010/main" val="332749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rPr>
              <a:t>Power Apps for app makers/creators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3400" dirty="0" smtClean="0"/>
              <a:t>To </a:t>
            </a:r>
            <a:r>
              <a:rPr lang="en-US" sz="3400" dirty="0"/>
              <a:t>create an app, you start with </a:t>
            </a:r>
            <a:r>
              <a:rPr lang="en-US" sz="3400" dirty="0">
                <a:solidFill>
                  <a:srgbClr val="FF0000"/>
                </a:solidFill>
              </a:rPr>
              <a:t>make.powerapps.com</a:t>
            </a:r>
            <a:r>
              <a:rPr lang="en-US" sz="3400" dirty="0"/>
              <a:t> </a:t>
            </a:r>
            <a:r>
              <a:rPr lang="en-US" sz="3400" dirty="0" smtClean="0"/>
              <a:t>.</a:t>
            </a:r>
          </a:p>
          <a:p>
            <a:r>
              <a:rPr lang="en-US" sz="3400" dirty="0" smtClean="0"/>
              <a:t> </a:t>
            </a:r>
            <a:r>
              <a:rPr lang="en-US" sz="3400" dirty="0">
                <a:solidFill>
                  <a:srgbClr val="FF0000"/>
                </a:solidFill>
              </a:rPr>
              <a:t>Power Apps Studio </a:t>
            </a:r>
            <a:r>
              <a:rPr lang="en-US" sz="3400" dirty="0"/>
              <a:t>is the app designer used for building canvas apps. The app designer makes creating apps feel more like building a slide deck in Microsoft PowerPoint. </a:t>
            </a:r>
            <a:endParaRPr lang="en-US" sz="3400" dirty="0" smtClean="0"/>
          </a:p>
          <a:p>
            <a:r>
              <a:rPr lang="en-US" sz="3400" dirty="0" smtClean="0"/>
              <a:t> </a:t>
            </a:r>
            <a:r>
              <a:rPr lang="en-US" sz="3400" dirty="0" smtClean="0">
                <a:solidFill>
                  <a:srgbClr val="FF0000"/>
                </a:solidFill>
              </a:rPr>
              <a:t>App </a:t>
            </a:r>
            <a:r>
              <a:rPr lang="en-US" sz="3400" dirty="0">
                <a:solidFill>
                  <a:srgbClr val="FF0000"/>
                </a:solidFill>
              </a:rPr>
              <a:t>designer </a:t>
            </a:r>
            <a:r>
              <a:rPr lang="en-US" sz="3400" dirty="0"/>
              <a:t>for model-driven apps lets you define the sitemap and add components to build a model-driven app</a:t>
            </a:r>
            <a:r>
              <a:rPr lang="en-US" sz="3400" dirty="0" smtClean="0"/>
              <a:t>.</a:t>
            </a:r>
          </a:p>
          <a:p>
            <a:pPr marL="0" indent="0">
              <a:buNone/>
            </a:pPr>
            <a:r>
              <a:rPr lang="en-US" sz="3400" dirty="0" smtClean="0"/>
              <a:t>                  </a:t>
            </a:r>
          </a:p>
          <a:p>
            <a:pPr marL="1828800" lvl="4" indent="0">
              <a:buNone/>
            </a:pPr>
            <a:endParaRPr lang="en-US" sz="2800" dirty="0"/>
          </a:p>
        </p:txBody>
      </p:sp>
    </p:spTree>
    <p:extLst>
      <p:ext uri="{BB962C8B-B14F-4D97-AF65-F5344CB8AC3E}">
        <p14:creationId xmlns:p14="http://schemas.microsoft.com/office/powerpoint/2010/main" val="24731288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2">
                    <a:lumMod val="75000"/>
                  </a:schemeClr>
                </a:solidFill>
                <a:effectLst>
                  <a:outerShdw blurRad="38100" dist="38100" dir="2700000" algn="tl">
                    <a:srgbClr val="000000">
                      <a:alpha val="43137"/>
                    </a:srgbClr>
                  </a:outerShdw>
                </a:effectLst>
              </a:rPr>
              <a:t>Example</a:t>
            </a:r>
            <a:endParaRPr lang="en-IN" b="1" u="sng"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dirty="0"/>
              <a:t> </a:t>
            </a:r>
            <a:endParaRPr lang="en-IN" dirty="0"/>
          </a:p>
        </p:txBody>
      </p:sp>
      <p:pic>
        <p:nvPicPr>
          <p:cNvPr id="4" name="Picture 3"/>
          <p:cNvPicPr>
            <a:picLocks noChangeAspect="1"/>
          </p:cNvPicPr>
          <p:nvPr/>
        </p:nvPicPr>
        <p:blipFill rotWithShape="1">
          <a:blip r:embed="rId2"/>
          <a:srcRect t="2348"/>
          <a:stretch/>
        </p:blipFill>
        <p:spPr>
          <a:xfrm>
            <a:off x="1946565" y="1934307"/>
            <a:ext cx="8087854" cy="4521113"/>
          </a:xfrm>
          <a:prstGeom prst="rect">
            <a:avLst/>
          </a:prstGeom>
        </p:spPr>
      </p:pic>
    </p:spTree>
    <p:extLst>
      <p:ext uri="{BB962C8B-B14F-4D97-AF65-F5344CB8AC3E}">
        <p14:creationId xmlns:p14="http://schemas.microsoft.com/office/powerpoint/2010/main" val="1624926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rPr>
              <a:t>Model-driven apps </a:t>
            </a:r>
          </a:p>
        </p:txBody>
      </p:sp>
      <p:sp>
        <p:nvSpPr>
          <p:cNvPr id="3" name="Content Placeholder 2"/>
          <p:cNvSpPr>
            <a:spLocks noGrp="1"/>
          </p:cNvSpPr>
          <p:nvPr>
            <p:ph idx="1"/>
          </p:nvPr>
        </p:nvSpPr>
        <p:spPr/>
        <p:txBody>
          <a:bodyPr>
            <a:normAutofit fontScale="92500" lnSpcReduction="10000"/>
          </a:bodyPr>
          <a:lstStyle/>
          <a:p>
            <a:r>
              <a:rPr lang="en-US" dirty="0"/>
              <a:t>Model-driven apps start with your data model – building up from the shape of your core business data and processes in the </a:t>
            </a:r>
            <a:r>
              <a:rPr lang="en-US" dirty="0" err="1"/>
              <a:t>Dataverse</a:t>
            </a:r>
            <a:r>
              <a:rPr lang="en-US" dirty="0"/>
              <a:t> to model forms, views, and other components</a:t>
            </a:r>
            <a:r>
              <a:rPr lang="en-US" dirty="0" smtClean="0"/>
              <a:t>.</a:t>
            </a:r>
          </a:p>
          <a:p>
            <a:r>
              <a:rPr lang="en-US" dirty="0" smtClean="0"/>
              <a:t> </a:t>
            </a:r>
            <a:r>
              <a:rPr lang="en-US" dirty="0"/>
              <a:t>Model driven apps allow the user to focus on the data and the business logic, rather than the UI design.</a:t>
            </a:r>
            <a:endParaRPr lang="en-US" dirty="0" smtClean="0"/>
          </a:p>
          <a:p>
            <a:r>
              <a:rPr lang="en-US" dirty="0"/>
              <a:t>Getting started with model-driven apps is simple. </a:t>
            </a:r>
            <a:endParaRPr lang="en-US" dirty="0" smtClean="0"/>
          </a:p>
          <a:p>
            <a:pPr lvl="2">
              <a:buFont typeface="Wingdings" panose="05000000000000000000" pitchFamily="2" charset="2"/>
              <a:buChar char="Ø"/>
            </a:pPr>
            <a:r>
              <a:rPr lang="en-US" dirty="0" smtClean="0"/>
              <a:t>Create </a:t>
            </a:r>
            <a:r>
              <a:rPr lang="en-US" dirty="0"/>
              <a:t>an </a:t>
            </a:r>
            <a:r>
              <a:rPr lang="en-US" dirty="0" smtClean="0"/>
              <a:t>app</a:t>
            </a:r>
          </a:p>
          <a:p>
            <a:pPr lvl="2">
              <a:buFont typeface="Wingdings" panose="05000000000000000000" pitchFamily="2" charset="2"/>
              <a:buChar char="Ø"/>
            </a:pPr>
            <a:r>
              <a:rPr lang="en-US" dirty="0" smtClean="0"/>
              <a:t>Create </a:t>
            </a:r>
            <a:r>
              <a:rPr lang="en-US" dirty="0"/>
              <a:t>and design forms </a:t>
            </a:r>
            <a:endParaRPr lang="en-US" dirty="0" smtClean="0"/>
          </a:p>
          <a:p>
            <a:pPr lvl="2">
              <a:buFont typeface="Wingdings" panose="05000000000000000000" pitchFamily="2" charset="2"/>
              <a:buChar char="Ø"/>
            </a:pPr>
            <a:r>
              <a:rPr lang="en-US" dirty="0" smtClean="0"/>
              <a:t>Create </a:t>
            </a:r>
            <a:r>
              <a:rPr lang="en-US" dirty="0"/>
              <a:t>or edit views </a:t>
            </a:r>
            <a:endParaRPr lang="en-US" dirty="0" smtClean="0"/>
          </a:p>
          <a:p>
            <a:pPr lvl="2">
              <a:buFont typeface="Wingdings" panose="05000000000000000000" pitchFamily="2" charset="2"/>
              <a:buChar char="Ø"/>
            </a:pPr>
            <a:r>
              <a:rPr lang="en-US" dirty="0" smtClean="0"/>
              <a:t>Create </a:t>
            </a:r>
            <a:r>
              <a:rPr lang="en-US" dirty="0"/>
              <a:t>or edit a system chart </a:t>
            </a:r>
            <a:endParaRPr lang="en-US" dirty="0" smtClean="0"/>
          </a:p>
          <a:p>
            <a:pPr lvl="2">
              <a:buFont typeface="Wingdings" panose="05000000000000000000" pitchFamily="2" charset="2"/>
              <a:buChar char="Ø"/>
            </a:pPr>
            <a:r>
              <a:rPr lang="en-US" dirty="0" smtClean="0"/>
              <a:t>Create </a:t>
            </a:r>
            <a:r>
              <a:rPr lang="en-US" dirty="0"/>
              <a:t>or edit dashboards </a:t>
            </a:r>
            <a:endParaRPr lang="en-US" dirty="0" smtClean="0"/>
          </a:p>
          <a:p>
            <a:pPr lvl="2">
              <a:buFont typeface="Wingdings" panose="05000000000000000000" pitchFamily="2" charset="2"/>
              <a:buChar char="Ø"/>
            </a:pPr>
            <a:r>
              <a:rPr lang="en-US" dirty="0" smtClean="0"/>
              <a:t>Add </a:t>
            </a:r>
            <a:r>
              <a:rPr lang="en-US" dirty="0"/>
              <a:t>security </a:t>
            </a:r>
            <a:endParaRPr lang="en-US" dirty="0" smtClean="0"/>
          </a:p>
          <a:p>
            <a:pPr lvl="2">
              <a:buFont typeface="Wingdings" panose="05000000000000000000" pitchFamily="2" charset="2"/>
              <a:buChar char="Ø"/>
            </a:pPr>
            <a:r>
              <a:rPr lang="en-US" dirty="0" smtClean="0"/>
              <a:t>Add </a:t>
            </a:r>
            <a:r>
              <a:rPr lang="en-US" dirty="0"/>
              <a:t>business logic </a:t>
            </a:r>
            <a:endParaRPr lang="en-US" dirty="0" smtClean="0"/>
          </a:p>
          <a:p>
            <a:pPr marL="0" indent="0">
              <a:buNone/>
            </a:pPr>
            <a:endParaRPr lang="en-IN" dirty="0"/>
          </a:p>
        </p:txBody>
      </p:sp>
    </p:spTree>
    <p:extLst>
      <p:ext uri="{BB962C8B-B14F-4D97-AF65-F5344CB8AC3E}">
        <p14:creationId xmlns:p14="http://schemas.microsoft.com/office/powerpoint/2010/main" val="16087577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098" name="Picture 2" descr="https://cdn.prod.website-files.com/646a7cce782deca0e2f0093b/646ae80087313ad33699a7ea_612d0af01c666cd7a752b331_Screen%2520Shot%25202021-08-30%2520at%252012.41.33%2520P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362" y="2853347"/>
            <a:ext cx="10876084" cy="335097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722077" y="631214"/>
            <a:ext cx="4604238" cy="2118947"/>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Defined in </a:t>
            </a:r>
            <a:r>
              <a:rPr lang="en-US" b="1" dirty="0" err="1"/>
              <a:t>Dataverse</a:t>
            </a:r>
            <a:r>
              <a:rPr lang="en-US" b="1" dirty="0"/>
              <a:t>, Surfaced Through The </a:t>
            </a:r>
            <a:r>
              <a:rPr lang="en-US" b="1" dirty="0" smtClean="0"/>
              <a:t>App</a:t>
            </a:r>
          </a:p>
          <a:p>
            <a:r>
              <a:rPr lang="en-US" dirty="0"/>
              <a:t>defining the tables and entities within </a:t>
            </a:r>
            <a:r>
              <a:rPr lang="en-US" dirty="0" err="1"/>
              <a:t>Dataverse</a:t>
            </a:r>
            <a:r>
              <a:rPr lang="en-US" dirty="0"/>
              <a:t> with the appropriate forms, dashboards, charts and then surfacing them through a model-driven app</a:t>
            </a:r>
            <a:endParaRPr lang="en-US" b="1" dirty="0"/>
          </a:p>
        </p:txBody>
      </p:sp>
      <p:sp>
        <p:nvSpPr>
          <p:cNvPr id="6" name="Flowchart: Preparation 5"/>
          <p:cNvSpPr/>
          <p:nvPr/>
        </p:nvSpPr>
        <p:spPr>
          <a:xfrm>
            <a:off x="958362" y="631214"/>
            <a:ext cx="2505807" cy="2024063"/>
          </a:xfrm>
          <a:prstGeom prst="flowChartPreparati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Model-driven apps are a paradigm built squarely on the </a:t>
            </a:r>
            <a:r>
              <a:rPr lang="en-US" dirty="0" err="1"/>
              <a:t>Dataverse</a:t>
            </a:r>
            <a:endParaRPr lang="en-IN" dirty="0"/>
          </a:p>
        </p:txBody>
      </p:sp>
      <p:sp>
        <p:nvSpPr>
          <p:cNvPr id="7" name="Flowchart: Preparation 6"/>
          <p:cNvSpPr/>
          <p:nvPr/>
        </p:nvSpPr>
        <p:spPr>
          <a:xfrm>
            <a:off x="8584224" y="631214"/>
            <a:ext cx="3250222" cy="2118947"/>
          </a:xfrm>
          <a:prstGeom prst="flowChartPreparati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t>Extends Dynamics</a:t>
            </a:r>
          </a:p>
          <a:p>
            <a:r>
              <a:rPr lang="en-US" dirty="0"/>
              <a:t>T</a:t>
            </a:r>
            <a:r>
              <a:rPr lang="en-US" dirty="0" smtClean="0"/>
              <a:t>his </a:t>
            </a:r>
            <a:r>
              <a:rPr lang="en-US" dirty="0"/>
              <a:t>type of development is also the primary way that Dynamics is extended.</a:t>
            </a:r>
            <a:endParaRPr lang="en-IN" b="1" dirty="0"/>
          </a:p>
        </p:txBody>
      </p:sp>
    </p:spTree>
    <p:extLst>
      <p:ext uri="{BB962C8B-B14F-4D97-AF65-F5344CB8AC3E}">
        <p14:creationId xmlns:p14="http://schemas.microsoft.com/office/powerpoint/2010/main" val="1242793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2">
                    <a:lumMod val="75000"/>
                  </a:schemeClr>
                </a:solidFill>
                <a:effectLst>
                  <a:outerShdw blurRad="38100" dist="38100" dir="2700000" algn="tl">
                    <a:srgbClr val="000000">
                      <a:alpha val="43137"/>
                    </a:srgbClr>
                  </a:outerShdw>
                </a:effectLst>
              </a:rPr>
              <a:t>Example</a:t>
            </a:r>
            <a:endParaRPr lang="en-IN" b="1" u="sng" dirty="0">
              <a:solidFill>
                <a:schemeClr val="accent2">
                  <a:lumMod val="75000"/>
                </a:schemeClr>
              </a:solidFill>
              <a:effectLst>
                <a:outerShdw blurRad="38100" dist="38100" dir="2700000" algn="tl">
                  <a:srgbClr val="000000">
                    <a:alpha val="43137"/>
                  </a:srgbClr>
                </a:outerShdw>
              </a:effectLst>
            </a:endParaRPr>
          </a:p>
        </p:txBody>
      </p:sp>
      <p:pic>
        <p:nvPicPr>
          <p:cNvPr id="9218" name="Picture 2" descr="3 Types of Power Apps Explained - Microsoft 365 Insights by Bulb Digital"/>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12328" y="1825625"/>
            <a:ext cx="73673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665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994714" y="1825625"/>
            <a:ext cx="8202571" cy="4351338"/>
          </a:xfrm>
          <a:prstGeom prst="rect">
            <a:avLst/>
          </a:prstGeom>
        </p:spPr>
      </p:pic>
    </p:spTree>
    <p:extLst>
      <p:ext uri="{BB962C8B-B14F-4D97-AF65-F5344CB8AC3E}">
        <p14:creationId xmlns:p14="http://schemas.microsoft.com/office/powerpoint/2010/main" val="591704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Canvas app Vs Model-driven apps</a:t>
            </a:r>
            <a:endParaRPr lang="en-IN" b="1" dirty="0">
              <a:solidFill>
                <a:srgbClr val="FF00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3194539" y="1690688"/>
            <a:ext cx="6093071" cy="3209192"/>
          </a:xfrm>
          <a:prstGeom prst="rect">
            <a:avLst/>
          </a:prstGeom>
        </p:spPr>
      </p:pic>
      <p:pic>
        <p:nvPicPr>
          <p:cNvPr id="5" name="Picture 4"/>
          <p:cNvPicPr>
            <a:picLocks noChangeAspect="1"/>
          </p:cNvPicPr>
          <p:nvPr/>
        </p:nvPicPr>
        <p:blipFill>
          <a:blip r:embed="rId3"/>
          <a:stretch>
            <a:fillRect/>
          </a:stretch>
        </p:blipFill>
        <p:spPr>
          <a:xfrm>
            <a:off x="4069186" y="5152292"/>
            <a:ext cx="4343776" cy="1538654"/>
          </a:xfrm>
          <a:prstGeom prst="rect">
            <a:avLst/>
          </a:prstGeom>
        </p:spPr>
      </p:pic>
      <p:sp>
        <p:nvSpPr>
          <p:cNvPr id="6" name="Right Arrow 5"/>
          <p:cNvSpPr/>
          <p:nvPr/>
        </p:nvSpPr>
        <p:spPr>
          <a:xfrm>
            <a:off x="1776045" y="5380892"/>
            <a:ext cx="2189285" cy="1081454"/>
          </a:xfrm>
          <a:prstGeom prst="rightArrow">
            <a:avLst/>
          </a:prstGeom>
          <a:solidFill>
            <a:srgbClr val="6C2E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DD9FB"/>
                </a:solidFill>
              </a:rPr>
              <a:t>Similarities</a:t>
            </a:r>
            <a:endParaRPr lang="en-IN" b="1" dirty="0">
              <a:solidFill>
                <a:srgbClr val="FDD9FB"/>
              </a:solidFill>
            </a:endParaRPr>
          </a:p>
        </p:txBody>
      </p:sp>
    </p:spTree>
    <p:extLst>
      <p:ext uri="{BB962C8B-B14F-4D97-AF65-F5344CB8AC3E}">
        <p14:creationId xmlns:p14="http://schemas.microsoft.com/office/powerpoint/2010/main" val="2379240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IN" b="1" dirty="0" smtClean="0">
                <a:solidFill>
                  <a:srgbClr val="FF0000"/>
                </a:solidFill>
                <a:effectLst>
                  <a:outerShdw blurRad="38100" dist="38100" dir="2700000" algn="tl">
                    <a:srgbClr val="000000">
                      <a:alpha val="43137"/>
                    </a:srgbClr>
                  </a:outerShdw>
                </a:effectLst>
              </a:rPr>
              <a:t>Power Apps Portal</a:t>
            </a:r>
            <a:endParaRPr lang="en-IN" b="1" dirty="0">
              <a:solidFill>
                <a:srgbClr val="FF0000"/>
              </a:solidFill>
              <a:effectLst>
                <a:outerShdw blurRad="38100" dist="38100" dir="2700000" algn="tl">
                  <a:srgbClr val="000000">
                    <a:alpha val="43137"/>
                  </a:srgbClr>
                </a:outerShdw>
              </a:effectLst>
            </a:endParaRPr>
          </a:p>
        </p:txBody>
      </p:sp>
      <p:pic>
        <p:nvPicPr>
          <p:cNvPr id="5128" name="Picture 8" descr="https://cdn.prod.website-files.com/646a7cce782deca0e2f0093b/646ae80087313ad33699a7d8_612d0b0de157d1341da9c365_Screen%2520Shot%25202021-08-30%2520at%252012.40.59%2520P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4464" y="2337020"/>
            <a:ext cx="10317480" cy="22715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05255" y="1690689"/>
            <a:ext cx="9302613"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tx1">
                    <a:lumMod val="95000"/>
                    <a:lumOff val="5000"/>
                  </a:schemeClr>
                </a:solidFill>
              </a:rPr>
              <a:t>Portals are quite a bit different than the previous two types of apps for a few </a:t>
            </a:r>
            <a:r>
              <a:rPr lang="en-US" dirty="0" smtClean="0">
                <a:solidFill>
                  <a:schemeClr val="tx1">
                    <a:lumMod val="95000"/>
                    <a:lumOff val="5000"/>
                  </a:schemeClr>
                </a:solidFill>
              </a:rPr>
              <a:t>reasons.</a:t>
            </a:r>
          </a:p>
          <a:p>
            <a:pPr marL="285750" indent="-285750">
              <a:buFont typeface="Arial" panose="020B0604020202020204" pitchFamily="34" charset="0"/>
              <a:buChar char="•"/>
            </a:pPr>
            <a:r>
              <a:rPr lang="en-US" dirty="0" smtClean="0">
                <a:solidFill>
                  <a:schemeClr val="tx1">
                    <a:lumMod val="95000"/>
                    <a:lumOff val="5000"/>
                  </a:schemeClr>
                </a:solidFill>
              </a:rPr>
              <a:t>Allow internal and external access to view and update data within </a:t>
            </a:r>
            <a:r>
              <a:rPr lang="en-US" dirty="0" err="1" smtClean="0">
                <a:solidFill>
                  <a:schemeClr val="tx1">
                    <a:lumMod val="95000"/>
                    <a:lumOff val="5000"/>
                  </a:schemeClr>
                </a:solidFill>
              </a:rPr>
              <a:t>dataverse</a:t>
            </a:r>
            <a:r>
              <a:rPr lang="en-US" dirty="0" smtClean="0">
                <a:solidFill>
                  <a:schemeClr val="tx1">
                    <a:lumMod val="95000"/>
                    <a:lumOff val="5000"/>
                  </a:schemeClr>
                </a:solidFill>
              </a:rPr>
              <a:t>.</a:t>
            </a:r>
            <a:endParaRPr lang="en-IN" dirty="0">
              <a:solidFill>
                <a:schemeClr val="tx1">
                  <a:lumMod val="95000"/>
                  <a:lumOff val="5000"/>
                </a:schemeClr>
              </a:solidFill>
            </a:endParaRPr>
          </a:p>
        </p:txBody>
      </p:sp>
      <p:sp>
        <p:nvSpPr>
          <p:cNvPr id="5" name="Rounded Rectangle 4"/>
          <p:cNvSpPr/>
          <p:nvPr/>
        </p:nvSpPr>
        <p:spPr>
          <a:xfrm>
            <a:off x="664464" y="4732020"/>
            <a:ext cx="2526792" cy="15819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Meant for External Access</a:t>
            </a:r>
          </a:p>
        </p:txBody>
      </p:sp>
      <p:sp>
        <p:nvSpPr>
          <p:cNvPr id="6" name="Rounded Rectangle 5"/>
          <p:cNvSpPr/>
          <p:nvPr/>
        </p:nvSpPr>
        <p:spPr>
          <a:xfrm>
            <a:off x="3584448" y="4764024"/>
            <a:ext cx="2345436" cy="154990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The Data is All </a:t>
            </a:r>
            <a:r>
              <a:rPr lang="en-US" b="1" dirty="0" err="1"/>
              <a:t>Dataverse</a:t>
            </a:r>
            <a:r>
              <a:rPr lang="en-US" b="1" dirty="0"/>
              <a:t> Data</a:t>
            </a:r>
          </a:p>
        </p:txBody>
      </p:sp>
      <p:sp>
        <p:nvSpPr>
          <p:cNvPr id="7" name="Rounded Rectangle 6"/>
          <p:cNvSpPr/>
          <p:nvPr/>
        </p:nvSpPr>
        <p:spPr>
          <a:xfrm>
            <a:off x="6309360" y="4732020"/>
            <a:ext cx="2450592" cy="15819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Access to Data is Simplified By Using a Portal/</a:t>
            </a:r>
            <a:r>
              <a:rPr lang="en-US" b="1" dirty="0" err="1"/>
              <a:t>Dataverse</a:t>
            </a:r>
            <a:endParaRPr lang="en-US" b="1" dirty="0"/>
          </a:p>
        </p:txBody>
      </p:sp>
      <p:sp>
        <p:nvSpPr>
          <p:cNvPr id="8" name="Rounded Rectangle 7"/>
          <p:cNvSpPr/>
          <p:nvPr/>
        </p:nvSpPr>
        <p:spPr>
          <a:xfrm>
            <a:off x="9144000" y="4732020"/>
            <a:ext cx="2505456" cy="15819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Licensing is Much Different</a:t>
            </a:r>
          </a:p>
        </p:txBody>
      </p:sp>
    </p:spTree>
    <p:extLst>
      <p:ext uri="{BB962C8B-B14F-4D97-AF65-F5344CB8AC3E}">
        <p14:creationId xmlns:p14="http://schemas.microsoft.com/office/powerpoint/2010/main" val="15171199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2">
                    <a:lumMod val="75000"/>
                  </a:schemeClr>
                </a:solidFill>
                <a:effectLst>
                  <a:outerShdw blurRad="38100" dist="38100" dir="2700000" algn="tl">
                    <a:srgbClr val="000000">
                      <a:alpha val="43137"/>
                    </a:srgbClr>
                  </a:outerShdw>
                </a:effectLst>
              </a:rPr>
              <a:t>Example</a:t>
            </a:r>
            <a:endParaRPr lang="en-IN" b="1" u="sng" dirty="0">
              <a:solidFill>
                <a:schemeClr val="accent2">
                  <a:lumMod val="75000"/>
                </a:schemeClr>
              </a:solidFill>
              <a:effectLst>
                <a:outerShdw blurRad="38100" dist="38100" dir="2700000" algn="tl">
                  <a:srgbClr val="000000">
                    <a:alpha val="43137"/>
                  </a:srgbClr>
                </a:outerShdw>
              </a:effectLst>
            </a:endParaRPr>
          </a:p>
        </p:txBody>
      </p:sp>
      <p:pic>
        <p:nvPicPr>
          <p:cNvPr id="11266" name="Picture 2" descr="Power Apps Portals for External Users - Power Apps For Newb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115" y="1825625"/>
            <a:ext cx="8611770" cy="399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0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effectLst>
                  <a:outerShdw blurRad="38100" dist="38100" dir="2700000" algn="tl">
                    <a:srgbClr val="000000">
                      <a:alpha val="43137"/>
                    </a:srgbClr>
                  </a:outerShdw>
                </a:effectLst>
              </a:rPr>
              <a:t>Dataverse</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4375638" cy="4351338"/>
          </a:xfrm>
        </p:spPr>
        <p:txBody>
          <a:bodyPr>
            <a:normAutofit/>
          </a:bodyPr>
          <a:lstStyle/>
          <a:p>
            <a:r>
              <a:rPr lang="en-US" dirty="0" err="1"/>
              <a:t>Dataverse</a:t>
            </a:r>
            <a:r>
              <a:rPr lang="en-US" dirty="0"/>
              <a:t> is the data platform that comes with Power Apps and allows you to store and model business data.</a:t>
            </a:r>
          </a:p>
          <a:p>
            <a:r>
              <a:rPr lang="en-US" dirty="0" smtClean="0"/>
              <a:t>Data within </a:t>
            </a:r>
            <a:r>
              <a:rPr lang="en-US" dirty="0" err="1" smtClean="0"/>
              <a:t>Dataverse</a:t>
            </a:r>
            <a:r>
              <a:rPr lang="en-US" dirty="0" smtClean="0"/>
              <a:t> is stored within a set of tables.</a:t>
            </a:r>
          </a:p>
          <a:p>
            <a:endParaRPr lang="en-IN" dirty="0"/>
          </a:p>
        </p:txBody>
      </p:sp>
      <p:pic>
        <p:nvPicPr>
          <p:cNvPr id="6148" name="Picture 4" descr="https://i0.wp.com/danikahil.com/wp-content/uploads/2023/04/DataVerse-Conceptual-Diagram.jpg?resize=950%2C534&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1762" y="1690688"/>
            <a:ext cx="6506307" cy="4147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06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4" descr="https://i0.wp.com/danikahil.com/wp-content/uploads/2023/04/DataVerse-Conceptual-Diagram.jpg?resize=950%2C534&amp;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954" y="158262"/>
            <a:ext cx="10843846" cy="647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87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0"/>
            <a:ext cx="3932237" cy="1819656"/>
          </a:xfrm>
        </p:spPr>
        <p:txBody>
          <a:bodyPr>
            <a:noAutofit/>
          </a:bodyPr>
          <a:lstStyle/>
          <a:p>
            <a:r>
              <a:rPr lang="en-US" sz="3600" b="1" dirty="0" smtClean="0">
                <a:solidFill>
                  <a:srgbClr val="FF0000"/>
                </a:solidFill>
                <a:effectLst>
                  <a:outerShdw blurRad="38100" dist="38100" dir="2700000" algn="tl">
                    <a:srgbClr val="000000">
                      <a:alpha val="43137"/>
                    </a:srgbClr>
                  </a:outerShdw>
                </a:effectLst>
              </a:rPr>
              <a:t>Get Started With Power Apps Development process</a:t>
            </a:r>
            <a:endParaRPr lang="en-IN" sz="3600" b="1" dirty="0">
              <a:solidFill>
                <a:srgbClr val="FF0000"/>
              </a:solidFill>
              <a:effectLst>
                <a:outerShdw blurRad="38100" dist="38100" dir="2700000" algn="tl">
                  <a:srgbClr val="000000">
                    <a:alpha val="43137"/>
                  </a:srgbClr>
                </a:outerShdw>
              </a:effectLst>
            </a:endParaRPr>
          </a:p>
        </p:txBody>
      </p:sp>
      <p:sp>
        <p:nvSpPr>
          <p:cNvPr id="5" name="Text Placeholder 4"/>
          <p:cNvSpPr>
            <a:spLocks noGrp="1"/>
          </p:cNvSpPr>
          <p:nvPr>
            <p:ph type="body" sz="half" idx="2"/>
          </p:nvPr>
        </p:nvSpPr>
        <p:spPr>
          <a:xfrm>
            <a:off x="839788" y="3090672"/>
            <a:ext cx="3932237" cy="2778316"/>
          </a:xfrm>
        </p:spPr>
        <p:txBody>
          <a:bodyPr/>
          <a:lstStyle/>
          <a:p>
            <a:r>
              <a:rPr lang="en-US" dirty="0"/>
              <a:t>Legend</a:t>
            </a:r>
            <a:r>
              <a:rPr lang="en-US" dirty="0" smtClean="0"/>
              <a:t>:</a:t>
            </a:r>
          </a:p>
          <a:p>
            <a:r>
              <a:rPr lang="en-US" dirty="0" smtClean="0"/>
              <a:t> </a:t>
            </a:r>
            <a:r>
              <a:rPr lang="en-US" dirty="0"/>
              <a:t>1. Left navigation pane </a:t>
            </a:r>
            <a:endParaRPr lang="en-US" dirty="0" smtClean="0"/>
          </a:p>
          <a:p>
            <a:r>
              <a:rPr lang="en-US" dirty="0" smtClean="0"/>
              <a:t>2</a:t>
            </a:r>
            <a:r>
              <a:rPr lang="en-US" dirty="0"/>
              <a:t>. </a:t>
            </a:r>
            <a:r>
              <a:rPr lang="en-US" dirty="0" smtClean="0"/>
              <a:t>Search</a:t>
            </a:r>
          </a:p>
          <a:p>
            <a:r>
              <a:rPr lang="en-US" dirty="0" smtClean="0"/>
              <a:t> </a:t>
            </a:r>
            <a:r>
              <a:rPr lang="en-US" dirty="0"/>
              <a:t>3. Environment information and </a:t>
            </a:r>
            <a:r>
              <a:rPr lang="en-US" dirty="0" smtClean="0"/>
              <a:t>settings</a:t>
            </a:r>
          </a:p>
          <a:p>
            <a:r>
              <a:rPr lang="en-US" dirty="0" smtClean="0"/>
              <a:t> </a:t>
            </a:r>
            <a:r>
              <a:rPr lang="en-US" dirty="0"/>
              <a:t>4. Copilot in Power </a:t>
            </a:r>
            <a:r>
              <a:rPr lang="en-US" dirty="0" smtClean="0"/>
              <a:t>Apps</a:t>
            </a:r>
          </a:p>
          <a:p>
            <a:r>
              <a:rPr lang="en-US" dirty="0" smtClean="0"/>
              <a:t> </a:t>
            </a:r>
            <a:r>
              <a:rPr lang="en-US" dirty="0"/>
              <a:t>5. Build </a:t>
            </a:r>
            <a:r>
              <a:rPr lang="en-US" dirty="0" smtClean="0"/>
              <a:t>apps</a:t>
            </a:r>
          </a:p>
          <a:p>
            <a:r>
              <a:rPr lang="en-US" dirty="0" smtClean="0"/>
              <a:t> </a:t>
            </a:r>
            <a:r>
              <a:rPr lang="en-US" dirty="0"/>
              <a:t>6. Get help from a virtual agent</a:t>
            </a:r>
            <a:endParaRPr lang="en-IN" dirty="0"/>
          </a:p>
        </p:txBody>
      </p:sp>
      <p:sp>
        <p:nvSpPr>
          <p:cNvPr id="9" name="Picture Placeholder 8"/>
          <p:cNvSpPr>
            <a:spLocks noGrp="1"/>
          </p:cNvSpPr>
          <p:nvPr>
            <p:ph type="pic" idx="1"/>
          </p:nvPr>
        </p:nvSpPr>
        <p:spPr/>
      </p:sp>
      <p:pic>
        <p:nvPicPr>
          <p:cNvPr id="10" name="Picture 9"/>
          <p:cNvPicPr>
            <a:picLocks noChangeAspect="1"/>
          </p:cNvPicPr>
          <p:nvPr/>
        </p:nvPicPr>
        <p:blipFill rotWithShape="1">
          <a:blip r:embed="rId2"/>
          <a:srcRect l="12960" t="7344" r="14068" b="4307"/>
          <a:stretch/>
        </p:blipFill>
        <p:spPr>
          <a:xfrm>
            <a:off x="5183188" y="987425"/>
            <a:ext cx="6172200" cy="4881563"/>
          </a:xfrm>
          <a:prstGeom prst="rect">
            <a:avLst/>
          </a:prstGeom>
        </p:spPr>
      </p:pic>
    </p:spTree>
    <p:extLst>
      <p:ext uri="{BB962C8B-B14F-4D97-AF65-F5344CB8AC3E}">
        <p14:creationId xmlns:p14="http://schemas.microsoft.com/office/powerpoint/2010/main" val="2020658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 </a:t>
            </a:r>
            <a:endParaRPr lang="en-IN" dirty="0"/>
          </a:p>
        </p:txBody>
      </p:sp>
      <p:sp>
        <p:nvSpPr>
          <p:cNvPr id="9" name="Content Placeholder 8"/>
          <p:cNvSpPr>
            <a:spLocks noGrp="1"/>
          </p:cNvSpPr>
          <p:nvPr>
            <p:ph idx="1"/>
          </p:nvPr>
        </p:nvSpPr>
        <p:spPr/>
        <p:txBody>
          <a:bodyPr/>
          <a:lstStyle/>
          <a:p>
            <a:r>
              <a:rPr lang="en-US" dirty="0"/>
              <a:t>To pin or unpin a page from the left navigation pane, select More, and then select </a:t>
            </a:r>
            <a:r>
              <a:rPr lang="en-US" dirty="0" smtClean="0"/>
              <a:t>the </a:t>
            </a:r>
            <a:r>
              <a:rPr lang="en-US" dirty="0"/>
              <a:t>pin or </a:t>
            </a:r>
            <a:r>
              <a:rPr lang="en-US" dirty="0" smtClean="0"/>
              <a:t>unpin </a:t>
            </a:r>
            <a:r>
              <a:rPr lang="en-US" dirty="0"/>
              <a:t>button</a:t>
            </a:r>
            <a:r>
              <a:rPr lang="en-US" dirty="0" smtClean="0"/>
              <a:t>.</a:t>
            </a:r>
          </a:p>
          <a:p>
            <a:endParaRPr lang="en-IN" dirty="0"/>
          </a:p>
        </p:txBody>
      </p:sp>
      <p:pic>
        <p:nvPicPr>
          <p:cNvPr id="10" name="Picture 9"/>
          <p:cNvPicPr>
            <a:picLocks noChangeAspect="1"/>
          </p:cNvPicPr>
          <p:nvPr/>
        </p:nvPicPr>
        <p:blipFill>
          <a:blip r:embed="rId2"/>
          <a:stretch>
            <a:fillRect/>
          </a:stretch>
        </p:blipFill>
        <p:spPr>
          <a:xfrm>
            <a:off x="838200" y="2697658"/>
            <a:ext cx="6341745" cy="3863162"/>
          </a:xfrm>
          <a:prstGeom prst="rect">
            <a:avLst/>
          </a:prstGeom>
        </p:spPr>
      </p:pic>
    </p:spTree>
    <p:extLst>
      <p:ext uri="{BB962C8B-B14F-4D97-AF65-F5344CB8AC3E}">
        <p14:creationId xmlns:p14="http://schemas.microsoft.com/office/powerpoint/2010/main" val="216375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Components of Power apps</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747933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3680</TotalTime>
  <Words>1902</Words>
  <Application>Microsoft Office PowerPoint</Application>
  <PresentationFormat>Widescreen</PresentationFormat>
  <Paragraphs>237</Paragraphs>
  <Slides>47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Bariol Regular</vt:lpstr>
      <vt:lpstr>Calibri</vt:lpstr>
      <vt:lpstr>Calibri Light</vt:lpstr>
      <vt:lpstr>Consolas</vt:lpstr>
      <vt:lpstr>Courier New</vt:lpstr>
      <vt:lpstr>Google Sans</vt:lpstr>
      <vt:lpstr>open sans</vt:lpstr>
      <vt:lpstr>Poppins</vt:lpstr>
      <vt:lpstr>Wingdings</vt:lpstr>
      <vt:lpstr>Office Theme</vt:lpstr>
      <vt:lpstr>POWER APPS</vt:lpstr>
      <vt:lpstr>Microsoft Power Platform </vt:lpstr>
      <vt:lpstr>What is Power Apps?</vt:lpstr>
      <vt:lpstr>Power Apps for app makers/creators</vt:lpstr>
      <vt:lpstr>Dataverse</vt:lpstr>
      <vt:lpstr>PowerPoint Presentation</vt:lpstr>
      <vt:lpstr>Get Started With Power Apps Development process</vt:lpstr>
      <vt:lpstr> </vt:lpstr>
      <vt:lpstr>Components of Power apps</vt:lpstr>
      <vt:lpstr>Gallery</vt:lpstr>
      <vt:lpstr>Power Apps Gallery Types </vt:lpstr>
      <vt:lpstr>Gallery Limitations</vt:lpstr>
      <vt:lpstr> </vt:lpstr>
      <vt:lpstr>Screen</vt:lpstr>
      <vt:lpstr>   </vt:lpstr>
      <vt:lpstr>Colour contrast </vt:lpstr>
      <vt:lpstr>   </vt:lpstr>
      <vt:lpstr>Card</vt:lpstr>
      <vt:lpstr>Power Apps Types</vt:lpstr>
      <vt:lpstr>Canvas apps</vt:lpstr>
      <vt:lpstr>Key characteristics of canvas apps</vt:lpstr>
      <vt:lpstr>Naming Conversion </vt:lpstr>
      <vt:lpstr>Screen Names</vt:lpstr>
      <vt:lpstr> Control Names </vt:lpstr>
      <vt:lpstr>Variable Names </vt:lpstr>
      <vt:lpstr>Collection Names </vt:lpstr>
      <vt:lpstr>Datasource Table Names </vt:lpstr>
      <vt:lpstr> </vt:lpstr>
      <vt:lpstr>Types of Variables</vt:lpstr>
      <vt:lpstr>Local Variable</vt:lpstr>
      <vt:lpstr>Global Variable</vt:lpstr>
      <vt:lpstr>Collections</vt:lpstr>
      <vt:lpstr>PowerPoint Presentation</vt:lpstr>
      <vt:lpstr>Patch</vt:lpstr>
      <vt:lpstr>Patch Syntax: </vt:lpstr>
      <vt:lpstr> </vt:lpstr>
      <vt:lpstr>How to create canvas App</vt:lpstr>
      <vt:lpstr>Give the app name here and select anyone format and click create</vt:lpstr>
      <vt:lpstr>This is the Canvas Editing Page.</vt:lpstr>
      <vt:lpstr>Example</vt:lpstr>
      <vt:lpstr>Model-driven apps </vt:lpstr>
      <vt:lpstr> </vt:lpstr>
      <vt:lpstr>Example</vt:lpstr>
      <vt:lpstr>PowerPoint Presentation</vt:lpstr>
      <vt:lpstr>Canvas app Vs Model-driven apps</vt:lpstr>
      <vt:lpstr>Power Apps Portal</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APPS</dc:title>
  <dc:creator>DELL</dc:creator>
  <cp:lastModifiedBy>DELL</cp:lastModifiedBy>
  <cp:revision>66</cp:revision>
  <dcterms:created xsi:type="dcterms:W3CDTF">2024-07-24T08:11:12Z</dcterms:created>
  <dcterms:modified xsi:type="dcterms:W3CDTF">2024-08-02T11:56:34Z</dcterms:modified>
</cp:coreProperties>
</file>