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8" r:id="rId3"/>
    <p:sldId id="260" r:id="rId4"/>
    <p:sldId id="267" r:id="rId5"/>
    <p:sldId id="268" r:id="rId6"/>
    <p:sldId id="269" r:id="rId7"/>
    <p:sldId id="274" r:id="rId8"/>
    <p:sldId id="281" r:id="rId9"/>
    <p:sldId id="282" r:id="rId10"/>
    <p:sldId id="277" r:id="rId11"/>
    <p:sldId id="284" r:id="rId12"/>
    <p:sldId id="285" r:id="rId13"/>
    <p:sldId id="292" r:id="rId14"/>
    <p:sldId id="294" r:id="rId15"/>
    <p:sldId id="295" r:id="rId16"/>
    <p:sldId id="296" r:id="rId17"/>
    <p:sldId id="280" r:id="rId18"/>
  </p:sldIdLst>
  <p:sldSz cx="9144000" cy="5143500" type="screen16x9"/>
  <p:notesSz cx="6858000" cy="9144000"/>
  <p:embeddedFontLst>
    <p:embeddedFont>
      <p:font typeface="Bebas Neue" panose="020B0606020202050201" pitchFamily="34" charset="0"/>
      <p:regular r:id="rId20"/>
    </p:embeddedFont>
    <p:embeddedFont>
      <p:font typeface="Mulish" panose="020B0604020202020204" charset="0"/>
      <p:regular r:id="rId21"/>
      <p:bold r:id="rId22"/>
      <p:italic r:id="rId23"/>
      <p:boldItalic r:id="rId24"/>
    </p:embeddedFont>
    <p:embeddedFont>
      <p:font typeface="Nunito Light" pitchFamily="2" charset="0"/>
      <p:regular r:id="rId25"/>
      <p:italic r:id="rId26"/>
    </p:embeddedFont>
    <p:embeddedFont>
      <p:font typeface="Quicksan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6E5920-D8B8-42C7-A0FF-D989AB06357A}">
  <a:tblStyle styleId="{726E5920-D8B8-42C7-A0FF-D989AB0635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p:scale>
          <a:sx n="70" d="100"/>
          <a:sy n="70" d="100"/>
        </p:scale>
        <p:origin x="-54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shini Senthilkumar" userId="cfb36e67-54ff-4cab-9c89-44a252481560" providerId="ADAL" clId="{A1166EE0-103F-4537-9632-A15E7ED4897A}"/>
    <pc:docChg chg="modSld">
      <pc:chgData name="Dharshini Senthilkumar" userId="cfb36e67-54ff-4cab-9c89-44a252481560" providerId="ADAL" clId="{A1166EE0-103F-4537-9632-A15E7ED4897A}" dt="2024-07-03T10:53:15.067" v="5" actId="20577"/>
      <pc:docMkLst>
        <pc:docMk/>
      </pc:docMkLst>
      <pc:sldChg chg="modSp mod">
        <pc:chgData name="Dharshini Senthilkumar" userId="cfb36e67-54ff-4cab-9c89-44a252481560" providerId="ADAL" clId="{A1166EE0-103F-4537-9632-A15E7ED4897A}" dt="2024-07-03T10:50:02.481" v="4" actId="20577"/>
        <pc:sldMkLst>
          <pc:docMk/>
          <pc:sldMk cId="2971215956" sldId="294"/>
        </pc:sldMkLst>
        <pc:spChg chg="mod">
          <ac:chgData name="Dharshini Senthilkumar" userId="cfb36e67-54ff-4cab-9c89-44a252481560" providerId="ADAL" clId="{A1166EE0-103F-4537-9632-A15E7ED4897A}" dt="2024-07-03T10:50:02.481" v="4" actId="20577"/>
          <ac:spMkLst>
            <pc:docMk/>
            <pc:sldMk cId="2971215956" sldId="294"/>
            <ac:spMk id="8" creationId="{D2490F66-FF19-24C9-315A-2B6EFC78B6F4}"/>
          </ac:spMkLst>
        </pc:spChg>
      </pc:sldChg>
      <pc:sldChg chg="modSp mod">
        <pc:chgData name="Dharshini Senthilkumar" userId="cfb36e67-54ff-4cab-9c89-44a252481560" providerId="ADAL" clId="{A1166EE0-103F-4537-9632-A15E7ED4897A}" dt="2024-07-03T10:53:15.067" v="5" actId="20577"/>
        <pc:sldMkLst>
          <pc:docMk/>
          <pc:sldMk cId="520100080" sldId="295"/>
        </pc:sldMkLst>
        <pc:graphicFrameChg chg="modGraphic">
          <ac:chgData name="Dharshini Senthilkumar" userId="cfb36e67-54ff-4cab-9c89-44a252481560" providerId="ADAL" clId="{A1166EE0-103F-4537-9632-A15E7ED4897A}" dt="2024-07-03T10:53:15.067" v="5" actId="20577"/>
          <ac:graphicFrameMkLst>
            <pc:docMk/>
            <pc:sldMk cId="520100080" sldId="295"/>
            <ac:graphicFrameMk id="6" creationId="{7D6AF354-A86E-5B0E-12E2-2F5F34B9AEC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70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0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3"/>
          <p:cNvSpPr txBox="1">
            <a:spLocks noGrp="1"/>
          </p:cNvSpPr>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3"/>
          <p:cNvSpPr txBox="1">
            <a:spLocks noGrp="1"/>
          </p:cNvSpPr>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3"/>
          <p:cNvSpPr txBox="1">
            <a:spLocks noGrp="1"/>
          </p:cNvSpPr>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 name="Google Shape;101;p13"/>
          <p:cNvSpPr txBox="1">
            <a:spLocks noGrp="1"/>
          </p:cNvSpPr>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60" name="Google Shape;160;p1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7"/>
          <p:cNvSpPr txBox="1">
            <a:spLocks noGrp="1"/>
          </p:cNvSpPr>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17"/>
          <p:cNvSpPr txBox="1">
            <a:spLocks noGrp="1"/>
          </p:cNvSpPr>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7"/>
          <p:cNvSpPr txBox="1">
            <a:spLocks noGrp="1"/>
          </p:cNvSpPr>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17"/>
          <p:cNvSpPr txBox="1">
            <a:spLocks noGrp="1"/>
          </p:cNvSpPr>
          <p:nvPr>
            <p:ph type="subTitle" idx="4"/>
          </p:nvPr>
        </p:nvSpPr>
        <p:spPr>
          <a:xfrm>
            <a:off x="93762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6" name="Google Shape;166;p17"/>
          <p:cNvSpPr txBox="1">
            <a:spLocks noGrp="1"/>
          </p:cNvSpPr>
          <p:nvPr>
            <p:ph type="subTitle" idx="5"/>
          </p:nvPr>
        </p:nvSpPr>
        <p:spPr>
          <a:xfrm>
            <a:off x="3484347"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7" name="Google Shape;167;p17"/>
          <p:cNvSpPr txBox="1">
            <a:spLocks noGrp="1"/>
          </p:cNvSpPr>
          <p:nvPr>
            <p:ph type="subTitle" idx="6"/>
          </p:nvPr>
        </p:nvSpPr>
        <p:spPr>
          <a:xfrm>
            <a:off x="603107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8"/>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8"/>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18"/>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0" name="Google Shape;180;p18"/>
          <p:cNvSpPr txBox="1">
            <a:spLocks noGrp="1"/>
          </p:cNvSpPr>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1" name="Google Shape;181;p18"/>
          <p:cNvSpPr txBox="1">
            <a:spLocks noGrp="1"/>
          </p:cNvSpPr>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2" name="Google Shape;182;p18"/>
          <p:cNvSpPr txBox="1">
            <a:spLocks noGrp="1"/>
          </p:cNvSpPr>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9"/>
          <p:cNvSpPr txBox="1">
            <a:spLocks noGrp="1"/>
          </p:cNvSpPr>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3" name="Google Shape;193;p19"/>
          <p:cNvSpPr txBox="1">
            <a:spLocks noGrp="1"/>
          </p:cNvSpPr>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19"/>
          <p:cNvSpPr txBox="1">
            <a:spLocks noGrp="1"/>
          </p:cNvSpPr>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 name="Google Shape;195;p19"/>
          <p:cNvSpPr txBox="1">
            <a:spLocks noGrp="1"/>
          </p:cNvSpPr>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6" name="Google Shape;196;p19"/>
          <p:cNvSpPr txBox="1">
            <a:spLocks noGrp="1"/>
          </p:cNvSpPr>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7" name="Google Shape;197;p19"/>
          <p:cNvSpPr txBox="1">
            <a:spLocks noGrp="1"/>
          </p:cNvSpPr>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0"/>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1" name="Google Shape;201;p20"/>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0"/>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03" name="Google Shape;203;p20"/>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04" name="Google Shape;204;p2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05" name="Google Shape;205;p20"/>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06" name="Google Shape;20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20"/>
          <p:cNvSpPr txBox="1">
            <a:spLocks noGrp="1"/>
          </p:cNvSpPr>
          <p:nvPr>
            <p:ph type="subTitle" idx="1"/>
          </p:nvPr>
        </p:nvSpPr>
        <p:spPr>
          <a:xfrm>
            <a:off x="154577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20"/>
          <p:cNvSpPr txBox="1">
            <a:spLocks noGrp="1"/>
          </p:cNvSpPr>
          <p:nvPr>
            <p:ph type="subTitle" idx="2"/>
          </p:nvPr>
        </p:nvSpPr>
        <p:spPr>
          <a:xfrm>
            <a:off x="504132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0"/>
          <p:cNvSpPr txBox="1">
            <a:spLocks noGrp="1"/>
          </p:cNvSpPr>
          <p:nvPr>
            <p:ph type="subTitle" idx="3"/>
          </p:nvPr>
        </p:nvSpPr>
        <p:spPr>
          <a:xfrm>
            <a:off x="154577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0" name="Google Shape;210;p20"/>
          <p:cNvSpPr txBox="1">
            <a:spLocks noGrp="1"/>
          </p:cNvSpPr>
          <p:nvPr>
            <p:ph type="subTitle" idx="4"/>
          </p:nvPr>
        </p:nvSpPr>
        <p:spPr>
          <a:xfrm>
            <a:off x="504132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0"/>
          <p:cNvSpPr txBox="1">
            <a:spLocks noGrp="1"/>
          </p:cNvSpPr>
          <p:nvPr>
            <p:ph type="subTitle" idx="5"/>
          </p:nvPr>
        </p:nvSpPr>
        <p:spPr>
          <a:xfrm>
            <a:off x="154577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2" name="Google Shape;212;p20"/>
          <p:cNvSpPr txBox="1">
            <a:spLocks noGrp="1"/>
          </p:cNvSpPr>
          <p:nvPr>
            <p:ph type="subTitle" idx="6"/>
          </p:nvPr>
        </p:nvSpPr>
        <p:spPr>
          <a:xfrm>
            <a:off x="504132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3" name="Google Shape;213;p20"/>
          <p:cNvSpPr txBox="1">
            <a:spLocks noGrp="1"/>
          </p:cNvSpPr>
          <p:nvPr>
            <p:ph type="subTitle" idx="7"/>
          </p:nvPr>
        </p:nvSpPr>
        <p:spPr>
          <a:xfrm>
            <a:off x="154577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4" name="Google Shape;214;p20"/>
          <p:cNvSpPr txBox="1">
            <a:spLocks noGrp="1"/>
          </p:cNvSpPr>
          <p:nvPr>
            <p:ph type="subTitle" idx="8"/>
          </p:nvPr>
        </p:nvSpPr>
        <p:spPr>
          <a:xfrm>
            <a:off x="504132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9" r:id="rId5"/>
    <p:sldLayoutId id="2147483663" r:id="rId6"/>
    <p:sldLayoutId id="2147483664" r:id="rId7"/>
    <p:sldLayoutId id="2147483665" r:id="rId8"/>
    <p:sldLayoutId id="2147483666"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pic>
        <p:nvPicPr>
          <p:cNvPr id="2052" name="Picture 4">
            <a:extLst>
              <a:ext uri="{FF2B5EF4-FFF2-40B4-BE49-F238E27FC236}">
                <a16:creationId xmlns:a16="http://schemas.microsoft.com/office/drawing/2014/main" id="{50F71864-2465-32FF-3593-38EB5A013F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34" r="7822"/>
          <a:stretch/>
        </p:blipFill>
        <p:spPr bwMode="auto">
          <a:xfrm>
            <a:off x="168780" y="185677"/>
            <a:ext cx="1899745" cy="185427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4F411D5-ABCE-3B16-59BE-F686DA2190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236"/>
          <a:stretch/>
        </p:blipFill>
        <p:spPr bwMode="auto">
          <a:xfrm>
            <a:off x="6495763" y="3196315"/>
            <a:ext cx="2504200" cy="1781648"/>
          </a:xfrm>
          <a:prstGeom prst="rect">
            <a:avLst/>
          </a:prstGeom>
          <a:noFill/>
          <a:extLst>
            <a:ext uri="{909E8E84-426E-40DD-AFC4-6F175D3DCCD1}">
              <a14:hiddenFill xmlns:a14="http://schemas.microsoft.com/office/drawing/2010/main">
                <a:solidFill>
                  <a:srgbClr val="FFFFFF"/>
                </a:solidFill>
              </a14:hiddenFill>
            </a:ext>
          </a:extLst>
        </p:spPr>
      </p:pic>
      <p:sp>
        <p:nvSpPr>
          <p:cNvPr id="285" name="Google Shape;285;p29"/>
          <p:cNvSpPr txBox="1">
            <a:spLocks noGrp="1"/>
          </p:cNvSpPr>
          <p:nvPr>
            <p:ph type="ctrTitle"/>
          </p:nvPr>
        </p:nvSpPr>
        <p:spPr>
          <a:xfrm>
            <a:off x="168781" y="1374319"/>
            <a:ext cx="8620496"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700" dirty="0"/>
              <a:t>IT </a:t>
            </a:r>
            <a:r>
              <a:rPr lang="en" sz="6700" dirty="0">
                <a:latin typeface="Quicksand" panose="020B0604020202020204" charset="0"/>
              </a:rPr>
              <a:t>Service</a:t>
            </a:r>
            <a:r>
              <a:rPr lang="en" sz="6700" dirty="0"/>
              <a:t> Ticket Analysis</a:t>
            </a:r>
            <a:endParaRPr sz="5900" dirty="0">
              <a:solidFill>
                <a:schemeClr val="dk2"/>
              </a:solidFill>
            </a:endParaRPr>
          </a:p>
        </p:txBody>
      </p:sp>
      <p:cxnSp>
        <p:nvCxnSpPr>
          <p:cNvPr id="287" name="Google Shape;287;p29"/>
          <p:cNvCxnSpPr/>
          <p:nvPr/>
        </p:nvCxnSpPr>
        <p:spPr>
          <a:xfrm rot="10800000" flipH="1">
            <a:off x="1600600" y="3640591"/>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2399177" y="272474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836075" y="930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txBox="1">
            <a:spLocks noGrp="1"/>
          </p:cNvSpPr>
          <p:nvPr>
            <p:ph type="title"/>
          </p:nvPr>
        </p:nvSpPr>
        <p:spPr>
          <a:xfrm>
            <a:off x="357728" y="358312"/>
            <a:ext cx="85813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Factors contributing to Delayed Resolution Time</a:t>
            </a:r>
            <a:endParaRPr lang="en-IN" dirty="0"/>
          </a:p>
        </p:txBody>
      </p:sp>
      <p:sp>
        <p:nvSpPr>
          <p:cNvPr id="632" name="Google Shape;632;p50"/>
          <p:cNvSpPr txBox="1">
            <a:spLocks noGrp="1"/>
          </p:cNvSpPr>
          <p:nvPr>
            <p:ph type="title" idx="4294967295"/>
          </p:nvPr>
        </p:nvSpPr>
        <p:spPr>
          <a:xfrm>
            <a:off x="357728" y="883916"/>
            <a:ext cx="8502493" cy="15941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Objective: </a:t>
            </a:r>
            <a:r>
              <a:rPr lang="en-US" sz="1400" b="0" dirty="0">
                <a:latin typeface="Mulish" panose="020B0604020202020204" charset="0"/>
              </a:rPr>
              <a:t>To identify and analyze factors contributing to delayed resolution times.</a:t>
            </a:r>
            <a:br>
              <a:rPr lang="en-US" sz="2000" dirty="0">
                <a:latin typeface="Mulish" panose="020B0604020202020204" charset="0"/>
              </a:rPr>
            </a:br>
            <a:r>
              <a:rPr lang="en-US" sz="1600" dirty="0"/>
              <a:t>Hypothesis: </a:t>
            </a:r>
            <a:r>
              <a:rPr lang="en-US" sz="1400" b="0" dirty="0">
                <a:latin typeface="Mulish" panose="020B0604020202020204" charset="0"/>
              </a:rPr>
              <a:t>Multiple interrelated factors influence resolution times; addressing these can reduce delays and improve efficiency.</a:t>
            </a:r>
            <a:endParaRPr sz="2000" b="0" dirty="0">
              <a:latin typeface="Mulish" panose="020B0604020202020204" charset="0"/>
            </a:endParaRPr>
          </a:p>
        </p:txBody>
      </p:sp>
      <p:sp>
        <p:nvSpPr>
          <p:cNvPr id="638" name="Google Shape;638;p5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Picture 8" descr="A diagram of a process">
            <a:extLst>
              <a:ext uri="{FF2B5EF4-FFF2-40B4-BE49-F238E27FC236}">
                <a16:creationId xmlns:a16="http://schemas.microsoft.com/office/drawing/2014/main" id="{38E6D3B3-619B-9DFF-ED0A-57B3976872C9}"/>
              </a:ext>
            </a:extLst>
          </p:cNvPr>
          <p:cNvPicPr>
            <a:picLocks noChangeAspect="1"/>
          </p:cNvPicPr>
          <p:nvPr/>
        </p:nvPicPr>
        <p:blipFill>
          <a:blip r:embed="rId3"/>
          <a:stretch>
            <a:fillRect/>
          </a:stretch>
        </p:blipFill>
        <p:spPr>
          <a:xfrm>
            <a:off x="1947056" y="2073166"/>
            <a:ext cx="5620391" cy="26253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txBox="1">
            <a:spLocks noGrp="1"/>
          </p:cNvSpPr>
          <p:nvPr>
            <p:ph type="title"/>
          </p:nvPr>
        </p:nvSpPr>
        <p:spPr>
          <a:xfrm>
            <a:off x="357728" y="366195"/>
            <a:ext cx="85813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Factors contributing to High Ticket Resolution Time</a:t>
            </a:r>
            <a:endParaRPr lang="en-IN" dirty="0"/>
          </a:p>
        </p:txBody>
      </p:sp>
      <p:sp>
        <p:nvSpPr>
          <p:cNvPr id="632" name="Google Shape;632;p50"/>
          <p:cNvSpPr txBox="1">
            <a:spLocks noGrp="1"/>
          </p:cNvSpPr>
          <p:nvPr>
            <p:ph type="title" idx="4294967295"/>
          </p:nvPr>
        </p:nvSpPr>
        <p:spPr>
          <a:xfrm>
            <a:off x="357728" y="839231"/>
            <a:ext cx="8502493" cy="15941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Objective: </a:t>
            </a:r>
            <a:r>
              <a:rPr lang="en-US" sz="1400" b="0" dirty="0">
                <a:latin typeface="Mulish" panose="020B0604020202020204" charset="0"/>
              </a:rPr>
              <a:t>To identify and analyze factors contributing to high ticket resolution times.</a:t>
            </a:r>
            <a:br>
              <a:rPr lang="en-US" sz="2000" dirty="0">
                <a:latin typeface="Mulish" panose="020B0604020202020204" charset="0"/>
              </a:rPr>
            </a:br>
            <a:r>
              <a:rPr lang="en-US" sz="1600" dirty="0"/>
              <a:t>Hypothesis: </a:t>
            </a:r>
            <a:r>
              <a:rPr lang="en-US" sz="1400" b="0" dirty="0">
                <a:latin typeface="Mulish" panose="020B0604020202020204" charset="0"/>
              </a:rPr>
              <a:t>Multiple interrelated factors influence resolution times; addressing these can improve efficiency.</a:t>
            </a:r>
            <a:endParaRPr sz="2000" b="0" dirty="0">
              <a:latin typeface="Mulish" panose="020B0604020202020204" charset="0"/>
            </a:endParaRPr>
          </a:p>
        </p:txBody>
      </p:sp>
      <p:sp>
        <p:nvSpPr>
          <p:cNvPr id="638" name="Google Shape;638;p5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7" name="Picture 6" descr="A diagram of a different type of machine">
            <a:extLst>
              <a:ext uri="{FF2B5EF4-FFF2-40B4-BE49-F238E27FC236}">
                <a16:creationId xmlns:a16="http://schemas.microsoft.com/office/drawing/2014/main" id="{C27C6A2A-2645-DFB3-88DE-D03B05C9480F}"/>
              </a:ext>
            </a:extLst>
          </p:cNvPr>
          <p:cNvPicPr>
            <a:picLocks noChangeAspect="1"/>
          </p:cNvPicPr>
          <p:nvPr/>
        </p:nvPicPr>
        <p:blipFill>
          <a:blip r:embed="rId3"/>
          <a:stretch>
            <a:fillRect/>
          </a:stretch>
        </p:blipFill>
        <p:spPr>
          <a:xfrm>
            <a:off x="1828799" y="1873404"/>
            <a:ext cx="6345622" cy="2729472"/>
          </a:xfrm>
          <a:prstGeom prst="rect">
            <a:avLst/>
          </a:prstGeom>
        </p:spPr>
      </p:pic>
    </p:spTree>
    <p:extLst>
      <p:ext uri="{BB962C8B-B14F-4D97-AF65-F5344CB8AC3E}">
        <p14:creationId xmlns:p14="http://schemas.microsoft.com/office/powerpoint/2010/main" val="252105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F14174-763E-F810-EAF0-38AEB60876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itle 2">
            <a:extLst>
              <a:ext uri="{FF2B5EF4-FFF2-40B4-BE49-F238E27FC236}">
                <a16:creationId xmlns:a16="http://schemas.microsoft.com/office/drawing/2014/main" id="{9E8D4A3D-7908-B7F8-8901-CD3BA7E3931F}"/>
              </a:ext>
            </a:extLst>
          </p:cNvPr>
          <p:cNvSpPr>
            <a:spLocks noGrp="1"/>
          </p:cNvSpPr>
          <p:nvPr>
            <p:ph type="title"/>
          </p:nvPr>
        </p:nvSpPr>
        <p:spPr>
          <a:xfrm>
            <a:off x="275897" y="445025"/>
            <a:ext cx="8623737" cy="572700"/>
          </a:xfrm>
        </p:spPr>
        <p:txBody>
          <a:bodyPr/>
          <a:lstStyle/>
          <a:p>
            <a:pPr algn="ctr"/>
            <a:r>
              <a:rPr lang="en-US" dirty="0"/>
              <a:t>Recommendations and Implementation Plan</a:t>
            </a:r>
            <a:endParaRPr lang="en-IN" dirty="0"/>
          </a:p>
        </p:txBody>
      </p:sp>
      <p:sp>
        <p:nvSpPr>
          <p:cNvPr id="5" name="Rectangle 1">
            <a:extLst>
              <a:ext uri="{FF2B5EF4-FFF2-40B4-BE49-F238E27FC236}">
                <a16:creationId xmlns:a16="http://schemas.microsoft.com/office/drawing/2014/main" id="{333F9A39-77C5-C562-5437-A6AFAAB47482}"/>
              </a:ext>
            </a:extLst>
          </p:cNvPr>
          <p:cNvSpPr>
            <a:spLocks noGrp="1" noChangeArrowheads="1"/>
          </p:cNvSpPr>
          <p:nvPr>
            <p:ph type="subTitle" idx="1"/>
          </p:nvPr>
        </p:nvSpPr>
        <p:spPr bwMode="auto">
          <a:xfrm>
            <a:off x="670035" y="1087291"/>
            <a:ext cx="830054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lnSpc>
                <a:spcPct val="100000"/>
              </a:lnSpc>
              <a:buSzPts val="3000"/>
              <a:buNone/>
              <a:tabLst/>
            </a:pPr>
            <a:r>
              <a:rPr lang="en-US" altLang="en-US" b="1" dirty="0">
                <a:latin typeface="Quicksand"/>
                <a:sym typeface="Quicksand"/>
              </a:rPr>
              <a:t>Short-term (1-3 months)</a:t>
            </a:r>
          </a:p>
          <a:p>
            <a:pPr marL="0" lvl="0" indent="0" defTabSz="914400" eaLnBrk="0" fontAlgn="base" latinLnBrk="0" hangingPunct="0">
              <a:lnSpc>
                <a:spcPct val="100000"/>
              </a:lnSpc>
              <a:buSzPts val="3000"/>
              <a:buNone/>
              <a:tabLst/>
            </a:pPr>
            <a:r>
              <a:rPr lang="en-US" altLang="en-US" sz="1400" dirty="0">
                <a:latin typeface="Quicksand"/>
                <a:sym typeface="Quicksand"/>
              </a:rPr>
              <a:t>Identify and reduce key workplace distractions.</a:t>
            </a:r>
          </a:p>
          <a:p>
            <a:pPr marL="0" lvl="0" indent="0" defTabSz="914400" eaLnBrk="0" fontAlgn="base" latinLnBrk="0" hangingPunct="0">
              <a:lnSpc>
                <a:spcPct val="100000"/>
              </a:lnSpc>
              <a:buSzPts val="3000"/>
              <a:buNone/>
              <a:tabLst/>
            </a:pPr>
            <a:r>
              <a:rPr lang="en-US" altLang="en-US" sz="1400" dirty="0">
                <a:latin typeface="Quicksand"/>
                <a:sym typeface="Quicksand"/>
              </a:rPr>
              <a:t>Standardize ticket resolution processes.</a:t>
            </a:r>
          </a:p>
          <a:p>
            <a:pPr marL="0" lvl="0" indent="0" defTabSz="914400" eaLnBrk="0" fontAlgn="base" latinLnBrk="0" hangingPunct="0">
              <a:lnSpc>
                <a:spcPct val="100000"/>
              </a:lnSpc>
              <a:buSzPts val="3000"/>
              <a:buNone/>
              <a:tabLst/>
            </a:pPr>
            <a:r>
              <a:rPr lang="en-US" altLang="en-US" sz="1400" dirty="0">
                <a:latin typeface="Quicksand"/>
                <a:sym typeface="Quicksand"/>
              </a:rPr>
              <a:t>Ensure adequate hardware resources are available.</a:t>
            </a:r>
          </a:p>
          <a:p>
            <a:pPr marL="0" lvl="0" indent="0" defTabSz="914400" eaLnBrk="0" fontAlgn="base" latinLnBrk="0" hangingPunct="0">
              <a:lnSpc>
                <a:spcPct val="100000"/>
              </a:lnSpc>
              <a:buSzPts val="3000"/>
              <a:buNone/>
              <a:tabLst/>
            </a:pPr>
            <a:r>
              <a:rPr lang="en-US" altLang="en-US" sz="1400" dirty="0">
                <a:latin typeface="Quicksand"/>
                <a:sym typeface="Quicksand"/>
              </a:rPr>
              <a:t>Streamline ticket assignment procedures.</a:t>
            </a:r>
          </a:p>
          <a:p>
            <a:pPr marL="0" lvl="0" indent="0" defTabSz="914400" eaLnBrk="0" fontAlgn="base" latinLnBrk="0" hangingPunct="0">
              <a:lnSpc>
                <a:spcPct val="100000"/>
              </a:lnSpc>
              <a:buSzPts val="3000"/>
              <a:buNone/>
              <a:tabLst/>
            </a:pPr>
            <a:endParaRPr lang="en-US" altLang="en-US" sz="1400" dirty="0">
              <a:latin typeface="Quicksand"/>
              <a:sym typeface="Quicksand"/>
            </a:endParaRPr>
          </a:p>
          <a:p>
            <a:pPr marL="0" lvl="0" indent="0" defTabSz="914400" eaLnBrk="0" fontAlgn="base" latinLnBrk="0" hangingPunct="0">
              <a:lnSpc>
                <a:spcPct val="100000"/>
              </a:lnSpc>
              <a:buSzPts val="3000"/>
              <a:buNone/>
              <a:tabLst/>
            </a:pPr>
            <a:r>
              <a:rPr lang="en-US" altLang="en-US" b="1" dirty="0">
                <a:latin typeface="Quicksand"/>
                <a:sym typeface="Quicksand"/>
              </a:rPr>
              <a:t>Medium-term (3-6 months)</a:t>
            </a:r>
          </a:p>
          <a:p>
            <a:pPr marL="0" lvl="0" indent="0" defTabSz="914400" eaLnBrk="0" fontAlgn="base" latinLnBrk="0" hangingPunct="0">
              <a:lnSpc>
                <a:spcPct val="100000"/>
              </a:lnSpc>
              <a:buSzPts val="3000"/>
              <a:buNone/>
              <a:tabLst/>
            </a:pPr>
            <a:r>
              <a:rPr lang="en-US" altLang="en-US" sz="1400" dirty="0">
                <a:latin typeface="Quicksand"/>
                <a:sym typeface="Quicksand"/>
              </a:rPr>
              <a:t>Enhance communication and collaboration tools for remote work.</a:t>
            </a:r>
          </a:p>
          <a:p>
            <a:pPr marL="0" lvl="0" indent="0" defTabSz="914400" eaLnBrk="0" fontAlgn="base" latinLnBrk="0" hangingPunct="0">
              <a:lnSpc>
                <a:spcPct val="100000"/>
              </a:lnSpc>
              <a:buSzPts val="3000"/>
              <a:buNone/>
              <a:tabLst/>
            </a:pPr>
            <a:r>
              <a:rPr lang="en-US" altLang="en-US" sz="1400" dirty="0">
                <a:latin typeface="Quicksand"/>
                <a:sym typeface="Quicksand"/>
              </a:rPr>
              <a:t>Optimize software availability and uptime.</a:t>
            </a:r>
          </a:p>
          <a:p>
            <a:pPr marL="0" lvl="0" indent="0" defTabSz="914400" eaLnBrk="0" fontAlgn="base" latinLnBrk="0" hangingPunct="0">
              <a:lnSpc>
                <a:spcPct val="100000"/>
              </a:lnSpc>
              <a:buSzPts val="3000"/>
              <a:buNone/>
              <a:tabLst/>
            </a:pPr>
            <a:r>
              <a:rPr lang="en-US" altLang="en-US" sz="1400" dirty="0">
                <a:latin typeface="Quicksand"/>
                <a:sym typeface="Quicksand"/>
              </a:rPr>
              <a:t>Develop clear escalation procedures.</a:t>
            </a:r>
          </a:p>
          <a:p>
            <a:pPr marL="0" lvl="0" indent="0" defTabSz="914400" eaLnBrk="0" fontAlgn="base" latinLnBrk="0" hangingPunct="0">
              <a:lnSpc>
                <a:spcPct val="100000"/>
              </a:lnSpc>
              <a:buSzPts val="3000"/>
              <a:buNone/>
              <a:tabLst/>
            </a:pPr>
            <a:endParaRPr lang="en-US" altLang="en-US" sz="1400" dirty="0">
              <a:latin typeface="Quicksand"/>
              <a:sym typeface="Quicksand"/>
            </a:endParaRPr>
          </a:p>
          <a:p>
            <a:pPr marL="0" lvl="0" indent="0" defTabSz="914400" eaLnBrk="0" fontAlgn="base" latinLnBrk="0" hangingPunct="0">
              <a:lnSpc>
                <a:spcPct val="100000"/>
              </a:lnSpc>
              <a:buSzPts val="3000"/>
              <a:buNone/>
              <a:tabLst/>
            </a:pPr>
            <a:r>
              <a:rPr lang="en-US" altLang="en-US" b="1" dirty="0">
                <a:latin typeface="Quicksand"/>
                <a:sym typeface="Quicksand"/>
              </a:rPr>
              <a:t>Long-term (6-12 months)</a:t>
            </a:r>
          </a:p>
          <a:p>
            <a:pPr marL="0" lvl="0" indent="0" defTabSz="914400" eaLnBrk="0" fontAlgn="base" latinLnBrk="0" hangingPunct="0">
              <a:lnSpc>
                <a:spcPct val="100000"/>
              </a:lnSpc>
              <a:buSzPts val="3000"/>
              <a:buNone/>
              <a:tabLst/>
            </a:pPr>
            <a:r>
              <a:rPr lang="en-US" altLang="en-US" sz="1400" dirty="0">
                <a:latin typeface="Quicksand"/>
                <a:sym typeface="Quicksand"/>
              </a:rPr>
              <a:t>Invest in reliable hardware and network infrastructure.</a:t>
            </a:r>
          </a:p>
          <a:p>
            <a:pPr marL="0" lvl="0" indent="0" defTabSz="914400" eaLnBrk="0" fontAlgn="base" latinLnBrk="0" hangingPunct="0">
              <a:lnSpc>
                <a:spcPct val="100000"/>
              </a:lnSpc>
              <a:buSzPts val="3000"/>
              <a:buNone/>
              <a:tabLst/>
            </a:pPr>
            <a:r>
              <a:rPr lang="en-US" altLang="en-US" sz="1400" dirty="0">
                <a:latin typeface="Quicksand"/>
                <a:sym typeface="Quicksand"/>
              </a:rPr>
              <a:t>Implement preventive maintenance protocols.</a:t>
            </a:r>
          </a:p>
          <a:p>
            <a:pPr marL="0" lvl="0" indent="0" defTabSz="914400" eaLnBrk="0" fontAlgn="base" latinLnBrk="0" hangingPunct="0">
              <a:lnSpc>
                <a:spcPct val="100000"/>
              </a:lnSpc>
              <a:buSzPts val="3000"/>
              <a:buNone/>
              <a:tabLst/>
            </a:pPr>
            <a:r>
              <a:rPr lang="en-US" altLang="en-US" sz="1400" dirty="0">
                <a:latin typeface="Quicksand"/>
                <a:sym typeface="Quicksand"/>
              </a:rPr>
              <a:t>Establish robust monitoring and reporting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536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8E4BB6-DEBF-E767-E729-8CC0DCD1A7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itle 2">
            <a:extLst>
              <a:ext uri="{FF2B5EF4-FFF2-40B4-BE49-F238E27FC236}">
                <a16:creationId xmlns:a16="http://schemas.microsoft.com/office/drawing/2014/main" id="{7CF0B615-3CAF-90E7-26AA-B51C6EF5219C}"/>
              </a:ext>
            </a:extLst>
          </p:cNvPr>
          <p:cNvSpPr>
            <a:spLocks noGrp="1"/>
          </p:cNvSpPr>
          <p:nvPr>
            <p:ph type="title"/>
          </p:nvPr>
        </p:nvSpPr>
        <p:spPr>
          <a:xfrm>
            <a:off x="184298" y="338705"/>
            <a:ext cx="8761228" cy="572700"/>
          </a:xfrm>
        </p:spPr>
        <p:txBody>
          <a:bodyPr/>
          <a:lstStyle/>
          <a:p>
            <a:pPr algn="ctr"/>
            <a:r>
              <a:rPr lang="en-US" b="1" dirty="0">
                <a:latin typeface="Mulish" panose="020B0604020202020204" charset="0"/>
              </a:rPr>
              <a:t>Key Influencers by Ticket Priority - Critical (1)</a:t>
            </a:r>
            <a:br>
              <a:rPr lang="en-US" b="1" dirty="0">
                <a:latin typeface="Mulish" panose="020B0604020202020204" charset="0"/>
              </a:rPr>
            </a:br>
            <a:endParaRPr lang="en-IN" dirty="0"/>
          </a:p>
        </p:txBody>
      </p:sp>
      <p:pic>
        <p:nvPicPr>
          <p:cNvPr id="5" name="Picture 4">
            <a:extLst>
              <a:ext uri="{FF2B5EF4-FFF2-40B4-BE49-F238E27FC236}">
                <a16:creationId xmlns:a16="http://schemas.microsoft.com/office/drawing/2014/main" id="{336DA002-D6FC-62E7-0DC1-D5FF15F9D342}"/>
              </a:ext>
            </a:extLst>
          </p:cNvPr>
          <p:cNvPicPr>
            <a:picLocks noChangeAspect="1"/>
          </p:cNvPicPr>
          <p:nvPr/>
        </p:nvPicPr>
        <p:blipFill>
          <a:blip r:embed="rId2"/>
          <a:stretch>
            <a:fillRect/>
          </a:stretch>
        </p:blipFill>
        <p:spPr>
          <a:xfrm>
            <a:off x="3512486" y="1149731"/>
            <a:ext cx="5383421" cy="3214817"/>
          </a:xfrm>
          <a:prstGeom prst="rect">
            <a:avLst/>
          </a:prstGeom>
        </p:spPr>
      </p:pic>
      <p:sp>
        <p:nvSpPr>
          <p:cNvPr id="6" name="TextBox 5">
            <a:extLst>
              <a:ext uri="{FF2B5EF4-FFF2-40B4-BE49-F238E27FC236}">
                <a16:creationId xmlns:a16="http://schemas.microsoft.com/office/drawing/2014/main" id="{107D1B38-2CA0-53E1-0139-5828A7852632}"/>
              </a:ext>
            </a:extLst>
          </p:cNvPr>
          <p:cNvSpPr txBox="1"/>
          <p:nvPr/>
        </p:nvSpPr>
        <p:spPr>
          <a:xfrm>
            <a:off x="184298" y="1149731"/>
            <a:ext cx="3328188"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Observation:</a:t>
            </a:r>
            <a:r>
              <a:rPr kumimoji="0" lang="en-US" altLang="en-US" sz="1200" b="0" i="0" u="none" strike="noStrike" cap="none" normalizeH="0" baseline="0" dirty="0">
                <a:ln>
                  <a:noFill/>
                </a:ln>
                <a:solidFill>
                  <a:schemeClr val="tx1"/>
                </a:solidFill>
                <a:effectLst/>
                <a:latin typeface="Arial" panose="020B0604020202020204" pitchFamily="34" charset="0"/>
              </a:rPr>
              <a:t> </a:t>
            </a:r>
            <a:r>
              <a:rPr lang="en-US" sz="1200" dirty="0">
                <a:latin typeface="Mulish" panose="020B0604020202020204" charset="0"/>
              </a:rPr>
              <a:t>Tickets associated with POS servers are highly likely to be categorized as critical. This is because issues with POS servers directly impact </a:t>
            </a:r>
            <a:r>
              <a:rPr lang="en-US" sz="1200" b="1" dirty="0">
                <a:latin typeface="Mulish" panose="020B0604020202020204" charset="0"/>
              </a:rPr>
              <a:t>sales operations</a:t>
            </a:r>
            <a:r>
              <a:rPr lang="en-US" sz="1200" dirty="0">
                <a:latin typeface="Mulish" panose="020B0604020202020204" charset="0"/>
              </a:rPr>
              <a:t>, leading to significant business disruptions.</a:t>
            </a:r>
          </a:p>
          <a:p>
            <a:endParaRPr lang="en-US" sz="1200" dirty="0">
              <a:latin typeface="Mulish" panose="020B0604020202020204" charset="0"/>
            </a:endParaRPr>
          </a:p>
          <a:p>
            <a:pPr marL="171450" indent="-171450">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Implication:</a:t>
            </a:r>
            <a:r>
              <a:rPr kumimoji="0" lang="en-US" altLang="en-US" sz="1200" b="0" i="0" u="none" strike="noStrike" cap="none" normalizeH="0" baseline="0" dirty="0">
                <a:ln>
                  <a:noFill/>
                </a:ln>
                <a:solidFill>
                  <a:schemeClr val="tx1"/>
                </a:solidFill>
                <a:effectLst/>
                <a:latin typeface="Arial" panose="020B0604020202020204" pitchFamily="34" charset="0"/>
              </a:rPr>
              <a:t> </a:t>
            </a:r>
            <a:r>
              <a:rPr lang="en-US" sz="1200" dirty="0">
                <a:latin typeface="Mulish" panose="020B0604020202020204" charset="0"/>
              </a:rPr>
              <a:t>POS server issues need immediate resolution to minimize downtime and ensure continuous business operations.</a:t>
            </a:r>
          </a:p>
          <a:p>
            <a:endParaRPr lang="en-US" sz="1200" dirty="0">
              <a:latin typeface="Mulish" panose="020B0604020202020204" charset="0"/>
            </a:endParaRPr>
          </a:p>
          <a:p>
            <a:pPr marL="171450" indent="-171450">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Recommendation:</a:t>
            </a:r>
            <a:r>
              <a:rPr kumimoji="0" lang="en-US" altLang="en-US" sz="1200" b="0" i="0" u="none" strike="noStrike" cap="none" normalizeH="0" baseline="0" dirty="0">
                <a:ln>
                  <a:noFill/>
                </a:ln>
                <a:solidFill>
                  <a:schemeClr val="tx1"/>
                </a:solidFill>
                <a:effectLst/>
                <a:latin typeface="Arial" panose="020B0604020202020204" pitchFamily="34" charset="0"/>
              </a:rPr>
              <a:t> </a:t>
            </a:r>
            <a:r>
              <a:rPr lang="en-US" sz="1200" dirty="0">
                <a:latin typeface="Mulish" panose="020B0604020202020204" charset="0"/>
              </a:rPr>
              <a:t>Develop specialized teams and protocols specifically for handling POS server issues. Additionally, implement monitoring tools that can detect and address potential POS server problems before they escalate.</a:t>
            </a:r>
            <a:endParaRPr lang="en-IN" sz="1200" dirty="0">
              <a:latin typeface="Mulish" panose="020B0604020202020204" charset="0"/>
            </a:endParaRPr>
          </a:p>
        </p:txBody>
      </p:sp>
    </p:spTree>
    <p:extLst>
      <p:ext uri="{BB962C8B-B14F-4D97-AF65-F5344CB8AC3E}">
        <p14:creationId xmlns:p14="http://schemas.microsoft.com/office/powerpoint/2010/main" val="302192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AD9CC-176F-D44E-9EB1-227E851884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Title 2">
            <a:extLst>
              <a:ext uri="{FF2B5EF4-FFF2-40B4-BE49-F238E27FC236}">
                <a16:creationId xmlns:a16="http://schemas.microsoft.com/office/drawing/2014/main" id="{2F6F9815-05CE-D830-EBEA-BEE0AB43CB47}"/>
              </a:ext>
            </a:extLst>
          </p:cNvPr>
          <p:cNvSpPr>
            <a:spLocks noGrp="1"/>
          </p:cNvSpPr>
          <p:nvPr>
            <p:ph type="title"/>
          </p:nvPr>
        </p:nvSpPr>
        <p:spPr>
          <a:xfrm>
            <a:off x="192023" y="381233"/>
            <a:ext cx="8683461" cy="572700"/>
          </a:xfrm>
        </p:spPr>
        <p:txBody>
          <a:bodyPr/>
          <a:lstStyle/>
          <a:p>
            <a:pPr algn="ctr"/>
            <a:r>
              <a:rPr lang="en-US" dirty="0"/>
              <a:t>Key Influencers by ticket priority</a:t>
            </a:r>
            <a:r>
              <a:rPr lang="en-US" b="1" dirty="0">
                <a:latin typeface="Mulish" panose="020B0604020202020204" charset="0"/>
              </a:rPr>
              <a:t> - Critical (2)</a:t>
            </a:r>
            <a:endParaRPr lang="en-IN" dirty="0"/>
          </a:p>
        </p:txBody>
      </p:sp>
      <p:pic>
        <p:nvPicPr>
          <p:cNvPr id="5" name="Picture 4">
            <a:extLst>
              <a:ext uri="{FF2B5EF4-FFF2-40B4-BE49-F238E27FC236}">
                <a16:creationId xmlns:a16="http://schemas.microsoft.com/office/drawing/2014/main" id="{6FA02330-F473-4C00-8EB3-CEC1E1D3F0FF}"/>
              </a:ext>
            </a:extLst>
          </p:cNvPr>
          <p:cNvPicPr>
            <a:picLocks noChangeAspect="1"/>
          </p:cNvPicPr>
          <p:nvPr/>
        </p:nvPicPr>
        <p:blipFill>
          <a:blip r:embed="rId2"/>
          <a:stretch>
            <a:fillRect/>
          </a:stretch>
        </p:blipFill>
        <p:spPr>
          <a:xfrm>
            <a:off x="3203105" y="1136819"/>
            <a:ext cx="5672380" cy="3283169"/>
          </a:xfrm>
          <a:prstGeom prst="rect">
            <a:avLst/>
          </a:prstGeom>
        </p:spPr>
      </p:pic>
      <p:sp>
        <p:nvSpPr>
          <p:cNvPr id="8" name="Rectangle 2">
            <a:extLst>
              <a:ext uri="{FF2B5EF4-FFF2-40B4-BE49-F238E27FC236}">
                <a16:creationId xmlns:a16="http://schemas.microsoft.com/office/drawing/2014/main" id="{D2490F66-FF19-24C9-315A-2B6EFC78B6F4}"/>
              </a:ext>
            </a:extLst>
          </p:cNvPr>
          <p:cNvSpPr>
            <a:spLocks noChangeArrowheads="1"/>
          </p:cNvSpPr>
          <p:nvPr/>
        </p:nvSpPr>
        <p:spPr bwMode="auto">
          <a:xfrm>
            <a:off x="268515" y="896183"/>
            <a:ext cx="282618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Mulish"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ulish" panose="020B0604020202020204" charset="0"/>
              </a:rPr>
              <a:t>Observation:</a:t>
            </a:r>
            <a:r>
              <a:rPr kumimoji="0" lang="en-US" altLang="en-US" sz="1200" b="0" i="0" u="none" strike="noStrike" cap="none" normalizeH="0" baseline="0" dirty="0">
                <a:ln>
                  <a:noFill/>
                </a:ln>
                <a:solidFill>
                  <a:schemeClr val="tx1"/>
                </a:solidFill>
                <a:effectLst/>
                <a:latin typeface="Mulish" panose="020B0604020202020204" charset="0"/>
              </a:rPr>
              <a:t> Tickets related to </a:t>
            </a:r>
            <a:r>
              <a:rPr kumimoji="0" lang="en-US" altLang="en-US" sz="1200" b="1" i="0" u="none" strike="noStrike" cap="none" normalizeH="0" baseline="0" dirty="0">
                <a:ln>
                  <a:noFill/>
                </a:ln>
                <a:solidFill>
                  <a:schemeClr val="tx1"/>
                </a:solidFill>
                <a:effectLst/>
                <a:latin typeface="Mulish" panose="020B0604020202020204" charset="0"/>
              </a:rPr>
              <a:t>printer receipt issues </a:t>
            </a:r>
            <a:r>
              <a:rPr kumimoji="0" lang="en-US" altLang="en-US" sz="1200" b="0" i="0" u="none" strike="noStrike" cap="none" normalizeH="0" baseline="0" dirty="0">
                <a:ln>
                  <a:noFill/>
                </a:ln>
                <a:solidFill>
                  <a:schemeClr val="tx1"/>
                </a:solidFill>
                <a:effectLst/>
                <a:latin typeface="Mulish" panose="020B0604020202020204" charset="0"/>
              </a:rPr>
              <a:t>are frequently classified as high priority. This shows that printer receipt problems</a:t>
            </a:r>
            <a:r>
              <a:rPr lang="en-US" altLang="en-US" sz="1200" dirty="0">
                <a:solidFill>
                  <a:schemeClr val="tx1"/>
                </a:solidFill>
                <a:latin typeface="Mulish" panose="020B0604020202020204" charset="0"/>
              </a:rPr>
              <a:t> </a:t>
            </a:r>
            <a:r>
              <a:rPr kumimoji="0" lang="en-US" altLang="en-US" sz="1200" b="0" i="0" u="none" strike="noStrike" cap="none" normalizeH="0" baseline="0" dirty="0">
                <a:ln>
                  <a:noFill/>
                </a:ln>
                <a:solidFill>
                  <a:schemeClr val="tx1"/>
                </a:solidFill>
                <a:effectLst/>
                <a:latin typeface="Mulish" panose="020B0604020202020204" charset="0"/>
              </a:rPr>
              <a:t>are critical for day-to-day operations, particularly in retail environments.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Mulish"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ulish" panose="020B0604020202020204" charset="0"/>
              </a:rPr>
              <a:t>Implication:</a:t>
            </a:r>
            <a:r>
              <a:rPr kumimoji="0" lang="en-US" altLang="en-US" sz="1200" b="0" i="0" u="none" strike="noStrike" cap="none" normalizeH="0" baseline="0" dirty="0">
                <a:ln>
                  <a:noFill/>
                </a:ln>
                <a:solidFill>
                  <a:schemeClr val="tx1"/>
                </a:solidFill>
                <a:effectLst/>
                <a:latin typeface="Mulish" panose="020B0604020202020204" charset="0"/>
              </a:rPr>
              <a:t> Ensuring printers function correctly is essential to maintain workflow efficiency and avoid operational bottlenecks.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Mulish"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ulish" panose="020B0604020202020204" charset="0"/>
              </a:rPr>
              <a:t>Recommendation:</a:t>
            </a:r>
            <a:r>
              <a:rPr kumimoji="0" lang="en-US" altLang="en-US" sz="1200" b="0" i="0" u="none" strike="noStrike" cap="none" normalizeH="0" baseline="0" dirty="0">
                <a:ln>
                  <a:noFill/>
                </a:ln>
                <a:solidFill>
                  <a:schemeClr val="tx1"/>
                </a:solidFill>
                <a:effectLst/>
                <a:latin typeface="Mulish" panose="020B0604020202020204" charset="0"/>
              </a:rPr>
              <a:t> Ensure adequate support and maintenance for printer receipt devices. Train staff to handle these issues efficiently and keep spare parts readily available to reduce downtime.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Mulish"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solidFill>
                <a:schemeClr val="tx1"/>
              </a:solidFill>
              <a:latin typeface="Mulish"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Mulish" panose="020B0604020202020204" charset="0"/>
            </a:endParaRPr>
          </a:p>
        </p:txBody>
      </p:sp>
    </p:spTree>
    <p:extLst>
      <p:ext uri="{BB962C8B-B14F-4D97-AF65-F5344CB8AC3E}">
        <p14:creationId xmlns:p14="http://schemas.microsoft.com/office/powerpoint/2010/main" val="297121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CEC355-9601-3E5B-DC2A-21C124012A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Title 2">
            <a:extLst>
              <a:ext uri="{FF2B5EF4-FFF2-40B4-BE49-F238E27FC236}">
                <a16:creationId xmlns:a16="http://schemas.microsoft.com/office/drawing/2014/main" id="{17095007-8655-14B9-0B7E-A257C9D2EA83}"/>
              </a:ext>
            </a:extLst>
          </p:cNvPr>
          <p:cNvSpPr>
            <a:spLocks noGrp="1"/>
          </p:cNvSpPr>
          <p:nvPr>
            <p:ph type="title"/>
          </p:nvPr>
        </p:nvSpPr>
        <p:spPr>
          <a:xfrm>
            <a:off x="538691" y="315120"/>
            <a:ext cx="6266400" cy="572700"/>
          </a:xfrm>
        </p:spPr>
        <p:txBody>
          <a:bodyPr/>
          <a:lstStyle/>
          <a:p>
            <a:r>
              <a:rPr lang="en-US" dirty="0"/>
              <a:t>Anomaly Detection</a:t>
            </a:r>
            <a:endParaRPr lang="en-IN" dirty="0"/>
          </a:p>
        </p:txBody>
      </p:sp>
      <p:sp>
        <p:nvSpPr>
          <p:cNvPr id="4" name="Subtitle 3">
            <a:extLst>
              <a:ext uri="{FF2B5EF4-FFF2-40B4-BE49-F238E27FC236}">
                <a16:creationId xmlns:a16="http://schemas.microsoft.com/office/drawing/2014/main" id="{CF7F8DBA-A583-D1D5-C09E-6CC126DAC8BF}"/>
              </a:ext>
            </a:extLst>
          </p:cNvPr>
          <p:cNvSpPr>
            <a:spLocks noGrp="1"/>
          </p:cNvSpPr>
          <p:nvPr>
            <p:ph type="subTitle" idx="1"/>
          </p:nvPr>
        </p:nvSpPr>
        <p:spPr>
          <a:xfrm>
            <a:off x="315962" y="840522"/>
            <a:ext cx="8466531" cy="992372"/>
          </a:xfrm>
        </p:spPr>
        <p:txBody>
          <a:bodyPr/>
          <a:lstStyle/>
          <a:p>
            <a:pPr marL="139700" indent="0">
              <a:buNone/>
            </a:pPr>
            <a:r>
              <a:rPr lang="en-US" sz="1200" dirty="0">
                <a:latin typeface="Mulish" panose="020B0604020202020204" charset="0"/>
              </a:rPr>
              <a:t>I have identified a few common Anomalies, and they are as follows:</a:t>
            </a:r>
          </a:p>
          <a:p>
            <a:pPr marL="139700" indent="0">
              <a:buNone/>
            </a:pPr>
            <a:endParaRPr lang="en-IN" sz="1200" dirty="0">
              <a:latin typeface="Mulish" panose="020B0604020202020204" charset="0"/>
            </a:endParaRPr>
          </a:p>
        </p:txBody>
      </p:sp>
      <p:graphicFrame>
        <p:nvGraphicFramePr>
          <p:cNvPr id="6" name="Table 6">
            <a:extLst>
              <a:ext uri="{FF2B5EF4-FFF2-40B4-BE49-F238E27FC236}">
                <a16:creationId xmlns:a16="http://schemas.microsoft.com/office/drawing/2014/main" id="{7D6AF354-A86E-5B0E-12E2-2F5F34B9AECE}"/>
              </a:ext>
            </a:extLst>
          </p:cNvPr>
          <p:cNvGraphicFramePr>
            <a:graphicFrameLocks noGrp="1"/>
          </p:cNvGraphicFramePr>
          <p:nvPr>
            <p:extLst>
              <p:ext uri="{D42A27DB-BD31-4B8C-83A1-F6EECF244321}">
                <p14:modId xmlns:p14="http://schemas.microsoft.com/office/powerpoint/2010/main" val="3413074746"/>
              </p:ext>
            </p:extLst>
          </p:nvPr>
        </p:nvGraphicFramePr>
        <p:xfrm>
          <a:off x="241006" y="1278316"/>
          <a:ext cx="8661988" cy="3170301"/>
        </p:xfrm>
        <a:graphic>
          <a:graphicData uri="http://schemas.openxmlformats.org/drawingml/2006/table">
            <a:tbl>
              <a:tblPr firstRow="1" bandRow="1">
                <a:tableStyleId>{726E5920-D8B8-42C7-A0FF-D989AB06357A}</a:tableStyleId>
              </a:tblPr>
              <a:tblGrid>
                <a:gridCol w="4330994">
                  <a:extLst>
                    <a:ext uri="{9D8B030D-6E8A-4147-A177-3AD203B41FA5}">
                      <a16:colId xmlns:a16="http://schemas.microsoft.com/office/drawing/2014/main" val="1633792605"/>
                    </a:ext>
                  </a:extLst>
                </a:gridCol>
                <a:gridCol w="4330994">
                  <a:extLst>
                    <a:ext uri="{9D8B030D-6E8A-4147-A177-3AD203B41FA5}">
                      <a16:colId xmlns:a16="http://schemas.microsoft.com/office/drawing/2014/main" val="1803890023"/>
                    </a:ext>
                  </a:extLst>
                </a:gridCol>
              </a:tblGrid>
              <a:tr h="898948">
                <a:tc>
                  <a:txBody>
                    <a:bodyPr/>
                    <a:lstStyle/>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High-Priority tickets with POS Servers:</a:t>
                      </a:r>
                      <a:endParaRPr kumimoji="0" lang="en-US" sz="1200" b="0" i="0" u="none" strike="noStrike" kern="0" cap="none" spc="0" normalizeH="0" baseline="0" noProof="0" dirty="0">
                        <a:ln>
                          <a:noFill/>
                        </a:ln>
                        <a:solidFill>
                          <a:srgbClr val="5C5C5F"/>
                        </a:solidFill>
                        <a:effectLst/>
                        <a:uLnTx/>
                        <a:uFillTx/>
                        <a:latin typeface="Mulish" panose="020B0604020202020204" charset="0"/>
                        <a:sym typeface="Mulish"/>
                      </a:endParaRP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Insight:</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Issues with POS servers are frequently critical.</a:t>
                      </a: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Action:</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Ensure specialized teams handle these issues with additional training and resources.</a:t>
                      </a:r>
                    </a:p>
                  </a:txBody>
                  <a:tcPr/>
                </a:tc>
                <a:tc>
                  <a:txBody>
                    <a:bodyPr/>
                    <a:lstStyle/>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Tickets </a:t>
                      </a:r>
                      <a:r>
                        <a:rPr kumimoji="0" lang="en-US" sz="1200" b="1" i="0" u="none" strike="noStrike" kern="0" cap="none" spc="0" normalizeH="0" baseline="0" noProof="0">
                          <a:ln>
                            <a:noFill/>
                          </a:ln>
                          <a:solidFill>
                            <a:srgbClr val="5C5C5F"/>
                          </a:solidFill>
                          <a:effectLst/>
                          <a:uLnTx/>
                          <a:uFillTx/>
                          <a:latin typeface="Mulish" panose="020B0604020202020204" charset="0"/>
                          <a:sym typeface="Mulish"/>
                        </a:rPr>
                        <a:t>with "</a:t>
                      </a: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Printer Receipt":</a:t>
                      </a:r>
                      <a:endParaRPr kumimoji="0" lang="en-US" sz="1200" b="0" i="0" u="none" strike="noStrike" kern="0" cap="none" spc="0" normalizeH="0" baseline="0" noProof="0" dirty="0">
                        <a:ln>
                          <a:noFill/>
                        </a:ln>
                        <a:solidFill>
                          <a:srgbClr val="5C5C5F"/>
                        </a:solidFill>
                        <a:effectLst/>
                        <a:uLnTx/>
                        <a:uFillTx/>
                        <a:latin typeface="Mulish" panose="020B0604020202020204" charset="0"/>
                        <a:sym typeface="Mulish"/>
                      </a:endParaRP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Insight:</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These incidents are often high-priority.</a:t>
                      </a: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Action:</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Implement specific monitoring tools and protocols for printer receipt issues.</a:t>
                      </a:r>
                    </a:p>
                  </a:txBody>
                  <a:tcPr/>
                </a:tc>
                <a:extLst>
                  <a:ext uri="{0D108BD9-81ED-4DB2-BD59-A6C34878D82A}">
                    <a16:rowId xmlns:a16="http://schemas.microsoft.com/office/drawing/2014/main" val="1014193885"/>
                  </a:ext>
                </a:extLst>
              </a:tr>
              <a:tr h="1105219">
                <a:tc>
                  <a:txBody>
                    <a:bodyPr/>
                    <a:lstStyle/>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Reassignments and Resolution Times:</a:t>
                      </a:r>
                      <a:endParaRPr kumimoji="0" lang="en-US" sz="1200" b="0" i="0" u="none" strike="noStrike" kern="0" cap="none" spc="0" normalizeH="0" baseline="0" noProof="0" dirty="0">
                        <a:ln>
                          <a:noFill/>
                        </a:ln>
                        <a:solidFill>
                          <a:srgbClr val="5C5C5F"/>
                        </a:solidFill>
                        <a:effectLst/>
                        <a:uLnTx/>
                        <a:uFillTx/>
                        <a:latin typeface="Mulish" panose="020B0604020202020204" charset="0"/>
                        <a:sym typeface="Mulish"/>
                      </a:endParaRP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Insight:</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Frequent reassignments lead to higher resolution times.</a:t>
                      </a: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Action:</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Streamline assignment procedures and improve communication protocols.</a:t>
                      </a:r>
                    </a:p>
                  </a:txBody>
                  <a:tcPr/>
                </a:tc>
                <a:tc>
                  <a:txBody>
                    <a:bodyPr/>
                    <a:lstStyle/>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Outliers in Resolution Times:</a:t>
                      </a:r>
                      <a:endParaRPr kumimoji="0" lang="en-US" sz="1200" b="0" i="0" u="none" strike="noStrike" kern="0" cap="none" spc="0" normalizeH="0" baseline="0" noProof="0" dirty="0">
                        <a:ln>
                          <a:noFill/>
                        </a:ln>
                        <a:solidFill>
                          <a:srgbClr val="5C5C5F"/>
                        </a:solidFill>
                        <a:effectLst/>
                        <a:uLnTx/>
                        <a:uFillTx/>
                        <a:latin typeface="Mulish" panose="020B0604020202020204" charset="0"/>
                        <a:sym typeface="Mulish"/>
                      </a:endParaRP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Insight:</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Some tickets deviate significantly from the average resolution time.</a:t>
                      </a: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Action:</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Investigate and correct process inefficiencies or errors.</a:t>
                      </a:r>
                    </a:p>
                  </a:txBody>
                  <a:tcPr/>
                </a:tc>
                <a:extLst>
                  <a:ext uri="{0D108BD9-81ED-4DB2-BD59-A6C34878D82A}">
                    <a16:rowId xmlns:a16="http://schemas.microsoft.com/office/drawing/2014/main" val="2535519581"/>
                  </a:ext>
                </a:extLst>
              </a:tr>
              <a:tr h="1105219">
                <a:tc>
                  <a:txBody>
                    <a:bodyPr/>
                    <a:lstStyle/>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Regional Variations in Resolution Times:</a:t>
                      </a:r>
                      <a:endParaRPr kumimoji="0" lang="en-US" sz="1200" b="0" i="0" u="none" strike="noStrike" kern="0" cap="none" spc="0" normalizeH="0" baseline="0" noProof="0" dirty="0">
                        <a:ln>
                          <a:noFill/>
                        </a:ln>
                        <a:solidFill>
                          <a:srgbClr val="5C5C5F"/>
                        </a:solidFill>
                        <a:effectLst/>
                        <a:uLnTx/>
                        <a:uFillTx/>
                        <a:latin typeface="Mulish" panose="020B0604020202020204" charset="0"/>
                        <a:sym typeface="Mulish"/>
                      </a:endParaRP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Insight:</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Certain regions have significantly different resolution times.</a:t>
                      </a:r>
                    </a:p>
                    <a:p>
                      <a:pPr marL="139700" marR="0" lvl="0" indent="0" algn="l" defTabSz="914400" rtl="0" eaLnBrk="1" fontAlgn="auto" latinLnBrk="0" hangingPunct="1">
                        <a:lnSpc>
                          <a:spcPct val="115000"/>
                        </a:lnSpc>
                        <a:spcBef>
                          <a:spcPts val="0"/>
                        </a:spcBef>
                        <a:spcAft>
                          <a:spcPts val="0"/>
                        </a:spcAft>
                        <a:buClr>
                          <a:srgbClr val="5C5C5F"/>
                        </a:buClr>
                        <a:buSzPts val="1600"/>
                        <a:buFont typeface="Nunito Light"/>
                        <a:buNone/>
                        <a:tabLst/>
                        <a:defRPr/>
                      </a:pPr>
                      <a:r>
                        <a:rPr kumimoji="0" lang="en-US" sz="1200" b="1" i="0" u="none" strike="noStrike" kern="0" cap="none" spc="0" normalizeH="0" baseline="0" noProof="0" dirty="0">
                          <a:ln>
                            <a:noFill/>
                          </a:ln>
                          <a:solidFill>
                            <a:srgbClr val="5C5C5F"/>
                          </a:solidFill>
                          <a:effectLst/>
                          <a:uLnTx/>
                          <a:uFillTx/>
                          <a:latin typeface="Mulish" panose="020B0604020202020204" charset="0"/>
                          <a:sym typeface="Mulish"/>
                        </a:rPr>
                        <a:t>Action:</a:t>
                      </a:r>
                      <a:r>
                        <a:rPr kumimoji="0" lang="en-US" sz="1200" b="0" i="0" u="none" strike="noStrike" kern="0" cap="none" spc="0" normalizeH="0" baseline="0" noProof="0" dirty="0">
                          <a:ln>
                            <a:noFill/>
                          </a:ln>
                          <a:solidFill>
                            <a:srgbClr val="5C5C5F"/>
                          </a:solidFill>
                          <a:effectLst/>
                          <a:uLnTx/>
                          <a:uFillTx/>
                          <a:latin typeface="Mulish" panose="020B0604020202020204" charset="0"/>
                          <a:sym typeface="Mulish"/>
                        </a:rPr>
                        <a:t> Address unique regional challenges and share best practices.</a:t>
                      </a:r>
                    </a:p>
                  </a:txBody>
                  <a:tcPr/>
                </a:tc>
                <a:tc>
                  <a:txBody>
                    <a:bodyPr/>
                    <a:lstStyle/>
                    <a:p>
                      <a:endParaRPr lang="en-IN" dirty="0"/>
                    </a:p>
                  </a:txBody>
                  <a:tcPr/>
                </a:tc>
                <a:extLst>
                  <a:ext uri="{0D108BD9-81ED-4DB2-BD59-A6C34878D82A}">
                    <a16:rowId xmlns:a16="http://schemas.microsoft.com/office/drawing/2014/main" val="3734388853"/>
                  </a:ext>
                </a:extLst>
              </a:tr>
            </a:tbl>
          </a:graphicData>
        </a:graphic>
      </p:graphicFrame>
    </p:spTree>
    <p:extLst>
      <p:ext uri="{BB962C8B-B14F-4D97-AF65-F5344CB8AC3E}">
        <p14:creationId xmlns:p14="http://schemas.microsoft.com/office/powerpoint/2010/main" val="52010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DD2F34-ED0C-7AA2-3E10-705258B3E2EE}"/>
              </a:ext>
            </a:extLst>
          </p:cNvPr>
          <p:cNvSpPr>
            <a:spLocks noGrp="1"/>
          </p:cNvSpPr>
          <p:nvPr>
            <p:ph type="sldNum" idx="12"/>
          </p:nvPr>
        </p:nvSpPr>
        <p:spPr>
          <a:xfrm>
            <a:off x="4316438" y="4602875"/>
            <a:ext cx="548700" cy="333600"/>
          </a:xfrm>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Title 2">
            <a:extLst>
              <a:ext uri="{FF2B5EF4-FFF2-40B4-BE49-F238E27FC236}">
                <a16:creationId xmlns:a16="http://schemas.microsoft.com/office/drawing/2014/main" id="{A8621C99-064C-9659-85BB-7F06E647590A}"/>
              </a:ext>
            </a:extLst>
          </p:cNvPr>
          <p:cNvSpPr>
            <a:spLocks noGrp="1"/>
          </p:cNvSpPr>
          <p:nvPr>
            <p:ph type="title"/>
          </p:nvPr>
        </p:nvSpPr>
        <p:spPr>
          <a:xfrm>
            <a:off x="66080" y="328617"/>
            <a:ext cx="9049407" cy="572700"/>
          </a:xfrm>
        </p:spPr>
        <p:txBody>
          <a:bodyPr/>
          <a:lstStyle/>
          <a:p>
            <a:pPr algn="ctr"/>
            <a:r>
              <a:rPr lang="en-US" dirty="0"/>
              <a:t>Trends for Contact Modes Based on Issue Type</a:t>
            </a:r>
            <a:endParaRPr lang="en-IN" dirty="0"/>
          </a:p>
        </p:txBody>
      </p:sp>
      <p:sp>
        <p:nvSpPr>
          <p:cNvPr id="4" name="Subtitle 3">
            <a:extLst>
              <a:ext uri="{FF2B5EF4-FFF2-40B4-BE49-F238E27FC236}">
                <a16:creationId xmlns:a16="http://schemas.microsoft.com/office/drawing/2014/main" id="{9D6D46B3-026E-1DB9-60E9-F96075B861D0}"/>
              </a:ext>
            </a:extLst>
          </p:cNvPr>
          <p:cNvSpPr>
            <a:spLocks noGrp="1"/>
          </p:cNvSpPr>
          <p:nvPr>
            <p:ph type="subTitle" idx="1"/>
          </p:nvPr>
        </p:nvSpPr>
        <p:spPr>
          <a:xfrm>
            <a:off x="184327" y="780684"/>
            <a:ext cx="8702564" cy="772511"/>
          </a:xfrm>
        </p:spPr>
        <p:txBody>
          <a:bodyPr/>
          <a:lstStyle/>
          <a:p>
            <a:pPr marL="139700" indent="0">
              <a:buNone/>
            </a:pPr>
            <a:r>
              <a:rPr lang="en-US" sz="1200" dirty="0"/>
              <a:t>Based on the analysis obtained from the dataset, I have identified the trends for each contact mode based on the issues they handle most effectively. Here is the key findings and trends:</a:t>
            </a:r>
            <a:endParaRPr lang="en-IN" sz="1200" dirty="0"/>
          </a:p>
        </p:txBody>
      </p:sp>
      <p:graphicFrame>
        <p:nvGraphicFramePr>
          <p:cNvPr id="11" name="Table 5">
            <a:extLst>
              <a:ext uri="{FF2B5EF4-FFF2-40B4-BE49-F238E27FC236}">
                <a16:creationId xmlns:a16="http://schemas.microsoft.com/office/drawing/2014/main" id="{9C517A95-4D9F-1F93-6E7F-CEDA4AEF81EB}"/>
              </a:ext>
            </a:extLst>
          </p:cNvPr>
          <p:cNvGraphicFramePr>
            <a:graphicFrameLocks noGrp="1"/>
          </p:cNvGraphicFramePr>
          <p:nvPr>
            <p:extLst>
              <p:ext uri="{D42A27DB-BD31-4B8C-83A1-F6EECF244321}">
                <p14:modId xmlns:p14="http://schemas.microsoft.com/office/powerpoint/2010/main" val="2113316220"/>
              </p:ext>
            </p:extLst>
          </p:nvPr>
        </p:nvGraphicFramePr>
        <p:xfrm>
          <a:off x="279837" y="1386395"/>
          <a:ext cx="8584325" cy="3383280"/>
        </p:xfrm>
        <a:graphic>
          <a:graphicData uri="http://schemas.openxmlformats.org/drawingml/2006/table">
            <a:tbl>
              <a:tblPr firstRow="1" bandRow="1">
                <a:tableStyleId>{8EC20E35-A176-4012-BC5E-935CFFF8708E}</a:tableStyleId>
              </a:tblPr>
              <a:tblGrid>
                <a:gridCol w="859221">
                  <a:extLst>
                    <a:ext uri="{9D8B030D-6E8A-4147-A177-3AD203B41FA5}">
                      <a16:colId xmlns:a16="http://schemas.microsoft.com/office/drawing/2014/main" val="412960583"/>
                    </a:ext>
                  </a:extLst>
                </a:gridCol>
                <a:gridCol w="1868214">
                  <a:extLst>
                    <a:ext uri="{9D8B030D-6E8A-4147-A177-3AD203B41FA5}">
                      <a16:colId xmlns:a16="http://schemas.microsoft.com/office/drawing/2014/main" val="3143365836"/>
                    </a:ext>
                  </a:extLst>
                </a:gridCol>
                <a:gridCol w="1813034">
                  <a:extLst>
                    <a:ext uri="{9D8B030D-6E8A-4147-A177-3AD203B41FA5}">
                      <a16:colId xmlns:a16="http://schemas.microsoft.com/office/drawing/2014/main" val="2506891599"/>
                    </a:ext>
                  </a:extLst>
                </a:gridCol>
                <a:gridCol w="1836683">
                  <a:extLst>
                    <a:ext uri="{9D8B030D-6E8A-4147-A177-3AD203B41FA5}">
                      <a16:colId xmlns:a16="http://schemas.microsoft.com/office/drawing/2014/main" val="979558411"/>
                    </a:ext>
                  </a:extLst>
                </a:gridCol>
                <a:gridCol w="2207173">
                  <a:extLst>
                    <a:ext uri="{9D8B030D-6E8A-4147-A177-3AD203B41FA5}">
                      <a16:colId xmlns:a16="http://schemas.microsoft.com/office/drawing/2014/main" val="21898174"/>
                    </a:ext>
                  </a:extLst>
                </a:gridCol>
              </a:tblGrid>
              <a:tr h="370840">
                <a:tc>
                  <a:txBody>
                    <a:bodyPr/>
                    <a:lstStyle/>
                    <a:p>
                      <a:pPr algn="ctr"/>
                      <a:r>
                        <a:rPr lang="en-US" sz="1200" b="1" dirty="0">
                          <a:latin typeface="Mulish" panose="020B0604020202020204" charset="0"/>
                        </a:rPr>
                        <a:t>Contact type</a:t>
                      </a:r>
                      <a:endParaRPr lang="en-IN" sz="1200" b="1" dirty="0">
                        <a:latin typeface="Mulish" panose="020B0604020202020204" charset="0"/>
                      </a:endParaRPr>
                    </a:p>
                  </a:txBody>
                  <a:tcPr/>
                </a:tc>
                <a:tc>
                  <a:txBody>
                    <a:bodyPr/>
                    <a:lstStyle/>
                    <a:p>
                      <a:pPr algn="ctr"/>
                      <a:r>
                        <a:rPr lang="en-US" sz="1200" dirty="0">
                          <a:latin typeface="Mulish" panose="020B0604020202020204" charset="0"/>
                        </a:rPr>
                        <a:t>Usage</a:t>
                      </a:r>
                      <a:endParaRPr lang="en-IN" sz="1200" dirty="0">
                        <a:latin typeface="Mulish" panose="020B0604020202020204" charset="0"/>
                      </a:endParaRPr>
                    </a:p>
                  </a:txBody>
                  <a:tcPr/>
                </a:tc>
                <a:tc>
                  <a:txBody>
                    <a:bodyPr/>
                    <a:lstStyle/>
                    <a:p>
                      <a:pPr algn="ctr"/>
                      <a:r>
                        <a:rPr lang="en-US" sz="1200" dirty="0">
                          <a:latin typeface="Mulish" panose="020B0604020202020204" charset="0"/>
                        </a:rPr>
                        <a:t>Time</a:t>
                      </a:r>
                      <a:endParaRPr lang="en-IN" sz="1200" dirty="0">
                        <a:latin typeface="Mulish" panose="020B0604020202020204" charset="0"/>
                      </a:endParaRPr>
                    </a:p>
                  </a:txBody>
                  <a:tcPr/>
                </a:tc>
                <a:tc>
                  <a:txBody>
                    <a:bodyPr/>
                    <a:lstStyle/>
                    <a:p>
                      <a:pPr algn="ctr"/>
                      <a:r>
                        <a:rPr lang="en-US" sz="1200" dirty="0">
                          <a:latin typeface="Mulish" panose="020B0604020202020204" charset="0"/>
                        </a:rPr>
                        <a:t>Issue Types</a:t>
                      </a:r>
                      <a:endParaRPr lang="en-IN" sz="1200" dirty="0">
                        <a:latin typeface="Mulish" panose="020B0604020202020204" charset="0"/>
                      </a:endParaRPr>
                    </a:p>
                  </a:txBody>
                  <a:tcPr/>
                </a:tc>
                <a:tc>
                  <a:txBody>
                    <a:bodyPr/>
                    <a:lstStyle/>
                    <a:p>
                      <a:pPr algn="ctr"/>
                      <a:r>
                        <a:rPr lang="en-US" sz="1200" dirty="0">
                          <a:latin typeface="Mulish" panose="020B0604020202020204" charset="0"/>
                        </a:rPr>
                        <a:t>Satisfaction</a:t>
                      </a:r>
                      <a:endParaRPr lang="en-IN" sz="1200" dirty="0">
                        <a:latin typeface="Mulish" panose="020B0604020202020204" charset="0"/>
                      </a:endParaRPr>
                    </a:p>
                  </a:txBody>
                  <a:tcPr/>
                </a:tc>
                <a:extLst>
                  <a:ext uri="{0D108BD9-81ED-4DB2-BD59-A6C34878D82A}">
                    <a16:rowId xmlns:a16="http://schemas.microsoft.com/office/drawing/2014/main" val="2190623815"/>
                  </a:ext>
                </a:extLst>
              </a:tr>
              <a:tr h="370840">
                <a:tc>
                  <a:txBody>
                    <a:bodyPr/>
                    <a:lstStyle/>
                    <a:p>
                      <a:pPr algn="ctr"/>
                      <a:r>
                        <a:rPr lang="en-US" sz="1200" b="1" dirty="0">
                          <a:latin typeface="Mulish" panose="020B0604020202020204" charset="0"/>
                        </a:rPr>
                        <a:t>Email</a:t>
                      </a:r>
                      <a:endParaRPr lang="en-IN" sz="1200" b="1" dirty="0">
                        <a:latin typeface="Mulish" panose="020B0604020202020204" charset="0"/>
                      </a:endParaRPr>
                    </a:p>
                  </a:txBody>
                  <a:tcPr/>
                </a:tc>
                <a:tc>
                  <a:txBody>
                    <a:bodyPr/>
                    <a:lstStyle/>
                    <a:p>
                      <a:pPr algn="l"/>
                      <a:r>
                        <a:rPr lang="en-US" sz="1200" dirty="0">
                          <a:latin typeface="Mulish" panose="020B0604020202020204" charset="0"/>
                        </a:rPr>
                        <a:t>Non-urgent issues and detailed inquiries.</a:t>
                      </a:r>
                      <a:endParaRPr lang="en-IN" sz="1200" dirty="0">
                        <a:latin typeface="Mulish" panose="020B0604020202020204" charset="0"/>
                      </a:endParaRPr>
                    </a:p>
                  </a:txBody>
                  <a:tcPr/>
                </a:tc>
                <a:tc>
                  <a:txBody>
                    <a:bodyPr/>
                    <a:lstStyle/>
                    <a:p>
                      <a:pPr algn="l"/>
                      <a:r>
                        <a:rPr lang="en-IN" sz="1200" dirty="0">
                          <a:latin typeface="Mulish" panose="020B0604020202020204" charset="0"/>
                        </a:rPr>
                        <a:t>Longer resolution times </a:t>
                      </a:r>
                    </a:p>
                  </a:txBody>
                  <a:tcPr/>
                </a:tc>
                <a:tc>
                  <a:txBody>
                    <a:bodyPr/>
                    <a:lstStyle/>
                    <a:p>
                      <a:pPr algn="l"/>
                      <a:r>
                        <a:rPr lang="en-US" sz="1200" dirty="0">
                          <a:latin typeface="Mulish" panose="020B0604020202020204" charset="0"/>
                        </a:rPr>
                        <a:t>Data Discrepancies, User Access Issues.</a:t>
                      </a:r>
                      <a:endParaRPr lang="en-IN" sz="1200" dirty="0">
                        <a:latin typeface="Mulish" panose="020B0604020202020204" charset="0"/>
                      </a:endParaRPr>
                    </a:p>
                  </a:txBody>
                  <a:tcPr/>
                </a:tc>
                <a:tc>
                  <a:txBody>
                    <a:bodyPr/>
                    <a:lstStyle/>
                    <a:p>
                      <a:pPr algn="l"/>
                      <a:r>
                        <a:rPr lang="en-US" sz="1200" dirty="0">
                          <a:latin typeface="Mulish" panose="020B0604020202020204" charset="0"/>
                        </a:rPr>
                        <a:t>Mixed satisfaction levels due to delayed responses.</a:t>
                      </a:r>
                      <a:endParaRPr lang="en-IN" sz="1200" dirty="0">
                        <a:latin typeface="Mulish" panose="020B0604020202020204" charset="0"/>
                      </a:endParaRPr>
                    </a:p>
                  </a:txBody>
                  <a:tcPr/>
                </a:tc>
                <a:extLst>
                  <a:ext uri="{0D108BD9-81ED-4DB2-BD59-A6C34878D82A}">
                    <a16:rowId xmlns:a16="http://schemas.microsoft.com/office/drawing/2014/main" val="4163372475"/>
                  </a:ext>
                </a:extLst>
              </a:tr>
              <a:tr h="370840">
                <a:tc>
                  <a:txBody>
                    <a:bodyPr/>
                    <a:lstStyle/>
                    <a:p>
                      <a:pPr algn="ctr"/>
                      <a:r>
                        <a:rPr lang="en-US" sz="1200" b="1" dirty="0">
                          <a:latin typeface="Mulish" panose="020B0604020202020204" charset="0"/>
                        </a:rPr>
                        <a:t>Call</a:t>
                      </a:r>
                      <a:endParaRPr lang="en-IN" sz="1200" b="1" dirty="0">
                        <a:latin typeface="Mulish" panose="020B0604020202020204" charset="0"/>
                      </a:endParaRPr>
                    </a:p>
                  </a:txBody>
                  <a:tcPr/>
                </a:tc>
                <a:tc>
                  <a:txBody>
                    <a:bodyPr/>
                    <a:lstStyle/>
                    <a:p>
                      <a:pPr algn="l"/>
                      <a:r>
                        <a:rPr lang="en-US" sz="1200" dirty="0">
                          <a:latin typeface="Mulish" panose="020B0604020202020204" charset="0"/>
                        </a:rPr>
                        <a:t>Urgent issues needing immediate attention.</a:t>
                      </a:r>
                      <a:endParaRPr lang="en-IN" sz="1200" dirty="0">
                        <a:latin typeface="Mulish" panose="020B0604020202020204" charset="0"/>
                      </a:endParaRPr>
                    </a:p>
                  </a:txBody>
                  <a:tcPr/>
                </a:tc>
                <a:tc>
                  <a:txBody>
                    <a:bodyPr/>
                    <a:lstStyle/>
                    <a:p>
                      <a:pPr algn="l"/>
                      <a:r>
                        <a:rPr lang="en-US" sz="1200" dirty="0">
                          <a:latin typeface="Mulish" panose="020B0604020202020204" charset="0"/>
                        </a:rPr>
                        <a:t>Fastest resolution times, especially for high-priority.</a:t>
                      </a:r>
                      <a:endParaRPr lang="en-IN" sz="1200" dirty="0">
                        <a:latin typeface="Mulish" panose="020B0604020202020204" charset="0"/>
                      </a:endParaRPr>
                    </a:p>
                  </a:txBody>
                  <a:tcPr/>
                </a:tc>
                <a:tc>
                  <a:txBody>
                    <a:bodyPr/>
                    <a:lstStyle/>
                    <a:p>
                      <a:pPr algn="l"/>
                      <a:r>
                        <a:rPr lang="en-US" sz="1200" dirty="0">
                          <a:latin typeface="Mulish" panose="020B0604020202020204" charset="0"/>
                        </a:rPr>
                        <a:t>Hardware Issues, Network Issues, POS Issues, System Issues etc.</a:t>
                      </a:r>
                      <a:endParaRPr lang="en-IN" sz="1200" dirty="0">
                        <a:latin typeface="Mulish" panose="020B0604020202020204" charset="0"/>
                      </a:endParaRPr>
                    </a:p>
                  </a:txBody>
                  <a:tcPr/>
                </a:tc>
                <a:tc>
                  <a:txBody>
                    <a:bodyPr/>
                    <a:lstStyle/>
                    <a:p>
                      <a:pPr algn="l"/>
                      <a:r>
                        <a:rPr lang="en-US" sz="1200" dirty="0">
                          <a:latin typeface="Mulish" panose="020B0604020202020204" charset="0"/>
                        </a:rPr>
                        <a:t>High satisfaction due to immediate interaction and quick resolution.</a:t>
                      </a:r>
                      <a:endParaRPr lang="en-IN" sz="1200" dirty="0">
                        <a:latin typeface="Mulish" panose="020B0604020202020204" charset="0"/>
                      </a:endParaRPr>
                    </a:p>
                  </a:txBody>
                  <a:tcPr/>
                </a:tc>
                <a:extLst>
                  <a:ext uri="{0D108BD9-81ED-4DB2-BD59-A6C34878D82A}">
                    <a16:rowId xmlns:a16="http://schemas.microsoft.com/office/drawing/2014/main" val="730346317"/>
                  </a:ext>
                </a:extLst>
              </a:tr>
              <a:tr h="370840">
                <a:tc>
                  <a:txBody>
                    <a:bodyPr/>
                    <a:lstStyle/>
                    <a:p>
                      <a:pPr algn="ctr"/>
                      <a:r>
                        <a:rPr lang="en-US" sz="1200" b="1" dirty="0">
                          <a:latin typeface="Mulish" panose="020B0604020202020204" charset="0"/>
                        </a:rPr>
                        <a:t>Chat</a:t>
                      </a:r>
                      <a:endParaRPr lang="en-IN" sz="1200" b="1" dirty="0">
                        <a:latin typeface="Mulish" panose="020B0604020202020204" charset="0"/>
                      </a:endParaRPr>
                    </a:p>
                  </a:txBody>
                  <a:tcPr/>
                </a:tc>
                <a:tc>
                  <a:txBody>
                    <a:bodyPr/>
                    <a:lstStyle/>
                    <a:p>
                      <a:pPr algn="l"/>
                      <a:r>
                        <a:rPr lang="en-IN" sz="1200" dirty="0">
                          <a:latin typeface="Mulish" panose="020B0604020202020204" charset="0"/>
                        </a:rPr>
                        <a:t>Real-time assistance </a:t>
                      </a:r>
                    </a:p>
                  </a:txBody>
                  <a:tcPr/>
                </a:tc>
                <a:tc>
                  <a:txBody>
                    <a:bodyPr/>
                    <a:lstStyle/>
                    <a:p>
                      <a:pPr algn="l"/>
                      <a:r>
                        <a:rPr lang="en-US" sz="1200" dirty="0">
                          <a:latin typeface="Mulish" panose="020B0604020202020204" charset="0"/>
                        </a:rPr>
                        <a:t>Moderate resolution times, faster than email </a:t>
                      </a:r>
                      <a:endParaRPr lang="en-IN" sz="1200" dirty="0">
                        <a:latin typeface="Mulish" panose="020B0604020202020204" charset="0"/>
                      </a:endParaRPr>
                    </a:p>
                  </a:txBody>
                  <a:tcPr/>
                </a:tc>
                <a:tc>
                  <a:txBody>
                    <a:bodyPr/>
                    <a:lstStyle/>
                    <a:p>
                      <a:pPr algn="l"/>
                      <a:r>
                        <a:rPr lang="en-US" sz="1200" dirty="0">
                          <a:latin typeface="Mulish" panose="020B0604020202020204" charset="0"/>
                        </a:rPr>
                        <a:t>Application Issues, Cashless Issues, Service Issues, User Access Issues etc.</a:t>
                      </a:r>
                      <a:endParaRPr lang="en-IN" sz="1200" dirty="0">
                        <a:latin typeface="Mulish" panose="020B0604020202020204" charset="0"/>
                      </a:endParaRPr>
                    </a:p>
                  </a:txBody>
                  <a:tcPr/>
                </a:tc>
                <a:tc>
                  <a:txBody>
                    <a:bodyPr/>
                    <a:lstStyle/>
                    <a:p>
                      <a:pPr algn="l"/>
                      <a:r>
                        <a:rPr lang="en-US" sz="1200" dirty="0">
                          <a:latin typeface="Mulish" panose="020B0604020202020204" charset="0"/>
                        </a:rPr>
                        <a:t>High satisfaction due to convenience of real-time support.</a:t>
                      </a:r>
                      <a:endParaRPr lang="en-IN" sz="1200" dirty="0">
                        <a:latin typeface="Mulish" panose="020B0604020202020204" charset="0"/>
                      </a:endParaRPr>
                    </a:p>
                  </a:txBody>
                  <a:tcPr/>
                </a:tc>
                <a:extLst>
                  <a:ext uri="{0D108BD9-81ED-4DB2-BD59-A6C34878D82A}">
                    <a16:rowId xmlns:a16="http://schemas.microsoft.com/office/drawing/2014/main" val="1000643006"/>
                  </a:ext>
                </a:extLst>
              </a:tr>
              <a:tr h="370840">
                <a:tc>
                  <a:txBody>
                    <a:bodyPr/>
                    <a:lstStyle/>
                    <a:p>
                      <a:pPr algn="ctr"/>
                      <a:r>
                        <a:rPr lang="en-IN" sz="1200" b="1" dirty="0">
                          <a:latin typeface="Mulish" panose="020B0604020202020204" charset="0"/>
                        </a:rPr>
                        <a:t>Self-Service Portal</a:t>
                      </a:r>
                    </a:p>
                  </a:txBody>
                  <a:tcPr/>
                </a:tc>
                <a:tc>
                  <a:txBody>
                    <a:bodyPr/>
                    <a:lstStyle/>
                    <a:p>
                      <a:pPr algn="l"/>
                      <a:r>
                        <a:rPr lang="en-US" sz="1200" dirty="0">
                          <a:latin typeface="Mulish" panose="020B0604020202020204" charset="0"/>
                        </a:rPr>
                        <a:t>Issues that can be resolved by the customer using available resources.</a:t>
                      </a:r>
                      <a:endParaRPr lang="en-IN" sz="1200" dirty="0">
                        <a:latin typeface="Mulish" panose="020B0604020202020204" charset="0"/>
                      </a:endParaRPr>
                    </a:p>
                  </a:txBody>
                  <a:tcPr/>
                </a:tc>
                <a:tc>
                  <a:txBody>
                    <a:bodyPr/>
                    <a:lstStyle/>
                    <a:p>
                      <a:pPr algn="l"/>
                      <a:r>
                        <a:rPr lang="en-US" sz="1200" dirty="0">
                          <a:latin typeface="Mulish" panose="020B0604020202020204" charset="0"/>
                        </a:rPr>
                        <a:t>Fastest initial response since no human interaction required.</a:t>
                      </a:r>
                      <a:endParaRPr lang="en-IN" sz="1200" dirty="0">
                        <a:latin typeface="Mulish" panose="020B0604020202020204" charset="0"/>
                      </a:endParaRPr>
                    </a:p>
                  </a:txBody>
                  <a:tcPr/>
                </a:tc>
                <a:tc>
                  <a:txBody>
                    <a:bodyPr/>
                    <a:lstStyle/>
                    <a:p>
                      <a:pPr algn="l"/>
                      <a:r>
                        <a:rPr lang="en-US" sz="1200" dirty="0">
                          <a:latin typeface="Mulish" panose="020B0604020202020204" charset="0"/>
                        </a:rPr>
                        <a:t>Data Discrepancies, Printer Issues, Service Issues etc.</a:t>
                      </a:r>
                      <a:endParaRPr lang="en-IN" sz="1200" dirty="0">
                        <a:latin typeface="Mulish" panose="020B0604020202020204" charset="0"/>
                      </a:endParaRPr>
                    </a:p>
                  </a:txBody>
                  <a:tcPr/>
                </a:tc>
                <a:tc>
                  <a:txBody>
                    <a:bodyPr/>
                    <a:lstStyle/>
                    <a:p>
                      <a:pPr algn="l"/>
                      <a:r>
                        <a:rPr lang="en-US" sz="1200" dirty="0">
                          <a:latin typeface="Mulish" panose="020B0604020202020204" charset="0"/>
                        </a:rPr>
                        <a:t>High satisfaction if user-friendly; frustration if not resolved.</a:t>
                      </a:r>
                      <a:endParaRPr lang="en-IN" sz="1200" dirty="0">
                        <a:latin typeface="Mulish" panose="020B0604020202020204" charset="0"/>
                      </a:endParaRPr>
                    </a:p>
                  </a:txBody>
                  <a:tcPr/>
                </a:tc>
                <a:extLst>
                  <a:ext uri="{0D108BD9-81ED-4DB2-BD59-A6C34878D82A}">
                    <a16:rowId xmlns:a16="http://schemas.microsoft.com/office/drawing/2014/main" val="2659760357"/>
                  </a:ext>
                </a:extLst>
              </a:tr>
            </a:tbl>
          </a:graphicData>
        </a:graphic>
      </p:graphicFrame>
    </p:spTree>
    <p:extLst>
      <p:ext uri="{BB962C8B-B14F-4D97-AF65-F5344CB8AC3E}">
        <p14:creationId xmlns:p14="http://schemas.microsoft.com/office/powerpoint/2010/main" val="277830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736" name="Google Shape;736;p53"/>
          <p:cNvSpPr txBox="1">
            <a:spLocks noGrp="1"/>
          </p:cNvSpPr>
          <p:nvPr>
            <p:ph type="subTitle" idx="5"/>
          </p:nvPr>
        </p:nvSpPr>
        <p:spPr>
          <a:xfrm>
            <a:off x="1545775" y="1670462"/>
            <a:ext cx="2556900" cy="9012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Identified key factors affecting resolution times, including region, priority, and reassignments.</a:t>
            </a:r>
            <a:endParaRPr sz="1200" dirty="0"/>
          </a:p>
        </p:txBody>
      </p:sp>
      <p:sp>
        <p:nvSpPr>
          <p:cNvPr id="737" name="Google Shape;737;p53"/>
          <p:cNvSpPr txBox="1">
            <a:spLocks noGrp="1"/>
          </p:cNvSpPr>
          <p:nvPr>
            <p:ph type="subTitle" idx="6"/>
          </p:nvPr>
        </p:nvSpPr>
        <p:spPr>
          <a:xfrm>
            <a:off x="5041325" y="1670463"/>
            <a:ext cx="2556900" cy="901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I have highlighted the most common reasons for ticket creation and areas needing improvement.</a:t>
            </a:r>
            <a:endParaRPr sz="1200" dirty="0"/>
          </a:p>
        </p:txBody>
      </p:sp>
      <p:sp>
        <p:nvSpPr>
          <p:cNvPr id="738" name="Google Shape;738;p53"/>
          <p:cNvSpPr txBox="1">
            <a:spLocks noGrp="1"/>
          </p:cNvSpPr>
          <p:nvPr>
            <p:ph type="subTitle" idx="7"/>
          </p:nvPr>
        </p:nvSpPr>
        <p:spPr>
          <a:xfrm>
            <a:off x="1545775" y="3386700"/>
            <a:ext cx="2556900" cy="9803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Suggested actionable steps to streamline processes, reduce resolution times, and enhance SLA adherence.</a:t>
            </a:r>
            <a:endParaRPr sz="1200" dirty="0"/>
          </a:p>
        </p:txBody>
      </p:sp>
      <p:sp>
        <p:nvSpPr>
          <p:cNvPr id="739" name="Google Shape;739;p53"/>
          <p:cNvSpPr txBox="1">
            <a:spLocks noGrp="1"/>
          </p:cNvSpPr>
          <p:nvPr>
            <p:ph type="subTitle" idx="8"/>
          </p:nvPr>
        </p:nvSpPr>
        <p:spPr>
          <a:xfrm>
            <a:off x="5041325" y="3386699"/>
            <a:ext cx="2556900" cy="9803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Proposed further analysis and continuous monitoring to ensure ongoing improvements.</a:t>
            </a:r>
            <a:endParaRPr sz="1200" dirty="0"/>
          </a:p>
        </p:txBody>
      </p:sp>
      <p:sp>
        <p:nvSpPr>
          <p:cNvPr id="740" name="Google Shape;740;p5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741" name="Google Shape;741;p53"/>
          <p:cNvGrpSpPr/>
          <p:nvPr/>
        </p:nvGrpSpPr>
        <p:grpSpPr>
          <a:xfrm>
            <a:off x="2633552" y="1197876"/>
            <a:ext cx="381346" cy="368644"/>
            <a:chOff x="4675986" y="2745684"/>
            <a:chExt cx="381346" cy="368644"/>
          </a:xfrm>
        </p:grpSpPr>
        <p:sp>
          <p:nvSpPr>
            <p:cNvPr id="742" name="Google Shape;742;p53"/>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3"/>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53"/>
          <p:cNvGrpSpPr/>
          <p:nvPr/>
        </p:nvGrpSpPr>
        <p:grpSpPr>
          <a:xfrm>
            <a:off x="6133183" y="1230967"/>
            <a:ext cx="373185" cy="302466"/>
            <a:chOff x="5220616" y="2791061"/>
            <a:chExt cx="373185" cy="302466"/>
          </a:xfrm>
        </p:grpSpPr>
        <p:sp>
          <p:nvSpPr>
            <p:cNvPr id="745" name="Google Shape;745;p53"/>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3"/>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3"/>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3"/>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3"/>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3"/>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3"/>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3"/>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3"/>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3"/>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53"/>
          <p:cNvGrpSpPr/>
          <p:nvPr/>
        </p:nvGrpSpPr>
        <p:grpSpPr>
          <a:xfrm>
            <a:off x="6208824" y="2894356"/>
            <a:ext cx="221902" cy="380795"/>
            <a:chOff x="916127" y="3807056"/>
            <a:chExt cx="221902" cy="380795"/>
          </a:xfrm>
        </p:grpSpPr>
        <p:sp>
          <p:nvSpPr>
            <p:cNvPr id="764" name="Google Shape;764;p53"/>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3"/>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3"/>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3"/>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3"/>
          <p:cNvGrpSpPr/>
          <p:nvPr/>
        </p:nvGrpSpPr>
        <p:grpSpPr>
          <a:xfrm>
            <a:off x="2668135" y="2921722"/>
            <a:ext cx="312179" cy="353431"/>
            <a:chOff x="2199565" y="2421172"/>
            <a:chExt cx="312179" cy="353431"/>
          </a:xfrm>
        </p:grpSpPr>
        <p:sp>
          <p:nvSpPr>
            <p:cNvPr id="769" name="Google Shape;769;p53"/>
            <p:cNvSpPr/>
            <p:nvPr/>
          </p:nvSpPr>
          <p:spPr>
            <a:xfrm>
              <a:off x="2199565" y="2421172"/>
              <a:ext cx="312179" cy="353431"/>
            </a:xfrm>
            <a:custGeom>
              <a:avLst/>
              <a:gdLst/>
              <a:ahLst/>
              <a:cxnLst/>
              <a:rect l="l" t="t" r="r" b="b"/>
              <a:pathLst>
                <a:path w="9800" h="11095" extrusionOk="0">
                  <a:moveTo>
                    <a:pt x="5156" y="322"/>
                  </a:moveTo>
                  <a:cubicBezTo>
                    <a:pt x="5228" y="322"/>
                    <a:pt x="5311" y="370"/>
                    <a:pt x="5311" y="465"/>
                  </a:cubicBezTo>
                  <a:lnTo>
                    <a:pt x="5311" y="858"/>
                  </a:lnTo>
                  <a:cubicBezTo>
                    <a:pt x="5202" y="822"/>
                    <a:pt x="5100" y="806"/>
                    <a:pt x="4999" y="806"/>
                  </a:cubicBezTo>
                  <a:cubicBezTo>
                    <a:pt x="4968" y="806"/>
                    <a:pt x="4937" y="807"/>
                    <a:pt x="4906" y="810"/>
                  </a:cubicBezTo>
                  <a:cubicBezTo>
                    <a:pt x="4775" y="810"/>
                    <a:pt x="4656" y="822"/>
                    <a:pt x="4549" y="858"/>
                  </a:cubicBezTo>
                  <a:lnTo>
                    <a:pt x="4549" y="465"/>
                  </a:lnTo>
                  <a:cubicBezTo>
                    <a:pt x="4549" y="394"/>
                    <a:pt x="4609" y="322"/>
                    <a:pt x="4692" y="322"/>
                  </a:cubicBezTo>
                  <a:close/>
                  <a:moveTo>
                    <a:pt x="4906" y="1132"/>
                  </a:moveTo>
                  <a:cubicBezTo>
                    <a:pt x="5502" y="1132"/>
                    <a:pt x="6002" y="1608"/>
                    <a:pt x="6002" y="2227"/>
                  </a:cubicBezTo>
                  <a:cubicBezTo>
                    <a:pt x="6002" y="2838"/>
                    <a:pt x="5504" y="3302"/>
                    <a:pt x="4927" y="3302"/>
                  </a:cubicBezTo>
                  <a:cubicBezTo>
                    <a:pt x="4807" y="3302"/>
                    <a:pt x="4684" y="3282"/>
                    <a:pt x="4561" y="3239"/>
                  </a:cubicBezTo>
                  <a:cubicBezTo>
                    <a:pt x="4144" y="3084"/>
                    <a:pt x="3847" y="2680"/>
                    <a:pt x="3847" y="2227"/>
                  </a:cubicBezTo>
                  <a:cubicBezTo>
                    <a:pt x="3835" y="1632"/>
                    <a:pt x="4311" y="1132"/>
                    <a:pt x="4906" y="1132"/>
                  </a:cubicBezTo>
                  <a:close/>
                  <a:moveTo>
                    <a:pt x="4978" y="3620"/>
                  </a:moveTo>
                  <a:lnTo>
                    <a:pt x="6061" y="6251"/>
                  </a:lnTo>
                  <a:lnTo>
                    <a:pt x="5621" y="6251"/>
                  </a:lnTo>
                  <a:cubicBezTo>
                    <a:pt x="5621" y="5918"/>
                    <a:pt x="5335" y="5644"/>
                    <a:pt x="4990" y="5644"/>
                  </a:cubicBezTo>
                  <a:lnTo>
                    <a:pt x="4847" y="5644"/>
                  </a:lnTo>
                  <a:cubicBezTo>
                    <a:pt x="4501" y="5644"/>
                    <a:pt x="4216" y="5918"/>
                    <a:pt x="4216" y="6251"/>
                  </a:cubicBezTo>
                  <a:lnTo>
                    <a:pt x="3775" y="6251"/>
                  </a:lnTo>
                  <a:lnTo>
                    <a:pt x="4859" y="3620"/>
                  </a:lnTo>
                  <a:close/>
                  <a:moveTo>
                    <a:pt x="1406" y="6573"/>
                  </a:moveTo>
                  <a:lnTo>
                    <a:pt x="1323" y="6740"/>
                  </a:lnTo>
                  <a:lnTo>
                    <a:pt x="430" y="6740"/>
                  </a:lnTo>
                  <a:cubicBezTo>
                    <a:pt x="423" y="6741"/>
                    <a:pt x="417" y="6742"/>
                    <a:pt x="411" y="6742"/>
                  </a:cubicBezTo>
                  <a:cubicBezTo>
                    <a:pt x="370" y="6742"/>
                    <a:pt x="334" y="6708"/>
                    <a:pt x="334" y="6656"/>
                  </a:cubicBezTo>
                  <a:cubicBezTo>
                    <a:pt x="334" y="6609"/>
                    <a:pt x="382" y="6573"/>
                    <a:pt x="430" y="6573"/>
                  </a:cubicBezTo>
                  <a:close/>
                  <a:moveTo>
                    <a:pt x="6204" y="6573"/>
                  </a:moveTo>
                  <a:lnTo>
                    <a:pt x="6276" y="6752"/>
                  </a:lnTo>
                  <a:lnTo>
                    <a:pt x="5621" y="6752"/>
                  </a:lnTo>
                  <a:lnTo>
                    <a:pt x="5621" y="6573"/>
                  </a:lnTo>
                  <a:close/>
                  <a:moveTo>
                    <a:pt x="9419" y="6573"/>
                  </a:moveTo>
                  <a:cubicBezTo>
                    <a:pt x="9454" y="6573"/>
                    <a:pt x="9502" y="6609"/>
                    <a:pt x="9502" y="6656"/>
                  </a:cubicBezTo>
                  <a:cubicBezTo>
                    <a:pt x="9502" y="6716"/>
                    <a:pt x="9454" y="6752"/>
                    <a:pt x="9419" y="6752"/>
                  </a:cubicBezTo>
                  <a:lnTo>
                    <a:pt x="8526" y="6752"/>
                  </a:lnTo>
                  <a:cubicBezTo>
                    <a:pt x="8526" y="6752"/>
                    <a:pt x="8451" y="6592"/>
                    <a:pt x="8434" y="6573"/>
                  </a:cubicBezTo>
                  <a:close/>
                  <a:moveTo>
                    <a:pt x="4216" y="6585"/>
                  </a:moveTo>
                  <a:lnTo>
                    <a:pt x="4216" y="6763"/>
                  </a:lnTo>
                  <a:lnTo>
                    <a:pt x="3573" y="6763"/>
                  </a:lnTo>
                  <a:lnTo>
                    <a:pt x="3644" y="6585"/>
                  </a:lnTo>
                  <a:close/>
                  <a:moveTo>
                    <a:pt x="4990" y="5954"/>
                  </a:moveTo>
                  <a:cubicBezTo>
                    <a:pt x="5156" y="5954"/>
                    <a:pt x="5287" y="6097"/>
                    <a:pt x="5287" y="6251"/>
                  </a:cubicBezTo>
                  <a:lnTo>
                    <a:pt x="5287" y="7061"/>
                  </a:lnTo>
                  <a:cubicBezTo>
                    <a:pt x="5287" y="7228"/>
                    <a:pt x="5156" y="7359"/>
                    <a:pt x="4990" y="7359"/>
                  </a:cubicBezTo>
                  <a:lnTo>
                    <a:pt x="4847" y="7359"/>
                  </a:lnTo>
                  <a:cubicBezTo>
                    <a:pt x="4680" y="7359"/>
                    <a:pt x="4549" y="7228"/>
                    <a:pt x="4549" y="7061"/>
                  </a:cubicBezTo>
                  <a:lnTo>
                    <a:pt x="4549" y="6251"/>
                  </a:lnTo>
                  <a:cubicBezTo>
                    <a:pt x="4549" y="6097"/>
                    <a:pt x="4680" y="5954"/>
                    <a:pt x="4847" y="5954"/>
                  </a:cubicBezTo>
                  <a:close/>
                  <a:moveTo>
                    <a:pt x="1299" y="10157"/>
                  </a:moveTo>
                  <a:lnTo>
                    <a:pt x="1477" y="10228"/>
                  </a:lnTo>
                  <a:lnTo>
                    <a:pt x="1287" y="10454"/>
                  </a:lnTo>
                  <a:lnTo>
                    <a:pt x="1299" y="10157"/>
                  </a:lnTo>
                  <a:close/>
                  <a:moveTo>
                    <a:pt x="8538" y="10157"/>
                  </a:moveTo>
                  <a:lnTo>
                    <a:pt x="8550" y="10454"/>
                  </a:lnTo>
                  <a:lnTo>
                    <a:pt x="8359" y="10228"/>
                  </a:lnTo>
                  <a:lnTo>
                    <a:pt x="8538" y="10157"/>
                  </a:lnTo>
                  <a:close/>
                  <a:moveTo>
                    <a:pt x="4680" y="1"/>
                  </a:moveTo>
                  <a:cubicBezTo>
                    <a:pt x="4430" y="1"/>
                    <a:pt x="4204" y="215"/>
                    <a:pt x="4204" y="477"/>
                  </a:cubicBezTo>
                  <a:lnTo>
                    <a:pt x="4204" y="1001"/>
                  </a:lnTo>
                  <a:cubicBezTo>
                    <a:pt x="3716" y="1287"/>
                    <a:pt x="3418" y="1870"/>
                    <a:pt x="3525" y="2441"/>
                  </a:cubicBezTo>
                  <a:lnTo>
                    <a:pt x="3108" y="3263"/>
                  </a:lnTo>
                  <a:cubicBezTo>
                    <a:pt x="3061" y="3334"/>
                    <a:pt x="3085" y="3442"/>
                    <a:pt x="3180" y="3489"/>
                  </a:cubicBezTo>
                  <a:cubicBezTo>
                    <a:pt x="3202" y="3504"/>
                    <a:pt x="3227" y="3511"/>
                    <a:pt x="3253" y="3511"/>
                  </a:cubicBezTo>
                  <a:cubicBezTo>
                    <a:pt x="3311" y="3511"/>
                    <a:pt x="3373" y="3476"/>
                    <a:pt x="3406" y="3418"/>
                  </a:cubicBezTo>
                  <a:lnTo>
                    <a:pt x="3680" y="2858"/>
                  </a:lnTo>
                  <a:cubicBezTo>
                    <a:pt x="3859" y="3203"/>
                    <a:pt x="4168" y="3453"/>
                    <a:pt x="4549" y="3561"/>
                  </a:cubicBezTo>
                  <a:cubicBezTo>
                    <a:pt x="4442" y="3811"/>
                    <a:pt x="2287" y="9073"/>
                    <a:pt x="1930" y="9919"/>
                  </a:cubicBezTo>
                  <a:cubicBezTo>
                    <a:pt x="1900" y="9968"/>
                    <a:pt x="1845" y="9993"/>
                    <a:pt x="1794" y="9993"/>
                  </a:cubicBezTo>
                  <a:cubicBezTo>
                    <a:pt x="1783" y="9993"/>
                    <a:pt x="1773" y="9992"/>
                    <a:pt x="1763" y="9990"/>
                  </a:cubicBezTo>
                  <a:lnTo>
                    <a:pt x="1168" y="9752"/>
                  </a:lnTo>
                  <a:cubicBezTo>
                    <a:pt x="1120" y="9740"/>
                    <a:pt x="1096" y="9692"/>
                    <a:pt x="1096" y="9645"/>
                  </a:cubicBezTo>
                  <a:cubicBezTo>
                    <a:pt x="882" y="7990"/>
                    <a:pt x="1632" y="6906"/>
                    <a:pt x="1692" y="6763"/>
                  </a:cubicBezTo>
                  <a:cubicBezTo>
                    <a:pt x="1846" y="6430"/>
                    <a:pt x="2847" y="4501"/>
                    <a:pt x="3120" y="3977"/>
                  </a:cubicBezTo>
                  <a:cubicBezTo>
                    <a:pt x="3156" y="3906"/>
                    <a:pt x="3132" y="3799"/>
                    <a:pt x="3037" y="3751"/>
                  </a:cubicBezTo>
                  <a:cubicBezTo>
                    <a:pt x="3016" y="3741"/>
                    <a:pt x="2992" y="3735"/>
                    <a:pt x="2968" y="3735"/>
                  </a:cubicBezTo>
                  <a:cubicBezTo>
                    <a:pt x="2909" y="3735"/>
                    <a:pt x="2848" y="3767"/>
                    <a:pt x="2823" y="3834"/>
                  </a:cubicBezTo>
                  <a:lnTo>
                    <a:pt x="1573" y="6251"/>
                  </a:lnTo>
                  <a:lnTo>
                    <a:pt x="430" y="6251"/>
                  </a:lnTo>
                  <a:cubicBezTo>
                    <a:pt x="203" y="6251"/>
                    <a:pt x="1" y="6430"/>
                    <a:pt x="1" y="6668"/>
                  </a:cubicBezTo>
                  <a:cubicBezTo>
                    <a:pt x="1" y="6894"/>
                    <a:pt x="180" y="7085"/>
                    <a:pt x="430" y="7085"/>
                  </a:cubicBezTo>
                  <a:lnTo>
                    <a:pt x="1156" y="7085"/>
                  </a:lnTo>
                  <a:cubicBezTo>
                    <a:pt x="775" y="7906"/>
                    <a:pt x="644" y="8799"/>
                    <a:pt x="751" y="9704"/>
                  </a:cubicBezTo>
                  <a:cubicBezTo>
                    <a:pt x="763" y="9847"/>
                    <a:pt x="858" y="9978"/>
                    <a:pt x="977" y="10038"/>
                  </a:cubicBezTo>
                  <a:lnTo>
                    <a:pt x="930" y="10919"/>
                  </a:lnTo>
                  <a:cubicBezTo>
                    <a:pt x="930" y="11017"/>
                    <a:pt x="1014" y="11081"/>
                    <a:pt x="1101" y="11081"/>
                  </a:cubicBezTo>
                  <a:cubicBezTo>
                    <a:pt x="1141" y="11081"/>
                    <a:pt x="1182" y="11068"/>
                    <a:pt x="1215" y="11038"/>
                  </a:cubicBezTo>
                  <a:lnTo>
                    <a:pt x="1823" y="10347"/>
                  </a:lnTo>
                  <a:cubicBezTo>
                    <a:pt x="1989" y="10335"/>
                    <a:pt x="2132" y="10228"/>
                    <a:pt x="2215" y="10061"/>
                  </a:cubicBezTo>
                  <a:lnTo>
                    <a:pt x="3430" y="7109"/>
                  </a:lnTo>
                  <a:lnTo>
                    <a:pt x="4204" y="7109"/>
                  </a:lnTo>
                  <a:cubicBezTo>
                    <a:pt x="4204" y="7442"/>
                    <a:pt x="4490" y="7716"/>
                    <a:pt x="4823" y="7716"/>
                  </a:cubicBezTo>
                  <a:lnTo>
                    <a:pt x="4978" y="7716"/>
                  </a:lnTo>
                  <a:cubicBezTo>
                    <a:pt x="5323" y="7716"/>
                    <a:pt x="5597" y="7442"/>
                    <a:pt x="5597" y="7109"/>
                  </a:cubicBezTo>
                  <a:lnTo>
                    <a:pt x="6371" y="7109"/>
                  </a:lnTo>
                  <a:lnTo>
                    <a:pt x="7014" y="8668"/>
                  </a:lnTo>
                  <a:cubicBezTo>
                    <a:pt x="7040" y="8730"/>
                    <a:pt x="7099" y="8766"/>
                    <a:pt x="7161" y="8766"/>
                  </a:cubicBezTo>
                  <a:cubicBezTo>
                    <a:pt x="7184" y="8766"/>
                    <a:pt x="7206" y="8761"/>
                    <a:pt x="7228" y="8752"/>
                  </a:cubicBezTo>
                  <a:cubicBezTo>
                    <a:pt x="7311" y="8728"/>
                    <a:pt x="7347" y="8621"/>
                    <a:pt x="7311" y="8549"/>
                  </a:cubicBezTo>
                  <a:cubicBezTo>
                    <a:pt x="7192" y="8252"/>
                    <a:pt x="5394" y="3870"/>
                    <a:pt x="5275" y="3608"/>
                  </a:cubicBezTo>
                  <a:cubicBezTo>
                    <a:pt x="5644" y="3501"/>
                    <a:pt x="5954" y="3251"/>
                    <a:pt x="6133" y="2906"/>
                  </a:cubicBezTo>
                  <a:cubicBezTo>
                    <a:pt x="6168" y="2953"/>
                    <a:pt x="8145" y="6811"/>
                    <a:pt x="8264" y="7061"/>
                  </a:cubicBezTo>
                  <a:cubicBezTo>
                    <a:pt x="8681" y="7859"/>
                    <a:pt x="8847" y="8776"/>
                    <a:pt x="8728" y="9680"/>
                  </a:cubicBezTo>
                  <a:cubicBezTo>
                    <a:pt x="8728" y="9728"/>
                    <a:pt x="8692" y="9764"/>
                    <a:pt x="8657" y="9788"/>
                  </a:cubicBezTo>
                  <a:lnTo>
                    <a:pt x="8061" y="10026"/>
                  </a:lnTo>
                  <a:cubicBezTo>
                    <a:pt x="8047" y="10031"/>
                    <a:pt x="8032" y="10034"/>
                    <a:pt x="8017" y="10034"/>
                  </a:cubicBezTo>
                  <a:cubicBezTo>
                    <a:pt x="7969" y="10034"/>
                    <a:pt x="7922" y="10005"/>
                    <a:pt x="7895" y="9942"/>
                  </a:cubicBezTo>
                  <a:lnTo>
                    <a:pt x="7573" y="9145"/>
                  </a:lnTo>
                  <a:cubicBezTo>
                    <a:pt x="7546" y="9072"/>
                    <a:pt x="7477" y="9041"/>
                    <a:pt x="7414" y="9041"/>
                  </a:cubicBezTo>
                  <a:cubicBezTo>
                    <a:pt x="7395" y="9041"/>
                    <a:pt x="7376" y="9044"/>
                    <a:pt x="7359" y="9049"/>
                  </a:cubicBezTo>
                  <a:cubicBezTo>
                    <a:pt x="7276" y="9085"/>
                    <a:pt x="7240" y="9192"/>
                    <a:pt x="7276" y="9264"/>
                  </a:cubicBezTo>
                  <a:lnTo>
                    <a:pt x="7597" y="10061"/>
                  </a:lnTo>
                  <a:cubicBezTo>
                    <a:pt x="7657" y="10228"/>
                    <a:pt x="7823" y="10335"/>
                    <a:pt x="7990" y="10347"/>
                  </a:cubicBezTo>
                  <a:lnTo>
                    <a:pt x="8597" y="11038"/>
                  </a:lnTo>
                  <a:cubicBezTo>
                    <a:pt x="8632" y="11077"/>
                    <a:pt x="8676" y="11094"/>
                    <a:pt x="8717" y="11094"/>
                  </a:cubicBezTo>
                  <a:cubicBezTo>
                    <a:pt x="8803" y="11094"/>
                    <a:pt x="8883" y="11023"/>
                    <a:pt x="8883" y="10919"/>
                  </a:cubicBezTo>
                  <a:lnTo>
                    <a:pt x="8835" y="10038"/>
                  </a:lnTo>
                  <a:cubicBezTo>
                    <a:pt x="8954" y="9966"/>
                    <a:pt x="9038" y="9847"/>
                    <a:pt x="9062" y="9704"/>
                  </a:cubicBezTo>
                  <a:cubicBezTo>
                    <a:pt x="9181" y="8811"/>
                    <a:pt x="9038" y="7906"/>
                    <a:pt x="8657" y="7085"/>
                  </a:cubicBezTo>
                  <a:lnTo>
                    <a:pt x="9383" y="7085"/>
                  </a:lnTo>
                  <a:cubicBezTo>
                    <a:pt x="9609" y="7085"/>
                    <a:pt x="9800" y="6906"/>
                    <a:pt x="9800" y="6668"/>
                  </a:cubicBezTo>
                  <a:cubicBezTo>
                    <a:pt x="9800" y="6430"/>
                    <a:pt x="9633" y="6251"/>
                    <a:pt x="9419" y="6251"/>
                  </a:cubicBezTo>
                  <a:lnTo>
                    <a:pt x="8264" y="6251"/>
                  </a:lnTo>
                  <a:lnTo>
                    <a:pt x="6299" y="2441"/>
                  </a:lnTo>
                  <a:cubicBezTo>
                    <a:pt x="6395" y="1846"/>
                    <a:pt x="6109" y="1287"/>
                    <a:pt x="5621" y="1001"/>
                  </a:cubicBezTo>
                  <a:lnTo>
                    <a:pt x="5621" y="477"/>
                  </a:lnTo>
                  <a:cubicBezTo>
                    <a:pt x="5621" y="227"/>
                    <a:pt x="5406" y="1"/>
                    <a:pt x="5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3"/>
            <p:cNvSpPr/>
            <p:nvPr/>
          </p:nvSpPr>
          <p:spPr>
            <a:xfrm>
              <a:off x="2335745" y="2471248"/>
              <a:ext cx="40997" cy="40615"/>
            </a:xfrm>
            <a:custGeom>
              <a:avLst/>
              <a:gdLst/>
              <a:ahLst/>
              <a:cxnLst/>
              <a:rect l="l" t="t" r="r" b="b"/>
              <a:pathLst>
                <a:path w="1287" h="1275" extrusionOk="0">
                  <a:moveTo>
                    <a:pt x="643" y="322"/>
                  </a:moveTo>
                  <a:cubicBezTo>
                    <a:pt x="822" y="322"/>
                    <a:pt x="953" y="477"/>
                    <a:pt x="953" y="631"/>
                  </a:cubicBezTo>
                  <a:cubicBezTo>
                    <a:pt x="953" y="798"/>
                    <a:pt x="810" y="953"/>
                    <a:pt x="643" y="953"/>
                  </a:cubicBezTo>
                  <a:cubicBezTo>
                    <a:pt x="477" y="953"/>
                    <a:pt x="334" y="798"/>
                    <a:pt x="334" y="631"/>
                  </a:cubicBezTo>
                  <a:cubicBezTo>
                    <a:pt x="334" y="477"/>
                    <a:pt x="465" y="322"/>
                    <a:pt x="643" y="322"/>
                  </a:cubicBezTo>
                  <a:close/>
                  <a:moveTo>
                    <a:pt x="643" y="0"/>
                  </a:moveTo>
                  <a:cubicBezTo>
                    <a:pt x="286" y="0"/>
                    <a:pt x="0" y="274"/>
                    <a:pt x="0" y="631"/>
                  </a:cubicBezTo>
                  <a:cubicBezTo>
                    <a:pt x="0" y="989"/>
                    <a:pt x="286" y="1274"/>
                    <a:pt x="643" y="1274"/>
                  </a:cubicBezTo>
                  <a:cubicBezTo>
                    <a:pt x="1000" y="1274"/>
                    <a:pt x="1286" y="989"/>
                    <a:pt x="1286" y="631"/>
                  </a:cubicBezTo>
                  <a:cubicBezTo>
                    <a:pt x="1286" y="274"/>
                    <a:pt x="1000" y="0"/>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10" name="Google Shape;310;p31"/>
          <p:cNvSpPr txBox="1">
            <a:spLocks noGrp="1"/>
          </p:cNvSpPr>
          <p:nvPr>
            <p:ph type="title" idx="5"/>
          </p:nvPr>
        </p:nvSpPr>
        <p:spPr>
          <a:xfrm>
            <a:off x="713225" y="1141288"/>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1" name="Google Shape;311;p31"/>
          <p:cNvSpPr txBox="1">
            <a:spLocks noGrp="1"/>
          </p:cNvSpPr>
          <p:nvPr>
            <p:ph type="title" idx="6"/>
          </p:nvPr>
        </p:nvSpPr>
        <p:spPr>
          <a:xfrm>
            <a:off x="3359125"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12" name="Google Shape;312;p31"/>
          <p:cNvSpPr txBox="1">
            <a:spLocks noGrp="1"/>
          </p:cNvSpPr>
          <p:nvPr>
            <p:ph type="title" idx="7"/>
          </p:nvPr>
        </p:nvSpPr>
        <p:spPr>
          <a:xfrm>
            <a:off x="713225"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13" name="Google Shape;313;p31"/>
          <p:cNvSpPr txBox="1">
            <a:spLocks noGrp="1"/>
          </p:cNvSpPr>
          <p:nvPr>
            <p:ph type="title" idx="8"/>
          </p:nvPr>
        </p:nvSpPr>
        <p:spPr>
          <a:xfrm>
            <a:off x="3359125" y="114205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6" name="Google Shape;316;p31"/>
          <p:cNvSpPr txBox="1">
            <a:spLocks noGrp="1"/>
          </p:cNvSpPr>
          <p:nvPr>
            <p:ph type="title" idx="14"/>
          </p:nvPr>
        </p:nvSpPr>
        <p:spPr>
          <a:xfrm>
            <a:off x="5997638"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317" name="Google Shape;317;p31"/>
          <p:cNvSpPr txBox="1">
            <a:spLocks noGrp="1"/>
          </p:cNvSpPr>
          <p:nvPr>
            <p:ph type="title" idx="15"/>
          </p:nvPr>
        </p:nvSpPr>
        <p:spPr>
          <a:xfrm>
            <a:off x="5997638" y="114205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8" name="Google Shape;318;p31"/>
          <p:cNvSpPr txBox="1">
            <a:spLocks noGrp="1"/>
          </p:cNvSpPr>
          <p:nvPr>
            <p:ph type="subTitle" idx="16"/>
          </p:nvPr>
        </p:nvSpPr>
        <p:spPr>
          <a:xfrm>
            <a:off x="713225"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Statement</a:t>
            </a:r>
            <a:endParaRPr dirty="0"/>
          </a:p>
        </p:txBody>
      </p:sp>
      <p:sp>
        <p:nvSpPr>
          <p:cNvPr id="319" name="Google Shape;319;p31"/>
          <p:cNvSpPr txBox="1">
            <a:spLocks noGrp="1"/>
          </p:cNvSpPr>
          <p:nvPr>
            <p:ph type="subTitle" idx="17"/>
          </p:nvPr>
        </p:nvSpPr>
        <p:spPr>
          <a:xfrm>
            <a:off x="713225" y="3447136"/>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a:t>
            </a:r>
            <a:endParaRPr/>
          </a:p>
        </p:txBody>
      </p:sp>
      <p:sp>
        <p:nvSpPr>
          <p:cNvPr id="320" name="Google Shape;320;p31"/>
          <p:cNvSpPr txBox="1">
            <a:spLocks noGrp="1"/>
          </p:cNvSpPr>
          <p:nvPr>
            <p:ph type="subTitle" idx="18"/>
          </p:nvPr>
        </p:nvSpPr>
        <p:spPr>
          <a:xfrm>
            <a:off x="3359125" y="3447125"/>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321" name="Google Shape;321;p31"/>
          <p:cNvSpPr txBox="1">
            <a:spLocks noGrp="1"/>
          </p:cNvSpPr>
          <p:nvPr>
            <p:ph type="subTitle" idx="19"/>
          </p:nvPr>
        </p:nvSpPr>
        <p:spPr>
          <a:xfrm>
            <a:off x="3359125"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Hypothesis</a:t>
            </a:r>
            <a:endParaRPr/>
          </a:p>
        </p:txBody>
      </p:sp>
      <p:sp>
        <p:nvSpPr>
          <p:cNvPr id="322" name="Google Shape;322;p31"/>
          <p:cNvSpPr txBox="1">
            <a:spLocks noGrp="1"/>
          </p:cNvSpPr>
          <p:nvPr>
            <p:ph type="subTitle" idx="20"/>
          </p:nvPr>
        </p:nvSpPr>
        <p:spPr>
          <a:xfrm>
            <a:off x="5997638" y="3447125"/>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sp>
        <p:nvSpPr>
          <p:cNvPr id="323" name="Google Shape;323;p31"/>
          <p:cNvSpPr txBox="1">
            <a:spLocks noGrp="1"/>
          </p:cNvSpPr>
          <p:nvPr>
            <p:ph type="subTitle" idx="21"/>
          </p:nvPr>
        </p:nvSpPr>
        <p:spPr>
          <a:xfrm>
            <a:off x="5997638"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a:t>
            </a:r>
            <a:endParaRPr/>
          </a:p>
        </p:txBody>
      </p:sp>
      <p:sp>
        <p:nvSpPr>
          <p:cNvPr id="324" name="Google Shape;324;p3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 statement</a:t>
            </a:r>
            <a:endParaRPr/>
          </a:p>
        </p:txBody>
      </p:sp>
      <p:sp>
        <p:nvSpPr>
          <p:cNvPr id="342" name="Google Shape;342;p33"/>
          <p:cNvSpPr txBox="1">
            <a:spLocks noGrp="1"/>
          </p:cNvSpPr>
          <p:nvPr>
            <p:ph type="subTitle" idx="1"/>
          </p:nvPr>
        </p:nvSpPr>
        <p:spPr>
          <a:xfrm>
            <a:off x="720000" y="2060258"/>
            <a:ext cx="7704000" cy="15106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analyses IT service tickets to identify trends, issues, and opportunities for improving service delivery. The dataset includes various fields such as </a:t>
            </a:r>
            <a:r>
              <a:rPr lang="en-US" dirty="0" err="1"/>
              <a:t>rtus_opened_by</a:t>
            </a:r>
            <a:r>
              <a:rPr lang="en-US" dirty="0"/>
              <a:t>, </a:t>
            </a:r>
            <a:r>
              <a:rPr lang="en-US" dirty="0" err="1"/>
              <a:t>rtus_resolved_by</a:t>
            </a:r>
            <a:r>
              <a:rPr lang="en-US" dirty="0"/>
              <a:t>, </a:t>
            </a:r>
            <a:r>
              <a:rPr lang="en-US" dirty="0" err="1"/>
              <a:t>rtim_u_inc_short_desc</a:t>
            </a:r>
            <a:r>
              <a:rPr lang="en-US" dirty="0"/>
              <a:t>, </a:t>
            </a:r>
            <a:r>
              <a:rPr lang="en-US" dirty="0" err="1"/>
              <a:t>rtus_u_component</a:t>
            </a:r>
            <a:r>
              <a:rPr lang="en-US" dirty="0"/>
              <a:t>, </a:t>
            </a:r>
            <a:r>
              <a:rPr lang="en-US" dirty="0" err="1"/>
              <a:t>rtim_u_inc_priority</a:t>
            </a:r>
            <a:r>
              <a:rPr lang="en-US" dirty="0"/>
              <a:t>, Resolution period, and others, which capture detailed information about each ticket, including its lifecycle from creation to resolution.</a:t>
            </a:r>
            <a:endParaRPr dirty="0"/>
          </a:p>
        </p:txBody>
      </p:sp>
      <p:sp>
        <p:nvSpPr>
          <p:cNvPr id="345" name="Google Shape;345;p33"/>
          <p:cNvSpPr txBox="1">
            <a:spLocks noGrp="1"/>
          </p:cNvSpPr>
          <p:nvPr>
            <p:ph type="subTitle" idx="4"/>
          </p:nvPr>
        </p:nvSpPr>
        <p:spPr>
          <a:xfrm>
            <a:off x="720025" y="1241274"/>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Overview of the Dataset and Key Attributes</a:t>
            </a:r>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situation &amp; problems statement</a:t>
            </a:r>
            <a:endParaRPr dirty="0"/>
          </a:p>
        </p:txBody>
      </p:sp>
      <p:sp>
        <p:nvSpPr>
          <p:cNvPr id="408" name="Google Shape;408;p40"/>
          <p:cNvSpPr txBox="1"/>
          <p:nvPr/>
        </p:nvSpPr>
        <p:spPr>
          <a:xfrm>
            <a:off x="800551" y="1101255"/>
            <a:ext cx="2557200" cy="48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Quicksand"/>
                <a:ea typeface="Quicksand"/>
                <a:cs typeface="Quicksand"/>
                <a:sym typeface="Quicksand"/>
              </a:rPr>
              <a:t>Current situation</a:t>
            </a:r>
            <a:endParaRPr sz="2000" b="1" dirty="0">
              <a:solidFill>
                <a:schemeClr val="dk1"/>
              </a:solidFill>
              <a:latin typeface="Quicksand"/>
              <a:ea typeface="Quicksand"/>
              <a:cs typeface="Quicksand"/>
              <a:sym typeface="Quicksand"/>
            </a:endParaRPr>
          </a:p>
        </p:txBody>
      </p:sp>
      <p:sp>
        <p:nvSpPr>
          <p:cNvPr id="409" name="Google Shape;409;p40"/>
          <p:cNvSpPr txBox="1"/>
          <p:nvPr/>
        </p:nvSpPr>
        <p:spPr>
          <a:xfrm>
            <a:off x="724567" y="1512621"/>
            <a:ext cx="2557200" cy="30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Mulish"/>
                <a:ea typeface="Mulish"/>
                <a:cs typeface="Mulish"/>
                <a:sym typeface="Mulish"/>
              </a:rPr>
              <a:t>The current dataset comprises IT service tickets, detailing the lifecycle of each ticket from creation to resolution. These tickets are logged by various store divisions and components within the organization, each associated with different incident priorities, types, and resolution times. The goal is to utilize this data to improve service delivery, enhance customer satisfaction, and adhere to SLA</a:t>
            </a:r>
            <a:endParaRPr sz="1200" dirty="0">
              <a:solidFill>
                <a:schemeClr val="dk1"/>
              </a:solidFill>
              <a:latin typeface="Mulish"/>
              <a:ea typeface="Mulish"/>
              <a:cs typeface="Mulish"/>
              <a:sym typeface="Mulish"/>
            </a:endParaRPr>
          </a:p>
        </p:txBody>
      </p:sp>
      <p:sp>
        <p:nvSpPr>
          <p:cNvPr id="410" name="Google Shape;410;p40"/>
          <p:cNvSpPr txBox="1"/>
          <p:nvPr/>
        </p:nvSpPr>
        <p:spPr>
          <a:xfrm>
            <a:off x="6982129" y="1334788"/>
            <a:ext cx="1918465" cy="102304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IN" b="1" dirty="0">
                <a:solidFill>
                  <a:schemeClr val="dk1"/>
                </a:solidFill>
                <a:latin typeface="Quicksand"/>
                <a:ea typeface="Quicksand"/>
                <a:cs typeface="Quicksand"/>
                <a:sym typeface="Quicksand"/>
              </a:rPr>
              <a:t>Inconsistent Resolution Times</a:t>
            </a:r>
            <a:endParaRPr b="1" dirty="0">
              <a:solidFill>
                <a:schemeClr val="dk1"/>
              </a:solidFill>
              <a:latin typeface="Quicksand"/>
              <a:ea typeface="Quicksand"/>
              <a:cs typeface="Quicksand"/>
              <a:sym typeface="Quicksand"/>
            </a:endParaRPr>
          </a:p>
        </p:txBody>
      </p:sp>
      <p:sp>
        <p:nvSpPr>
          <p:cNvPr id="412" name="Google Shape;412;p40"/>
          <p:cNvSpPr txBox="1"/>
          <p:nvPr/>
        </p:nvSpPr>
        <p:spPr>
          <a:xfrm>
            <a:off x="3573884" y="2974129"/>
            <a:ext cx="1465500" cy="409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100"/>
              <a:buFont typeface="Arial"/>
              <a:buNone/>
            </a:pPr>
            <a:r>
              <a:rPr lang="en-US" b="1" dirty="0">
                <a:solidFill>
                  <a:schemeClr val="dk1"/>
                </a:solidFill>
                <a:latin typeface="Quicksand"/>
                <a:ea typeface="Quicksand"/>
                <a:cs typeface="Quicksand"/>
                <a:sym typeface="Quicksand"/>
              </a:rPr>
              <a:t>Unclear Impact of ticket Priority</a:t>
            </a:r>
            <a:endParaRPr b="1" dirty="0">
              <a:solidFill>
                <a:schemeClr val="dk1"/>
              </a:solidFill>
              <a:latin typeface="Quicksand"/>
              <a:ea typeface="Quicksand"/>
              <a:cs typeface="Quicksand"/>
              <a:sym typeface="Quicksand"/>
            </a:endParaRPr>
          </a:p>
        </p:txBody>
      </p:sp>
      <p:sp>
        <p:nvSpPr>
          <p:cNvPr id="414" name="Google Shape;414;p40"/>
          <p:cNvSpPr txBox="1"/>
          <p:nvPr/>
        </p:nvSpPr>
        <p:spPr>
          <a:xfrm>
            <a:off x="6965410" y="3614309"/>
            <a:ext cx="1918457" cy="46914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US" b="1" dirty="0">
                <a:solidFill>
                  <a:schemeClr val="dk1"/>
                </a:solidFill>
                <a:latin typeface="Quicksand"/>
                <a:ea typeface="Quicksand"/>
                <a:cs typeface="Quicksand"/>
                <a:sym typeface="Quicksand"/>
              </a:rPr>
              <a:t>Lack of Clear RCA</a:t>
            </a:r>
            <a:endParaRPr b="1" dirty="0">
              <a:solidFill>
                <a:schemeClr val="dk1"/>
              </a:solidFill>
              <a:latin typeface="Quicksand"/>
              <a:ea typeface="Quicksand"/>
              <a:cs typeface="Quicksand"/>
              <a:sym typeface="Quicksand"/>
            </a:endParaRPr>
          </a:p>
        </p:txBody>
      </p:sp>
      <p:sp>
        <p:nvSpPr>
          <p:cNvPr id="416" name="Google Shape;416;p40"/>
          <p:cNvSpPr/>
          <p:nvPr/>
        </p:nvSpPr>
        <p:spPr>
          <a:xfrm>
            <a:off x="6547652" y="1875803"/>
            <a:ext cx="367800" cy="333600"/>
          </a:xfrm>
          <a:prstGeom prst="ellipse">
            <a:avLst/>
          </a:prstGeom>
          <a:noFill/>
          <a:ln w="19050"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2"/>
                </a:solidFill>
                <a:latin typeface="Quicksand"/>
                <a:ea typeface="Quicksand"/>
                <a:cs typeface="Quicksand"/>
                <a:sym typeface="Quicksand"/>
              </a:rPr>
              <a:t>1</a:t>
            </a:r>
            <a:endParaRPr sz="1800" b="1">
              <a:solidFill>
                <a:schemeClr val="dk2"/>
              </a:solidFill>
              <a:latin typeface="Quicksand"/>
              <a:ea typeface="Quicksand"/>
              <a:cs typeface="Quicksand"/>
              <a:sym typeface="Quicksand"/>
            </a:endParaRPr>
          </a:p>
        </p:txBody>
      </p:sp>
      <p:sp>
        <p:nvSpPr>
          <p:cNvPr id="417" name="Google Shape;417;p40"/>
          <p:cNvSpPr/>
          <p:nvPr/>
        </p:nvSpPr>
        <p:spPr>
          <a:xfrm>
            <a:off x="5072788" y="2778628"/>
            <a:ext cx="367800" cy="367800"/>
          </a:xfrm>
          <a:prstGeom prst="ellipse">
            <a:avLst/>
          </a:prstGeom>
          <a:noFill/>
          <a:ln w="19050"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2"/>
                </a:solidFill>
                <a:latin typeface="Quicksand"/>
                <a:ea typeface="Quicksand"/>
                <a:cs typeface="Quicksand"/>
                <a:sym typeface="Quicksand"/>
              </a:rPr>
              <a:t>2</a:t>
            </a:r>
            <a:endParaRPr sz="1800" b="1">
              <a:solidFill>
                <a:schemeClr val="dk2"/>
              </a:solidFill>
              <a:latin typeface="Quicksand"/>
              <a:ea typeface="Quicksand"/>
              <a:cs typeface="Quicksand"/>
              <a:sym typeface="Quicksand"/>
            </a:endParaRPr>
          </a:p>
        </p:txBody>
      </p:sp>
      <p:sp>
        <p:nvSpPr>
          <p:cNvPr id="418" name="Google Shape;418;p40"/>
          <p:cNvSpPr/>
          <p:nvPr/>
        </p:nvSpPr>
        <p:spPr>
          <a:xfrm>
            <a:off x="6527187" y="3715653"/>
            <a:ext cx="367800" cy="367800"/>
          </a:xfrm>
          <a:prstGeom prst="ellipse">
            <a:avLst/>
          </a:prstGeom>
          <a:noFill/>
          <a:ln w="19050"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2"/>
                </a:solidFill>
                <a:latin typeface="Quicksand"/>
                <a:ea typeface="Quicksand"/>
                <a:cs typeface="Quicksand"/>
                <a:sym typeface="Quicksand"/>
              </a:rPr>
              <a:t>3</a:t>
            </a:r>
            <a:endParaRPr sz="1800" b="1">
              <a:solidFill>
                <a:schemeClr val="dk2"/>
              </a:solidFill>
              <a:latin typeface="Quicksand"/>
              <a:ea typeface="Quicksand"/>
              <a:cs typeface="Quicksand"/>
              <a:sym typeface="Quicksand"/>
            </a:endParaRPr>
          </a:p>
        </p:txBody>
      </p:sp>
      <p:sp>
        <p:nvSpPr>
          <p:cNvPr id="419" name="Google Shape;419;p40"/>
          <p:cNvSpPr txBox="1"/>
          <p:nvPr/>
        </p:nvSpPr>
        <p:spPr>
          <a:xfrm>
            <a:off x="5293712" y="1363282"/>
            <a:ext cx="1522800" cy="37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b="1">
                <a:solidFill>
                  <a:schemeClr val="dk1"/>
                </a:solidFill>
                <a:latin typeface="Quicksand"/>
                <a:ea typeface="Quicksand"/>
                <a:cs typeface="Quicksand"/>
                <a:sym typeface="Quicksand"/>
              </a:rPr>
              <a:t>Problems</a:t>
            </a:r>
            <a:endParaRPr sz="2000" b="1">
              <a:solidFill>
                <a:schemeClr val="dk1"/>
              </a:solidFill>
              <a:latin typeface="Quicksand"/>
              <a:ea typeface="Quicksand"/>
              <a:cs typeface="Quicksand"/>
              <a:sym typeface="Quicksand"/>
            </a:endParaRPr>
          </a:p>
        </p:txBody>
      </p:sp>
      <p:sp>
        <p:nvSpPr>
          <p:cNvPr id="420" name="Google Shape;420;p4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cxnSp>
        <p:nvCxnSpPr>
          <p:cNvPr id="421" name="Google Shape;421;p40"/>
          <p:cNvCxnSpPr/>
          <p:nvPr/>
        </p:nvCxnSpPr>
        <p:spPr>
          <a:xfrm>
            <a:off x="6055100" y="1812625"/>
            <a:ext cx="0" cy="2619900"/>
          </a:xfrm>
          <a:prstGeom prst="straightConnector1">
            <a:avLst/>
          </a:prstGeom>
          <a:noFill/>
          <a:ln w="19050" cap="flat" cmpd="sng">
            <a:solidFill>
              <a:schemeClr val="lt1"/>
            </a:solidFill>
            <a:prstDash val="solid"/>
            <a:round/>
            <a:headEnd type="none" w="med" len="med"/>
            <a:tailEnd type="triangle" w="med" len="med"/>
          </a:ln>
        </p:spPr>
      </p:cxnSp>
      <p:cxnSp>
        <p:nvCxnSpPr>
          <p:cNvPr id="422" name="Google Shape;422;p40"/>
          <p:cNvCxnSpPr>
            <a:stCxn id="416" idx="2"/>
          </p:cNvCxnSpPr>
          <p:nvPr/>
        </p:nvCxnSpPr>
        <p:spPr>
          <a:xfrm rot="10800000">
            <a:off x="5513552" y="2042603"/>
            <a:ext cx="1034100" cy="0"/>
          </a:xfrm>
          <a:prstGeom prst="straightConnector1">
            <a:avLst/>
          </a:prstGeom>
          <a:noFill/>
          <a:ln w="19050" cap="flat" cmpd="sng">
            <a:solidFill>
              <a:schemeClr val="lt1"/>
            </a:solidFill>
            <a:prstDash val="solid"/>
            <a:round/>
            <a:headEnd type="none" w="med" len="med"/>
            <a:tailEnd type="oval" w="med" len="med"/>
          </a:ln>
        </p:spPr>
      </p:cxnSp>
      <p:cxnSp>
        <p:nvCxnSpPr>
          <p:cNvPr id="423" name="Google Shape;423;p40"/>
          <p:cNvCxnSpPr>
            <a:stCxn id="417" idx="6"/>
          </p:cNvCxnSpPr>
          <p:nvPr/>
        </p:nvCxnSpPr>
        <p:spPr>
          <a:xfrm>
            <a:off x="5440588" y="2962528"/>
            <a:ext cx="1020300" cy="0"/>
          </a:xfrm>
          <a:prstGeom prst="straightConnector1">
            <a:avLst/>
          </a:prstGeom>
          <a:noFill/>
          <a:ln w="19050" cap="flat" cmpd="sng">
            <a:solidFill>
              <a:schemeClr val="lt1"/>
            </a:solidFill>
            <a:prstDash val="solid"/>
            <a:round/>
            <a:headEnd type="none" w="med" len="med"/>
            <a:tailEnd type="oval" w="med" len="med"/>
          </a:ln>
        </p:spPr>
      </p:cxnSp>
      <p:grpSp>
        <p:nvGrpSpPr>
          <p:cNvPr id="424" name="Google Shape;424;p40"/>
          <p:cNvGrpSpPr/>
          <p:nvPr/>
        </p:nvGrpSpPr>
        <p:grpSpPr>
          <a:xfrm>
            <a:off x="5096625" y="1846312"/>
            <a:ext cx="320143" cy="392581"/>
            <a:chOff x="3086313" y="2877049"/>
            <a:chExt cx="320143" cy="392581"/>
          </a:xfrm>
        </p:grpSpPr>
        <p:sp>
          <p:nvSpPr>
            <p:cNvPr id="425" name="Google Shape;425;p40"/>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7" name="Google Shape;437;p40"/>
          <p:cNvCxnSpPr>
            <a:stCxn id="418" idx="2"/>
          </p:cNvCxnSpPr>
          <p:nvPr/>
        </p:nvCxnSpPr>
        <p:spPr>
          <a:xfrm rot="10800000">
            <a:off x="5513487" y="3899553"/>
            <a:ext cx="1013700" cy="0"/>
          </a:xfrm>
          <a:prstGeom prst="straightConnector1">
            <a:avLst/>
          </a:prstGeom>
          <a:noFill/>
          <a:ln w="19050" cap="flat" cmpd="sng">
            <a:solidFill>
              <a:schemeClr val="lt1"/>
            </a:solidFill>
            <a:prstDash val="solid"/>
            <a:round/>
            <a:headEnd type="none" w="med" len="med"/>
            <a:tailEnd type="oval" w="med" len="med"/>
          </a:ln>
        </p:spPr>
      </p:cxnSp>
      <p:sp>
        <p:nvSpPr>
          <p:cNvPr id="438" name="Google Shape;438;p40"/>
          <p:cNvSpPr/>
          <p:nvPr/>
        </p:nvSpPr>
        <p:spPr>
          <a:xfrm>
            <a:off x="6606946" y="2822071"/>
            <a:ext cx="358464" cy="356808"/>
          </a:xfrm>
          <a:custGeom>
            <a:avLst/>
            <a:gdLst/>
            <a:ahLst/>
            <a:cxnLst/>
            <a:rect l="l" t="t" r="r" b="b"/>
            <a:pathLst>
              <a:path w="11253" h="11201" extrusionOk="0">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40"/>
          <p:cNvGrpSpPr/>
          <p:nvPr/>
        </p:nvGrpSpPr>
        <p:grpSpPr>
          <a:xfrm>
            <a:off x="5114276" y="3753658"/>
            <a:ext cx="284847" cy="373627"/>
            <a:chOff x="1805901" y="1960358"/>
            <a:chExt cx="284847" cy="373627"/>
          </a:xfrm>
        </p:grpSpPr>
        <p:sp>
          <p:nvSpPr>
            <p:cNvPr id="440" name="Google Shape;440;p40"/>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2" name="Google Shape;442;p40"/>
          <p:cNvCxnSpPr/>
          <p:nvPr/>
        </p:nvCxnSpPr>
        <p:spPr>
          <a:xfrm>
            <a:off x="3427825" y="1428350"/>
            <a:ext cx="0" cy="30042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Hypotheses</a:t>
            </a:r>
            <a:endParaRPr/>
          </a:p>
        </p:txBody>
      </p:sp>
      <p:sp>
        <p:nvSpPr>
          <p:cNvPr id="448" name="Google Shape;448;p41"/>
          <p:cNvSpPr txBox="1">
            <a:spLocks noGrp="1"/>
          </p:cNvSpPr>
          <p:nvPr>
            <p:ph type="subTitle" idx="1"/>
          </p:nvPr>
        </p:nvSpPr>
        <p:spPr>
          <a:xfrm>
            <a:off x="1381625" y="1718024"/>
            <a:ext cx="7042500" cy="168585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I hypothesize that certain factors, such as the region (Store Division), incident priority, and number of reassignments, have a significant impact on resolution times. </a:t>
            </a:r>
          </a:p>
          <a:p>
            <a:pPr marL="285750" lvl="0" indent="-285750" algn="l" rtl="0">
              <a:spcBef>
                <a:spcPts val="0"/>
              </a:spcBef>
              <a:spcAft>
                <a:spcPts val="0"/>
              </a:spcAft>
              <a:buFont typeface="Arial" panose="020B0604020202020204" pitchFamily="34" charset="0"/>
              <a:buChar char="•"/>
            </a:pPr>
            <a:r>
              <a:rPr lang="en-US" dirty="0"/>
              <a:t>I expected to find that higher-priority incidents are resolved faster but may involve more resources and that incidents requiring multiple reassignments take longer to resolve.</a:t>
            </a:r>
            <a:endParaRPr dirty="0"/>
          </a:p>
        </p:txBody>
      </p:sp>
      <p:sp>
        <p:nvSpPr>
          <p:cNvPr id="454" name="Google Shape;454;p41"/>
          <p:cNvSpPr txBox="1">
            <a:spLocks noGrp="1"/>
          </p:cNvSpPr>
          <p:nvPr>
            <p:ph type="subTitle" idx="4"/>
          </p:nvPr>
        </p:nvSpPr>
        <p:spPr>
          <a:xfrm>
            <a:off x="1381625" y="1406025"/>
            <a:ext cx="7042500" cy="3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Initial Assumptions and Expected Outcomes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objectives</a:t>
            </a:r>
            <a:endParaRPr/>
          </a:p>
        </p:txBody>
      </p:sp>
      <p:sp>
        <p:nvSpPr>
          <p:cNvPr id="466" name="Google Shape;466;p42"/>
          <p:cNvSpPr txBox="1">
            <a:spLocks noGrp="1"/>
          </p:cNvSpPr>
          <p:nvPr>
            <p:ph type="subTitle" idx="4"/>
          </p:nvPr>
        </p:nvSpPr>
        <p:spPr>
          <a:xfrm>
            <a:off x="1536715" y="2194682"/>
            <a:ext cx="2175300" cy="5232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Identify key factors influencing resolution times.</a:t>
            </a:r>
            <a:endParaRPr sz="1100" dirty="0"/>
          </a:p>
        </p:txBody>
      </p:sp>
      <p:sp>
        <p:nvSpPr>
          <p:cNvPr id="467" name="Google Shape;467;p42"/>
          <p:cNvSpPr txBox="1">
            <a:spLocks noGrp="1"/>
          </p:cNvSpPr>
          <p:nvPr>
            <p:ph type="subTitle" idx="5"/>
          </p:nvPr>
        </p:nvSpPr>
        <p:spPr>
          <a:xfrm>
            <a:off x="5527466" y="3593825"/>
            <a:ext cx="2175300" cy="743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Determine the most common reasons for ticket creation</a:t>
            </a:r>
            <a:endParaRPr sz="1100" dirty="0"/>
          </a:p>
        </p:txBody>
      </p:sp>
      <p:sp>
        <p:nvSpPr>
          <p:cNvPr id="468" name="Google Shape;468;p42"/>
          <p:cNvSpPr txBox="1">
            <a:spLocks noGrp="1"/>
          </p:cNvSpPr>
          <p:nvPr>
            <p:ph type="subTitle" idx="6"/>
          </p:nvPr>
        </p:nvSpPr>
        <p:spPr>
          <a:xfrm>
            <a:off x="5542344" y="2194514"/>
            <a:ext cx="2175300" cy="5498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Assess the impact of reassignments and transfers on resolution efficiency</a:t>
            </a:r>
            <a:endParaRPr sz="1100" dirty="0"/>
          </a:p>
        </p:txBody>
      </p:sp>
      <p:sp>
        <p:nvSpPr>
          <p:cNvPr id="469" name="Google Shape;469;p4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470" name="Google Shape;470;p42"/>
          <p:cNvSpPr/>
          <p:nvPr/>
        </p:nvSpPr>
        <p:spPr>
          <a:xfrm>
            <a:off x="2469312" y="1457183"/>
            <a:ext cx="310119" cy="481363"/>
          </a:xfrm>
          <a:custGeom>
            <a:avLst/>
            <a:gdLst/>
            <a:ahLst/>
            <a:cxnLst/>
            <a:rect l="l" t="t" r="r" b="b"/>
            <a:pathLst>
              <a:path w="7061" h="10960" extrusionOk="0">
                <a:moveTo>
                  <a:pt x="3906" y="5316"/>
                </a:moveTo>
                <a:cubicBezTo>
                  <a:pt x="4072" y="5316"/>
                  <a:pt x="4191" y="5447"/>
                  <a:pt x="4191" y="5602"/>
                </a:cubicBezTo>
                <a:cubicBezTo>
                  <a:pt x="4191" y="5757"/>
                  <a:pt x="4060" y="5876"/>
                  <a:pt x="3906" y="5876"/>
                </a:cubicBezTo>
                <a:lnTo>
                  <a:pt x="3370" y="5876"/>
                </a:lnTo>
                <a:cubicBezTo>
                  <a:pt x="3215" y="5876"/>
                  <a:pt x="3096" y="5745"/>
                  <a:pt x="3096" y="5602"/>
                </a:cubicBezTo>
                <a:cubicBezTo>
                  <a:pt x="3096" y="5435"/>
                  <a:pt x="3227" y="5316"/>
                  <a:pt x="3370" y="5316"/>
                </a:cubicBezTo>
                <a:close/>
                <a:moveTo>
                  <a:pt x="5370" y="8459"/>
                </a:moveTo>
                <a:cubicBezTo>
                  <a:pt x="5430" y="8471"/>
                  <a:pt x="5489" y="8519"/>
                  <a:pt x="5489" y="8578"/>
                </a:cubicBezTo>
                <a:lnTo>
                  <a:pt x="5489" y="9317"/>
                </a:lnTo>
                <a:cubicBezTo>
                  <a:pt x="5489" y="9376"/>
                  <a:pt x="5430" y="9436"/>
                  <a:pt x="5370" y="9436"/>
                </a:cubicBezTo>
                <a:lnTo>
                  <a:pt x="1929" y="9436"/>
                </a:lnTo>
                <a:cubicBezTo>
                  <a:pt x="1870" y="9436"/>
                  <a:pt x="1810" y="9376"/>
                  <a:pt x="1810" y="9317"/>
                </a:cubicBezTo>
                <a:lnTo>
                  <a:pt x="1810" y="8578"/>
                </a:lnTo>
                <a:cubicBezTo>
                  <a:pt x="1810" y="8519"/>
                  <a:pt x="1870" y="8459"/>
                  <a:pt x="1929" y="8459"/>
                </a:cubicBezTo>
                <a:close/>
                <a:moveTo>
                  <a:pt x="3645" y="0"/>
                </a:moveTo>
                <a:cubicBezTo>
                  <a:pt x="3527" y="0"/>
                  <a:pt x="3411" y="54"/>
                  <a:pt x="3346" y="161"/>
                </a:cubicBezTo>
                <a:lnTo>
                  <a:pt x="191" y="4792"/>
                </a:lnTo>
                <a:cubicBezTo>
                  <a:pt x="0" y="5078"/>
                  <a:pt x="36" y="5447"/>
                  <a:pt x="262" y="5685"/>
                </a:cubicBezTo>
                <a:lnTo>
                  <a:pt x="1762" y="7209"/>
                </a:lnTo>
                <a:cubicBezTo>
                  <a:pt x="1822" y="7269"/>
                  <a:pt x="1858" y="7340"/>
                  <a:pt x="1858" y="7412"/>
                </a:cubicBezTo>
                <a:lnTo>
                  <a:pt x="1858" y="8078"/>
                </a:lnTo>
                <a:cubicBezTo>
                  <a:pt x="1620" y="8114"/>
                  <a:pt x="1429" y="8317"/>
                  <a:pt x="1429" y="8578"/>
                </a:cubicBezTo>
                <a:lnTo>
                  <a:pt x="1429" y="9317"/>
                </a:lnTo>
                <a:cubicBezTo>
                  <a:pt x="1429" y="9602"/>
                  <a:pt x="1643" y="9829"/>
                  <a:pt x="1929" y="9829"/>
                </a:cubicBezTo>
                <a:lnTo>
                  <a:pt x="2155" y="9829"/>
                </a:lnTo>
                <a:lnTo>
                  <a:pt x="2155" y="10472"/>
                </a:lnTo>
                <a:cubicBezTo>
                  <a:pt x="2155" y="10734"/>
                  <a:pt x="2358" y="10960"/>
                  <a:pt x="2632" y="10960"/>
                </a:cubicBezTo>
                <a:lnTo>
                  <a:pt x="3179" y="10960"/>
                </a:lnTo>
                <a:cubicBezTo>
                  <a:pt x="3286" y="10960"/>
                  <a:pt x="3370" y="10864"/>
                  <a:pt x="3370" y="10757"/>
                </a:cubicBezTo>
                <a:cubicBezTo>
                  <a:pt x="3370" y="10662"/>
                  <a:pt x="3286" y="10567"/>
                  <a:pt x="3179" y="10567"/>
                </a:cubicBezTo>
                <a:lnTo>
                  <a:pt x="2632" y="10567"/>
                </a:lnTo>
                <a:cubicBezTo>
                  <a:pt x="2584" y="10567"/>
                  <a:pt x="2536" y="10519"/>
                  <a:pt x="2536" y="10483"/>
                </a:cubicBezTo>
                <a:lnTo>
                  <a:pt x="2536" y="9829"/>
                </a:lnTo>
                <a:lnTo>
                  <a:pt x="4763" y="9829"/>
                </a:lnTo>
                <a:lnTo>
                  <a:pt x="4763" y="10483"/>
                </a:lnTo>
                <a:cubicBezTo>
                  <a:pt x="4763" y="10519"/>
                  <a:pt x="4715" y="10567"/>
                  <a:pt x="4668" y="10567"/>
                </a:cubicBezTo>
                <a:lnTo>
                  <a:pt x="4072" y="10567"/>
                </a:lnTo>
                <a:cubicBezTo>
                  <a:pt x="3965" y="10567"/>
                  <a:pt x="3882" y="10662"/>
                  <a:pt x="3882" y="10757"/>
                </a:cubicBezTo>
                <a:cubicBezTo>
                  <a:pt x="3882" y="10864"/>
                  <a:pt x="3965" y="10960"/>
                  <a:pt x="4072" y="10960"/>
                </a:cubicBezTo>
                <a:lnTo>
                  <a:pt x="4668" y="10960"/>
                </a:lnTo>
                <a:cubicBezTo>
                  <a:pt x="4918" y="10960"/>
                  <a:pt x="5144" y="10745"/>
                  <a:pt x="5144" y="10472"/>
                </a:cubicBezTo>
                <a:lnTo>
                  <a:pt x="5144" y="9829"/>
                </a:lnTo>
                <a:lnTo>
                  <a:pt x="5370" y="9829"/>
                </a:lnTo>
                <a:cubicBezTo>
                  <a:pt x="5656" y="9829"/>
                  <a:pt x="5870" y="9602"/>
                  <a:pt x="5870" y="9317"/>
                </a:cubicBezTo>
                <a:lnTo>
                  <a:pt x="5870" y="8578"/>
                </a:lnTo>
                <a:cubicBezTo>
                  <a:pt x="5870" y="8317"/>
                  <a:pt x="5680" y="8114"/>
                  <a:pt x="5441" y="8078"/>
                </a:cubicBezTo>
                <a:lnTo>
                  <a:pt x="5441" y="7412"/>
                </a:lnTo>
                <a:cubicBezTo>
                  <a:pt x="5441" y="7340"/>
                  <a:pt x="5477" y="7269"/>
                  <a:pt x="5537" y="7209"/>
                </a:cubicBezTo>
                <a:lnTo>
                  <a:pt x="6977" y="5745"/>
                </a:lnTo>
                <a:cubicBezTo>
                  <a:pt x="7049" y="5673"/>
                  <a:pt x="7049" y="5554"/>
                  <a:pt x="6977" y="5483"/>
                </a:cubicBezTo>
                <a:cubicBezTo>
                  <a:pt x="6942" y="5441"/>
                  <a:pt x="6894" y="5420"/>
                  <a:pt x="6845" y="5420"/>
                </a:cubicBezTo>
                <a:cubicBezTo>
                  <a:pt x="6796" y="5420"/>
                  <a:pt x="6745" y="5441"/>
                  <a:pt x="6703" y="5483"/>
                </a:cubicBezTo>
                <a:lnTo>
                  <a:pt x="5263" y="6935"/>
                </a:lnTo>
                <a:cubicBezTo>
                  <a:pt x="5132" y="7066"/>
                  <a:pt x="5072" y="7233"/>
                  <a:pt x="5072" y="7412"/>
                </a:cubicBezTo>
                <a:lnTo>
                  <a:pt x="5072" y="8067"/>
                </a:lnTo>
                <a:lnTo>
                  <a:pt x="2262" y="8067"/>
                </a:lnTo>
                <a:lnTo>
                  <a:pt x="2262" y="7412"/>
                </a:lnTo>
                <a:cubicBezTo>
                  <a:pt x="2262" y="7233"/>
                  <a:pt x="2179" y="7054"/>
                  <a:pt x="2060" y="6935"/>
                </a:cubicBezTo>
                <a:lnTo>
                  <a:pt x="560" y="5423"/>
                </a:lnTo>
                <a:cubicBezTo>
                  <a:pt x="453" y="5316"/>
                  <a:pt x="441" y="5138"/>
                  <a:pt x="536" y="5019"/>
                </a:cubicBezTo>
                <a:lnTo>
                  <a:pt x="3477" y="685"/>
                </a:lnTo>
                <a:lnTo>
                  <a:pt x="3477" y="4923"/>
                </a:lnTo>
                <a:lnTo>
                  <a:pt x="3405" y="4923"/>
                </a:lnTo>
                <a:cubicBezTo>
                  <a:pt x="3036" y="4923"/>
                  <a:pt x="2739" y="5221"/>
                  <a:pt x="2739" y="5602"/>
                </a:cubicBezTo>
                <a:cubicBezTo>
                  <a:pt x="2739" y="5971"/>
                  <a:pt x="3036" y="6269"/>
                  <a:pt x="3405" y="6269"/>
                </a:cubicBezTo>
                <a:lnTo>
                  <a:pt x="3941" y="6269"/>
                </a:lnTo>
                <a:cubicBezTo>
                  <a:pt x="4310" y="6269"/>
                  <a:pt x="4608" y="5971"/>
                  <a:pt x="4608" y="5602"/>
                </a:cubicBezTo>
                <a:cubicBezTo>
                  <a:pt x="4608" y="5221"/>
                  <a:pt x="4310" y="4923"/>
                  <a:pt x="3941" y="4923"/>
                </a:cubicBezTo>
                <a:lnTo>
                  <a:pt x="3870" y="4923"/>
                </a:lnTo>
                <a:lnTo>
                  <a:pt x="3870" y="685"/>
                </a:lnTo>
                <a:lnTo>
                  <a:pt x="6692" y="4840"/>
                </a:lnTo>
                <a:cubicBezTo>
                  <a:pt x="6727" y="4889"/>
                  <a:pt x="6783" y="4918"/>
                  <a:pt x="6843" y="4918"/>
                </a:cubicBezTo>
                <a:cubicBezTo>
                  <a:pt x="6884" y="4918"/>
                  <a:pt x="6927" y="4905"/>
                  <a:pt x="6965" y="4876"/>
                </a:cubicBezTo>
                <a:cubicBezTo>
                  <a:pt x="7049" y="4816"/>
                  <a:pt x="7061" y="4697"/>
                  <a:pt x="7001" y="4614"/>
                </a:cubicBezTo>
                <a:lnTo>
                  <a:pt x="3953" y="161"/>
                </a:lnTo>
                <a:cubicBezTo>
                  <a:pt x="3882" y="54"/>
                  <a:pt x="3763" y="0"/>
                  <a:pt x="3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471" name="Google Shape;471;p42"/>
          <p:cNvGrpSpPr/>
          <p:nvPr/>
        </p:nvGrpSpPr>
        <p:grpSpPr>
          <a:xfrm>
            <a:off x="6559088" y="3038226"/>
            <a:ext cx="391405" cy="481390"/>
            <a:chOff x="5782845" y="2906521"/>
            <a:chExt cx="301661" cy="371013"/>
          </a:xfrm>
        </p:grpSpPr>
        <p:sp>
          <p:nvSpPr>
            <p:cNvPr id="472" name="Google Shape;472;p42"/>
            <p:cNvSpPr/>
            <p:nvPr/>
          </p:nvSpPr>
          <p:spPr>
            <a:xfrm>
              <a:off x="5782845" y="3087651"/>
              <a:ext cx="301661" cy="189883"/>
            </a:xfrm>
            <a:custGeom>
              <a:avLst/>
              <a:gdLst/>
              <a:ahLst/>
              <a:cxnLst/>
              <a:rect l="l" t="t" r="r" b="b"/>
              <a:pathLst>
                <a:path w="9478" h="5966" extrusionOk="0">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3" name="Google Shape;473;p42"/>
            <p:cNvSpPr/>
            <p:nvPr/>
          </p:nvSpPr>
          <p:spPr>
            <a:xfrm>
              <a:off x="5868111" y="2906521"/>
              <a:ext cx="127724" cy="172823"/>
            </a:xfrm>
            <a:custGeom>
              <a:avLst/>
              <a:gdLst/>
              <a:ahLst/>
              <a:cxnLst/>
              <a:rect l="l" t="t" r="r" b="b"/>
              <a:pathLst>
                <a:path w="4013" h="5430" extrusionOk="0">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4" name="Google Shape;474;p42"/>
            <p:cNvSpPr/>
            <p:nvPr/>
          </p:nvSpPr>
          <p:spPr>
            <a:xfrm>
              <a:off x="5915088" y="3051655"/>
              <a:ext cx="34151" cy="10662"/>
            </a:xfrm>
            <a:custGeom>
              <a:avLst/>
              <a:gdLst/>
              <a:ahLst/>
              <a:cxnLst/>
              <a:rect l="l" t="t" r="r" b="b"/>
              <a:pathLst>
                <a:path w="1073" h="335" extrusionOk="0">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475" name="Google Shape;475;p42"/>
          <p:cNvGrpSpPr/>
          <p:nvPr/>
        </p:nvGrpSpPr>
        <p:grpSpPr>
          <a:xfrm>
            <a:off x="6388795" y="1457183"/>
            <a:ext cx="482341" cy="481379"/>
            <a:chOff x="975800" y="1925575"/>
            <a:chExt cx="363400" cy="362675"/>
          </a:xfrm>
        </p:grpSpPr>
        <p:sp>
          <p:nvSpPr>
            <p:cNvPr id="476" name="Google Shape;476;p42"/>
            <p:cNvSpPr/>
            <p:nvPr/>
          </p:nvSpPr>
          <p:spPr>
            <a:xfrm>
              <a:off x="975800" y="1925575"/>
              <a:ext cx="363400" cy="362675"/>
            </a:xfrm>
            <a:custGeom>
              <a:avLst/>
              <a:gdLst/>
              <a:ahLst/>
              <a:cxnLst/>
              <a:rect l="l" t="t" r="r" b="b"/>
              <a:pathLst>
                <a:path w="14536" h="14507" extrusionOk="0">
                  <a:moveTo>
                    <a:pt x="11106" y="480"/>
                  </a:moveTo>
                  <a:cubicBezTo>
                    <a:pt x="11627" y="480"/>
                    <a:pt x="12144" y="835"/>
                    <a:pt x="12098" y="1545"/>
                  </a:cubicBezTo>
                  <a:lnTo>
                    <a:pt x="12098" y="4230"/>
                  </a:lnTo>
                  <a:lnTo>
                    <a:pt x="10092" y="4230"/>
                  </a:lnTo>
                  <a:lnTo>
                    <a:pt x="10092" y="1545"/>
                  </a:lnTo>
                  <a:cubicBezTo>
                    <a:pt x="10061" y="835"/>
                    <a:pt x="10586" y="480"/>
                    <a:pt x="11106" y="480"/>
                  </a:cubicBezTo>
                  <a:close/>
                  <a:moveTo>
                    <a:pt x="9907" y="527"/>
                  </a:moveTo>
                  <a:cubicBezTo>
                    <a:pt x="9660" y="804"/>
                    <a:pt x="9536" y="1175"/>
                    <a:pt x="9536" y="1545"/>
                  </a:cubicBezTo>
                  <a:lnTo>
                    <a:pt x="9536" y="7501"/>
                  </a:lnTo>
                  <a:cubicBezTo>
                    <a:pt x="9490" y="8119"/>
                    <a:pt x="9012" y="8427"/>
                    <a:pt x="8537" y="8427"/>
                  </a:cubicBezTo>
                  <a:cubicBezTo>
                    <a:pt x="8063" y="8427"/>
                    <a:pt x="7592" y="8119"/>
                    <a:pt x="7561" y="7501"/>
                  </a:cubicBezTo>
                  <a:lnTo>
                    <a:pt x="7561" y="7069"/>
                  </a:lnTo>
                  <a:cubicBezTo>
                    <a:pt x="7561" y="6915"/>
                    <a:pt x="7407" y="6791"/>
                    <a:pt x="7253" y="6791"/>
                  </a:cubicBezTo>
                  <a:lnTo>
                    <a:pt x="4135" y="6791"/>
                  </a:lnTo>
                  <a:lnTo>
                    <a:pt x="4135" y="1545"/>
                  </a:lnTo>
                  <a:cubicBezTo>
                    <a:pt x="4135" y="989"/>
                    <a:pt x="4598" y="527"/>
                    <a:pt x="5123" y="527"/>
                  </a:cubicBezTo>
                  <a:close/>
                  <a:moveTo>
                    <a:pt x="6975" y="7347"/>
                  </a:moveTo>
                  <a:lnTo>
                    <a:pt x="6975" y="7501"/>
                  </a:lnTo>
                  <a:cubicBezTo>
                    <a:pt x="6975" y="7841"/>
                    <a:pt x="7098" y="8211"/>
                    <a:pt x="7345" y="8489"/>
                  </a:cubicBezTo>
                  <a:lnTo>
                    <a:pt x="3426" y="8489"/>
                  </a:lnTo>
                  <a:cubicBezTo>
                    <a:pt x="2901" y="8489"/>
                    <a:pt x="2438" y="8026"/>
                    <a:pt x="2438" y="7501"/>
                  </a:cubicBezTo>
                  <a:lnTo>
                    <a:pt x="2438" y="7347"/>
                  </a:lnTo>
                  <a:close/>
                  <a:moveTo>
                    <a:pt x="13672" y="3088"/>
                  </a:moveTo>
                  <a:cubicBezTo>
                    <a:pt x="13826" y="3088"/>
                    <a:pt x="13950" y="3211"/>
                    <a:pt x="13950" y="3366"/>
                  </a:cubicBezTo>
                  <a:lnTo>
                    <a:pt x="13950" y="10186"/>
                  </a:lnTo>
                  <a:lnTo>
                    <a:pt x="8549" y="10186"/>
                  </a:lnTo>
                  <a:cubicBezTo>
                    <a:pt x="8148" y="10186"/>
                    <a:pt x="8148" y="10773"/>
                    <a:pt x="8549" y="10773"/>
                  </a:cubicBezTo>
                  <a:lnTo>
                    <a:pt x="13980" y="10773"/>
                  </a:lnTo>
                  <a:lnTo>
                    <a:pt x="13980" y="11791"/>
                  </a:lnTo>
                  <a:cubicBezTo>
                    <a:pt x="13950" y="11945"/>
                    <a:pt x="13826" y="12069"/>
                    <a:pt x="13672" y="12069"/>
                  </a:cubicBezTo>
                  <a:lnTo>
                    <a:pt x="864" y="12069"/>
                  </a:lnTo>
                  <a:cubicBezTo>
                    <a:pt x="710" y="12069"/>
                    <a:pt x="556" y="11945"/>
                    <a:pt x="556" y="11791"/>
                  </a:cubicBezTo>
                  <a:lnTo>
                    <a:pt x="556" y="10773"/>
                  </a:lnTo>
                  <a:lnTo>
                    <a:pt x="5987" y="10773"/>
                  </a:lnTo>
                  <a:cubicBezTo>
                    <a:pt x="6358" y="10773"/>
                    <a:pt x="6358" y="10217"/>
                    <a:pt x="5987" y="10217"/>
                  </a:cubicBezTo>
                  <a:lnTo>
                    <a:pt x="586" y="10217"/>
                  </a:lnTo>
                  <a:lnTo>
                    <a:pt x="586" y="3366"/>
                  </a:lnTo>
                  <a:cubicBezTo>
                    <a:pt x="586" y="3211"/>
                    <a:pt x="710" y="3088"/>
                    <a:pt x="864" y="3088"/>
                  </a:cubicBezTo>
                  <a:lnTo>
                    <a:pt x="3580" y="3088"/>
                  </a:lnTo>
                  <a:lnTo>
                    <a:pt x="3580" y="6791"/>
                  </a:lnTo>
                  <a:lnTo>
                    <a:pt x="2160" y="6791"/>
                  </a:lnTo>
                  <a:cubicBezTo>
                    <a:pt x="2006" y="6791"/>
                    <a:pt x="1883" y="6915"/>
                    <a:pt x="1883" y="7069"/>
                  </a:cubicBezTo>
                  <a:lnTo>
                    <a:pt x="1883" y="7501"/>
                  </a:lnTo>
                  <a:cubicBezTo>
                    <a:pt x="1883" y="8335"/>
                    <a:pt x="2562" y="9044"/>
                    <a:pt x="3426" y="9044"/>
                  </a:cubicBezTo>
                  <a:lnTo>
                    <a:pt x="8549" y="9044"/>
                  </a:lnTo>
                  <a:cubicBezTo>
                    <a:pt x="9413" y="9044"/>
                    <a:pt x="10092" y="8365"/>
                    <a:pt x="10092" y="7501"/>
                  </a:cubicBezTo>
                  <a:lnTo>
                    <a:pt x="10092" y="4785"/>
                  </a:lnTo>
                  <a:lnTo>
                    <a:pt x="12376" y="4785"/>
                  </a:lnTo>
                  <a:cubicBezTo>
                    <a:pt x="12530" y="4785"/>
                    <a:pt x="12653" y="4662"/>
                    <a:pt x="12653" y="4508"/>
                  </a:cubicBezTo>
                  <a:lnTo>
                    <a:pt x="12653" y="3088"/>
                  </a:lnTo>
                  <a:close/>
                  <a:moveTo>
                    <a:pt x="8672" y="12624"/>
                  </a:moveTo>
                  <a:lnTo>
                    <a:pt x="8672" y="13951"/>
                  </a:lnTo>
                  <a:lnTo>
                    <a:pt x="5833" y="13951"/>
                  </a:lnTo>
                  <a:lnTo>
                    <a:pt x="5833" y="12624"/>
                  </a:lnTo>
                  <a:close/>
                  <a:moveTo>
                    <a:pt x="11163" y="1"/>
                  </a:moveTo>
                  <a:cubicBezTo>
                    <a:pt x="11145" y="1"/>
                    <a:pt x="11128" y="1"/>
                    <a:pt x="11110" y="2"/>
                  </a:cubicBezTo>
                  <a:lnTo>
                    <a:pt x="5154" y="2"/>
                  </a:lnTo>
                  <a:cubicBezTo>
                    <a:pt x="4290" y="2"/>
                    <a:pt x="3580" y="681"/>
                    <a:pt x="3580" y="1545"/>
                  </a:cubicBezTo>
                  <a:lnTo>
                    <a:pt x="3580" y="2533"/>
                  </a:lnTo>
                  <a:lnTo>
                    <a:pt x="864" y="2533"/>
                  </a:lnTo>
                  <a:cubicBezTo>
                    <a:pt x="370" y="2533"/>
                    <a:pt x="0" y="2903"/>
                    <a:pt x="0" y="3366"/>
                  </a:cubicBezTo>
                  <a:lnTo>
                    <a:pt x="0" y="11791"/>
                  </a:lnTo>
                  <a:cubicBezTo>
                    <a:pt x="0" y="12254"/>
                    <a:pt x="370" y="12624"/>
                    <a:pt x="864" y="12624"/>
                  </a:cubicBezTo>
                  <a:lnTo>
                    <a:pt x="5277" y="12624"/>
                  </a:lnTo>
                  <a:lnTo>
                    <a:pt x="5277" y="13951"/>
                  </a:lnTo>
                  <a:lnTo>
                    <a:pt x="3858" y="13951"/>
                  </a:lnTo>
                  <a:cubicBezTo>
                    <a:pt x="3844" y="13949"/>
                    <a:pt x="3831" y="13947"/>
                    <a:pt x="3818" y="13947"/>
                  </a:cubicBezTo>
                  <a:cubicBezTo>
                    <a:pt x="3683" y="13947"/>
                    <a:pt x="3580" y="14088"/>
                    <a:pt x="3580" y="14229"/>
                  </a:cubicBezTo>
                  <a:cubicBezTo>
                    <a:pt x="3580" y="14383"/>
                    <a:pt x="3703" y="14507"/>
                    <a:pt x="3858" y="14507"/>
                  </a:cubicBezTo>
                  <a:lnTo>
                    <a:pt x="10678" y="14507"/>
                  </a:lnTo>
                  <a:cubicBezTo>
                    <a:pt x="10833" y="14507"/>
                    <a:pt x="10956" y="14383"/>
                    <a:pt x="10956" y="14229"/>
                  </a:cubicBezTo>
                  <a:cubicBezTo>
                    <a:pt x="10956" y="14088"/>
                    <a:pt x="10853" y="13947"/>
                    <a:pt x="10718" y="13947"/>
                  </a:cubicBezTo>
                  <a:cubicBezTo>
                    <a:pt x="10705" y="13947"/>
                    <a:pt x="10692" y="13949"/>
                    <a:pt x="10678" y="13951"/>
                  </a:cubicBezTo>
                  <a:lnTo>
                    <a:pt x="9259" y="13951"/>
                  </a:lnTo>
                  <a:lnTo>
                    <a:pt x="9259" y="12624"/>
                  </a:lnTo>
                  <a:lnTo>
                    <a:pt x="13672" y="12624"/>
                  </a:lnTo>
                  <a:cubicBezTo>
                    <a:pt x="14166" y="12624"/>
                    <a:pt x="14536" y="12254"/>
                    <a:pt x="14536" y="11791"/>
                  </a:cubicBezTo>
                  <a:lnTo>
                    <a:pt x="14536" y="3366"/>
                  </a:lnTo>
                  <a:cubicBezTo>
                    <a:pt x="14536" y="2903"/>
                    <a:pt x="14166" y="2533"/>
                    <a:pt x="13672" y="2533"/>
                  </a:cubicBezTo>
                  <a:lnTo>
                    <a:pt x="12653" y="2533"/>
                  </a:lnTo>
                  <a:lnTo>
                    <a:pt x="12653" y="1545"/>
                  </a:lnTo>
                  <a:cubicBezTo>
                    <a:pt x="12653" y="699"/>
                    <a:pt x="11973" y="1"/>
                    <a:pt x="1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1105400" y="1967275"/>
              <a:ext cx="82600" cy="14675"/>
            </a:xfrm>
            <a:custGeom>
              <a:avLst/>
              <a:gdLst/>
              <a:ahLst/>
              <a:cxnLst/>
              <a:rect l="l" t="t" r="r" b="b"/>
              <a:pathLst>
                <a:path w="3304" h="587" extrusionOk="0">
                  <a:moveTo>
                    <a:pt x="371" y="0"/>
                  </a:moveTo>
                  <a:cubicBezTo>
                    <a:pt x="1" y="0"/>
                    <a:pt x="1" y="587"/>
                    <a:pt x="371" y="587"/>
                  </a:cubicBezTo>
                  <a:lnTo>
                    <a:pt x="2933" y="587"/>
                  </a:lnTo>
                  <a:cubicBezTo>
                    <a:pt x="3303" y="587"/>
                    <a:pt x="3303" y="0"/>
                    <a:pt x="2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1104100" y="2009675"/>
              <a:ext cx="84425" cy="14750"/>
            </a:xfrm>
            <a:custGeom>
              <a:avLst/>
              <a:gdLst/>
              <a:ahLst/>
              <a:cxnLst/>
              <a:rect l="l" t="t" r="r" b="b"/>
              <a:pathLst>
                <a:path w="3377" h="590" extrusionOk="0">
                  <a:moveTo>
                    <a:pt x="394" y="1"/>
                  </a:moveTo>
                  <a:cubicBezTo>
                    <a:pt x="1" y="1"/>
                    <a:pt x="1" y="589"/>
                    <a:pt x="394" y="589"/>
                  </a:cubicBezTo>
                  <a:cubicBezTo>
                    <a:pt x="403" y="589"/>
                    <a:pt x="413" y="589"/>
                    <a:pt x="423" y="588"/>
                  </a:cubicBezTo>
                  <a:lnTo>
                    <a:pt x="2985" y="588"/>
                  </a:lnTo>
                  <a:cubicBezTo>
                    <a:pt x="2994" y="589"/>
                    <a:pt x="3003" y="589"/>
                    <a:pt x="3012" y="589"/>
                  </a:cubicBezTo>
                  <a:cubicBezTo>
                    <a:pt x="3377" y="589"/>
                    <a:pt x="3377" y="1"/>
                    <a:pt x="3012" y="1"/>
                  </a:cubicBezTo>
                  <a:cubicBezTo>
                    <a:pt x="3003" y="1"/>
                    <a:pt x="2994" y="1"/>
                    <a:pt x="2985" y="2"/>
                  </a:cubicBezTo>
                  <a:lnTo>
                    <a:pt x="423" y="2"/>
                  </a:lnTo>
                  <a:cubicBezTo>
                    <a:pt x="413" y="1"/>
                    <a:pt x="40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1104125" y="2052800"/>
              <a:ext cx="84400" cy="14050"/>
            </a:xfrm>
            <a:custGeom>
              <a:avLst/>
              <a:gdLst/>
              <a:ahLst/>
              <a:cxnLst/>
              <a:rect l="l" t="t" r="r" b="b"/>
              <a:pathLst>
                <a:path w="3376" h="562" extrusionOk="0">
                  <a:moveTo>
                    <a:pt x="366" y="1"/>
                  </a:moveTo>
                  <a:cubicBezTo>
                    <a:pt x="0" y="1"/>
                    <a:pt x="9" y="562"/>
                    <a:pt x="393" y="562"/>
                  </a:cubicBezTo>
                  <a:cubicBezTo>
                    <a:pt x="402" y="562"/>
                    <a:pt x="412" y="561"/>
                    <a:pt x="422" y="561"/>
                  </a:cubicBezTo>
                  <a:lnTo>
                    <a:pt x="2984" y="561"/>
                  </a:lnTo>
                  <a:cubicBezTo>
                    <a:pt x="2993" y="561"/>
                    <a:pt x="3002" y="562"/>
                    <a:pt x="3011" y="562"/>
                  </a:cubicBezTo>
                  <a:cubicBezTo>
                    <a:pt x="3367" y="562"/>
                    <a:pt x="3376" y="1"/>
                    <a:pt x="3036" y="1"/>
                  </a:cubicBezTo>
                  <a:cubicBezTo>
                    <a:pt x="3019" y="1"/>
                    <a:pt x="3002" y="2"/>
                    <a:pt x="2984" y="5"/>
                  </a:cubicBezTo>
                  <a:lnTo>
                    <a:pt x="422" y="5"/>
                  </a:lnTo>
                  <a:cubicBezTo>
                    <a:pt x="402" y="2"/>
                    <a:pt x="384" y="1"/>
                    <a:pt x="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1147850" y="2180225"/>
              <a:ext cx="17000" cy="14400"/>
            </a:xfrm>
            <a:custGeom>
              <a:avLst/>
              <a:gdLst/>
              <a:ahLst/>
              <a:cxnLst/>
              <a:rect l="l" t="t" r="r" b="b"/>
              <a:pathLst>
                <a:path w="680" h="576" extrusionOk="0">
                  <a:moveTo>
                    <a:pt x="371" y="0"/>
                  </a:moveTo>
                  <a:cubicBezTo>
                    <a:pt x="124" y="0"/>
                    <a:pt x="0" y="309"/>
                    <a:pt x="185" y="494"/>
                  </a:cubicBezTo>
                  <a:cubicBezTo>
                    <a:pt x="242" y="551"/>
                    <a:pt x="311" y="576"/>
                    <a:pt x="378" y="576"/>
                  </a:cubicBezTo>
                  <a:cubicBezTo>
                    <a:pt x="531" y="576"/>
                    <a:pt x="679" y="449"/>
                    <a:pt x="679" y="278"/>
                  </a:cubicBezTo>
                  <a:cubicBezTo>
                    <a:pt x="679" y="124"/>
                    <a:pt x="525"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67;p42">
            <a:extLst>
              <a:ext uri="{FF2B5EF4-FFF2-40B4-BE49-F238E27FC236}">
                <a16:creationId xmlns:a16="http://schemas.microsoft.com/office/drawing/2014/main" id="{D9F1EA1A-2A9A-407B-65AD-32614399BBE7}"/>
              </a:ext>
            </a:extLst>
          </p:cNvPr>
          <p:cNvSpPr txBox="1">
            <a:spLocks/>
          </p:cNvSpPr>
          <p:nvPr/>
        </p:nvSpPr>
        <p:spPr>
          <a:xfrm>
            <a:off x="1556908" y="3593824"/>
            <a:ext cx="2175300" cy="74375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600"/>
              <a:buFont typeface="Bebas Neue"/>
              <a:buNone/>
              <a:defRPr sz="2000" b="1" i="0" u="none" strike="noStrike" cap="none">
                <a:solidFill>
                  <a:schemeClr val="dk2"/>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9pPr>
          </a:lstStyle>
          <a:p>
            <a:pPr marL="0" indent="0"/>
            <a:r>
              <a:rPr lang="en-US" sz="1100" dirty="0"/>
              <a:t>Provide actionable insights to improve service delivery and SLA adherence.</a:t>
            </a:r>
            <a:endParaRPr lang="en-IN" sz="1100" dirty="0"/>
          </a:p>
        </p:txBody>
      </p:sp>
      <p:grpSp>
        <p:nvGrpSpPr>
          <p:cNvPr id="11" name="Google Shape;471;p42">
            <a:extLst>
              <a:ext uri="{FF2B5EF4-FFF2-40B4-BE49-F238E27FC236}">
                <a16:creationId xmlns:a16="http://schemas.microsoft.com/office/drawing/2014/main" id="{C879297B-A0F3-69C6-87B1-93AA908EF890}"/>
              </a:ext>
            </a:extLst>
          </p:cNvPr>
          <p:cNvGrpSpPr/>
          <p:nvPr/>
        </p:nvGrpSpPr>
        <p:grpSpPr>
          <a:xfrm>
            <a:off x="2428662" y="2915208"/>
            <a:ext cx="391405" cy="481390"/>
            <a:chOff x="5782845" y="2906521"/>
            <a:chExt cx="301661" cy="371013"/>
          </a:xfrm>
        </p:grpSpPr>
        <p:sp>
          <p:nvSpPr>
            <p:cNvPr id="12" name="Google Shape;472;p42">
              <a:extLst>
                <a:ext uri="{FF2B5EF4-FFF2-40B4-BE49-F238E27FC236}">
                  <a16:creationId xmlns:a16="http://schemas.microsoft.com/office/drawing/2014/main" id="{D4D9A7B5-7951-03FF-A880-99682A5CFF28}"/>
                </a:ext>
              </a:extLst>
            </p:cNvPr>
            <p:cNvSpPr/>
            <p:nvPr/>
          </p:nvSpPr>
          <p:spPr>
            <a:xfrm>
              <a:off x="5782845" y="3087651"/>
              <a:ext cx="301661" cy="189883"/>
            </a:xfrm>
            <a:custGeom>
              <a:avLst/>
              <a:gdLst/>
              <a:ahLst/>
              <a:cxnLst/>
              <a:rect l="l" t="t" r="r" b="b"/>
              <a:pathLst>
                <a:path w="9478" h="5966" extrusionOk="0">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3" name="Google Shape;473;p42">
              <a:extLst>
                <a:ext uri="{FF2B5EF4-FFF2-40B4-BE49-F238E27FC236}">
                  <a16:creationId xmlns:a16="http://schemas.microsoft.com/office/drawing/2014/main" id="{909A465C-C6F7-D792-3586-0181FF65AF49}"/>
                </a:ext>
              </a:extLst>
            </p:cNvPr>
            <p:cNvSpPr/>
            <p:nvPr/>
          </p:nvSpPr>
          <p:spPr>
            <a:xfrm>
              <a:off x="5868111" y="2906521"/>
              <a:ext cx="127724" cy="172823"/>
            </a:xfrm>
            <a:custGeom>
              <a:avLst/>
              <a:gdLst/>
              <a:ahLst/>
              <a:cxnLst/>
              <a:rect l="l" t="t" r="r" b="b"/>
              <a:pathLst>
                <a:path w="4013" h="5430" extrusionOk="0">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474;p42">
              <a:extLst>
                <a:ext uri="{FF2B5EF4-FFF2-40B4-BE49-F238E27FC236}">
                  <a16:creationId xmlns:a16="http://schemas.microsoft.com/office/drawing/2014/main" id="{B3834C32-A8F5-5837-12CB-375C2F1FD450}"/>
                </a:ext>
              </a:extLst>
            </p:cNvPr>
            <p:cNvSpPr/>
            <p:nvPr/>
          </p:nvSpPr>
          <p:spPr>
            <a:xfrm>
              <a:off x="5915088" y="3051655"/>
              <a:ext cx="34151" cy="10662"/>
            </a:xfrm>
            <a:custGeom>
              <a:avLst/>
              <a:gdLst/>
              <a:ahLst/>
              <a:cxnLst/>
              <a:rect l="l" t="t" r="r" b="b"/>
              <a:pathLst>
                <a:path w="1073" h="335" extrusionOk="0">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549" name="Google Shape;549;p47"/>
          <p:cNvSpPr/>
          <p:nvPr/>
        </p:nvSpPr>
        <p:spPr>
          <a:xfrm>
            <a:off x="2383368" y="3954250"/>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a:off x="2383368" y="3035038"/>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a:off x="2383368" y="2112699"/>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a:off x="2383368" y="1192000"/>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txBox="1"/>
          <p:nvPr/>
        </p:nvSpPr>
        <p:spPr>
          <a:xfrm>
            <a:off x="5254480" y="1125475"/>
            <a:ext cx="3293100" cy="71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solidFill>
                  <a:schemeClr val="dk1"/>
                </a:solidFill>
                <a:latin typeface="Mulish"/>
                <a:ea typeface="Mulish"/>
                <a:cs typeface="Mulish"/>
                <a:sym typeface="Mulish"/>
              </a:rPr>
              <a:t>Handle missing values, standardize date formats, and ensure consistency in data entries.</a:t>
            </a:r>
            <a:endParaRPr sz="1200" dirty="0">
              <a:solidFill>
                <a:schemeClr val="dk1"/>
              </a:solidFill>
              <a:latin typeface="Mulish"/>
              <a:ea typeface="Mulish"/>
              <a:cs typeface="Mulish"/>
              <a:sym typeface="Mulish"/>
            </a:endParaRPr>
          </a:p>
        </p:txBody>
      </p:sp>
      <p:sp>
        <p:nvSpPr>
          <p:cNvPr id="554" name="Google Shape;554;p47"/>
          <p:cNvSpPr txBox="1"/>
          <p:nvPr/>
        </p:nvSpPr>
        <p:spPr>
          <a:xfrm>
            <a:off x="5250578" y="2053892"/>
            <a:ext cx="3293100" cy="70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solidFill>
                  <a:schemeClr val="dk1"/>
                </a:solidFill>
                <a:latin typeface="Mulish"/>
                <a:ea typeface="Mulish"/>
                <a:cs typeface="Mulish"/>
                <a:sym typeface="Mulish"/>
              </a:rPr>
              <a:t>Used Power Query to transform and shape the data as needed.</a:t>
            </a:r>
          </a:p>
        </p:txBody>
      </p:sp>
      <p:sp>
        <p:nvSpPr>
          <p:cNvPr id="555" name="Google Shape;555;p47"/>
          <p:cNvSpPr txBox="1"/>
          <p:nvPr/>
        </p:nvSpPr>
        <p:spPr>
          <a:xfrm>
            <a:off x="5250575" y="2973008"/>
            <a:ext cx="3293100"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solidFill>
                  <a:schemeClr val="dk1"/>
                </a:solidFill>
                <a:latin typeface="Mulish"/>
                <a:ea typeface="Mulish"/>
                <a:cs typeface="Mulish"/>
                <a:sym typeface="Mulish"/>
              </a:rPr>
              <a:t> Created visuals like histograms, tree map, slicers and pie charts to understand data distribution</a:t>
            </a:r>
          </a:p>
        </p:txBody>
      </p:sp>
      <p:sp>
        <p:nvSpPr>
          <p:cNvPr id="556" name="Google Shape;556;p47"/>
          <p:cNvSpPr txBox="1"/>
          <p:nvPr/>
        </p:nvSpPr>
        <p:spPr>
          <a:xfrm>
            <a:off x="5254480" y="3885225"/>
            <a:ext cx="3293100" cy="71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solidFill>
                  <a:schemeClr val="dk1"/>
                </a:solidFill>
                <a:latin typeface="Mulish"/>
                <a:ea typeface="Mulish"/>
                <a:cs typeface="Mulish"/>
                <a:sym typeface="Mulish"/>
              </a:rPr>
              <a:t>Develop more complex visuals like Sankey diagrams, time series analyses, and scatter plots to identify patterns and relationships.</a:t>
            </a:r>
          </a:p>
        </p:txBody>
      </p:sp>
      <p:sp>
        <p:nvSpPr>
          <p:cNvPr id="557" name="Google Shape;557;p47"/>
          <p:cNvSpPr txBox="1"/>
          <p:nvPr/>
        </p:nvSpPr>
        <p:spPr>
          <a:xfrm>
            <a:off x="720000" y="1995777"/>
            <a:ext cx="1374900" cy="1889448"/>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2"/>
                </a:solidFill>
                <a:latin typeface="Quicksand"/>
                <a:ea typeface="Quicksand"/>
                <a:cs typeface="Quicksand"/>
                <a:sym typeface="Quicksand"/>
              </a:rPr>
              <a:t>Steps Taken to Prepare and Analyze the Data</a:t>
            </a:r>
            <a:endParaRPr sz="2000" b="1" dirty="0">
              <a:solidFill>
                <a:schemeClr val="dk2"/>
              </a:solidFill>
              <a:latin typeface="Quicksand"/>
              <a:ea typeface="Quicksand"/>
              <a:cs typeface="Quicksand"/>
              <a:sym typeface="Quicksand"/>
            </a:endParaRPr>
          </a:p>
        </p:txBody>
      </p:sp>
      <p:cxnSp>
        <p:nvCxnSpPr>
          <p:cNvPr id="558" name="Google Shape;558;p47"/>
          <p:cNvCxnSpPr>
            <a:cxnSpLocks/>
            <a:stCxn id="557" idx="0"/>
            <a:endCxn id="552" idx="2"/>
          </p:cNvCxnSpPr>
          <p:nvPr/>
        </p:nvCxnSpPr>
        <p:spPr>
          <a:xfrm rot="5400000" flipH="1" flipV="1">
            <a:off x="1639846" y="1252255"/>
            <a:ext cx="511127" cy="975918"/>
          </a:xfrm>
          <a:prstGeom prst="bentConnector2">
            <a:avLst/>
          </a:prstGeom>
          <a:noFill/>
          <a:ln w="19050" cap="flat" cmpd="sng">
            <a:solidFill>
              <a:schemeClr val="lt1"/>
            </a:solidFill>
            <a:prstDash val="solid"/>
            <a:round/>
            <a:headEnd type="none" w="med" len="med"/>
            <a:tailEnd type="oval" w="med" len="med"/>
          </a:ln>
        </p:spPr>
      </p:cxnSp>
      <p:cxnSp>
        <p:nvCxnSpPr>
          <p:cNvPr id="559" name="Google Shape;559;p47"/>
          <p:cNvCxnSpPr>
            <a:cxnSpLocks/>
            <a:stCxn id="557" idx="2"/>
            <a:endCxn id="549" idx="2"/>
          </p:cNvCxnSpPr>
          <p:nvPr/>
        </p:nvCxnSpPr>
        <p:spPr>
          <a:xfrm rot="16200000" flipH="1">
            <a:off x="1714572" y="3578103"/>
            <a:ext cx="361675" cy="975918"/>
          </a:xfrm>
          <a:prstGeom prst="bentConnector2">
            <a:avLst/>
          </a:prstGeom>
          <a:noFill/>
          <a:ln w="19050" cap="flat" cmpd="sng">
            <a:solidFill>
              <a:schemeClr val="lt1"/>
            </a:solidFill>
            <a:prstDash val="solid"/>
            <a:round/>
            <a:headEnd type="none" w="med" len="med"/>
            <a:tailEnd type="oval" w="med" len="med"/>
          </a:ln>
        </p:spPr>
      </p:cxnSp>
      <p:cxnSp>
        <p:nvCxnSpPr>
          <p:cNvPr id="560" name="Google Shape;560;p47"/>
          <p:cNvCxnSpPr>
            <a:cxnSpLocks/>
            <a:stCxn id="557" idx="3"/>
            <a:endCxn id="551" idx="2"/>
          </p:cNvCxnSpPr>
          <p:nvPr/>
        </p:nvCxnSpPr>
        <p:spPr>
          <a:xfrm flipV="1">
            <a:off x="2094900" y="2405349"/>
            <a:ext cx="288468" cy="535152"/>
          </a:xfrm>
          <a:prstGeom prst="bentConnector3">
            <a:avLst>
              <a:gd name="adj1" fmla="val 50000"/>
            </a:avLst>
          </a:prstGeom>
          <a:noFill/>
          <a:ln w="19050" cap="flat" cmpd="sng">
            <a:solidFill>
              <a:schemeClr val="lt1"/>
            </a:solidFill>
            <a:prstDash val="solid"/>
            <a:round/>
            <a:headEnd type="none" w="med" len="med"/>
            <a:tailEnd type="oval" w="med" len="med"/>
          </a:ln>
        </p:spPr>
      </p:cxnSp>
      <p:cxnSp>
        <p:nvCxnSpPr>
          <p:cNvPr id="561" name="Google Shape;561;p47"/>
          <p:cNvCxnSpPr>
            <a:cxnSpLocks/>
            <a:stCxn id="557" idx="3"/>
            <a:endCxn id="550" idx="2"/>
          </p:cNvCxnSpPr>
          <p:nvPr/>
        </p:nvCxnSpPr>
        <p:spPr>
          <a:xfrm>
            <a:off x="2094900" y="2940501"/>
            <a:ext cx="288468" cy="387187"/>
          </a:xfrm>
          <a:prstGeom prst="bentConnector3">
            <a:avLst>
              <a:gd name="adj1" fmla="val 50000"/>
            </a:avLst>
          </a:prstGeom>
          <a:noFill/>
          <a:ln w="19050" cap="flat" cmpd="sng">
            <a:solidFill>
              <a:schemeClr val="lt1"/>
            </a:solidFill>
            <a:prstDash val="solid"/>
            <a:round/>
            <a:headEnd type="none" w="med" len="med"/>
            <a:tailEnd type="oval" w="med" len="med"/>
          </a:ln>
        </p:spPr>
      </p:cxnSp>
      <p:sp>
        <p:nvSpPr>
          <p:cNvPr id="562" name="Google Shape;562;p47"/>
          <p:cNvSpPr txBox="1"/>
          <p:nvPr/>
        </p:nvSpPr>
        <p:spPr>
          <a:xfrm>
            <a:off x="3030624" y="1204075"/>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dk2"/>
                </a:solidFill>
                <a:latin typeface="Quicksand"/>
                <a:ea typeface="Quicksand"/>
                <a:cs typeface="Quicksand"/>
                <a:sym typeface="Quicksand"/>
              </a:rPr>
              <a:t>Data Cleaning</a:t>
            </a:r>
          </a:p>
        </p:txBody>
      </p:sp>
      <p:sp>
        <p:nvSpPr>
          <p:cNvPr id="563" name="Google Shape;563;p47"/>
          <p:cNvSpPr txBox="1"/>
          <p:nvPr/>
        </p:nvSpPr>
        <p:spPr>
          <a:xfrm>
            <a:off x="3030624" y="2127842"/>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dk2"/>
                </a:solidFill>
                <a:latin typeface="Quicksand"/>
                <a:ea typeface="Quicksand"/>
                <a:cs typeface="Quicksand"/>
                <a:sym typeface="Quicksand"/>
              </a:rPr>
              <a:t>Data Transformation</a:t>
            </a:r>
            <a:endParaRPr sz="1800" b="1" dirty="0">
              <a:solidFill>
                <a:schemeClr val="dk2"/>
              </a:solidFill>
              <a:latin typeface="Quicksand"/>
              <a:ea typeface="Quicksand"/>
              <a:cs typeface="Quicksand"/>
              <a:sym typeface="Quicksand"/>
            </a:endParaRPr>
          </a:p>
        </p:txBody>
      </p:sp>
      <p:sp>
        <p:nvSpPr>
          <p:cNvPr id="564" name="Google Shape;564;p47"/>
          <p:cNvSpPr txBox="1"/>
          <p:nvPr/>
        </p:nvSpPr>
        <p:spPr>
          <a:xfrm>
            <a:off x="3030624" y="3043508"/>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dk2"/>
                </a:solidFill>
                <a:latin typeface="Quicksand"/>
                <a:ea typeface="Quicksand"/>
                <a:cs typeface="Quicksand"/>
                <a:sym typeface="Quicksand"/>
              </a:rPr>
              <a:t>Descriptive Analysis</a:t>
            </a:r>
          </a:p>
        </p:txBody>
      </p:sp>
      <p:sp>
        <p:nvSpPr>
          <p:cNvPr id="565" name="Google Shape;565;p47"/>
          <p:cNvSpPr txBox="1"/>
          <p:nvPr/>
        </p:nvSpPr>
        <p:spPr>
          <a:xfrm>
            <a:off x="3030624" y="3963825"/>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solidFill>
                  <a:schemeClr val="dk2"/>
                </a:solidFill>
                <a:latin typeface="Quicksand"/>
                <a:ea typeface="Quicksand"/>
                <a:cs typeface="Quicksand"/>
                <a:sym typeface="Quicksand"/>
              </a:rPr>
              <a:t>Diagnostic Analysis</a:t>
            </a:r>
            <a:endParaRPr sz="1800" b="1" dirty="0">
              <a:solidFill>
                <a:schemeClr val="dk2"/>
              </a:solidFill>
              <a:latin typeface="Quicksand"/>
              <a:ea typeface="Quicksand"/>
              <a:cs typeface="Quicksand"/>
              <a:sym typeface="Quicksand"/>
            </a:endParaRPr>
          </a:p>
        </p:txBody>
      </p:sp>
      <p:sp>
        <p:nvSpPr>
          <p:cNvPr id="566" name="Google Shape;566;p4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567" name="Google Shape;567;p47"/>
          <p:cNvCxnSpPr>
            <a:stCxn id="562" idx="3"/>
            <a:endCxn id="553" idx="1"/>
          </p:cNvCxnSpPr>
          <p:nvPr/>
        </p:nvCxnSpPr>
        <p:spPr>
          <a:xfrm>
            <a:off x="4976724" y="1483525"/>
            <a:ext cx="277800" cy="600"/>
          </a:xfrm>
          <a:prstGeom prst="bentConnector3">
            <a:avLst>
              <a:gd name="adj1" fmla="val 49992"/>
            </a:avLst>
          </a:prstGeom>
          <a:noFill/>
          <a:ln w="19050" cap="flat" cmpd="sng">
            <a:solidFill>
              <a:schemeClr val="lt1"/>
            </a:solidFill>
            <a:prstDash val="solid"/>
            <a:round/>
            <a:headEnd type="none" w="med" len="med"/>
            <a:tailEnd type="oval" w="med" len="med"/>
          </a:ln>
        </p:spPr>
      </p:cxnSp>
      <p:cxnSp>
        <p:nvCxnSpPr>
          <p:cNvPr id="568" name="Google Shape;568;p47"/>
          <p:cNvCxnSpPr>
            <a:stCxn id="563" idx="3"/>
            <a:endCxn id="554" idx="1"/>
          </p:cNvCxnSpPr>
          <p:nvPr/>
        </p:nvCxnSpPr>
        <p:spPr>
          <a:xfrm>
            <a:off x="4976724" y="2407292"/>
            <a:ext cx="273900" cy="600"/>
          </a:xfrm>
          <a:prstGeom prst="bentConnector3">
            <a:avLst>
              <a:gd name="adj1" fmla="val 49992"/>
            </a:avLst>
          </a:prstGeom>
          <a:noFill/>
          <a:ln w="19050" cap="flat" cmpd="sng">
            <a:solidFill>
              <a:schemeClr val="lt1"/>
            </a:solidFill>
            <a:prstDash val="solid"/>
            <a:round/>
            <a:headEnd type="none" w="med" len="med"/>
            <a:tailEnd type="oval" w="med" len="med"/>
          </a:ln>
        </p:spPr>
      </p:cxnSp>
      <p:cxnSp>
        <p:nvCxnSpPr>
          <p:cNvPr id="569" name="Google Shape;569;p47"/>
          <p:cNvCxnSpPr>
            <a:stCxn id="564" idx="3"/>
            <a:endCxn id="555" idx="1"/>
          </p:cNvCxnSpPr>
          <p:nvPr/>
        </p:nvCxnSpPr>
        <p:spPr>
          <a:xfrm>
            <a:off x="4976724" y="3322958"/>
            <a:ext cx="273900" cy="600"/>
          </a:xfrm>
          <a:prstGeom prst="bentConnector3">
            <a:avLst>
              <a:gd name="adj1" fmla="val 49991"/>
            </a:avLst>
          </a:prstGeom>
          <a:noFill/>
          <a:ln w="19050" cap="flat" cmpd="sng">
            <a:solidFill>
              <a:schemeClr val="lt1"/>
            </a:solidFill>
            <a:prstDash val="solid"/>
            <a:round/>
            <a:headEnd type="none" w="med" len="med"/>
            <a:tailEnd type="oval" w="med" len="med"/>
          </a:ln>
        </p:spPr>
      </p:cxnSp>
      <p:cxnSp>
        <p:nvCxnSpPr>
          <p:cNvPr id="570" name="Google Shape;570;p47"/>
          <p:cNvCxnSpPr>
            <a:stCxn id="565" idx="3"/>
            <a:endCxn id="556" idx="1"/>
          </p:cNvCxnSpPr>
          <p:nvPr/>
        </p:nvCxnSpPr>
        <p:spPr>
          <a:xfrm>
            <a:off x="4976724" y="4243275"/>
            <a:ext cx="277800" cy="600"/>
          </a:xfrm>
          <a:prstGeom prst="bentConnector3">
            <a:avLst>
              <a:gd name="adj1" fmla="val 49992"/>
            </a:avLst>
          </a:prstGeom>
          <a:noFill/>
          <a:ln w="19050" cap="flat" cmpd="sng">
            <a:solidFill>
              <a:schemeClr val="lt1"/>
            </a:solidFill>
            <a:prstDash val="solid"/>
            <a:round/>
            <a:headEnd type="none" w="med" len="med"/>
            <a:tailEnd type="oval" w="med" len="med"/>
          </a:ln>
        </p:spPr>
      </p:cxnSp>
      <p:sp>
        <p:nvSpPr>
          <p:cNvPr id="571" name="Google Shape;571;p47"/>
          <p:cNvSpPr/>
          <p:nvPr/>
        </p:nvSpPr>
        <p:spPr>
          <a:xfrm>
            <a:off x="2485416" y="1328417"/>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7"/>
          <p:cNvGrpSpPr/>
          <p:nvPr/>
        </p:nvGrpSpPr>
        <p:grpSpPr>
          <a:xfrm>
            <a:off x="2540413" y="3134580"/>
            <a:ext cx="271213" cy="383088"/>
            <a:chOff x="1333682" y="3344330"/>
            <a:chExt cx="271213" cy="383088"/>
          </a:xfrm>
        </p:grpSpPr>
        <p:sp>
          <p:nvSpPr>
            <p:cNvPr id="573" name="Google Shape;573;p47"/>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47"/>
          <p:cNvGrpSpPr/>
          <p:nvPr/>
        </p:nvGrpSpPr>
        <p:grpSpPr>
          <a:xfrm>
            <a:off x="2515949" y="2209887"/>
            <a:ext cx="320143" cy="392581"/>
            <a:chOff x="3086313" y="2877049"/>
            <a:chExt cx="320143" cy="392581"/>
          </a:xfrm>
        </p:grpSpPr>
        <p:sp>
          <p:nvSpPr>
            <p:cNvPr id="585" name="Google Shape;585;p47"/>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7"/>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7"/>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7"/>
          <p:cNvGrpSpPr/>
          <p:nvPr/>
        </p:nvGrpSpPr>
        <p:grpSpPr>
          <a:xfrm>
            <a:off x="2494909" y="4066347"/>
            <a:ext cx="362223" cy="361108"/>
            <a:chOff x="3513010" y="3816134"/>
            <a:chExt cx="362223" cy="361108"/>
          </a:xfrm>
        </p:grpSpPr>
        <p:sp>
          <p:nvSpPr>
            <p:cNvPr id="598" name="Google Shape;598;p47"/>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7"/>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7"/>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4"/>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&amp; development</a:t>
            </a:r>
            <a:endParaRPr dirty="0"/>
          </a:p>
        </p:txBody>
      </p:sp>
      <p:sp>
        <p:nvSpPr>
          <p:cNvPr id="776" name="Google Shape;776;p54"/>
          <p:cNvSpPr txBox="1">
            <a:spLocks noGrp="1"/>
          </p:cNvSpPr>
          <p:nvPr>
            <p:ph type="subTitle" idx="1"/>
          </p:nvPr>
        </p:nvSpPr>
        <p:spPr>
          <a:xfrm>
            <a:off x="278296" y="1137037"/>
            <a:ext cx="4945712" cy="3383613"/>
          </a:xfrm>
          <a:prstGeom prst="rect">
            <a:avLst/>
          </a:prstGeom>
        </p:spPr>
        <p:txBody>
          <a:bodyPr spcFirstLastPara="1" wrap="square" lIns="91425" tIns="91425" rIns="91425" bIns="91425" anchor="t" anchorCtr="0">
            <a:noAutofit/>
          </a:bodyPr>
          <a:lstStyle/>
          <a:p>
            <a:pPr marL="285750" indent="-285750"/>
            <a:r>
              <a:rPr lang="en-US" b="1" dirty="0"/>
              <a:t>Sankey Diagram: </a:t>
            </a:r>
            <a:r>
              <a:rPr lang="en-US" dirty="0"/>
              <a:t>Store Division Impact on Resolution Time </a:t>
            </a:r>
          </a:p>
          <a:p>
            <a:pPr marL="285750" indent="-285750"/>
            <a:r>
              <a:rPr lang="en-US" dirty="0"/>
              <a:t>Visualizes the flow of tickets through various regions and their resolution times.</a:t>
            </a:r>
          </a:p>
          <a:p>
            <a:pPr marL="285750" indent="-285750"/>
            <a:endParaRPr lang="en-US" dirty="0"/>
          </a:p>
          <a:p>
            <a:pPr marL="285750" indent="-285750"/>
            <a:endParaRPr lang="en-US" dirty="0"/>
          </a:p>
          <a:p>
            <a:pPr marL="285750" indent="-285750"/>
            <a:r>
              <a:rPr lang="en-US" b="1" dirty="0"/>
              <a:t>Histogram: </a:t>
            </a:r>
            <a:r>
              <a:rPr lang="en-US" dirty="0"/>
              <a:t>Cumulative Impact by Incident Priority</a:t>
            </a:r>
          </a:p>
          <a:p>
            <a:pPr marL="285750" indent="-285750"/>
            <a:r>
              <a:rPr lang="en-US" dirty="0"/>
              <a:t>Shows the cumulative impact of incidents by priority to understand performance trends over time.</a:t>
            </a:r>
          </a:p>
          <a:p>
            <a:pPr marL="285750" indent="-285750"/>
            <a:endParaRPr lang="en-US" dirty="0"/>
          </a:p>
        </p:txBody>
      </p:sp>
      <p:sp>
        <p:nvSpPr>
          <p:cNvPr id="777" name="Google Shape;777;p5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F5FF604D-E1F7-703E-DE84-E7F8D6EECF8B}"/>
              </a:ext>
            </a:extLst>
          </p:cNvPr>
          <p:cNvPicPr>
            <a:picLocks noChangeAspect="1"/>
          </p:cNvPicPr>
          <p:nvPr/>
        </p:nvPicPr>
        <p:blipFill>
          <a:blip r:embed="rId3"/>
          <a:stretch>
            <a:fillRect/>
          </a:stretch>
        </p:blipFill>
        <p:spPr>
          <a:xfrm>
            <a:off x="5891915" y="460135"/>
            <a:ext cx="2895509" cy="2017281"/>
          </a:xfrm>
          <a:prstGeom prst="rect">
            <a:avLst/>
          </a:prstGeom>
        </p:spPr>
      </p:pic>
      <p:pic>
        <p:nvPicPr>
          <p:cNvPr id="7" name="Picture 6">
            <a:extLst>
              <a:ext uri="{FF2B5EF4-FFF2-40B4-BE49-F238E27FC236}">
                <a16:creationId xmlns:a16="http://schemas.microsoft.com/office/drawing/2014/main" id="{8E96EFAA-96A2-EC02-6579-58D30DAC9A49}"/>
              </a:ext>
            </a:extLst>
          </p:cNvPr>
          <p:cNvPicPr>
            <a:picLocks noChangeAspect="1"/>
          </p:cNvPicPr>
          <p:nvPr/>
        </p:nvPicPr>
        <p:blipFill>
          <a:blip r:embed="rId4"/>
          <a:stretch>
            <a:fillRect/>
          </a:stretch>
        </p:blipFill>
        <p:spPr>
          <a:xfrm>
            <a:off x="5891915" y="2650319"/>
            <a:ext cx="2895509" cy="21193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6" name="Google Shape;776;p54"/>
          <p:cNvSpPr txBox="1">
            <a:spLocks noGrp="1"/>
          </p:cNvSpPr>
          <p:nvPr>
            <p:ph type="subTitle" idx="1"/>
          </p:nvPr>
        </p:nvSpPr>
        <p:spPr>
          <a:xfrm>
            <a:off x="302149" y="445025"/>
            <a:ext cx="6252655" cy="4075625"/>
          </a:xfrm>
          <a:prstGeom prst="rect">
            <a:avLst/>
          </a:prstGeom>
        </p:spPr>
        <p:txBody>
          <a:bodyPr spcFirstLastPara="1" wrap="square" lIns="91425" tIns="91425" rIns="91425" bIns="91425" anchor="t" anchorCtr="0">
            <a:noAutofit/>
          </a:bodyPr>
          <a:lstStyle/>
          <a:p>
            <a:pPr marL="285750" indent="-285750"/>
            <a:r>
              <a:rPr lang="en-US" b="1" dirty="0"/>
              <a:t>Line Graph</a:t>
            </a:r>
          </a:p>
          <a:p>
            <a:pPr marL="0" indent="0">
              <a:buNone/>
            </a:pPr>
            <a:r>
              <a:rPr lang="en-US" b="1" dirty="0"/>
              <a:t>Impact of Reassignments on Resolution Times by Priority and Severity- </a:t>
            </a:r>
            <a:r>
              <a:rPr lang="en-US" dirty="0"/>
              <a:t>Tracks how reassignments affect resolution times based on priority and severity.</a:t>
            </a:r>
          </a:p>
          <a:p>
            <a:pPr marL="0" indent="0">
              <a:buNone/>
            </a:pPr>
            <a:endParaRPr lang="en-US" dirty="0"/>
          </a:p>
          <a:p>
            <a:pPr marL="0" indent="0">
              <a:buNone/>
            </a:pPr>
            <a:endParaRPr lang="en-US" dirty="0"/>
          </a:p>
          <a:p>
            <a:pPr marL="0" indent="0">
              <a:buNone/>
            </a:pPr>
            <a:r>
              <a:rPr lang="en-US" b="1" dirty="0"/>
              <a:t>Impact on Ticket Transfers on Resolution Times- </a:t>
            </a:r>
            <a:r>
              <a:rPr lang="en-US" dirty="0"/>
              <a:t>Analyzes how transfers between teams or individuals impact resolution efficiency.</a:t>
            </a:r>
          </a:p>
          <a:p>
            <a:pPr marL="285750" indent="-285750"/>
            <a:endParaRPr lang="en-US" dirty="0"/>
          </a:p>
          <a:p>
            <a:pPr marL="285750" indent="-285750"/>
            <a:endParaRPr lang="en-US" dirty="0"/>
          </a:p>
          <a:p>
            <a:pPr marL="285750" indent="-285750"/>
            <a:r>
              <a:rPr lang="en-US" b="1" dirty="0"/>
              <a:t>Scatter Plot: </a:t>
            </a:r>
          </a:p>
          <a:p>
            <a:pPr marL="0" indent="0">
              <a:buNone/>
            </a:pPr>
            <a:r>
              <a:rPr lang="en-US" b="1" dirty="0"/>
              <a:t>Impact on Ticket Transfers on Resolution Times </a:t>
            </a:r>
            <a:r>
              <a:rPr lang="en-US" dirty="0"/>
              <a:t>- Examines how ticket transfers influence resolution times.</a:t>
            </a:r>
          </a:p>
        </p:txBody>
      </p:sp>
      <p:sp>
        <p:nvSpPr>
          <p:cNvPr id="777" name="Google Shape;777;p5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536DEFBE-42A0-828B-5CA9-7002F2106ECC}"/>
              </a:ext>
            </a:extLst>
          </p:cNvPr>
          <p:cNvPicPr>
            <a:picLocks noChangeAspect="1"/>
          </p:cNvPicPr>
          <p:nvPr/>
        </p:nvPicPr>
        <p:blipFill>
          <a:blip r:embed="rId3"/>
          <a:stretch>
            <a:fillRect/>
          </a:stretch>
        </p:blipFill>
        <p:spPr>
          <a:xfrm>
            <a:off x="6750657" y="362801"/>
            <a:ext cx="1956022" cy="1407542"/>
          </a:xfrm>
          <a:prstGeom prst="rect">
            <a:avLst/>
          </a:prstGeom>
        </p:spPr>
      </p:pic>
      <p:pic>
        <p:nvPicPr>
          <p:cNvPr id="7" name="Picture 6">
            <a:extLst>
              <a:ext uri="{FF2B5EF4-FFF2-40B4-BE49-F238E27FC236}">
                <a16:creationId xmlns:a16="http://schemas.microsoft.com/office/drawing/2014/main" id="{96A10E23-7B59-D9EC-57AA-C6DF8B13FF02}"/>
              </a:ext>
            </a:extLst>
          </p:cNvPr>
          <p:cNvPicPr>
            <a:picLocks noChangeAspect="1"/>
          </p:cNvPicPr>
          <p:nvPr/>
        </p:nvPicPr>
        <p:blipFill>
          <a:blip r:embed="rId4"/>
          <a:stretch>
            <a:fillRect/>
          </a:stretch>
        </p:blipFill>
        <p:spPr>
          <a:xfrm>
            <a:off x="6724826" y="1770343"/>
            <a:ext cx="1981853" cy="1466430"/>
          </a:xfrm>
          <a:prstGeom prst="rect">
            <a:avLst/>
          </a:prstGeom>
        </p:spPr>
      </p:pic>
      <p:pic>
        <p:nvPicPr>
          <p:cNvPr id="9" name="Picture 8">
            <a:extLst>
              <a:ext uri="{FF2B5EF4-FFF2-40B4-BE49-F238E27FC236}">
                <a16:creationId xmlns:a16="http://schemas.microsoft.com/office/drawing/2014/main" id="{D2F5DD2D-98E1-8B6F-8042-BD77D5B67281}"/>
              </a:ext>
            </a:extLst>
          </p:cNvPr>
          <p:cNvPicPr>
            <a:picLocks noChangeAspect="1"/>
          </p:cNvPicPr>
          <p:nvPr/>
        </p:nvPicPr>
        <p:blipFill>
          <a:blip r:embed="rId5"/>
          <a:stretch>
            <a:fillRect/>
          </a:stretch>
        </p:blipFill>
        <p:spPr>
          <a:xfrm>
            <a:off x="6724826" y="3302337"/>
            <a:ext cx="2006514" cy="1466430"/>
          </a:xfrm>
          <a:prstGeom prst="rect">
            <a:avLst/>
          </a:prstGeom>
        </p:spPr>
      </p:pic>
    </p:spTree>
    <p:extLst>
      <p:ext uri="{BB962C8B-B14F-4D97-AF65-F5344CB8AC3E}">
        <p14:creationId xmlns:p14="http://schemas.microsoft.com/office/powerpoint/2010/main" val="363692095"/>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C4DDC5"/>
      </a:lt1>
      <a:dk2>
        <a:srgbClr val="6E8F81"/>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1245</Words>
  <Application>Microsoft Office PowerPoint</Application>
  <PresentationFormat>On-screen Show (16:9)</PresentationFormat>
  <Paragraphs>160</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Bebas Neue</vt:lpstr>
      <vt:lpstr>Nunito Light</vt:lpstr>
      <vt:lpstr>Mulish</vt:lpstr>
      <vt:lpstr>Quicksand</vt:lpstr>
      <vt:lpstr>Arial</vt:lpstr>
      <vt:lpstr>Elegant Bachelor Thesis by Slidesgo</vt:lpstr>
      <vt:lpstr>IT Service Ticket Analysis</vt:lpstr>
      <vt:lpstr>Table of contents</vt:lpstr>
      <vt:lpstr>Purpose statement</vt:lpstr>
      <vt:lpstr>Current situation &amp; problems statement</vt:lpstr>
      <vt:lpstr>Hypotheses</vt:lpstr>
      <vt:lpstr>Study objectives</vt:lpstr>
      <vt:lpstr>Methodology</vt:lpstr>
      <vt:lpstr>Analysis &amp; development</vt:lpstr>
      <vt:lpstr>PowerPoint Presentation</vt:lpstr>
      <vt:lpstr>Factors contributing to Delayed Resolution Time</vt:lpstr>
      <vt:lpstr>Factors contributing to High Ticket Resolution Time</vt:lpstr>
      <vt:lpstr>Recommendations and Implementation Plan</vt:lpstr>
      <vt:lpstr>Key Influencers by Ticket Priority - Critical (1) </vt:lpstr>
      <vt:lpstr>Key Influencers by ticket priority - Critical (2)</vt:lpstr>
      <vt:lpstr>Anomaly Detection</vt:lpstr>
      <vt:lpstr>Trends for Contact Modes Based on Issue Type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Ticket Analysis</dc:title>
  <cp:lastModifiedBy>Dharshini Senthilkumar</cp:lastModifiedBy>
  <cp:revision>48</cp:revision>
  <dcterms:modified xsi:type="dcterms:W3CDTF">2024-07-03T10:53:17Z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2024-06-30T21:43:34Z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bad8e21e-b12c-49bf-a0cb-d8e51ece18b9</vt:lpwstr>
  </property>
  <property fmtid="{D5CDD505-2E9C-101B-9397-08002B2CF9AE}" pid="8" name="MSIP_Label_e463cba9-5f6c-478d-9329-7b2295e4e8ed_ContentBits">
    <vt:lpwstr>0</vt:lpwstr>
  </property>
</Properties>
</file>