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4"/>
  </p:notesMasterIdLst>
  <p:sldIdLst>
    <p:sldId id="257" r:id="rId2"/>
    <p:sldId id="258" r:id="rId3"/>
    <p:sldId id="259" r:id="rId4"/>
    <p:sldId id="260"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956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392641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89480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79081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0676506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75328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486302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051604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682815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597461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09833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25218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2740956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9564408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0938837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88132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862720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t>9/8/2024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7212291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6020" y="549275"/>
            <a:ext cx="8267065" cy="1646555"/>
          </a:xfrm>
          <a:noFill/>
          <a:ln>
            <a:noFill/>
            <a:prstDash val="solid"/>
          </a:ln>
        </p:spPr>
        <p:txBody>
          <a:bodyPr/>
          <a:lstStyle/>
          <a:p>
            <a:pPr algn="l"/>
            <a:r>
              <a:rPr lang="en-US" sz="3600" b="1" u="sng" dirty="0">
                <a:solidFill>
                  <a:srgbClr val="002060"/>
                </a:solidFill>
                <a:latin typeface="Times New Roman" panose="02020603050405020304" pitchFamily="18" charset="0"/>
                <a:cs typeface="Times New Roman" panose="02020603050405020304" pitchFamily="18" charset="0"/>
              </a:rPr>
              <a:t>EMPLOYEE PERFORMANCE ANALYSIS USING EXCEL</a:t>
            </a:r>
            <a:endParaRPr lang="en-US" altLang="en-US" sz="3600" b="1" u="sng" dirty="0">
              <a:solidFill>
                <a:srgbClr val="002060"/>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1648460" y="3265805"/>
            <a:ext cx="8245475" cy="2308324"/>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 </a:t>
            </a:r>
            <a:r>
              <a:rPr lang="en-US" sz="2400" dirty="0">
                <a:solidFill>
                  <a:srgbClr val="36363D"/>
                </a:solidFill>
                <a:latin typeface="Times New Roman" panose="02020603050405020304" pitchFamily="18" charset="0"/>
                <a:cs typeface="Times New Roman" panose="02020603050405020304" pitchFamily="18" charset="0"/>
              </a:rPr>
              <a:t>PRIYADHARSHINI .S</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dirty="0">
                <a:solidFill>
                  <a:srgbClr val="36363D"/>
                </a:solidFill>
                <a:latin typeface="Segoe UI Emoji" panose="020B0502040204020203" charset="0"/>
                <a:cs typeface="Times New Roman" panose="02020603050405020304" pitchFamily="18" charset="0"/>
              </a:rPr>
              <a:t>312216011</a:t>
            </a:r>
            <a:endParaRPr lang="zh-CN" altLang="en-US" sz="2000"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IN" sz="2400" dirty="0">
                <a:solidFill>
                  <a:srgbClr val="36363D"/>
                </a:solidFill>
                <a:latin typeface="Times New Roman" panose="02020603050405020304" pitchFamily="18" charset="0"/>
                <a:cs typeface="Times New Roman" panose="02020603050405020304" pitchFamily="18" charset="0"/>
              </a:rPr>
              <a:t>7DADB889FD17925A3AD4324B20A54170</a:t>
            </a:r>
            <a:endParaRPr lang="en-GB" sz="2000"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 </a:t>
            </a:r>
            <a:r>
              <a:rPr lang="en-GB" sz="2400" dirty="0">
                <a:solidFill>
                  <a:srgbClr val="36363D"/>
                </a:solidFill>
                <a:latin typeface="Segoe UI Emoji" panose="020B0502040204020203" charset="0"/>
                <a:cs typeface="Segoe UI Emoji" panose="020B0502040204020203" charset="0"/>
              </a:rPr>
              <a:t>COMMERCE B.COM GENERAL</a:t>
            </a:r>
            <a:endParaRPr lang="en-US" sz="2000"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Segoe UI Emoji" panose="020B0502040204020203" charset="0"/>
                <a:cs typeface="Segoe UI Emoji" panose="020B0502040204020203" charset="0"/>
              </a:rPr>
              <a:t> </a:t>
            </a:r>
            <a:r>
              <a:rPr lang="en-US" sz="2400" dirty="0">
                <a:solidFill>
                  <a:srgbClr val="36363D"/>
                </a:solidFill>
                <a:latin typeface="Segoe UI Emoji" panose="020B0502040204020203" charset="0"/>
                <a:cs typeface="Segoe UI Emoji" panose="020B0502040204020203" charset="0"/>
              </a:rPr>
              <a:t>SHRI SHANRARLAL SUNDARBAI SHASUN JAIN COLLEGE FOR WOMEN,T.NAGAR,CHENNAI.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154984"/>
          </a:xfrm>
          <a:prstGeom prst="rect">
            <a:avLst/>
          </a:prstGeom>
          <a:noFill/>
        </p:spPr>
        <p:txBody>
          <a:bodyPr wrap="square">
            <a:spAutoFit/>
          </a:bodyPr>
          <a:lstStyle/>
          <a:p>
            <a:pPr algn="just"/>
            <a:r>
              <a:rPr lang="en-US" sz="2400" dirty="0">
                <a:solidFill>
                  <a:schemeClr val="accent1"/>
                </a:solidFill>
                <a:latin typeface="Times New Roman" panose="02020603050405020304"/>
              </a:rPr>
              <a:t>DATA SET</a:t>
            </a:r>
            <a:r>
              <a:rPr lang="en-GB" sz="2400" dirty="0">
                <a:solidFill>
                  <a:schemeClr val="accent1"/>
                </a:solidFill>
                <a:latin typeface="Times New Roman" panose="02020603050405020304"/>
              </a:rPr>
              <a:t>:</a:t>
            </a:r>
            <a:r>
              <a:rPr lang="en-US" sz="2400" dirty="0">
                <a:solidFill>
                  <a:schemeClr val="accent1"/>
                </a:solidFill>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solidFill>
                  <a:schemeClr val="accent1"/>
                </a:solidFill>
                <a:latin typeface="Times New Roman" panose="02020603050405020304"/>
              </a:rPr>
              <a:t>FEATURE </a:t>
            </a:r>
            <a:r>
              <a:rPr lang="en-US" sz="2400" dirty="0">
                <a:solidFill>
                  <a:schemeClr val="accent1"/>
                </a:solidFill>
                <a:latin typeface="Times New Roman" panose="02020603050405020304"/>
              </a:rPr>
              <a:t>SELECTION:</a:t>
            </a:r>
            <a:r>
              <a:rPr lang="en-US" sz="2400" dirty="0">
                <a:latin typeface="Times New Roman" panose="02020603050405020304"/>
              </a:rPr>
              <a:t>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dirty="0"/>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solidFill>
                  <a:schemeClr val="accent1"/>
                </a:solidFill>
                <a:latin typeface="Times New Roman" panose="02020603050405020304"/>
              </a:rPr>
              <a:t>DATA CLEANING: </a:t>
            </a:r>
            <a:r>
              <a:rPr lang="en-US" sz="2400" dirty="0">
                <a:latin typeface="Times New Roman" panose="02020603050405020304"/>
              </a:rPr>
              <a:t>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solidFill>
                  <a:schemeClr val="accent1"/>
                </a:solidFill>
                <a:latin typeface="Times New Roman" panose="02020603050405020304"/>
              </a:rPr>
              <a:t>PIVOT TABLE: </a:t>
            </a:r>
            <a:r>
              <a:rPr lang="en-US" sz="2400" dirty="0">
                <a:latin typeface="Times New Roman" panose="02020603050405020304"/>
              </a:rPr>
              <a:t>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solidFill>
                  <a:schemeClr val="accent1"/>
                </a:solidFill>
                <a:latin typeface="Times New Roman" panose="02020603050405020304"/>
              </a:rPr>
              <a:t> CHART: </a:t>
            </a:r>
            <a:r>
              <a:rPr lang="en-US" sz="2400" dirty="0">
                <a:latin typeface="Times New Roman" panose="02020603050405020304"/>
              </a:rPr>
              <a:t>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2063262" y="442201"/>
            <a:ext cx="7455875" cy="1107996"/>
          </a:xfrm>
          <a:prstGeom prst="rect">
            <a:avLst/>
          </a:prstGeom>
          <a:solidFill>
            <a:srgbClr val="FFFFFF"/>
          </a:solidFill>
        </p:spPr>
        <p:txBody>
          <a:bodyPr wrap="square" rtlCol="0">
            <a:spAutoFit/>
          </a:bodyPr>
          <a:lstStyle/>
          <a:p>
            <a:r>
              <a:rPr lang="en-US" sz="6600" b="1" dirty="0">
                <a:solidFill>
                  <a:schemeClr val="bg2">
                    <a:lumMod val="50000"/>
                  </a:schemeClr>
                </a:solidFill>
                <a:latin typeface="Times New Roman" panose="02020603050405020304"/>
              </a:rPr>
              <a:t>    RESULTS</a:t>
            </a:r>
            <a:endParaRPr lang="zh-CN" altLang="en-US" sz="6600" dirty="0">
              <a:solidFill>
                <a:schemeClr val="bg2">
                  <a:lumMod val="50000"/>
                </a:schemeClr>
              </a:solidFill>
            </a:endParaRPr>
          </a:p>
        </p:txBody>
      </p:sp>
      <p:pic>
        <p:nvPicPr>
          <p:cNvPr id="2" name="Picture 1" descr="chart"/>
          <p:cNvPicPr>
            <a:picLocks noChangeAspect="1"/>
          </p:cNvPicPr>
          <p:nvPr/>
        </p:nvPicPr>
        <p:blipFill>
          <a:blip r:embed="rId2"/>
          <a:stretch>
            <a:fillRect/>
          </a:stretch>
        </p:blipFill>
        <p:spPr>
          <a:xfrm>
            <a:off x="2294255" y="1791335"/>
            <a:ext cx="7066280" cy="4282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67765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2336800" y="754721"/>
            <a:ext cx="5228492" cy="839617"/>
          </a:xfrm>
          <a:solidFill>
            <a:srgbClr val="FFFFFF"/>
          </a:solidFill>
        </p:spPr>
        <p:txBody>
          <a:bodyPr>
            <a:noAutofit/>
          </a:bodyPr>
          <a:lstStyle/>
          <a:p>
            <a:r>
              <a:rPr lang="en-US" sz="4400" b="1" dirty="0">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TITLE</a:t>
            </a:r>
          </a:p>
        </p:txBody>
      </p:sp>
      <p:sp>
        <p:nvSpPr>
          <p:cNvPr id="2" name="Round Diagonal Corner Rectangle 1"/>
          <p:cNvSpPr/>
          <p:nvPr/>
        </p:nvSpPr>
        <p:spPr>
          <a:xfrm>
            <a:off x="10028555" y="1014095"/>
            <a:ext cx="914400" cy="9144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1375507" y="2274570"/>
            <a:ext cx="7033847" cy="1938992"/>
          </a:xfrm>
          <a:prstGeom prst="rect">
            <a:avLst/>
          </a:prstGeom>
          <a:noFill/>
        </p:spPr>
        <p:txBody>
          <a:bodyPr wrap="square" rtlCol="0">
            <a:spAutoFit/>
          </a:bodyPr>
          <a:lstStyle/>
          <a:p>
            <a:r>
              <a:rPr lang="en-US" sz="4000" b="1" dirty="0">
                <a:latin typeface="Times New Roman" panose="02020603050405020304" pitchFamily="18" charset="0"/>
                <a:ea typeface="+mj-ea"/>
                <a:cs typeface="Times New Roman" panose="02020603050405020304"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44880" y="795020"/>
            <a:ext cx="8143240" cy="619760"/>
          </a:xfrm>
          <a:noFill/>
        </p:spPr>
        <p:txBody>
          <a:bodyPr>
            <a:normAutofit fontScale="90000"/>
          </a:bodyPr>
          <a:lstStyle/>
          <a:p>
            <a:r>
              <a:rPr lang="en-US" sz="3600" b="1" dirty="0">
                <a:latin typeface="Times New Roman" panose="02020603050405020304" pitchFamily="18" charset="0"/>
                <a:cs typeface="Times New Roman" panose="02020603050405020304" pitchFamily="18" charset="0"/>
              </a:rPr>
              <a:t>AGENDA</a:t>
            </a:r>
          </a:p>
        </p:txBody>
      </p:sp>
      <p:sp>
        <p:nvSpPr>
          <p:cNvPr id="2" name="Text Placeholder 0"/>
          <p:cNvSpPr>
            <a:spLocks noGrp="1"/>
          </p:cNvSpPr>
          <p:nvPr>
            <p:ph type="body" idx="1"/>
          </p:nvPr>
        </p:nvSpPr>
        <p:spPr>
          <a:xfrm>
            <a:off x="831850" y="1616710"/>
            <a:ext cx="10515600" cy="3514090"/>
          </a:xfrm>
        </p:spPr>
        <p:txBody>
          <a:bodyPr>
            <a:normAutofit lnSpcReduction="10000"/>
          </a:bodyPr>
          <a:lstStyle/>
          <a:p>
            <a:r>
              <a:rPr lang="en-US" sz="2400" dirty="0"/>
              <a:t>1</a:t>
            </a:r>
            <a:r>
              <a:rPr lang="en-US" sz="2400" dirty="0">
                <a:solidFill>
                  <a:schemeClr val="bg1"/>
                </a:solidFill>
              </a:rPr>
              <a:t>. Problem statement</a:t>
            </a:r>
          </a:p>
          <a:p>
            <a:r>
              <a:rPr lang="en-US" sz="2400" dirty="0">
                <a:solidFill>
                  <a:schemeClr val="bg1"/>
                </a:solidFill>
              </a:rPr>
              <a:t>2. Project Overview</a:t>
            </a:r>
          </a:p>
          <a:p>
            <a:r>
              <a:rPr lang="en-US" sz="2400" dirty="0">
                <a:solidFill>
                  <a:schemeClr val="bg1"/>
                </a:solidFill>
              </a:rPr>
              <a:t>3. End users</a:t>
            </a:r>
          </a:p>
          <a:p>
            <a:r>
              <a:rPr lang="en-US" sz="2400" dirty="0">
                <a:solidFill>
                  <a:schemeClr val="bg1"/>
                </a:solidFill>
              </a:rPr>
              <a:t>4. Our solution and proposition</a:t>
            </a:r>
          </a:p>
          <a:p>
            <a:r>
              <a:rPr lang="en-US" sz="2400" dirty="0">
                <a:solidFill>
                  <a:schemeClr val="bg1"/>
                </a:solidFill>
              </a:rPr>
              <a:t>5. Modelling approach</a:t>
            </a:r>
          </a:p>
          <a:p>
            <a:r>
              <a:rPr lang="en-US" sz="2400" dirty="0">
                <a:solidFill>
                  <a:schemeClr val="bg1"/>
                </a:solidFill>
              </a:rPr>
              <a:t>6. Results and discussion</a:t>
            </a:r>
          </a:p>
          <a:p>
            <a:r>
              <a:rPr lang="en-US" sz="2400" dirty="0">
                <a:solidFill>
                  <a:schemeClr val="bg1"/>
                </a:solidFill>
              </a:rPr>
              <a:t>7. Conclusion </a:t>
            </a:r>
            <a:endParaRPr lang="en-US" dirty="0">
              <a:solidFill>
                <a:schemeClr val="bg1"/>
              </a:solidFill>
            </a:endParaRPr>
          </a:p>
        </p:txBody>
      </p:sp>
      <p:cxnSp>
        <p:nvCxnSpPr>
          <p:cNvPr id="3145732" name="Straight Connector 7"/>
          <p:cNvCxnSpPr/>
          <p:nvPr/>
        </p:nvCxnSpPr>
        <p:spPr>
          <a:xfrm flipV="1">
            <a:off x="844550" y="1716754"/>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a:ln>
            <a:no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4000" b="1" i="1" dirty="0">
                <a:solidFill>
                  <a:schemeClr val="tx1"/>
                </a:solidFill>
                <a:latin typeface="Segoe UI Emoji" panose="020B0502040204020203" charset="0"/>
                <a:cs typeface="Times New Roman" panose="02020603050405020304" pitchFamily="18" charset="0"/>
              </a:rPr>
              <a:t>T</a:t>
            </a:r>
            <a:r>
              <a:rPr lang="en-GB" sz="2400" i="1" dirty="0">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lang="en-US" sz="2400" i="1" dirty="0">
                <a:solidFill>
                  <a:schemeClr val="tx1"/>
                </a:solidFill>
                <a:latin typeface="Times New Roman" panose="02020603050405020304" pitchFamily="18" charset="0"/>
                <a:cs typeface="Times New Roman" panose="02020603050405020304" pitchFamily="18" charset="0"/>
              </a:rPr>
              <a:t>ABC </a:t>
            </a:r>
            <a:r>
              <a:rPr lang="en-GB" sz="2400" i="1"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lang="en-GB" sz="2400" i="1" dirty="0">
                <a:solidFill>
                  <a:srgbClr val="FFC000"/>
                </a:solidFill>
                <a:latin typeface="Times New Roman" panose="02020603050405020304" pitchFamily="18" charset="0"/>
                <a:cs typeface="Times New Roman" panose="02020603050405020304" pitchFamily="18" charset="0"/>
              </a:rPr>
              <a:t> top performers</a:t>
            </a:r>
            <a:r>
              <a:rPr lang="en-GB" sz="2400" i="1" dirty="0">
                <a:solidFill>
                  <a:schemeClr val="tx1"/>
                </a:solidFill>
                <a:latin typeface="Times New Roman" panose="02020603050405020304" pitchFamily="18" charset="0"/>
                <a:cs typeface="Times New Roman" panose="02020603050405020304" pitchFamily="18" charset="0"/>
              </a:rPr>
              <a:t>, </a:t>
            </a:r>
            <a:r>
              <a:rPr lang="en-GB" sz="2400" i="1" dirty="0">
                <a:solidFill>
                  <a:schemeClr val="accent4">
                    <a:lumMod val="20000"/>
                    <a:lumOff val="80000"/>
                  </a:schemeClr>
                </a:solidFill>
                <a:latin typeface="Times New Roman" panose="02020603050405020304" pitchFamily="18" charset="0"/>
                <a:cs typeface="Times New Roman" panose="02020603050405020304" pitchFamily="18" charset="0"/>
              </a:rPr>
              <a:t>underperformers,</a:t>
            </a:r>
            <a:r>
              <a:rPr lang="en-GB" sz="2400" i="1" dirty="0">
                <a:solidFill>
                  <a:schemeClr val="tx1"/>
                </a:solidFill>
                <a:latin typeface="Times New Roman" panose="02020603050405020304" pitchFamily="18" charset="0"/>
                <a:cs typeface="Times New Roman" panose="02020603050405020304" pitchFamily="18" charset="0"/>
              </a:rPr>
              <a:t> and</a:t>
            </a:r>
            <a:r>
              <a:rPr lang="en-GB" sz="2400" i="1" dirty="0">
                <a:solidFill>
                  <a:srgbClr val="00B0F0"/>
                </a:solidFill>
                <a:latin typeface="Times New Roman" panose="02020603050405020304" pitchFamily="18" charset="0"/>
                <a:cs typeface="Times New Roman" panose="02020603050405020304" pitchFamily="18" charset="0"/>
              </a:rPr>
              <a:t> </a:t>
            </a:r>
            <a:r>
              <a:rPr lang="en-GB" sz="2400" i="1" dirty="0">
                <a:solidFill>
                  <a:schemeClr val="accent6">
                    <a:lumMod val="40000"/>
                    <a:lumOff val="60000"/>
                  </a:schemeClr>
                </a:solidFill>
                <a:latin typeface="Times New Roman" panose="02020603050405020304" pitchFamily="18" charset="0"/>
                <a:cs typeface="Times New Roman" panose="02020603050405020304" pitchFamily="18" charset="0"/>
              </a:rPr>
              <a:t>trends over time</a:t>
            </a:r>
            <a:r>
              <a:rPr lang="en-GB" sz="2400" i="1" dirty="0">
                <a:solidFill>
                  <a:schemeClr val="tx1"/>
                </a:solidFill>
                <a:latin typeface="Times New Roman" panose="02020603050405020304" pitchFamily="18" charset="0"/>
                <a:cs typeface="Times New Roman" panose="02020603050405020304" pitchFamily="18" charset="0"/>
              </a:rPr>
              <a:t>.</a:t>
            </a:r>
            <a:endParaRPr lang="en-IN" sz="24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278657" y="1359285"/>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t>
            </a:r>
            <a:r>
              <a:rPr lang="en-US" sz="2400" dirty="0">
                <a:solidFill>
                  <a:srgbClr val="0070C0"/>
                </a:solidFill>
                <a:latin typeface="Times New Roman" panose="02020603050405020304" pitchFamily="18" charset="0"/>
                <a:cs typeface="Times New Roman" panose="02020603050405020304" pitchFamily="18" charset="0"/>
              </a:rPr>
              <a:t>analysis results with management for decision-making. </a:t>
            </a:r>
            <a:endParaRPr lang="en-GB" sz="2400" dirty="0">
              <a:solidFill>
                <a:srgbClr val="0070C0"/>
              </a:solidFill>
              <a:latin typeface="Times New Roman" panose="02020603050405020304" pitchFamily="18" charset="0"/>
              <a:cs typeface="Times New Roman" panose="02020603050405020304" pitchFamily="18" charset="0"/>
            </a:endParaRPr>
          </a:p>
          <a:p>
            <a:pPr algn="just"/>
            <a:endParaRPr lang="en-GB"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156845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a:p>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370" y="1859915"/>
            <a:ext cx="7393305" cy="4585335"/>
          </a:xfrm>
          <a:prstGeom prst="rect">
            <a:avLst/>
          </a:prstGeom>
          <a:noFill/>
        </p:spPr>
        <p:txBody>
          <a:bodyPr wrap="square" anchor="t">
            <a:no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supports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201424"/>
          </a:xfrm>
          <a:prstGeom prst="rect">
            <a:avLst/>
          </a:prstGeom>
          <a:noFill/>
        </p:spPr>
        <p:txBody>
          <a:bodyPr wrap="square" rtlCol="0">
            <a:spAutoFit/>
          </a:bodyPr>
          <a:lstStyle/>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unique identifier for each employee in the organization.</a:t>
            </a:r>
            <a:endParaRPr lang="zh-CN" altLang="en-US" b="1" dirty="0"/>
          </a:p>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first name of the employee.</a:t>
            </a:r>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LAST NAME</a:t>
            </a:r>
            <a:r>
              <a:rPr lang="en-US" altLang="en-US" sz="2000" b="1" dirty="0">
                <a:latin typeface="Times New Roman" panose="02020603050405020304" pitchFamily="18" charset="0"/>
                <a:cs typeface="Times New Roman" panose="02020603050405020304" pitchFamily="18" charset="0"/>
              </a:rPr>
              <a:t>: The last name of the employee. </a:t>
            </a:r>
            <a:endParaRPr lang="zh-CN" altLang="en-US" dirty="0"/>
          </a:p>
          <a:p>
            <a:pPr algn="just"/>
            <a:endParaRPr lang="zh-CN" altLang="en-US" dirty="0">
              <a:solidFill>
                <a:schemeClr val="bg1"/>
              </a:solidFill>
            </a:endParaRPr>
          </a:p>
          <a:p>
            <a:pPr algn="just"/>
            <a:r>
              <a:rPr lang="en-US" altLang="en-US" sz="2000" b="1" dirty="0">
                <a:solidFill>
                  <a:schemeClr val="bg1"/>
                </a:solidFill>
                <a:latin typeface="Times New Roman" panose="02020603050405020304" pitchFamily="18" charset="0"/>
                <a:cs typeface="Times New Roman" panose="02020603050405020304" pitchFamily="18" charset="0"/>
              </a:rPr>
              <a:t>BUSINESS UNIT</a:t>
            </a:r>
            <a:r>
              <a:rPr lang="en-US" altLang="en-US" sz="2000" b="1" dirty="0">
                <a:latin typeface="Times New Roman" panose="02020603050405020304" pitchFamily="18" charset="0"/>
                <a:cs typeface="Times New Roman" panose="02020603050405020304" pitchFamily="18" charset="0"/>
              </a:rPr>
              <a:t>: The specific business unit or department to which the employee belongs</a:t>
            </a:r>
            <a:endParaRPr lang="zh-CN" altLang="en-US" dirty="0"/>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EMPLOYEE TYPE</a:t>
            </a:r>
            <a:r>
              <a:rPr lang="en-US" altLang="en-US" sz="2000" b="1" dirty="0">
                <a:latin typeface="Times New Roman" panose="02020603050405020304" pitchFamily="18" charset="0"/>
                <a:cs typeface="Times New Roman" panose="02020603050405020304" pitchFamily="18" charset="0"/>
              </a:rPr>
              <a:t>: The type of employment the employee has (Example: Full-time, part-time, and contract) </a:t>
            </a:r>
            <a:endParaRPr lang="zh-CN" altLang="en-US" dirty="0"/>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GENDER CODE</a:t>
            </a:r>
            <a:r>
              <a:rPr lang="en-US" altLang="en-US" sz="2000" b="1" dirty="0">
                <a:latin typeface="Times New Roman" panose="02020603050405020304" pitchFamily="18" charset="0"/>
                <a:cs typeface="Times New Roman" panose="02020603050405020304" pitchFamily="18" charset="0"/>
              </a:rPr>
              <a:t>: A  code representing the gender of the employee (Example: Male, Female and nonbinary) </a:t>
            </a:r>
            <a:endParaRPr lang="zh-CN" altLang="en-US" dirty="0"/>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a:xfrm>
            <a:off x="684212" y="578338"/>
            <a:ext cx="8534400" cy="1242647"/>
          </a:xfrm>
        </p:spPr>
        <p:txBody>
          <a:bodyPr/>
          <a:lstStyle/>
          <a:p>
            <a:r>
              <a:rPr lang="en-US" sz="4000" dirty="0"/>
              <a:t>THE WOW IN OUR SOLUTION</a:t>
            </a:r>
            <a:endParaRPr lang="en-IN" sz="4000" dirty="0"/>
          </a:p>
        </p:txBody>
      </p:sp>
      <p:sp>
        <p:nvSpPr>
          <p:cNvPr id="1048715" name="Text Box 1048714"/>
          <p:cNvSpPr txBox="1"/>
          <p:nvPr/>
        </p:nvSpPr>
        <p:spPr>
          <a:xfrm>
            <a:off x="458930" y="2609569"/>
            <a:ext cx="9507682" cy="929640"/>
          </a:xfrm>
          <a:prstGeom prst="rect">
            <a:avLst/>
          </a:prstGeom>
        </p:spPr>
        <p:txBody>
          <a:bodyPr wrap="square" rtlCol="0">
            <a:spAutoFit/>
          </a:bodyPr>
          <a:lstStyle/>
          <a:p>
            <a:r>
              <a:rPr lang="en-IN" sz="2800" b="1">
                <a:solidFill>
                  <a:srgbClr val="000000"/>
                </a:solidFill>
              </a:rPr>
              <a:t>=IF</a:t>
            </a:r>
            <a:r>
              <a:rPr lang="en-US" sz="2800" b="1">
                <a:solidFill>
                  <a:srgbClr val="000000"/>
                </a:solidFill>
              </a:rPr>
              <a:t>S</a:t>
            </a:r>
            <a:r>
              <a:rPr lang="en-IN" sz="2800" b="1">
                <a:solidFill>
                  <a:srgbClr val="000000"/>
                </a:solidFill>
              </a:rPr>
              <a:t>(Z8=1,"BAD",IF(Z8=2," NOT BAD",IF</a:t>
            </a:r>
            <a:r>
              <a:rPr lang="en-US" sz="2800" b="1">
                <a:solidFill>
                  <a:srgbClr val="000000"/>
                </a:solidFill>
              </a:rPr>
              <a:t>S</a:t>
            </a:r>
            <a:r>
              <a:rPr lang="en-IN" sz="2800" b="1">
                <a:solidFill>
                  <a:srgbClr val="000000"/>
                </a:solidFill>
              </a:rPr>
              <a:t>(Z8=3," GOOD",IF</a:t>
            </a:r>
            <a:r>
              <a:rPr lang="en-US" sz="2800" b="1">
                <a:solidFill>
                  <a:srgbClr val="000000"/>
                </a:solidFill>
              </a:rPr>
              <a:t>S</a:t>
            </a:r>
            <a:r>
              <a:rPr lang="en-IN" sz="2800" b="1">
                <a:solidFill>
                  <a:srgbClr val="000000"/>
                </a:solidFill>
              </a:rPr>
              <a:t>(Z8=4," VERY GOOD",IF</a:t>
            </a:r>
            <a:r>
              <a:rPr lang="en-US" sz="2800" b="1">
                <a:solidFill>
                  <a:srgbClr val="000000"/>
                </a:solidFill>
              </a:rPr>
              <a:t>S</a:t>
            </a:r>
            <a:r>
              <a:rPr lang="en-IN" sz="2800" b="1">
                <a:solidFill>
                  <a:srgbClr val="000000"/>
                </a:solidFill>
              </a:rPr>
              <a:t>(Z8=5," EXCELLENT","")))))</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TotalTime>
  <Words>638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 Emoji</vt:lpstr>
      <vt:lpstr>Times New Roman</vt:lpstr>
      <vt:lpstr>Wingdings 3</vt:lpstr>
      <vt:lpstr>Slice</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THE WOW IN OUR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vinoth kanna</cp:lastModifiedBy>
  <cp:revision>4</cp:revision>
  <dcterms:created xsi:type="dcterms:W3CDTF">2024-09-01T17:11:10Z</dcterms:created>
  <dcterms:modified xsi:type="dcterms:W3CDTF">2024-09-08T07:18:14Z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E57DC1E560A340EF864BF1FD942C626B_13</vt:lpwstr>
  </property>
  <property fmtid="{D5CDD505-2E9C-101B-9397-08002B2CF9AE}" pid="3" name="KSOProductBuildVer">
    <vt:lpwstr>1033-12.2.0.17562</vt:lpwstr>
  </property>
</Properties>
</file>