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255C5-68FE-4B22-97F4-A9B9C1282097}"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38023-B3D1-474E-A1B9-E0FFFE80B11E}" type="slidenum">
              <a:rPr lang="en-US" smtClean="0"/>
              <a:t>‹#›</a:t>
            </a:fld>
            <a:endParaRPr lang="en-US"/>
          </a:p>
        </p:txBody>
      </p:sp>
    </p:spTree>
    <p:extLst>
      <p:ext uri="{BB962C8B-B14F-4D97-AF65-F5344CB8AC3E}">
        <p14:creationId xmlns:p14="http://schemas.microsoft.com/office/powerpoint/2010/main" val="333400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8255C5-68FE-4B22-97F4-A9B9C1282097}"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38023-B3D1-474E-A1B9-E0FFFE80B11E}" type="slidenum">
              <a:rPr lang="en-US" smtClean="0"/>
              <a:t>‹#›</a:t>
            </a:fld>
            <a:endParaRPr lang="en-US"/>
          </a:p>
        </p:txBody>
      </p:sp>
    </p:spTree>
    <p:extLst>
      <p:ext uri="{BB962C8B-B14F-4D97-AF65-F5344CB8AC3E}">
        <p14:creationId xmlns:p14="http://schemas.microsoft.com/office/powerpoint/2010/main" val="3933875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8255C5-68FE-4B22-97F4-A9B9C1282097}"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38023-B3D1-474E-A1B9-E0FFFE80B11E}"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673311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8255C5-68FE-4B22-97F4-A9B9C1282097}"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38023-B3D1-474E-A1B9-E0FFFE80B11E}" type="slidenum">
              <a:rPr lang="en-US" smtClean="0"/>
              <a:t>‹#›</a:t>
            </a:fld>
            <a:endParaRPr lang="en-US"/>
          </a:p>
        </p:txBody>
      </p:sp>
    </p:spTree>
    <p:extLst>
      <p:ext uri="{BB962C8B-B14F-4D97-AF65-F5344CB8AC3E}">
        <p14:creationId xmlns:p14="http://schemas.microsoft.com/office/powerpoint/2010/main" val="948710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8255C5-68FE-4B22-97F4-A9B9C1282097}"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38023-B3D1-474E-A1B9-E0FFFE80B11E}"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563664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8255C5-68FE-4B22-97F4-A9B9C1282097}"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38023-B3D1-474E-A1B9-E0FFFE80B11E}" type="slidenum">
              <a:rPr lang="en-US" smtClean="0"/>
              <a:t>‹#›</a:t>
            </a:fld>
            <a:endParaRPr lang="en-US"/>
          </a:p>
        </p:txBody>
      </p:sp>
    </p:spTree>
    <p:extLst>
      <p:ext uri="{BB962C8B-B14F-4D97-AF65-F5344CB8AC3E}">
        <p14:creationId xmlns:p14="http://schemas.microsoft.com/office/powerpoint/2010/main" val="1348358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8255C5-68FE-4B22-97F4-A9B9C1282097}"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38023-B3D1-474E-A1B9-E0FFFE80B11E}" type="slidenum">
              <a:rPr lang="en-US" smtClean="0"/>
              <a:t>‹#›</a:t>
            </a:fld>
            <a:endParaRPr lang="en-US"/>
          </a:p>
        </p:txBody>
      </p:sp>
    </p:spTree>
    <p:extLst>
      <p:ext uri="{BB962C8B-B14F-4D97-AF65-F5344CB8AC3E}">
        <p14:creationId xmlns:p14="http://schemas.microsoft.com/office/powerpoint/2010/main" val="4085241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8255C5-68FE-4B22-97F4-A9B9C1282097}"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38023-B3D1-474E-A1B9-E0FFFE80B11E}" type="slidenum">
              <a:rPr lang="en-US" smtClean="0"/>
              <a:t>‹#›</a:t>
            </a:fld>
            <a:endParaRPr lang="en-US"/>
          </a:p>
        </p:txBody>
      </p:sp>
    </p:spTree>
    <p:extLst>
      <p:ext uri="{BB962C8B-B14F-4D97-AF65-F5344CB8AC3E}">
        <p14:creationId xmlns:p14="http://schemas.microsoft.com/office/powerpoint/2010/main" val="1665902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18255C5-68FE-4B22-97F4-A9B9C1282097}"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38023-B3D1-474E-A1B9-E0FFFE80B11E}" type="slidenum">
              <a:rPr lang="en-US" smtClean="0"/>
              <a:t>‹#›</a:t>
            </a:fld>
            <a:endParaRPr lang="en-US"/>
          </a:p>
        </p:txBody>
      </p:sp>
    </p:spTree>
    <p:extLst>
      <p:ext uri="{BB962C8B-B14F-4D97-AF65-F5344CB8AC3E}">
        <p14:creationId xmlns:p14="http://schemas.microsoft.com/office/powerpoint/2010/main" val="1048028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18255C5-68FE-4B22-97F4-A9B9C1282097}" type="datetimeFigureOut">
              <a:rPr lang="en-US" smtClean="0"/>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238023-B3D1-474E-A1B9-E0FFFE80B11E}" type="slidenum">
              <a:rPr lang="en-US" smtClean="0"/>
              <a:t>‹#›</a:t>
            </a:fld>
            <a:endParaRPr lang="en-US"/>
          </a:p>
        </p:txBody>
      </p:sp>
    </p:spTree>
    <p:extLst>
      <p:ext uri="{BB962C8B-B14F-4D97-AF65-F5344CB8AC3E}">
        <p14:creationId xmlns:p14="http://schemas.microsoft.com/office/powerpoint/2010/main" val="15828527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18255C5-68FE-4B22-97F4-A9B9C1282097}" type="datetimeFigureOut">
              <a:rPr lang="en-US" smtClean="0"/>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38023-B3D1-474E-A1B9-E0FFFE80B11E}" type="slidenum">
              <a:rPr lang="en-US" smtClean="0"/>
              <a:t>‹#›</a:t>
            </a:fld>
            <a:endParaRPr lang="en-US"/>
          </a:p>
        </p:txBody>
      </p:sp>
    </p:spTree>
    <p:extLst>
      <p:ext uri="{BB962C8B-B14F-4D97-AF65-F5344CB8AC3E}">
        <p14:creationId xmlns:p14="http://schemas.microsoft.com/office/powerpoint/2010/main" val="990208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18255C5-68FE-4B22-97F4-A9B9C1282097}" type="datetimeFigureOut">
              <a:rPr lang="en-US" smtClean="0"/>
              <a:t>1/30/2025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238023-B3D1-474E-A1B9-E0FFFE80B11E}" type="slidenum">
              <a:rPr lang="en-US" smtClean="0"/>
              <a:t>‹#›</a:t>
            </a:fld>
            <a:endParaRPr lang="en-US"/>
          </a:p>
        </p:txBody>
      </p:sp>
    </p:spTree>
    <p:extLst>
      <p:ext uri="{BB962C8B-B14F-4D97-AF65-F5344CB8AC3E}">
        <p14:creationId xmlns:p14="http://schemas.microsoft.com/office/powerpoint/2010/main" val="36468750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18255C5-68FE-4B22-97F4-A9B9C1282097}" type="datetimeFigureOut">
              <a:rPr lang="en-US" smtClean="0"/>
              <a:t>1/30/2025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238023-B3D1-474E-A1B9-E0FFFE80B11E}" type="slidenum">
              <a:rPr lang="en-US" smtClean="0"/>
              <a:t>‹#›</a:t>
            </a:fld>
            <a:endParaRPr lang="en-US"/>
          </a:p>
        </p:txBody>
      </p:sp>
    </p:spTree>
    <p:extLst>
      <p:ext uri="{BB962C8B-B14F-4D97-AF65-F5344CB8AC3E}">
        <p14:creationId xmlns:p14="http://schemas.microsoft.com/office/powerpoint/2010/main" val="1497400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8255C5-68FE-4B22-97F4-A9B9C1282097}" type="datetimeFigureOut">
              <a:rPr lang="en-US" smtClean="0"/>
              <a:t>1/30/2025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238023-B3D1-474E-A1B9-E0FFFE80B11E}" type="slidenum">
              <a:rPr lang="en-US" smtClean="0"/>
              <a:t>‹#›</a:t>
            </a:fld>
            <a:endParaRPr lang="en-US"/>
          </a:p>
        </p:txBody>
      </p:sp>
    </p:spTree>
    <p:extLst>
      <p:ext uri="{BB962C8B-B14F-4D97-AF65-F5344CB8AC3E}">
        <p14:creationId xmlns:p14="http://schemas.microsoft.com/office/powerpoint/2010/main" val="13826288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18255C5-68FE-4B22-97F4-A9B9C1282097}" type="datetimeFigureOut">
              <a:rPr lang="en-US" smtClean="0"/>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38023-B3D1-474E-A1B9-E0FFFE80B11E}" type="slidenum">
              <a:rPr lang="en-US" smtClean="0"/>
              <a:t>‹#›</a:t>
            </a:fld>
            <a:endParaRPr lang="en-US"/>
          </a:p>
        </p:txBody>
      </p:sp>
    </p:spTree>
    <p:extLst>
      <p:ext uri="{BB962C8B-B14F-4D97-AF65-F5344CB8AC3E}">
        <p14:creationId xmlns:p14="http://schemas.microsoft.com/office/powerpoint/2010/main" val="4014986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8255C5-68FE-4B22-97F4-A9B9C1282097}" type="datetimeFigureOut">
              <a:rPr lang="en-US" smtClean="0"/>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238023-B3D1-474E-A1B9-E0FFFE80B11E}" type="slidenum">
              <a:rPr lang="en-US" smtClean="0"/>
              <a:t>‹#›</a:t>
            </a:fld>
            <a:endParaRPr lang="en-US"/>
          </a:p>
        </p:txBody>
      </p:sp>
    </p:spTree>
    <p:extLst>
      <p:ext uri="{BB962C8B-B14F-4D97-AF65-F5344CB8AC3E}">
        <p14:creationId xmlns:p14="http://schemas.microsoft.com/office/powerpoint/2010/main" val="23216041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18255C5-68FE-4B22-97F4-A9B9C1282097}" type="datetimeFigureOut">
              <a:rPr lang="en-US" smtClean="0"/>
              <a:t>1/30/2025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4238023-B3D1-474E-A1B9-E0FFFE80B11E}" type="slidenum">
              <a:rPr lang="en-US" smtClean="0"/>
              <a:t>‹#›</a:t>
            </a:fld>
            <a:endParaRPr lang="en-US"/>
          </a:p>
        </p:txBody>
      </p:sp>
    </p:spTree>
    <p:extLst>
      <p:ext uri="{BB962C8B-B14F-4D97-AF65-F5344CB8AC3E}">
        <p14:creationId xmlns:p14="http://schemas.microsoft.com/office/powerpoint/2010/main" val="743293341"/>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B98168-ECEE-605E-84DF-4CCB8D92C5C5}"/>
              </a:ext>
            </a:extLst>
          </p:cNvPr>
          <p:cNvSpPr>
            <a:spLocks noGrp="1"/>
          </p:cNvSpPr>
          <p:nvPr>
            <p:ph type="ctrTitle"/>
          </p:nvPr>
        </p:nvSpPr>
        <p:spPr>
          <a:xfrm>
            <a:off x="1507067" y="558800"/>
            <a:ext cx="7766936" cy="1854200"/>
          </a:xfrm>
        </p:spPr>
        <p:txBody>
          <a:bodyPr/>
          <a:lstStyle/>
          <a:p>
            <a:r>
              <a:rPr lang="en-US" dirty="0"/>
              <a:t>Software Testing 7 Key Principles</a:t>
            </a:r>
          </a:p>
        </p:txBody>
      </p:sp>
      <p:sp>
        <p:nvSpPr>
          <p:cNvPr id="3" name="Subtitle 2">
            <a:extLst>
              <a:ext uri="{FF2B5EF4-FFF2-40B4-BE49-F238E27FC236}">
                <a16:creationId xmlns:a16="http://schemas.microsoft.com/office/drawing/2014/main" id="{FB44942D-F5D0-B336-B163-27C5F2DD334A}"/>
              </a:ext>
            </a:extLst>
          </p:cNvPr>
          <p:cNvSpPr>
            <a:spLocks noGrp="1"/>
          </p:cNvSpPr>
          <p:nvPr>
            <p:ph type="subTitle" idx="1"/>
          </p:nvPr>
        </p:nvSpPr>
        <p:spPr>
          <a:xfrm>
            <a:off x="1507067" y="3619501"/>
            <a:ext cx="7766936" cy="1528232"/>
          </a:xfrm>
        </p:spPr>
        <p:txBody>
          <a:bodyPr>
            <a:noAutofit/>
          </a:bodyPr>
          <a:lstStyle/>
          <a:p>
            <a:r>
              <a:rPr lang="en-US" sz="3200" dirty="0">
                <a:solidFill>
                  <a:schemeClr val="tx1"/>
                </a:solidFill>
                <a:latin typeface="Bahnschrift" panose="020B0502040204020203" pitchFamily="34" charset="0"/>
              </a:rPr>
              <a:t>Presented By……….</a:t>
            </a:r>
          </a:p>
          <a:p>
            <a:r>
              <a:rPr lang="en-US" sz="3200" dirty="0" err="1">
                <a:solidFill>
                  <a:schemeClr val="tx1"/>
                </a:solidFill>
                <a:latin typeface="Bahnschrift" panose="020B0502040204020203" pitchFamily="34" charset="0"/>
              </a:rPr>
              <a:t>Dharti</a:t>
            </a:r>
            <a:r>
              <a:rPr lang="en-US" sz="3200" dirty="0">
                <a:solidFill>
                  <a:schemeClr val="tx1"/>
                </a:solidFill>
                <a:latin typeface="Bahnschrift" panose="020B0502040204020203" pitchFamily="34" charset="0"/>
              </a:rPr>
              <a:t> Jethwa</a:t>
            </a:r>
          </a:p>
        </p:txBody>
      </p:sp>
      <p:pic>
        <p:nvPicPr>
          <p:cNvPr id="5124" name="Picture 4" descr="Seven Testing Principles">
            <a:extLst>
              <a:ext uri="{FF2B5EF4-FFF2-40B4-BE49-F238E27FC236}">
                <a16:creationId xmlns:a16="http://schemas.microsoft.com/office/drawing/2014/main" id="{91534BD0-6726-D26A-C573-C4F930ED85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9469" y="2924331"/>
            <a:ext cx="4876800" cy="37163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2707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5BA5F-B264-6659-1D81-26864D9B0C47}"/>
              </a:ext>
            </a:extLst>
          </p:cNvPr>
          <p:cNvSpPr>
            <a:spLocks noGrp="1"/>
          </p:cNvSpPr>
          <p:nvPr>
            <p:ph type="title"/>
          </p:nvPr>
        </p:nvSpPr>
        <p:spPr>
          <a:xfrm>
            <a:off x="677334" y="609600"/>
            <a:ext cx="8596668" cy="914400"/>
          </a:xfrm>
        </p:spPr>
        <p:txBody>
          <a:bodyPr/>
          <a:lstStyle/>
          <a:p>
            <a:r>
              <a:rPr lang="en-US" dirty="0"/>
              <a:t>1.Testing Shows Presence of Defects.</a:t>
            </a:r>
          </a:p>
        </p:txBody>
      </p:sp>
      <p:sp>
        <p:nvSpPr>
          <p:cNvPr id="3" name="Content Placeholder 2">
            <a:extLst>
              <a:ext uri="{FF2B5EF4-FFF2-40B4-BE49-F238E27FC236}">
                <a16:creationId xmlns:a16="http://schemas.microsoft.com/office/drawing/2014/main" id="{8C42EE01-2F5C-3CFE-5C2D-213C92AC0362}"/>
              </a:ext>
            </a:extLst>
          </p:cNvPr>
          <p:cNvSpPr>
            <a:spLocks noGrp="1"/>
          </p:cNvSpPr>
          <p:nvPr>
            <p:ph idx="1"/>
          </p:nvPr>
        </p:nvSpPr>
        <p:spPr>
          <a:xfrm>
            <a:off x="677334" y="1422401"/>
            <a:ext cx="8596668" cy="4618962"/>
          </a:xfrm>
        </p:spPr>
        <p:txBody>
          <a:bodyPr>
            <a:normAutofit/>
          </a:bodyPr>
          <a:lstStyle/>
          <a:p>
            <a:r>
              <a:rPr lang="en-US" sz="2400" dirty="0">
                <a:latin typeface="Bahnschrift Light" panose="020B0502040204020203" pitchFamily="34" charset="0"/>
              </a:rPr>
              <a:t>Testing can show that defects are present, but cannot prove that there are no defects.</a:t>
            </a:r>
          </a:p>
          <a:p>
            <a:r>
              <a:rPr lang="en-US" sz="2400" dirty="0">
                <a:latin typeface="Bahnschrift Light" panose="020B0502040204020203" pitchFamily="34" charset="0"/>
              </a:rPr>
              <a:t>Testing reduces the probability of undiscovered defects remaining in the software but, even if no defects are found, it is not a proof of correctness. </a:t>
            </a:r>
          </a:p>
          <a:p>
            <a:r>
              <a:rPr lang="en-US" sz="2400" dirty="0">
                <a:latin typeface="Bahnschrift Light" panose="020B0502040204020203" pitchFamily="34" charset="0"/>
              </a:rPr>
              <a:t>We test to find Faults .</a:t>
            </a:r>
          </a:p>
          <a:p>
            <a:r>
              <a:rPr lang="en-US" sz="2400" dirty="0">
                <a:latin typeface="Bahnschrift Light" panose="020B0502040204020203" pitchFamily="34" charset="0"/>
              </a:rPr>
              <a:t>As we find more defects, the probability of undiscovered defects remaining in a system reduces.</a:t>
            </a:r>
          </a:p>
          <a:p>
            <a:r>
              <a:rPr lang="en-US" sz="2400" dirty="0">
                <a:latin typeface="Bahnschrift Light" panose="020B0502040204020203" pitchFamily="34" charset="0"/>
              </a:rPr>
              <a:t> However Testing cannot prove that there are no defects present</a:t>
            </a:r>
          </a:p>
        </p:txBody>
      </p:sp>
      <p:pic>
        <p:nvPicPr>
          <p:cNvPr id="5" name="Picture 4">
            <a:extLst>
              <a:ext uri="{FF2B5EF4-FFF2-40B4-BE49-F238E27FC236}">
                <a16:creationId xmlns:a16="http://schemas.microsoft.com/office/drawing/2014/main" id="{025B5508-6B82-0E17-AA0A-C2150B6229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9148" y="4761719"/>
            <a:ext cx="2758190" cy="1771650"/>
          </a:xfrm>
          <a:prstGeom prst="rect">
            <a:avLst/>
          </a:prstGeom>
        </p:spPr>
      </p:pic>
    </p:spTree>
    <p:extLst>
      <p:ext uri="{BB962C8B-B14F-4D97-AF65-F5344CB8AC3E}">
        <p14:creationId xmlns:p14="http://schemas.microsoft.com/office/powerpoint/2010/main" val="2766341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93BC2-B549-B771-45DA-D0279C5098AF}"/>
              </a:ext>
            </a:extLst>
          </p:cNvPr>
          <p:cNvSpPr>
            <a:spLocks noGrp="1"/>
          </p:cNvSpPr>
          <p:nvPr>
            <p:ph type="title"/>
          </p:nvPr>
        </p:nvSpPr>
        <p:spPr>
          <a:xfrm>
            <a:off x="677334" y="609600"/>
            <a:ext cx="8596668" cy="876300"/>
          </a:xfrm>
        </p:spPr>
        <p:txBody>
          <a:bodyPr/>
          <a:lstStyle/>
          <a:p>
            <a:r>
              <a:rPr lang="en-US" dirty="0"/>
              <a:t>2. Exhaustive Testing is Impossible!</a:t>
            </a:r>
          </a:p>
        </p:txBody>
      </p:sp>
      <p:sp>
        <p:nvSpPr>
          <p:cNvPr id="3" name="Content Placeholder 2">
            <a:extLst>
              <a:ext uri="{FF2B5EF4-FFF2-40B4-BE49-F238E27FC236}">
                <a16:creationId xmlns:a16="http://schemas.microsoft.com/office/drawing/2014/main" id="{676727F1-FFD0-4B59-D086-E77711FFD619}"/>
              </a:ext>
            </a:extLst>
          </p:cNvPr>
          <p:cNvSpPr>
            <a:spLocks noGrp="1"/>
          </p:cNvSpPr>
          <p:nvPr>
            <p:ph idx="1"/>
          </p:nvPr>
        </p:nvSpPr>
        <p:spPr>
          <a:xfrm>
            <a:off x="677334" y="1308101"/>
            <a:ext cx="8596668" cy="4733262"/>
          </a:xfrm>
        </p:spPr>
        <p:txBody>
          <a:bodyPr>
            <a:normAutofit/>
          </a:bodyPr>
          <a:lstStyle/>
          <a:p>
            <a:r>
              <a:rPr lang="en-US" sz="2400" dirty="0">
                <a:latin typeface="Bahnschrift Light" panose="020B0502040204020203" pitchFamily="34" charset="0"/>
              </a:rPr>
              <a:t>It is the process of testing the functionality of the software in all possible inputs (valid or invalid) and pre-conditions is known as exhaustive testing.</a:t>
            </a:r>
          </a:p>
          <a:p>
            <a:r>
              <a:rPr lang="en-US" sz="2400" dirty="0">
                <a:latin typeface="Bahnschrift Light" panose="020B0502040204020203" pitchFamily="34" charset="0"/>
              </a:rPr>
              <a:t>Exhaustive testing is impossible means the software can never test at every test case.</a:t>
            </a:r>
          </a:p>
          <a:p>
            <a:r>
              <a:rPr lang="en-US" sz="2400" dirty="0">
                <a:latin typeface="Bahnschrift Light" panose="020B0502040204020203" pitchFamily="34" charset="0"/>
              </a:rPr>
              <a:t> It can test only some test cases and assume that the software is correct and it will produce the correct output in every test case.</a:t>
            </a:r>
          </a:p>
          <a:p>
            <a:r>
              <a:rPr lang="en-US" sz="2400" dirty="0">
                <a:latin typeface="Bahnschrift Light" panose="020B0502040204020203" pitchFamily="34" charset="0"/>
              </a:rPr>
              <a:t>If the software will test every test case then it will take more cost, effort, etc., which is impractical.</a:t>
            </a:r>
          </a:p>
        </p:txBody>
      </p:sp>
      <p:pic>
        <p:nvPicPr>
          <p:cNvPr id="1026" name="Picture 2">
            <a:extLst>
              <a:ext uri="{FF2B5EF4-FFF2-40B4-BE49-F238E27FC236}">
                <a16:creationId xmlns:a16="http://schemas.microsoft.com/office/drawing/2014/main" id="{BED59CE3-E474-2FCA-DEE2-BCBE8F6931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754256" y="4227226"/>
            <a:ext cx="3148870" cy="25126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6748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E6020-DF4D-32C2-366E-AA0A0C1C4289}"/>
              </a:ext>
            </a:extLst>
          </p:cNvPr>
          <p:cNvSpPr>
            <a:spLocks noGrp="1"/>
          </p:cNvSpPr>
          <p:nvPr>
            <p:ph type="title"/>
          </p:nvPr>
        </p:nvSpPr>
        <p:spPr/>
        <p:txBody>
          <a:bodyPr/>
          <a:lstStyle/>
          <a:p>
            <a:r>
              <a:rPr lang="en-US" dirty="0"/>
              <a:t>3.Early Testing</a:t>
            </a:r>
          </a:p>
        </p:txBody>
      </p:sp>
      <p:sp>
        <p:nvSpPr>
          <p:cNvPr id="3" name="Content Placeholder 2">
            <a:extLst>
              <a:ext uri="{FF2B5EF4-FFF2-40B4-BE49-F238E27FC236}">
                <a16:creationId xmlns:a16="http://schemas.microsoft.com/office/drawing/2014/main" id="{070F6329-8D34-5B79-CA53-DC4E2EFD1CF2}"/>
              </a:ext>
            </a:extLst>
          </p:cNvPr>
          <p:cNvSpPr>
            <a:spLocks noGrp="1"/>
          </p:cNvSpPr>
          <p:nvPr>
            <p:ph idx="1"/>
          </p:nvPr>
        </p:nvSpPr>
        <p:spPr>
          <a:xfrm>
            <a:off x="677334" y="1524001"/>
            <a:ext cx="8596668" cy="4517362"/>
          </a:xfrm>
        </p:spPr>
        <p:txBody>
          <a:bodyPr>
            <a:normAutofit/>
          </a:bodyPr>
          <a:lstStyle/>
          <a:p>
            <a:r>
              <a:rPr lang="en-US" sz="2400" dirty="0">
                <a:latin typeface="Bahnschrift Light" panose="020B0502040204020203" pitchFamily="34" charset="0"/>
              </a:rPr>
              <a:t>To find the defect in the software, early test activity shall be started.</a:t>
            </a:r>
          </a:p>
          <a:p>
            <a:r>
              <a:rPr lang="en-US" sz="2400" dirty="0">
                <a:latin typeface="Bahnschrift Light" panose="020B0502040204020203" pitchFamily="34" charset="0"/>
              </a:rPr>
              <a:t> The defect detected in the early phases of SDLC will be very less expensive. </a:t>
            </a:r>
          </a:p>
          <a:p>
            <a:r>
              <a:rPr lang="en-US" sz="2400" dirty="0">
                <a:latin typeface="Bahnschrift Light" panose="020B0502040204020203" pitchFamily="34" charset="0"/>
              </a:rPr>
              <a:t>For better performance of software, software testing will start at the initial phase i.e. testing will perform at the requirement analysis phase.</a:t>
            </a:r>
          </a:p>
          <a:p>
            <a:endParaRPr lang="en-US" sz="2400" dirty="0">
              <a:latin typeface="Bahnschrift Light" panose="020B0502040204020203" pitchFamily="34" charset="0"/>
            </a:endParaRPr>
          </a:p>
        </p:txBody>
      </p:sp>
      <p:pic>
        <p:nvPicPr>
          <p:cNvPr id="5" name="Picture 4">
            <a:extLst>
              <a:ext uri="{FF2B5EF4-FFF2-40B4-BE49-F238E27FC236}">
                <a16:creationId xmlns:a16="http://schemas.microsoft.com/office/drawing/2014/main" id="{5A716910-AB7B-43A5-2416-F13313943C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22154" y="4157271"/>
            <a:ext cx="3792512" cy="2353456"/>
          </a:xfrm>
          <a:prstGeom prst="rect">
            <a:avLst/>
          </a:prstGeom>
        </p:spPr>
      </p:pic>
    </p:spTree>
    <p:extLst>
      <p:ext uri="{BB962C8B-B14F-4D97-AF65-F5344CB8AC3E}">
        <p14:creationId xmlns:p14="http://schemas.microsoft.com/office/powerpoint/2010/main" val="1957064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91B71-5619-2CD5-4A29-18D79991A9F6}"/>
              </a:ext>
            </a:extLst>
          </p:cNvPr>
          <p:cNvSpPr>
            <a:spLocks noGrp="1"/>
          </p:cNvSpPr>
          <p:nvPr>
            <p:ph type="title"/>
          </p:nvPr>
        </p:nvSpPr>
        <p:spPr/>
        <p:txBody>
          <a:bodyPr/>
          <a:lstStyle/>
          <a:p>
            <a:r>
              <a:rPr lang="en-US" dirty="0"/>
              <a:t>4.Defect Clustering</a:t>
            </a:r>
          </a:p>
        </p:txBody>
      </p:sp>
      <p:sp>
        <p:nvSpPr>
          <p:cNvPr id="3" name="Content Placeholder 2">
            <a:extLst>
              <a:ext uri="{FF2B5EF4-FFF2-40B4-BE49-F238E27FC236}">
                <a16:creationId xmlns:a16="http://schemas.microsoft.com/office/drawing/2014/main" id="{8462A7DA-3B96-BBFB-AE7B-7C01E5D0CF95}"/>
              </a:ext>
            </a:extLst>
          </p:cNvPr>
          <p:cNvSpPr>
            <a:spLocks noGrp="1"/>
          </p:cNvSpPr>
          <p:nvPr>
            <p:ph idx="1"/>
          </p:nvPr>
        </p:nvSpPr>
        <p:spPr>
          <a:xfrm>
            <a:off x="677334" y="1553029"/>
            <a:ext cx="8596668" cy="4488333"/>
          </a:xfrm>
        </p:spPr>
        <p:txBody>
          <a:bodyPr>
            <a:normAutofit/>
          </a:bodyPr>
          <a:lstStyle/>
          <a:p>
            <a:r>
              <a:rPr lang="en-US" sz="2400" dirty="0">
                <a:latin typeface="Bahnschrift Light" panose="020B0502040204020203" pitchFamily="34" charset="0"/>
              </a:rPr>
              <a:t>In a project, a small number of modules can contain most of the defects.</a:t>
            </a:r>
          </a:p>
          <a:p>
            <a:r>
              <a:rPr lang="en-US" sz="2400" dirty="0">
                <a:latin typeface="Bahnschrift Light" panose="020B0502040204020203" pitchFamily="34" charset="0"/>
              </a:rPr>
              <a:t> The Pareto Principle for software testing states that 80% of software defects come from 20% of modules.</a:t>
            </a:r>
          </a:p>
          <a:p>
            <a:r>
              <a:rPr lang="en-US" sz="2400" dirty="0">
                <a:latin typeface="Bahnschrift Light" panose="020B0502040204020203" pitchFamily="34" charset="0"/>
              </a:rPr>
              <a:t>An important consideration in test prioritization! </a:t>
            </a:r>
          </a:p>
        </p:txBody>
      </p:sp>
      <p:pic>
        <p:nvPicPr>
          <p:cNvPr id="5" name="Picture 4">
            <a:extLst>
              <a:ext uri="{FF2B5EF4-FFF2-40B4-BE49-F238E27FC236}">
                <a16:creationId xmlns:a16="http://schemas.microsoft.com/office/drawing/2014/main" id="{94B0129A-4FF2-EA6B-38BA-24A2F2CCDB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17364" y="4047345"/>
            <a:ext cx="4869774" cy="2201056"/>
          </a:xfrm>
          <a:prstGeom prst="rect">
            <a:avLst/>
          </a:prstGeom>
        </p:spPr>
      </p:pic>
    </p:spTree>
    <p:extLst>
      <p:ext uri="{BB962C8B-B14F-4D97-AF65-F5344CB8AC3E}">
        <p14:creationId xmlns:p14="http://schemas.microsoft.com/office/powerpoint/2010/main" val="2858271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1A0C2-4B03-A7A0-47DB-017DAE11E5E6}"/>
              </a:ext>
            </a:extLst>
          </p:cNvPr>
          <p:cNvSpPr>
            <a:spLocks noGrp="1"/>
          </p:cNvSpPr>
          <p:nvPr>
            <p:ph type="title"/>
          </p:nvPr>
        </p:nvSpPr>
        <p:spPr/>
        <p:txBody>
          <a:bodyPr/>
          <a:lstStyle/>
          <a:p>
            <a:r>
              <a:rPr lang="en-US" dirty="0"/>
              <a:t>5. Pesticide Paradox</a:t>
            </a:r>
          </a:p>
        </p:txBody>
      </p:sp>
      <p:sp>
        <p:nvSpPr>
          <p:cNvPr id="3" name="Content Placeholder 2">
            <a:extLst>
              <a:ext uri="{FF2B5EF4-FFF2-40B4-BE49-F238E27FC236}">
                <a16:creationId xmlns:a16="http://schemas.microsoft.com/office/drawing/2014/main" id="{A781F6AB-01F1-30C5-3E72-16DF00944741}"/>
              </a:ext>
            </a:extLst>
          </p:cNvPr>
          <p:cNvSpPr>
            <a:spLocks noGrp="1"/>
          </p:cNvSpPr>
          <p:nvPr>
            <p:ph idx="1"/>
          </p:nvPr>
        </p:nvSpPr>
        <p:spPr>
          <a:xfrm>
            <a:off x="677334" y="1393371"/>
            <a:ext cx="8596668" cy="4647991"/>
          </a:xfrm>
        </p:spPr>
        <p:txBody>
          <a:bodyPr>
            <a:noAutofit/>
          </a:bodyPr>
          <a:lstStyle/>
          <a:p>
            <a:r>
              <a:rPr lang="en-US" sz="2400" dirty="0">
                <a:latin typeface="Bahnschrift Light" panose="020B0502040204020203" pitchFamily="34" charset="0"/>
              </a:rPr>
              <a:t>Repeating the same test cases, again and again, will not find new bugs. </a:t>
            </a:r>
          </a:p>
          <a:p>
            <a:r>
              <a:rPr lang="en-US" sz="2400" dirty="0">
                <a:latin typeface="Bahnschrift Light" panose="020B0502040204020203" pitchFamily="34" charset="0"/>
              </a:rPr>
              <a:t>So it is necessary to review the test cases and add or update test cases to find new bugs.</a:t>
            </a:r>
          </a:p>
          <a:p>
            <a:r>
              <a:rPr lang="en-US" sz="2400" dirty="0">
                <a:latin typeface="Bahnschrift Light" panose="020B0502040204020203" pitchFamily="34" charset="0"/>
              </a:rPr>
              <a:t>If the same tests are repeated over and over again, eventually the same set of test cases will no longer find any new defects. </a:t>
            </a:r>
          </a:p>
          <a:p>
            <a:r>
              <a:rPr lang="en-US" sz="2400" dirty="0">
                <a:latin typeface="Bahnschrift Light" panose="020B0502040204020203" pitchFamily="34" charset="0"/>
              </a:rPr>
              <a:t>To overcome this “pesticide paradox”, the test cases need to be regularly reviewed and revised, and new and different tests need to be written to exercise different parts of the software or system to potentially find more defects. </a:t>
            </a:r>
          </a:p>
        </p:txBody>
      </p:sp>
      <p:pic>
        <p:nvPicPr>
          <p:cNvPr id="2050" name="Picture 2">
            <a:extLst>
              <a:ext uri="{FF2B5EF4-FFF2-40B4-BE49-F238E27FC236}">
                <a16:creationId xmlns:a16="http://schemas.microsoft.com/office/drawing/2014/main" id="{438C7523-C508-49D7-C3D3-4C5F75A2AB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3162" y="3897442"/>
            <a:ext cx="2924018" cy="29544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9302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2E223-10D1-8E4D-A214-85BA20026F6F}"/>
              </a:ext>
            </a:extLst>
          </p:cNvPr>
          <p:cNvSpPr>
            <a:spLocks noGrp="1"/>
          </p:cNvSpPr>
          <p:nvPr>
            <p:ph type="title"/>
          </p:nvPr>
        </p:nvSpPr>
        <p:spPr/>
        <p:txBody>
          <a:bodyPr/>
          <a:lstStyle/>
          <a:p>
            <a:r>
              <a:rPr lang="en-US" dirty="0"/>
              <a:t>6. Testing is Context Dependent.</a:t>
            </a:r>
          </a:p>
        </p:txBody>
      </p:sp>
      <p:sp>
        <p:nvSpPr>
          <p:cNvPr id="3" name="Content Placeholder 2">
            <a:extLst>
              <a:ext uri="{FF2B5EF4-FFF2-40B4-BE49-F238E27FC236}">
                <a16:creationId xmlns:a16="http://schemas.microsoft.com/office/drawing/2014/main" id="{8881A16D-63D1-6989-D5EE-33716D7CABE8}"/>
              </a:ext>
            </a:extLst>
          </p:cNvPr>
          <p:cNvSpPr>
            <a:spLocks noGrp="1"/>
          </p:cNvSpPr>
          <p:nvPr>
            <p:ph idx="1"/>
          </p:nvPr>
        </p:nvSpPr>
        <p:spPr>
          <a:xfrm>
            <a:off x="677334" y="1712687"/>
            <a:ext cx="8596668" cy="4328676"/>
          </a:xfrm>
        </p:spPr>
        <p:txBody>
          <a:bodyPr>
            <a:normAutofit/>
          </a:bodyPr>
          <a:lstStyle/>
          <a:p>
            <a:r>
              <a:rPr lang="en-US" sz="2400" dirty="0">
                <a:latin typeface="Bahnschrift Light" panose="020B0502040204020203" pitchFamily="34" charset="0"/>
              </a:rPr>
              <a:t>Testing is done differently in different contexts .</a:t>
            </a:r>
          </a:p>
          <a:p>
            <a:r>
              <a:rPr lang="en-US" sz="2400" dirty="0">
                <a:latin typeface="Bahnschrift Light" panose="020B0502040204020203" pitchFamily="34" charset="0"/>
              </a:rPr>
              <a:t>Different kinds of sites are tested differently.</a:t>
            </a:r>
          </a:p>
          <a:p>
            <a:r>
              <a:rPr lang="en-US" sz="2400" dirty="0">
                <a:latin typeface="Bahnschrift Light" panose="020B0502040204020203" pitchFamily="34" charset="0"/>
              </a:rPr>
              <a:t> For example</a:t>
            </a:r>
          </a:p>
          <a:p>
            <a:pPr lvl="1"/>
            <a:r>
              <a:rPr lang="en-US" sz="2400" dirty="0">
                <a:latin typeface="Bahnschrift Light" panose="020B0502040204020203" pitchFamily="34" charset="0"/>
              </a:rPr>
              <a:t>  Safety – critical software is tested differently from an e-commerce site. </a:t>
            </a:r>
          </a:p>
        </p:txBody>
      </p:sp>
      <p:pic>
        <p:nvPicPr>
          <p:cNvPr id="5" name="Picture 4">
            <a:extLst>
              <a:ext uri="{FF2B5EF4-FFF2-40B4-BE49-F238E27FC236}">
                <a16:creationId xmlns:a16="http://schemas.microsoft.com/office/drawing/2014/main" id="{694A7E72-5512-A298-91EE-9E294F496C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3987" y="4143080"/>
            <a:ext cx="7869836" cy="2242730"/>
          </a:xfrm>
          <a:prstGeom prst="rect">
            <a:avLst/>
          </a:prstGeom>
        </p:spPr>
      </p:pic>
    </p:spTree>
    <p:extLst>
      <p:ext uri="{BB962C8B-B14F-4D97-AF65-F5344CB8AC3E}">
        <p14:creationId xmlns:p14="http://schemas.microsoft.com/office/powerpoint/2010/main" val="3423308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DF5BE-F168-8326-A85F-878306A943AC}"/>
              </a:ext>
            </a:extLst>
          </p:cNvPr>
          <p:cNvSpPr>
            <a:spLocks noGrp="1"/>
          </p:cNvSpPr>
          <p:nvPr>
            <p:ph type="title"/>
          </p:nvPr>
        </p:nvSpPr>
        <p:spPr/>
        <p:txBody>
          <a:bodyPr/>
          <a:lstStyle/>
          <a:p>
            <a:r>
              <a:rPr lang="en-US" dirty="0"/>
              <a:t>7. Absence of Errors Fallacy </a:t>
            </a:r>
          </a:p>
        </p:txBody>
      </p:sp>
      <p:sp>
        <p:nvSpPr>
          <p:cNvPr id="3" name="Content Placeholder 2">
            <a:extLst>
              <a:ext uri="{FF2B5EF4-FFF2-40B4-BE49-F238E27FC236}">
                <a16:creationId xmlns:a16="http://schemas.microsoft.com/office/drawing/2014/main" id="{7B85B05D-C2F7-6B8B-20C4-F5E09CF2A9E9}"/>
              </a:ext>
            </a:extLst>
          </p:cNvPr>
          <p:cNvSpPr>
            <a:spLocks noGrp="1"/>
          </p:cNvSpPr>
          <p:nvPr>
            <p:ph idx="1"/>
          </p:nvPr>
        </p:nvSpPr>
        <p:spPr>
          <a:xfrm>
            <a:off x="677334" y="1698171"/>
            <a:ext cx="8596668" cy="4343191"/>
          </a:xfrm>
        </p:spPr>
        <p:txBody>
          <a:bodyPr>
            <a:normAutofit/>
          </a:bodyPr>
          <a:lstStyle/>
          <a:p>
            <a:r>
              <a:rPr lang="en-US" sz="2400" dirty="0">
                <a:latin typeface="Bahnschrift Light" panose="020B0502040204020203" pitchFamily="34" charset="0"/>
              </a:rPr>
              <a:t>If a built software is 99% bug-free but does not follow the user requirement then it is unusable. </a:t>
            </a:r>
          </a:p>
          <a:p>
            <a:r>
              <a:rPr lang="en-US" sz="2400" dirty="0">
                <a:latin typeface="Bahnschrift Light" panose="020B0502040204020203" pitchFamily="34" charset="0"/>
              </a:rPr>
              <a:t>It is not only necessary that software is 99% bug-free but it is also mandatory to fulfill all the customer requirements.</a:t>
            </a:r>
          </a:p>
        </p:txBody>
      </p:sp>
      <p:pic>
        <p:nvPicPr>
          <p:cNvPr id="3074" name="Picture 2">
            <a:extLst>
              <a:ext uri="{FF2B5EF4-FFF2-40B4-BE49-F238E27FC236}">
                <a16:creationId xmlns:a16="http://schemas.microsoft.com/office/drawing/2014/main" id="{F78E36A7-7956-4610-104C-90DC740E9A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4655" y="3429000"/>
            <a:ext cx="3829050" cy="3333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3101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8EE6229-549C-9C63-0EF7-9ED27DD65407}"/>
              </a:ext>
            </a:extLst>
          </p:cNvPr>
          <p:cNvSpPr>
            <a:spLocks noGrp="1"/>
          </p:cNvSpPr>
          <p:nvPr>
            <p:ph type="title"/>
          </p:nvPr>
        </p:nvSpPr>
        <p:spPr>
          <a:xfrm>
            <a:off x="677335" y="1843315"/>
            <a:ext cx="8596668" cy="1585685"/>
          </a:xfrm>
        </p:spPr>
        <p:txBody>
          <a:bodyPr/>
          <a:lstStyle/>
          <a:p>
            <a:r>
              <a:rPr lang="en-US" dirty="0"/>
              <a:t>                 </a:t>
            </a:r>
            <a:r>
              <a:rPr lang="en-US" sz="6000" b="1" dirty="0"/>
              <a:t>Thank You…</a:t>
            </a:r>
          </a:p>
        </p:txBody>
      </p:sp>
    </p:spTree>
    <p:extLst>
      <p:ext uri="{BB962C8B-B14F-4D97-AF65-F5344CB8AC3E}">
        <p14:creationId xmlns:p14="http://schemas.microsoft.com/office/powerpoint/2010/main" val="1030021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787</TotalTime>
  <Words>507</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Bahnschrift</vt:lpstr>
      <vt:lpstr>Bahnschrift Light</vt:lpstr>
      <vt:lpstr>Trebuchet MS</vt:lpstr>
      <vt:lpstr>Wingdings 3</vt:lpstr>
      <vt:lpstr>Facet</vt:lpstr>
      <vt:lpstr>Software Testing 7 Key Principles</vt:lpstr>
      <vt:lpstr>1.Testing Shows Presence of Defects.</vt:lpstr>
      <vt:lpstr>2. Exhaustive Testing is Impossible!</vt:lpstr>
      <vt:lpstr>3.Early Testing</vt:lpstr>
      <vt:lpstr>4.Defect Clustering</vt:lpstr>
      <vt:lpstr>5. Pesticide Paradox</vt:lpstr>
      <vt:lpstr>6. Testing is Context Dependent.</vt:lpstr>
      <vt:lpstr>7. Absence of Errors Fallacy </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My</dc:creator>
  <cp:lastModifiedBy>My</cp:lastModifiedBy>
  <cp:revision>24</cp:revision>
  <dcterms:created xsi:type="dcterms:W3CDTF">2025-01-30T02:54:04Z</dcterms:created>
  <dcterms:modified xsi:type="dcterms:W3CDTF">2025-01-30T16:02:35Z</dcterms:modified>
</cp:coreProperties>
</file>