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4" r:id="rId6"/>
    <p:sldId id="275" r:id="rId7"/>
    <p:sldId id="292" r:id="rId8"/>
    <p:sldId id="293" r:id="rId9"/>
    <p:sldId id="282" r:id="rId10"/>
    <p:sldId id="283" r:id="rId11"/>
    <p:sldId id="287" r:id="rId12"/>
    <p:sldId id="284" r:id="rId13"/>
    <p:sldId id="285" r:id="rId14"/>
    <p:sldId id="286" r:id="rId15"/>
    <p:sldId id="288" r:id="rId16"/>
    <p:sldId id="276" r:id="rId17"/>
    <p:sldId id="261" r:id="rId18"/>
    <p:sldId id="281" r:id="rId19"/>
    <p:sldId id="280" r:id="rId20"/>
    <p:sldId id="279" r:id="rId21"/>
    <p:sldId id="266" r:id="rId22"/>
    <p:sldId id="267" r:id="rId23"/>
    <p:sldId id="289" r:id="rId24"/>
    <p:sldId id="291" r:id="rId25"/>
    <p:sldId id="268" r:id="rId26"/>
    <p:sldId id="290" r:id="rId27"/>
    <p:sldId id="269" r:id="rId28"/>
    <p:sldId id="270" r:id="rId29"/>
    <p:sldId id="271" r:id="rId30"/>
    <p:sldId id="272"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WaNt iT" initials="AWi" lastIdx="2" clrIdx="0">
    <p:extLst>
      <p:ext uri="{19B8F6BF-5375-455C-9EA6-DF929625EA0E}">
        <p15:presenceInfo xmlns:p15="http://schemas.microsoft.com/office/powerpoint/2012/main" userId="9361212012587f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dureka.co/devops-certification-trai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dureka.co/devops-certification-trai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74438"/>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Git &amp; Git hub</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750771" y="490272"/>
            <a:ext cx="10818795" cy="1846659"/>
          </a:xfrm>
          <a:prstGeom prst="rect">
            <a:avLst/>
          </a:prstGeom>
          <a:noFill/>
        </p:spPr>
        <p:txBody>
          <a:bodyPr wrap="square">
            <a:spAutoFit/>
          </a:bodyPr>
          <a:lstStyle/>
          <a:p>
            <a:endParaRPr lang="en-US" sz="2800" b="1" dirty="0">
              <a:solidFill>
                <a:srgbClr val="610B38"/>
              </a:solidFill>
              <a:latin typeface="Arial" panose="020B0604020202020204" pitchFamily="34" charset="0"/>
              <a:cs typeface="Arial" panose="020B0604020202020204" pitchFamily="34" charset="0"/>
            </a:endParaRPr>
          </a:p>
          <a:p>
            <a:endParaRPr lang="en-US" sz="2800" b="1" i="0" dirty="0">
              <a:solidFill>
                <a:srgbClr val="610B38"/>
              </a:solidFill>
              <a:effectLst/>
              <a:latin typeface="Arial" panose="020B0604020202020204" pitchFamily="34" charset="0"/>
              <a:cs typeface="Arial" panose="020B0604020202020204" pitchFamily="34" charset="0"/>
            </a:endParaRPr>
          </a:p>
          <a:p>
            <a:pPr algn="just"/>
            <a:br>
              <a:rPr lang="en-US" sz="2000" dirty="0"/>
            </a:br>
            <a:endParaRPr lang="en-US" sz="2000" b="1" i="0" dirty="0">
              <a:solidFill>
                <a:srgbClr val="610B38"/>
              </a:solidFill>
              <a:effectLst/>
              <a:latin typeface="Arial" panose="020B0604020202020204" pitchFamily="34" charset="0"/>
              <a:cs typeface="Arial" panose="020B0604020202020204" pitchFamily="34" charset="0"/>
            </a:endParaRPr>
          </a:p>
          <a:p>
            <a:endParaRPr lang="en-US" sz="1800" b="0" i="0" dirty="0">
              <a:solidFill>
                <a:srgbClr val="610B38"/>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045DC02-FBCD-4ABE-B4F2-ECBDEAC535E4}"/>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529992" y="490272"/>
            <a:ext cx="10477500" cy="5895975"/>
          </a:xfrm>
          <a:prstGeom prst="rect">
            <a:avLst/>
          </a:prstGeom>
        </p:spPr>
      </p:pic>
    </p:spTree>
    <p:extLst>
      <p:ext uri="{BB962C8B-B14F-4D97-AF65-F5344CB8AC3E}">
        <p14:creationId xmlns:p14="http://schemas.microsoft.com/office/powerpoint/2010/main" val="232866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750771" y="490272"/>
            <a:ext cx="10818795" cy="7694414"/>
          </a:xfrm>
          <a:prstGeom prst="rect">
            <a:avLst/>
          </a:prstGeom>
          <a:noFill/>
        </p:spPr>
        <p:txBody>
          <a:bodyPr wrap="square">
            <a:spAutoFit/>
          </a:bodyPr>
          <a:lstStyle/>
          <a:p>
            <a:r>
              <a:rPr lang="en-US" sz="2800" b="1" dirty="0">
                <a:solidFill>
                  <a:srgbClr val="610B38"/>
                </a:solidFill>
                <a:latin typeface="Arial" panose="020B0604020202020204" pitchFamily="34" charset="0"/>
                <a:cs typeface="Arial" panose="020B0604020202020204" pitchFamily="34" charset="0"/>
              </a:rPr>
              <a:t>Distributed Version Control System (DVCS)</a:t>
            </a:r>
          </a:p>
          <a:p>
            <a:endParaRPr lang="en-US" sz="2800" b="1" dirty="0">
              <a:solidFill>
                <a:srgbClr val="610B38"/>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As you can see in the above diagram, every programmer </a:t>
            </a:r>
            <a:r>
              <a:rPr lang="en-US" sz="2000" b="1" i="0" dirty="0">
                <a:effectLst/>
                <a:latin typeface="Arial" panose="020B0604020202020204" pitchFamily="34" charset="0"/>
                <a:cs typeface="Arial" panose="020B0604020202020204" pitchFamily="34" charset="0"/>
              </a:rPr>
              <a:t>maintains a local repository on its own. </a:t>
            </a:r>
            <a:r>
              <a:rPr lang="en-US" sz="2000" b="0" i="0" dirty="0">
                <a:effectLst/>
                <a:latin typeface="Arial" panose="020B0604020202020204" pitchFamily="34" charset="0"/>
                <a:cs typeface="Arial" panose="020B0604020202020204" pitchFamily="34" charset="0"/>
              </a:rPr>
              <a:t>They can </a:t>
            </a:r>
            <a:r>
              <a:rPr lang="en-US" sz="2000" b="1" i="0" dirty="0">
                <a:effectLst/>
                <a:latin typeface="Arial" panose="020B0604020202020204" pitchFamily="34" charset="0"/>
                <a:cs typeface="Arial" panose="020B0604020202020204" pitchFamily="34" charset="0"/>
              </a:rPr>
              <a:t>commit </a:t>
            </a:r>
            <a:r>
              <a:rPr lang="en-US" sz="2000" b="0" i="0" dirty="0">
                <a:effectLst/>
                <a:latin typeface="Arial" panose="020B0604020202020204" pitchFamily="34" charset="0"/>
                <a:cs typeface="Arial" panose="020B0604020202020204" pitchFamily="34" charset="0"/>
              </a:rPr>
              <a:t>and </a:t>
            </a:r>
            <a:r>
              <a:rPr lang="en-US" sz="2000" b="1" i="0" dirty="0">
                <a:effectLst/>
                <a:latin typeface="Arial" panose="020B0604020202020204" pitchFamily="34" charset="0"/>
                <a:cs typeface="Arial" panose="020B0604020202020204" pitchFamily="34" charset="0"/>
              </a:rPr>
              <a:t>update</a:t>
            </a:r>
            <a:r>
              <a:rPr lang="en-US" sz="2000" b="0" i="0" dirty="0">
                <a:effectLst/>
                <a:latin typeface="Arial" panose="020B0604020202020204" pitchFamily="34" charset="0"/>
                <a:cs typeface="Arial" panose="020B0604020202020204" pitchFamily="34" charset="0"/>
              </a:rPr>
              <a:t> their local repository without any interference.</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They can update their local repositories with new data from the </a:t>
            </a:r>
            <a:r>
              <a:rPr lang="en-US" sz="2000" b="1" i="0" dirty="0">
                <a:effectLst/>
                <a:latin typeface="Arial" panose="020B0604020202020204" pitchFamily="34" charset="0"/>
                <a:cs typeface="Arial" panose="020B0604020202020204" pitchFamily="34" charset="0"/>
              </a:rPr>
              <a:t>central server </a:t>
            </a:r>
            <a:r>
              <a:rPr lang="en-US" sz="2000" b="0" i="0" dirty="0">
                <a:effectLst/>
                <a:latin typeface="Arial" panose="020B0604020202020204" pitchFamily="34" charset="0"/>
                <a:cs typeface="Arial" panose="020B0604020202020204" pitchFamily="34" charset="0"/>
              </a:rPr>
              <a:t>by an operation called “</a:t>
            </a:r>
            <a:r>
              <a:rPr lang="en-US" sz="2000" b="1" i="0" dirty="0">
                <a:effectLst/>
                <a:latin typeface="Arial" panose="020B0604020202020204" pitchFamily="34" charset="0"/>
                <a:cs typeface="Arial" panose="020B0604020202020204" pitchFamily="34" charset="0"/>
              </a:rPr>
              <a:t>pull</a:t>
            </a:r>
            <a:r>
              <a:rPr lang="en-US" sz="2000" b="0" i="0" dirty="0">
                <a:effectLst/>
                <a:latin typeface="Arial" panose="020B0604020202020204" pitchFamily="34" charset="0"/>
                <a:cs typeface="Arial" panose="020B0604020202020204" pitchFamily="34" charset="0"/>
              </a:rPr>
              <a:t>” and affect changes to the main repository by an operation called “</a:t>
            </a:r>
            <a:r>
              <a:rPr lang="en-US" sz="2000" b="1" i="0" dirty="0">
                <a:effectLst/>
                <a:latin typeface="Arial" panose="020B0604020202020204" pitchFamily="34" charset="0"/>
                <a:cs typeface="Arial" panose="020B0604020202020204" pitchFamily="34" charset="0"/>
              </a:rPr>
              <a:t>push</a:t>
            </a:r>
            <a:r>
              <a:rPr lang="en-US" sz="2000" b="0" i="0" dirty="0">
                <a:effectLst/>
                <a:latin typeface="Arial" panose="020B0604020202020204" pitchFamily="34" charset="0"/>
                <a:cs typeface="Arial" panose="020B0604020202020204" pitchFamily="34" charset="0"/>
              </a:rPr>
              <a:t>” from their local repository.</a:t>
            </a:r>
          </a:p>
          <a:p>
            <a:pPr marL="342900" indent="-342900" algn="just">
              <a:buFont typeface="Arial" panose="020B0604020202020204" pitchFamily="34" charset="0"/>
              <a:buChar char="•"/>
            </a:pPr>
            <a:endParaRPr lang="en-US" sz="2400" b="0" i="0" dirty="0">
              <a:solidFill>
                <a:srgbClr val="4A4A4A"/>
              </a:solidFill>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b="1" dirty="0">
                <a:solidFill>
                  <a:srgbClr val="610B38"/>
                </a:solidFill>
                <a:latin typeface="Arial" panose="020B0604020202020204" pitchFamily="34" charset="0"/>
                <a:cs typeface="Arial" panose="020B0604020202020204" pitchFamily="34" charset="0"/>
              </a:rPr>
              <a:t>Benefits of DVCS</a:t>
            </a:r>
          </a:p>
          <a:p>
            <a:endParaRPr lang="en-US" sz="2000" b="1" dirty="0">
              <a:solidFill>
                <a:srgbClr val="610B38"/>
              </a:solidFill>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1. </a:t>
            </a:r>
            <a:r>
              <a:rPr lang="en-US" sz="2000" i="0" dirty="0">
                <a:effectLst/>
                <a:latin typeface="Arial" panose="020B0604020202020204" pitchFamily="34" charset="0"/>
                <a:cs typeface="Arial" panose="020B0604020202020204" pitchFamily="34" charset="0"/>
              </a:rPr>
              <a:t>Except for pushing and pulling the code, the user can </a:t>
            </a:r>
            <a:r>
              <a:rPr lang="en-US" sz="2000" b="1" i="0" dirty="0">
                <a:effectLst/>
                <a:latin typeface="Arial" panose="020B0604020202020204" pitchFamily="34" charset="0"/>
                <a:cs typeface="Arial" panose="020B0604020202020204" pitchFamily="34" charset="0"/>
              </a:rPr>
              <a:t>work offline </a:t>
            </a:r>
            <a:r>
              <a:rPr lang="en-US" sz="2000" i="0" dirty="0">
                <a:effectLst/>
                <a:latin typeface="Arial" panose="020B0604020202020204" pitchFamily="34" charset="0"/>
                <a:cs typeface="Arial" panose="020B0604020202020204" pitchFamily="34" charset="0"/>
              </a:rPr>
              <a:t>in DVCS.</a:t>
            </a:r>
          </a:p>
          <a:p>
            <a:pPr algn="just"/>
            <a:r>
              <a:rPr lang="en-US" sz="2000" dirty="0">
                <a:latin typeface="Arial" panose="020B0604020202020204" pitchFamily="34" charset="0"/>
                <a:cs typeface="Arial" panose="020B0604020202020204" pitchFamily="34" charset="0"/>
              </a:rPr>
              <a:t>2. </a:t>
            </a:r>
            <a:r>
              <a:rPr lang="en-US" sz="2000" i="0" dirty="0">
                <a:effectLst/>
                <a:latin typeface="Arial" panose="020B0604020202020204" pitchFamily="34" charset="0"/>
                <a:cs typeface="Arial" panose="020B0604020202020204" pitchFamily="34" charset="0"/>
              </a:rPr>
              <a:t>DVCS is</a:t>
            </a:r>
            <a:r>
              <a:rPr lang="en-US" sz="2000" b="1" i="0" dirty="0">
                <a:effectLst/>
                <a:latin typeface="Arial" panose="020B0604020202020204" pitchFamily="34" charset="0"/>
                <a:cs typeface="Arial" panose="020B0604020202020204" pitchFamily="34" charset="0"/>
              </a:rPr>
              <a:t> fast </a:t>
            </a:r>
            <a:r>
              <a:rPr lang="en-US" sz="2000" i="0" dirty="0">
                <a:effectLst/>
                <a:latin typeface="Arial" panose="020B0604020202020204" pitchFamily="34" charset="0"/>
                <a:cs typeface="Arial" panose="020B0604020202020204" pitchFamily="34" charset="0"/>
              </a:rPr>
              <a:t>compared to CVCS because you don't have to </a:t>
            </a:r>
            <a:r>
              <a:rPr lang="en-US" sz="2000" b="1" i="0" dirty="0">
                <a:effectLst/>
                <a:latin typeface="Arial" panose="020B0604020202020204" pitchFamily="34" charset="0"/>
                <a:cs typeface="Arial" panose="020B0604020202020204" pitchFamily="34" charset="0"/>
              </a:rPr>
              <a:t>contact the central server</a:t>
            </a:r>
          </a:p>
          <a:p>
            <a:pPr algn="just"/>
            <a:r>
              <a:rPr lang="en-US" sz="2000" b="1" i="0" dirty="0">
                <a:effectLst/>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for every command.</a:t>
            </a:r>
          </a:p>
          <a:p>
            <a:pPr algn="just"/>
            <a:r>
              <a:rPr lang="en-US" sz="2000" i="0" dirty="0">
                <a:effectLst/>
                <a:latin typeface="Arial" panose="020B0604020202020204" pitchFamily="34" charset="0"/>
                <a:cs typeface="Arial" panose="020B0604020202020204" pitchFamily="34" charset="0"/>
              </a:rPr>
              <a:t>3. </a:t>
            </a:r>
            <a:r>
              <a:rPr lang="en-US" sz="2000" b="1" i="0" dirty="0">
                <a:effectLst/>
                <a:latin typeface="Arial" panose="020B0604020202020204" pitchFamily="34" charset="0"/>
                <a:cs typeface="Arial" panose="020B0604020202020204" pitchFamily="34" charset="0"/>
              </a:rPr>
              <a:t>Merging and branching </a:t>
            </a:r>
            <a:r>
              <a:rPr lang="en-US" sz="2000" i="0" dirty="0">
                <a:effectLst/>
                <a:latin typeface="Arial" panose="020B0604020202020204" pitchFamily="34" charset="0"/>
                <a:cs typeface="Arial" panose="020B0604020202020204" pitchFamily="34" charset="0"/>
              </a:rPr>
              <a:t>the changes in DVCS is </a:t>
            </a:r>
            <a:r>
              <a:rPr lang="en-US" sz="2000" b="1" i="0" dirty="0">
                <a:effectLst/>
                <a:latin typeface="Arial" panose="020B0604020202020204" pitchFamily="34" charset="0"/>
                <a:cs typeface="Arial" panose="020B0604020202020204" pitchFamily="34" charset="0"/>
              </a:rPr>
              <a:t>very easy. </a:t>
            </a:r>
          </a:p>
          <a:p>
            <a:pPr algn="just"/>
            <a:r>
              <a:rPr lang="en-US" sz="2000" i="0" dirty="0">
                <a:effectLst/>
                <a:latin typeface="Arial" panose="020B0604020202020204" pitchFamily="34" charset="0"/>
                <a:cs typeface="Arial" panose="020B0604020202020204" pitchFamily="34" charset="0"/>
              </a:rPr>
              <a:t>4. </a:t>
            </a:r>
            <a:r>
              <a:rPr lang="en-US" sz="2000" b="1" i="0" dirty="0">
                <a:effectLst/>
                <a:latin typeface="Arial" panose="020B0604020202020204" pitchFamily="34" charset="0"/>
                <a:cs typeface="Arial" panose="020B0604020202020204" pitchFamily="34" charset="0"/>
              </a:rPr>
              <a:t>Performance</a:t>
            </a:r>
            <a:r>
              <a:rPr lang="en-US" sz="2000" i="0" dirty="0">
                <a:effectLst/>
                <a:latin typeface="Arial" panose="020B0604020202020204" pitchFamily="34" charset="0"/>
                <a:cs typeface="Arial" panose="020B0604020202020204" pitchFamily="34" charset="0"/>
              </a:rPr>
              <a:t> of DVCS is </a:t>
            </a:r>
            <a:r>
              <a:rPr lang="en-US" sz="2000" b="1" i="0" dirty="0">
                <a:effectLst/>
                <a:latin typeface="Arial" panose="020B0604020202020204" pitchFamily="34" charset="0"/>
                <a:cs typeface="Arial" panose="020B0604020202020204" pitchFamily="34" charset="0"/>
              </a:rPr>
              <a:t>better.</a:t>
            </a:r>
            <a:r>
              <a:rPr lang="en-US" sz="2000" i="0" dirty="0">
                <a:effectLst/>
                <a:latin typeface="Arial" panose="020B0604020202020204" pitchFamily="34" charset="0"/>
                <a:cs typeface="Arial" panose="020B0604020202020204" pitchFamily="34" charset="0"/>
              </a:rPr>
              <a:t> </a:t>
            </a:r>
          </a:p>
          <a:p>
            <a:pPr algn="just"/>
            <a:r>
              <a:rPr lang="en-US" sz="2000" i="0" dirty="0">
                <a:effectLst/>
                <a:latin typeface="Arial" panose="020B0604020202020204" pitchFamily="34" charset="0"/>
                <a:cs typeface="Arial" panose="020B0604020202020204" pitchFamily="34" charset="0"/>
              </a:rPr>
              <a:t>5. Even if the </a:t>
            </a:r>
            <a:r>
              <a:rPr lang="en-US" sz="2000" b="1" i="0" dirty="0">
                <a:effectLst/>
                <a:latin typeface="Arial" panose="020B0604020202020204" pitchFamily="34" charset="0"/>
                <a:cs typeface="Arial" panose="020B0604020202020204" pitchFamily="34" charset="0"/>
              </a:rPr>
              <a:t>main server crashes</a:t>
            </a:r>
            <a:r>
              <a:rPr lang="en-US" sz="2000" i="0" dirty="0">
                <a:effectLst/>
                <a:latin typeface="Arial" panose="020B0604020202020204" pitchFamily="34" charset="0"/>
                <a:cs typeface="Arial" panose="020B0604020202020204" pitchFamily="34" charset="0"/>
              </a:rPr>
              <a:t>, code will be </a:t>
            </a:r>
            <a:r>
              <a:rPr lang="en-US" sz="2000" b="1" i="0" dirty="0">
                <a:effectLst/>
                <a:latin typeface="Arial" panose="020B0604020202020204" pitchFamily="34" charset="0"/>
                <a:cs typeface="Arial" panose="020B0604020202020204" pitchFamily="34" charset="0"/>
              </a:rPr>
              <a:t>stored in the local systems. </a:t>
            </a:r>
          </a:p>
          <a:p>
            <a:pPr marL="457200" indent="-457200">
              <a:buFont typeface="+mj-lt"/>
              <a:buAutoNum type="arabicPeriod"/>
            </a:pPr>
            <a:endParaRPr lang="en-US" sz="2000" dirty="0">
              <a:solidFill>
                <a:srgbClr val="610B38"/>
              </a:solidFill>
              <a:latin typeface="Arial" panose="020B0604020202020204" pitchFamily="34" charset="0"/>
              <a:cs typeface="Arial" panose="020B0604020202020204" pitchFamily="34" charset="0"/>
            </a:endParaRPr>
          </a:p>
          <a:p>
            <a:endParaRPr lang="en-US" sz="2000" b="1" dirty="0">
              <a:solidFill>
                <a:srgbClr val="610B38"/>
              </a:solidFill>
              <a:latin typeface="Arial" panose="020B0604020202020204" pitchFamily="34" charset="0"/>
              <a:cs typeface="Arial" panose="020B0604020202020204" pitchFamily="34" charset="0"/>
            </a:endParaRPr>
          </a:p>
          <a:p>
            <a:endParaRPr lang="en-US" sz="2800" b="1" i="0" dirty="0">
              <a:solidFill>
                <a:srgbClr val="610B38"/>
              </a:solidFill>
              <a:effectLst/>
              <a:latin typeface="Arial" panose="020B0604020202020204" pitchFamily="34" charset="0"/>
              <a:cs typeface="Arial" panose="020B0604020202020204" pitchFamily="34" charset="0"/>
            </a:endParaRPr>
          </a:p>
          <a:p>
            <a:pPr algn="just"/>
            <a:br>
              <a:rPr lang="en-US" sz="2000" b="0" i="0" u="none" strike="noStrike" dirty="0">
                <a:solidFill>
                  <a:srgbClr val="FFFFFF"/>
                </a:solidFill>
                <a:effectLst/>
                <a:latin typeface="Arial" panose="020B0604020202020204" pitchFamily="34" charset="0"/>
                <a:cs typeface="Arial" panose="020B0604020202020204" pitchFamily="34" charset="0"/>
                <a:hlinkClick r:id="rId2"/>
              </a:rPr>
            </a:br>
            <a:endParaRPr lang="en-US" sz="2000" b="1" i="0" dirty="0">
              <a:solidFill>
                <a:srgbClr val="610B38"/>
              </a:solidFill>
              <a:effectLst/>
              <a:latin typeface="Arial" panose="020B0604020202020204" pitchFamily="34" charset="0"/>
              <a:cs typeface="Arial" panose="020B0604020202020204" pitchFamily="34" charset="0"/>
            </a:endParaRPr>
          </a:p>
          <a:p>
            <a:endParaRPr lang="en-US" sz="1800" b="0" i="0" dirty="0">
              <a:solidFill>
                <a:srgbClr val="610B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8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750771" y="490272"/>
            <a:ext cx="10818795" cy="5293757"/>
          </a:xfrm>
          <a:prstGeom prst="rect">
            <a:avLst/>
          </a:prstGeom>
          <a:noFill/>
        </p:spPr>
        <p:txBody>
          <a:bodyPr wrap="square">
            <a:spAutoFit/>
          </a:bodyPr>
          <a:lstStyle/>
          <a:p>
            <a:r>
              <a:rPr lang="en-US" sz="3200" b="1" dirty="0">
                <a:solidFill>
                  <a:srgbClr val="610B38"/>
                </a:solidFill>
                <a:latin typeface="Arial" panose="020B0604020202020204" pitchFamily="34" charset="0"/>
                <a:cs typeface="Arial" panose="020B0604020202020204" pitchFamily="34" charset="0"/>
              </a:rPr>
              <a:t>Distributed Version Control System (DVCS)</a:t>
            </a:r>
          </a:p>
          <a:p>
            <a:endParaRPr lang="en-US" sz="2800" b="1" dirty="0">
              <a:solidFill>
                <a:srgbClr val="610B38"/>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Git and Mercurial </a:t>
            </a:r>
            <a:r>
              <a:rPr lang="en-US" sz="2400" dirty="0">
                <a:latin typeface="Arial" panose="020B0604020202020204" pitchFamily="34" charset="0"/>
                <a:cs typeface="Arial" panose="020B0604020202020204" pitchFamily="34" charset="0"/>
              </a:rPr>
              <a:t>are standard distributed version central systems.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If we don’t want a DVCS on our server, we can use either </a:t>
            </a:r>
            <a:r>
              <a:rPr lang="en-US" sz="2400" b="1" dirty="0">
                <a:latin typeface="Arial" panose="020B0604020202020204" pitchFamily="34" charset="0"/>
                <a:cs typeface="Arial" panose="020B0604020202020204" pitchFamily="34" charset="0"/>
              </a:rPr>
              <a:t>GitHub or </a:t>
            </a:r>
            <a:r>
              <a:rPr lang="en-US" sz="2400" b="1" dirty="0" err="1">
                <a:latin typeface="Arial" panose="020B0604020202020204" pitchFamily="34" charset="0"/>
                <a:cs typeface="Arial" panose="020B0604020202020204" pitchFamily="34" charset="0"/>
              </a:rPr>
              <a:t>BitBucket</a:t>
            </a:r>
            <a:r>
              <a:rPr lang="en-US" sz="2400" dirty="0">
                <a:latin typeface="Arial" panose="020B0604020202020204" pitchFamily="34" charset="0"/>
                <a:cs typeface="Arial" panose="020B0604020202020204" pitchFamily="34" charset="0"/>
              </a:rPr>
              <a:t> to store our central repository, and we can get the clone of the central repository to our local systems.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GitHub and </a:t>
            </a:r>
            <a:r>
              <a:rPr lang="en-US" sz="2400" b="1" dirty="0" err="1">
                <a:latin typeface="Arial" panose="020B0604020202020204" pitchFamily="34" charset="0"/>
                <a:cs typeface="Arial" panose="020B0604020202020204" pitchFamily="34" charset="0"/>
              </a:rPr>
              <a:t>BitBucket</a:t>
            </a:r>
            <a:r>
              <a:rPr lang="en-US" sz="2400" b="1" dirty="0">
                <a:latin typeface="Arial" panose="020B0604020202020204" pitchFamily="34" charset="0"/>
                <a:cs typeface="Arial" panose="020B0604020202020204" pitchFamily="34" charset="0"/>
              </a:rPr>
              <a:t> are the most popular companies </a:t>
            </a:r>
            <a:r>
              <a:rPr lang="en-US" sz="2400" dirty="0">
                <a:latin typeface="Arial" panose="020B0604020202020204" pitchFamily="34" charset="0"/>
                <a:cs typeface="Arial" panose="020B0604020202020204" pitchFamily="34" charset="0"/>
              </a:rPr>
              <a:t>that provide cloud hosting for software development version control using Git. </a:t>
            </a:r>
          </a:p>
          <a:p>
            <a:endParaRPr lang="en-US" sz="2800" i="0" dirty="0">
              <a:effectLst/>
              <a:latin typeface="Arial" panose="020B0604020202020204" pitchFamily="34" charset="0"/>
              <a:cs typeface="Arial" panose="020B0604020202020204" pitchFamily="34" charset="0"/>
            </a:endParaRPr>
          </a:p>
          <a:p>
            <a:pPr algn="just"/>
            <a:br>
              <a:rPr lang="en-US" sz="2000" b="0" i="0" u="none" strike="noStrike" dirty="0">
                <a:solidFill>
                  <a:srgbClr val="FFFFFF"/>
                </a:solidFill>
                <a:effectLst/>
                <a:latin typeface="Arial" panose="020B0604020202020204" pitchFamily="34" charset="0"/>
                <a:cs typeface="Arial" panose="020B0604020202020204" pitchFamily="34" charset="0"/>
                <a:hlinkClick r:id="rId2"/>
              </a:rPr>
            </a:br>
            <a:endParaRPr lang="en-US" sz="2000" b="1" i="0" dirty="0">
              <a:solidFill>
                <a:srgbClr val="610B38"/>
              </a:solidFill>
              <a:effectLst/>
              <a:latin typeface="Arial" panose="020B0604020202020204" pitchFamily="34" charset="0"/>
              <a:cs typeface="Arial" panose="020B0604020202020204" pitchFamily="34" charset="0"/>
            </a:endParaRPr>
          </a:p>
          <a:p>
            <a:endParaRPr lang="en-US" sz="1800" b="0" i="0" dirty="0">
              <a:solidFill>
                <a:srgbClr val="610B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28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D4F442-7E06-42FB-BDDD-61383C84E30F}"/>
              </a:ext>
            </a:extLst>
          </p:cNvPr>
          <p:cNvGraphicFramePr>
            <a:graphicFrameLocks noGrp="1"/>
          </p:cNvGraphicFramePr>
          <p:nvPr>
            <p:extLst>
              <p:ext uri="{D42A27DB-BD31-4B8C-83A1-F6EECF244321}">
                <p14:modId xmlns:p14="http://schemas.microsoft.com/office/powerpoint/2010/main" val="314381042"/>
              </p:ext>
            </p:extLst>
          </p:nvPr>
        </p:nvGraphicFramePr>
        <p:xfrm>
          <a:off x="389678" y="375737"/>
          <a:ext cx="11465624" cy="6301507"/>
        </p:xfrm>
        <a:graphic>
          <a:graphicData uri="http://schemas.openxmlformats.org/drawingml/2006/table">
            <a:tbl>
              <a:tblPr/>
              <a:tblGrid>
                <a:gridCol w="5732812">
                  <a:extLst>
                    <a:ext uri="{9D8B030D-6E8A-4147-A177-3AD203B41FA5}">
                      <a16:colId xmlns:a16="http://schemas.microsoft.com/office/drawing/2014/main" val="263064871"/>
                    </a:ext>
                  </a:extLst>
                </a:gridCol>
                <a:gridCol w="5732812">
                  <a:extLst>
                    <a:ext uri="{9D8B030D-6E8A-4147-A177-3AD203B41FA5}">
                      <a16:colId xmlns:a16="http://schemas.microsoft.com/office/drawing/2014/main" val="2096836992"/>
                    </a:ext>
                  </a:extLst>
                </a:gridCol>
              </a:tblGrid>
              <a:tr h="523070">
                <a:tc>
                  <a:txBody>
                    <a:bodyPr/>
                    <a:lstStyle/>
                    <a:p>
                      <a:pPr algn="l" fontAlgn="t"/>
                      <a:r>
                        <a:rPr lang="en-CA" sz="1800">
                          <a:solidFill>
                            <a:srgbClr val="000000"/>
                          </a:solidFill>
                          <a:effectLst/>
                          <a:latin typeface="Arial" panose="020B0604020202020204" pitchFamily="34" charset="0"/>
                          <a:cs typeface="Arial" panose="020B0604020202020204" pitchFamily="34" charset="0"/>
                        </a:rPr>
                        <a:t>Centralized Version Control System</a:t>
                      </a:r>
                    </a:p>
                  </a:txBody>
                  <a:tcPr marL="41100" marR="41100" marT="41100" marB="41100">
                    <a:lnL w="7620" cap="flat" cmpd="sng" algn="ctr">
                      <a:solidFill>
                        <a:srgbClr val="F0A88E"/>
                      </a:solidFill>
                      <a:prstDash val="solid"/>
                      <a:round/>
                      <a:headEnd type="none" w="med" len="med"/>
                      <a:tailEnd type="none" w="med" len="med"/>
                    </a:lnL>
                    <a:lnR w="7620" cap="flat" cmpd="sng" algn="ctr">
                      <a:solidFill>
                        <a:srgbClr val="F0A88E"/>
                      </a:solidFill>
                      <a:prstDash val="solid"/>
                      <a:round/>
                      <a:headEnd type="none" w="med" len="med"/>
                      <a:tailEnd type="none" w="med" len="med"/>
                    </a:lnR>
                    <a:lnT w="7620" cap="flat" cmpd="sng" algn="ctr">
                      <a:solidFill>
                        <a:srgbClr val="F0A88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CA" sz="1800">
                          <a:solidFill>
                            <a:srgbClr val="000000"/>
                          </a:solidFill>
                          <a:effectLst/>
                          <a:latin typeface="Arial" panose="020B0604020202020204" pitchFamily="34" charset="0"/>
                          <a:cs typeface="Arial" panose="020B0604020202020204" pitchFamily="34" charset="0"/>
                        </a:rPr>
                        <a:t>Distributed Version Control System</a:t>
                      </a:r>
                    </a:p>
                  </a:txBody>
                  <a:tcPr marL="41100" marR="41100" marT="41100" marB="41100">
                    <a:lnL w="7620" cap="flat" cmpd="sng" algn="ctr">
                      <a:solidFill>
                        <a:srgbClr val="F0A88E"/>
                      </a:solidFill>
                      <a:prstDash val="solid"/>
                      <a:round/>
                      <a:headEnd type="none" w="med" len="med"/>
                      <a:tailEnd type="none" w="med" len="med"/>
                    </a:lnL>
                    <a:lnR w="7620" cap="flat" cmpd="sng" algn="ctr">
                      <a:solidFill>
                        <a:srgbClr val="F0A88E"/>
                      </a:solidFill>
                      <a:prstDash val="solid"/>
                      <a:round/>
                      <a:headEnd type="none" w="med" len="med"/>
                      <a:tailEnd type="none" w="med" len="med"/>
                    </a:lnR>
                    <a:lnT w="7620" cap="flat" cmpd="sng" algn="ctr">
                      <a:solidFill>
                        <a:srgbClr val="F0A88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97901431"/>
                  </a:ext>
                </a:extLst>
              </a:tr>
              <a:tr h="871783">
                <a:tc>
                  <a:txBody>
                    <a:bodyPr/>
                    <a:lstStyle/>
                    <a:p>
                      <a:pPr algn="l" fontAlgn="t"/>
                      <a:r>
                        <a:rPr lang="en-US" sz="1800">
                          <a:solidFill>
                            <a:srgbClr val="333333"/>
                          </a:solidFill>
                          <a:effectLst/>
                          <a:latin typeface="Arial" panose="020B0604020202020204" pitchFamily="34" charset="0"/>
                          <a:cs typeface="Arial" panose="020B0604020202020204" pitchFamily="34" charset="0"/>
                        </a:rPr>
                        <a:t>In CVCS, The repository is placed at one place and delivers information to many clients.</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333333"/>
                          </a:solidFill>
                          <a:effectLst/>
                          <a:latin typeface="Arial" panose="020B0604020202020204" pitchFamily="34" charset="0"/>
                          <a:cs typeface="Arial" panose="020B0604020202020204" pitchFamily="34" charset="0"/>
                        </a:rPr>
                        <a:t>In DVCS, Every user has a local copy of the repository in place of the central repository on the server-side.</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7493717"/>
                  </a:ext>
                </a:extLst>
              </a:tr>
              <a:tr h="479480">
                <a:tc>
                  <a:txBody>
                    <a:bodyPr/>
                    <a:lstStyle/>
                    <a:p>
                      <a:pPr algn="l" fontAlgn="t"/>
                      <a:r>
                        <a:rPr lang="en-US" sz="1800" dirty="0">
                          <a:solidFill>
                            <a:srgbClr val="333333"/>
                          </a:solidFill>
                          <a:effectLst/>
                          <a:latin typeface="Arial" panose="020B0604020202020204" pitchFamily="34" charset="0"/>
                          <a:cs typeface="Arial" panose="020B0604020202020204" pitchFamily="34" charset="0"/>
                        </a:rPr>
                        <a:t>It is based on the client-server approach.</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333333"/>
                          </a:solidFill>
                          <a:effectLst/>
                          <a:latin typeface="Arial" panose="020B0604020202020204" pitchFamily="34" charset="0"/>
                          <a:cs typeface="Arial" panose="020B0604020202020204" pitchFamily="34" charset="0"/>
                        </a:rPr>
                        <a:t>It is based on the client-server approach.</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3058248"/>
                  </a:ext>
                </a:extLst>
              </a:tr>
              <a:tr h="675633">
                <a:tc>
                  <a:txBody>
                    <a:bodyPr/>
                    <a:lstStyle/>
                    <a:p>
                      <a:pPr algn="l" fontAlgn="t"/>
                      <a:r>
                        <a:rPr lang="en-US" sz="1800">
                          <a:solidFill>
                            <a:srgbClr val="333333"/>
                          </a:solidFill>
                          <a:effectLst/>
                          <a:latin typeface="Arial" panose="020B0604020202020204" pitchFamily="34" charset="0"/>
                          <a:cs typeface="Arial" panose="020B0604020202020204" pitchFamily="34" charset="0"/>
                        </a:rPr>
                        <a:t>It is the most straightforward system based on the concept of the central repository.</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333333"/>
                          </a:solidFill>
                          <a:effectLst/>
                          <a:latin typeface="Arial" panose="020B0604020202020204" pitchFamily="34" charset="0"/>
                          <a:cs typeface="Arial" panose="020B0604020202020204" pitchFamily="34" charset="0"/>
                        </a:rPr>
                        <a:t>It is flexible and has emerged with the concept that everyone has their repository.</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9343293"/>
                  </a:ext>
                </a:extLst>
              </a:tr>
              <a:tr h="871783">
                <a:tc>
                  <a:txBody>
                    <a:bodyPr/>
                    <a:lstStyle/>
                    <a:p>
                      <a:pPr algn="l" fontAlgn="t"/>
                      <a:r>
                        <a:rPr lang="en-US" sz="1800">
                          <a:solidFill>
                            <a:srgbClr val="333333"/>
                          </a:solidFill>
                          <a:effectLst/>
                          <a:latin typeface="Arial" panose="020B0604020202020204" pitchFamily="34" charset="0"/>
                          <a:cs typeface="Arial" panose="020B0604020202020204" pitchFamily="34" charset="0"/>
                        </a:rPr>
                        <a:t>In CVCS, the server provides the latest code to all the clients across the globe.</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333333"/>
                          </a:solidFill>
                          <a:effectLst/>
                          <a:latin typeface="Arial" panose="020B0604020202020204" pitchFamily="34" charset="0"/>
                          <a:cs typeface="Arial" panose="020B0604020202020204" pitchFamily="34" charset="0"/>
                        </a:rPr>
                        <a:t>In DVCS, every user can check out the snapshot of the code, and they can fully mirror the central repository.</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84199665"/>
                  </a:ext>
                </a:extLst>
              </a:tr>
              <a:tr h="871783">
                <a:tc>
                  <a:txBody>
                    <a:bodyPr/>
                    <a:lstStyle/>
                    <a:p>
                      <a:pPr algn="l" fontAlgn="t"/>
                      <a:r>
                        <a:rPr lang="en-US" sz="1800">
                          <a:solidFill>
                            <a:srgbClr val="333333"/>
                          </a:solidFill>
                          <a:effectLst/>
                          <a:latin typeface="Arial" panose="020B0604020202020204" pitchFamily="34" charset="0"/>
                          <a:cs typeface="Arial" panose="020B0604020202020204" pitchFamily="34" charset="0"/>
                        </a:rPr>
                        <a:t>CVCS is easy to administrate and has additional control over users and access by its server from one place.</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333333"/>
                          </a:solidFill>
                          <a:effectLst/>
                          <a:latin typeface="Arial" panose="020B0604020202020204" pitchFamily="34" charset="0"/>
                          <a:cs typeface="Arial" panose="020B0604020202020204" pitchFamily="34" charset="0"/>
                        </a:rPr>
                        <a:t>DVCS is fast comparing to CVCS as you don't have to interact with the central server for every command.</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6202308"/>
                  </a:ext>
                </a:extLst>
              </a:tr>
              <a:tr h="622708">
                <a:tc>
                  <a:txBody>
                    <a:bodyPr/>
                    <a:lstStyle/>
                    <a:p>
                      <a:pPr algn="l" fontAlgn="t"/>
                      <a:r>
                        <a:rPr lang="en-US" sz="1800">
                          <a:solidFill>
                            <a:srgbClr val="333333"/>
                          </a:solidFill>
                          <a:effectLst/>
                          <a:latin typeface="Arial" panose="020B0604020202020204" pitchFamily="34" charset="0"/>
                          <a:cs typeface="Arial" panose="020B0604020202020204" pitchFamily="34" charset="0"/>
                        </a:rPr>
                        <a:t>The popular tools of CVCS are </a:t>
                      </a:r>
                      <a:r>
                        <a:rPr lang="en-US" sz="1800" b="1">
                          <a:solidFill>
                            <a:srgbClr val="333333"/>
                          </a:solidFill>
                          <a:effectLst/>
                          <a:latin typeface="Arial" panose="020B0604020202020204" pitchFamily="34" charset="0"/>
                          <a:cs typeface="Arial" panose="020B0604020202020204" pitchFamily="34" charset="0"/>
                        </a:rPr>
                        <a:t>SVN</a:t>
                      </a:r>
                      <a:r>
                        <a:rPr lang="en-US" sz="1800">
                          <a:solidFill>
                            <a:srgbClr val="333333"/>
                          </a:solidFill>
                          <a:effectLst/>
                          <a:latin typeface="Arial" panose="020B0604020202020204" pitchFamily="34" charset="0"/>
                          <a:cs typeface="Arial" panose="020B0604020202020204" pitchFamily="34" charset="0"/>
                        </a:rPr>
                        <a:t> (Subversion) and </a:t>
                      </a:r>
                      <a:r>
                        <a:rPr lang="en-US" sz="1800" b="1">
                          <a:solidFill>
                            <a:srgbClr val="333333"/>
                          </a:solidFill>
                          <a:effectLst/>
                          <a:latin typeface="Arial" panose="020B0604020202020204" pitchFamily="34" charset="0"/>
                          <a:cs typeface="Arial" panose="020B0604020202020204" pitchFamily="34" charset="0"/>
                        </a:rPr>
                        <a:t>CVS</a:t>
                      </a:r>
                      <a:r>
                        <a:rPr lang="en-US" sz="1800">
                          <a:solidFill>
                            <a:srgbClr val="333333"/>
                          </a:solidFill>
                          <a:effectLst/>
                          <a:latin typeface="Arial" panose="020B0604020202020204" pitchFamily="34" charset="0"/>
                          <a:cs typeface="Arial" panose="020B0604020202020204" pitchFamily="34" charset="0"/>
                        </a:rPr>
                        <a:t>.</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333333"/>
                          </a:solidFill>
                          <a:effectLst/>
                          <a:latin typeface="Arial" panose="020B0604020202020204" pitchFamily="34" charset="0"/>
                          <a:cs typeface="Arial" panose="020B0604020202020204" pitchFamily="34" charset="0"/>
                        </a:rPr>
                        <a:t>The popular tools of DVCS are </a:t>
                      </a:r>
                      <a:r>
                        <a:rPr lang="en-US" sz="1800" b="1">
                          <a:solidFill>
                            <a:srgbClr val="333333"/>
                          </a:solidFill>
                          <a:effectLst/>
                          <a:latin typeface="Arial" panose="020B0604020202020204" pitchFamily="34" charset="0"/>
                          <a:cs typeface="Arial" panose="020B0604020202020204" pitchFamily="34" charset="0"/>
                        </a:rPr>
                        <a:t>Git</a:t>
                      </a:r>
                      <a:r>
                        <a:rPr lang="en-US" sz="1800">
                          <a:solidFill>
                            <a:srgbClr val="333333"/>
                          </a:solidFill>
                          <a:effectLst/>
                          <a:latin typeface="Arial" panose="020B0604020202020204" pitchFamily="34" charset="0"/>
                          <a:cs typeface="Arial" panose="020B0604020202020204" pitchFamily="34" charset="0"/>
                        </a:rPr>
                        <a:t> and </a:t>
                      </a:r>
                      <a:r>
                        <a:rPr lang="en-US" sz="1800" b="1">
                          <a:solidFill>
                            <a:srgbClr val="333333"/>
                          </a:solidFill>
                          <a:effectLst/>
                          <a:latin typeface="Arial" panose="020B0604020202020204" pitchFamily="34" charset="0"/>
                          <a:cs typeface="Arial" panose="020B0604020202020204" pitchFamily="34" charset="0"/>
                        </a:rPr>
                        <a:t>Mercurial</a:t>
                      </a:r>
                      <a:r>
                        <a:rPr lang="en-US" sz="1800">
                          <a:solidFill>
                            <a:srgbClr val="333333"/>
                          </a:solidFill>
                          <a:effectLst/>
                          <a:latin typeface="Arial" panose="020B0604020202020204" pitchFamily="34" charset="0"/>
                          <a:cs typeface="Arial" panose="020B0604020202020204" pitchFamily="34" charset="0"/>
                        </a:rPr>
                        <a:t>.</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379138"/>
                  </a:ext>
                </a:extLst>
              </a:tr>
              <a:tr h="479480">
                <a:tc>
                  <a:txBody>
                    <a:bodyPr/>
                    <a:lstStyle/>
                    <a:p>
                      <a:pPr algn="l" fontAlgn="t"/>
                      <a:r>
                        <a:rPr lang="en-US" sz="1800">
                          <a:solidFill>
                            <a:srgbClr val="333333"/>
                          </a:solidFill>
                          <a:effectLst/>
                          <a:latin typeface="Arial" panose="020B0604020202020204" pitchFamily="34" charset="0"/>
                          <a:cs typeface="Arial" panose="020B0604020202020204" pitchFamily="34" charset="0"/>
                        </a:rPr>
                        <a:t>CVCS is easy to understand for beginners.</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333333"/>
                          </a:solidFill>
                          <a:effectLst/>
                          <a:latin typeface="Arial" panose="020B0604020202020204" pitchFamily="34" charset="0"/>
                          <a:cs typeface="Arial" panose="020B0604020202020204" pitchFamily="34" charset="0"/>
                        </a:rPr>
                        <a:t>DVCS has some complex process for beginners.</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84700666"/>
                  </a:ext>
                </a:extLst>
              </a:tr>
              <a:tr h="905787">
                <a:tc>
                  <a:txBody>
                    <a:bodyPr/>
                    <a:lstStyle/>
                    <a:p>
                      <a:pPr algn="l" fontAlgn="t"/>
                      <a:r>
                        <a:rPr lang="en-US" sz="1800">
                          <a:solidFill>
                            <a:srgbClr val="333333"/>
                          </a:solidFill>
                          <a:effectLst/>
                          <a:latin typeface="Arial" panose="020B0604020202020204" pitchFamily="34" charset="0"/>
                          <a:cs typeface="Arial" panose="020B0604020202020204" pitchFamily="34" charset="0"/>
                        </a:rPr>
                        <a:t>If the server fails, No system can access data from another system.</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Arial" panose="020B0604020202020204" pitchFamily="34" charset="0"/>
                          <a:cs typeface="Arial" panose="020B0604020202020204" pitchFamily="34" charset="0"/>
                        </a:rPr>
                        <a:t>if any server fails and other systems were collaborating via it, that server can restore any of the client repositories</a:t>
                      </a:r>
                    </a:p>
                  </a:txBody>
                  <a:tcPr marL="27400" marR="27400" marT="27400" marB="2740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09248851"/>
                  </a:ext>
                </a:extLst>
              </a:tr>
            </a:tbl>
          </a:graphicData>
        </a:graphic>
      </p:graphicFrame>
    </p:spTree>
    <p:extLst>
      <p:ext uri="{BB962C8B-B14F-4D97-AF65-F5344CB8AC3E}">
        <p14:creationId xmlns:p14="http://schemas.microsoft.com/office/powerpoint/2010/main" val="228078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C76FEE-0513-4D37-82F2-8F5ED8C32FEF}"/>
              </a:ext>
            </a:extLst>
          </p:cNvPr>
          <p:cNvSpPr txBox="1"/>
          <p:nvPr/>
        </p:nvSpPr>
        <p:spPr>
          <a:xfrm>
            <a:off x="602955" y="445762"/>
            <a:ext cx="11198742" cy="5816977"/>
          </a:xfrm>
          <a:prstGeom prst="rect">
            <a:avLst/>
          </a:prstGeom>
          <a:noFill/>
        </p:spPr>
        <p:txBody>
          <a:bodyPr wrap="square">
            <a:spAutoFit/>
          </a:bodyPr>
          <a:lstStyle/>
          <a:p>
            <a:pPr algn="just"/>
            <a:r>
              <a:rPr lang="en-US" sz="3600" b="1" i="0" dirty="0">
                <a:solidFill>
                  <a:srgbClr val="610B38"/>
                </a:solidFill>
                <a:effectLst/>
                <a:latin typeface="Arial" panose="020B0604020202020204" pitchFamily="34" charset="0"/>
                <a:cs typeface="Arial" panose="020B0604020202020204" pitchFamily="34" charset="0"/>
              </a:rPr>
              <a:t>What is Git?</a:t>
            </a:r>
          </a:p>
          <a:p>
            <a:endParaRPr lang="en-US" sz="3600" b="1" i="0" dirty="0">
              <a:solidFill>
                <a:srgbClr val="610B38"/>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Git</a:t>
            </a:r>
            <a:r>
              <a:rPr lang="en-US" sz="2000" b="0" i="0" dirty="0">
                <a:solidFill>
                  <a:srgbClr val="333333"/>
                </a:solidFill>
                <a:effectLst/>
                <a:latin typeface="Arial" panose="020B0604020202020204" pitchFamily="34" charset="0"/>
                <a:cs typeface="Arial" panose="020B0604020202020204" pitchFamily="34" charset="0"/>
              </a:rPr>
              <a:t> is an </a:t>
            </a:r>
            <a:r>
              <a:rPr lang="en-US" sz="2000" b="1" i="0" dirty="0">
                <a:solidFill>
                  <a:srgbClr val="333333"/>
                </a:solidFill>
                <a:effectLst/>
                <a:latin typeface="Arial" panose="020B0604020202020204" pitchFamily="34" charset="0"/>
                <a:cs typeface="Arial" panose="020B0604020202020204" pitchFamily="34" charset="0"/>
              </a:rPr>
              <a:t>open-source distributed version control system</a:t>
            </a:r>
            <a:r>
              <a:rPr lang="en-US" sz="2000" b="0" i="0" dirty="0">
                <a:solidFill>
                  <a:srgbClr val="333333"/>
                </a:solidFill>
                <a:effectLst/>
                <a:latin typeface="Arial" panose="020B0604020202020204" pitchFamily="34" charset="0"/>
                <a:cs typeface="Arial" panose="020B0604020202020204" pitchFamily="34" charset="0"/>
              </a:rPr>
              <a:t>. </a:t>
            </a:r>
          </a:p>
          <a:p>
            <a:endParaRPr lang="en-US" sz="2000" dirty="0">
              <a:solidFill>
                <a:srgbClr val="333333"/>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It is </a:t>
            </a:r>
            <a:r>
              <a:rPr lang="en-US" sz="2000" b="1" i="0" dirty="0">
                <a:solidFill>
                  <a:srgbClr val="333333"/>
                </a:solidFill>
                <a:effectLst/>
                <a:latin typeface="Arial" panose="020B0604020202020204" pitchFamily="34" charset="0"/>
                <a:cs typeface="Arial" panose="020B0604020202020204" pitchFamily="34" charset="0"/>
              </a:rPr>
              <a:t>designed</a:t>
            </a:r>
            <a:r>
              <a:rPr lang="en-US" sz="2000" b="0" i="0" dirty="0">
                <a:solidFill>
                  <a:srgbClr val="333333"/>
                </a:solidFill>
                <a:effectLst/>
                <a:latin typeface="Arial" panose="020B0604020202020204" pitchFamily="34" charset="0"/>
                <a:cs typeface="Arial" panose="020B0604020202020204" pitchFamily="34" charset="0"/>
              </a:rPr>
              <a:t> to handle minor to major projects with </a:t>
            </a:r>
            <a:r>
              <a:rPr lang="en-US" sz="2000" b="1" i="0" dirty="0">
                <a:solidFill>
                  <a:srgbClr val="333333"/>
                </a:solidFill>
                <a:effectLst/>
                <a:latin typeface="Arial" panose="020B0604020202020204" pitchFamily="34" charset="0"/>
                <a:cs typeface="Arial" panose="020B0604020202020204" pitchFamily="34" charset="0"/>
              </a:rPr>
              <a:t>high speed and efficiency</a:t>
            </a:r>
            <a:r>
              <a:rPr lang="en-US" sz="2000" b="0" i="0" dirty="0">
                <a:solidFill>
                  <a:srgbClr val="333333"/>
                </a:solidFill>
                <a:effectLst/>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It is </a:t>
            </a:r>
            <a:r>
              <a:rPr lang="en-US" sz="2000" b="1" i="0" dirty="0">
                <a:solidFill>
                  <a:srgbClr val="333333"/>
                </a:solidFill>
                <a:effectLst/>
                <a:latin typeface="Arial" panose="020B0604020202020204" pitchFamily="34" charset="0"/>
                <a:cs typeface="Arial" panose="020B0604020202020204" pitchFamily="34" charset="0"/>
              </a:rPr>
              <a:t>developed</a:t>
            </a:r>
            <a:r>
              <a:rPr lang="en-US" sz="2000" b="0" i="0" dirty="0">
                <a:solidFill>
                  <a:srgbClr val="333333"/>
                </a:solidFill>
                <a:effectLst/>
                <a:latin typeface="Arial" panose="020B0604020202020204" pitchFamily="34" charset="0"/>
                <a:cs typeface="Arial" panose="020B0604020202020204" pitchFamily="34" charset="0"/>
              </a:rPr>
              <a:t> to </a:t>
            </a:r>
            <a:r>
              <a:rPr lang="en-US" sz="2000" b="1" i="0" dirty="0">
                <a:solidFill>
                  <a:srgbClr val="333333"/>
                </a:solidFill>
                <a:effectLst/>
                <a:latin typeface="Arial" panose="020B0604020202020204" pitchFamily="34" charset="0"/>
                <a:cs typeface="Arial" panose="020B0604020202020204" pitchFamily="34" charset="0"/>
              </a:rPr>
              <a:t>coordinate the work among the developers. </a:t>
            </a: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The version control </a:t>
            </a:r>
            <a:r>
              <a:rPr lang="en-US" sz="2000" b="1" i="0" dirty="0">
                <a:solidFill>
                  <a:srgbClr val="333333"/>
                </a:solidFill>
                <a:effectLst/>
                <a:latin typeface="Arial" panose="020B0604020202020204" pitchFamily="34" charset="0"/>
                <a:cs typeface="Arial" panose="020B0604020202020204" pitchFamily="34" charset="0"/>
              </a:rPr>
              <a:t>allows</a:t>
            </a:r>
            <a:r>
              <a:rPr lang="en-US" sz="2000" b="0" i="0" dirty="0">
                <a:solidFill>
                  <a:srgbClr val="333333"/>
                </a:solidFill>
                <a:effectLst/>
                <a:latin typeface="Arial" panose="020B0604020202020204" pitchFamily="34" charset="0"/>
                <a:cs typeface="Arial" panose="020B0604020202020204" pitchFamily="34" charset="0"/>
              </a:rPr>
              <a:t> us to </a:t>
            </a:r>
            <a:r>
              <a:rPr lang="en-US" sz="2000" b="1" i="0" dirty="0">
                <a:solidFill>
                  <a:srgbClr val="333333"/>
                </a:solidFill>
                <a:effectLst/>
                <a:latin typeface="Arial" panose="020B0604020202020204" pitchFamily="34" charset="0"/>
                <a:cs typeface="Arial" panose="020B0604020202020204" pitchFamily="34" charset="0"/>
              </a:rPr>
              <a:t>track and work together</a:t>
            </a:r>
            <a:r>
              <a:rPr lang="en-US" sz="2000" b="0" i="0" dirty="0">
                <a:solidFill>
                  <a:srgbClr val="333333"/>
                </a:solidFill>
                <a:effectLst/>
                <a:latin typeface="Arial" panose="020B0604020202020204" pitchFamily="34" charset="0"/>
                <a:cs typeface="Arial" panose="020B0604020202020204" pitchFamily="34" charset="0"/>
              </a:rPr>
              <a:t> with our team members in the same </a:t>
            </a:r>
            <a:r>
              <a:rPr lang="en-US" sz="2000" b="1" i="0" dirty="0">
                <a:solidFill>
                  <a:srgbClr val="333333"/>
                </a:solidFill>
                <a:effectLst/>
                <a:latin typeface="Arial" panose="020B0604020202020204" pitchFamily="34" charset="0"/>
                <a:cs typeface="Arial" panose="020B0604020202020204" pitchFamily="34" charset="0"/>
              </a:rPr>
              <a:t>workspace.</a:t>
            </a:r>
          </a:p>
          <a:p>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Git is the foundation of many services like </a:t>
            </a:r>
            <a:r>
              <a:rPr lang="en-US" sz="2000" b="1" i="0" dirty="0">
                <a:solidFill>
                  <a:srgbClr val="333333"/>
                </a:solidFill>
                <a:effectLst/>
                <a:latin typeface="Arial" panose="020B0604020202020204" pitchFamily="34" charset="0"/>
                <a:cs typeface="Arial" panose="020B0604020202020204" pitchFamily="34" charset="0"/>
              </a:rPr>
              <a:t>GitHub</a:t>
            </a:r>
            <a:r>
              <a:rPr lang="en-US" sz="2000" b="0" i="0" dirty="0">
                <a:solidFill>
                  <a:srgbClr val="333333"/>
                </a:solidFill>
                <a:effectLst/>
                <a:latin typeface="Arial" panose="020B0604020202020204" pitchFamily="34" charset="0"/>
                <a:cs typeface="Arial" panose="020B0604020202020204" pitchFamily="34" charset="0"/>
              </a:rPr>
              <a:t> and </a:t>
            </a:r>
            <a:r>
              <a:rPr lang="en-US" sz="2000" b="1" i="0" dirty="0">
                <a:solidFill>
                  <a:srgbClr val="333333"/>
                </a:solidFill>
                <a:effectLst/>
                <a:latin typeface="Arial" panose="020B0604020202020204" pitchFamily="34" charset="0"/>
                <a:cs typeface="Arial" panose="020B0604020202020204" pitchFamily="34" charset="0"/>
              </a:rPr>
              <a:t>GitLab</a:t>
            </a:r>
            <a:r>
              <a:rPr lang="en-US" sz="2000" b="0" i="0" dirty="0">
                <a:solidFill>
                  <a:srgbClr val="333333"/>
                </a:solidFill>
                <a:effectLst/>
                <a:latin typeface="Arial" panose="020B0604020202020204" pitchFamily="34" charset="0"/>
                <a:cs typeface="Arial" panose="020B0604020202020204" pitchFamily="34" charset="0"/>
              </a:rPr>
              <a:t>, but we can use Git without using any other Git services. Git can be used </a:t>
            </a:r>
            <a:r>
              <a:rPr lang="en-US" sz="2000" b="1" i="0" dirty="0">
                <a:solidFill>
                  <a:srgbClr val="333333"/>
                </a:solidFill>
                <a:effectLst/>
                <a:latin typeface="Arial" panose="020B0604020202020204" pitchFamily="34" charset="0"/>
                <a:cs typeface="Arial" panose="020B0604020202020204" pitchFamily="34" charset="0"/>
              </a:rPr>
              <a:t>privately</a:t>
            </a:r>
            <a:r>
              <a:rPr lang="en-US" sz="2000" b="0" i="0" dirty="0">
                <a:solidFill>
                  <a:srgbClr val="333333"/>
                </a:solidFill>
                <a:effectLst/>
                <a:latin typeface="Arial" panose="020B0604020202020204" pitchFamily="34" charset="0"/>
                <a:cs typeface="Arial" panose="020B0604020202020204" pitchFamily="34" charset="0"/>
              </a:rPr>
              <a:t> and </a:t>
            </a:r>
            <a:r>
              <a:rPr lang="en-US" sz="2000" b="1" i="0" dirty="0">
                <a:solidFill>
                  <a:srgbClr val="333333"/>
                </a:solidFill>
                <a:effectLst/>
                <a:latin typeface="Arial" panose="020B0604020202020204" pitchFamily="34" charset="0"/>
                <a:cs typeface="Arial" panose="020B0604020202020204" pitchFamily="34" charset="0"/>
              </a:rPr>
              <a:t>publicly</a:t>
            </a:r>
            <a:r>
              <a:rPr lang="en-US" sz="2000" b="0" i="0" dirty="0">
                <a:solidFill>
                  <a:srgbClr val="333333"/>
                </a:solidFill>
                <a:effectLst/>
                <a:latin typeface="Arial" panose="020B0604020202020204" pitchFamily="34" charset="0"/>
                <a:cs typeface="Arial" panose="020B0604020202020204" pitchFamily="34" charset="0"/>
              </a:rPr>
              <a:t>.</a:t>
            </a:r>
          </a:p>
          <a:p>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Git was created by </a:t>
            </a:r>
            <a:r>
              <a:rPr lang="en-US" sz="2000" b="1" i="0" dirty="0">
                <a:solidFill>
                  <a:srgbClr val="333333"/>
                </a:solidFill>
                <a:effectLst/>
                <a:latin typeface="Arial" panose="020B0604020202020204" pitchFamily="34" charset="0"/>
                <a:cs typeface="Arial" panose="020B0604020202020204" pitchFamily="34" charset="0"/>
              </a:rPr>
              <a:t>Linus Torvalds</a:t>
            </a:r>
            <a:r>
              <a:rPr lang="en-US" sz="2000" b="0" i="0" dirty="0">
                <a:solidFill>
                  <a:srgbClr val="333333"/>
                </a:solidFill>
                <a:effectLst/>
                <a:latin typeface="Arial" panose="020B0604020202020204" pitchFamily="34" charset="0"/>
                <a:cs typeface="Arial" panose="020B0604020202020204" pitchFamily="34" charset="0"/>
              </a:rPr>
              <a:t> in </a:t>
            </a:r>
            <a:r>
              <a:rPr lang="en-US" sz="2000" b="1" i="0" dirty="0">
                <a:solidFill>
                  <a:srgbClr val="333333"/>
                </a:solidFill>
                <a:effectLst/>
                <a:latin typeface="Arial" panose="020B0604020202020204" pitchFamily="34" charset="0"/>
                <a:cs typeface="Arial" panose="020B0604020202020204" pitchFamily="34" charset="0"/>
              </a:rPr>
              <a:t>2005</a:t>
            </a:r>
            <a:r>
              <a:rPr lang="en-US" sz="2000" b="0" i="0" dirty="0">
                <a:solidFill>
                  <a:srgbClr val="333333"/>
                </a:solidFill>
                <a:effectLst/>
                <a:latin typeface="Arial" panose="020B0604020202020204" pitchFamily="34" charset="0"/>
                <a:cs typeface="Arial" panose="020B0604020202020204" pitchFamily="34" charset="0"/>
              </a:rPr>
              <a:t> to develop Linux Kernel. It is also used as an important distributed version-control tool for </a:t>
            </a:r>
            <a:r>
              <a:rPr lang="en-US" sz="2000" b="1" i="0" dirty="0">
                <a:solidFill>
                  <a:srgbClr val="333333"/>
                </a:solidFill>
                <a:effectLst/>
                <a:latin typeface="Arial" panose="020B0604020202020204" pitchFamily="34" charset="0"/>
                <a:cs typeface="Arial" panose="020B0604020202020204" pitchFamily="34" charset="0"/>
              </a:rPr>
              <a:t>DevOps</a:t>
            </a:r>
            <a:r>
              <a:rPr lang="en-US" sz="2000" b="0" i="0" dirty="0">
                <a:solidFill>
                  <a:srgbClr val="333333"/>
                </a:solidFill>
                <a:effectLst/>
                <a:latin typeface="Arial" panose="020B0604020202020204" pitchFamily="34" charset="0"/>
                <a:cs typeface="Arial" panose="020B0604020202020204" pitchFamily="34" charset="0"/>
              </a:rPr>
              <a:t>.</a:t>
            </a:r>
          </a:p>
          <a:p>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Git </a:t>
            </a:r>
            <a:r>
              <a:rPr lang="en-US" sz="2000" b="1" i="0" dirty="0">
                <a:solidFill>
                  <a:srgbClr val="333333"/>
                </a:solidFill>
                <a:effectLst/>
                <a:latin typeface="Arial" panose="020B0604020202020204" pitchFamily="34" charset="0"/>
                <a:cs typeface="Arial" panose="020B0604020202020204" pitchFamily="34" charset="0"/>
              </a:rPr>
              <a:t>is easy to learn </a:t>
            </a:r>
            <a:r>
              <a:rPr lang="en-US" sz="2000" b="0" i="0" dirty="0">
                <a:solidFill>
                  <a:srgbClr val="333333"/>
                </a:solidFill>
                <a:effectLst/>
                <a:latin typeface="Arial" panose="020B0604020202020204" pitchFamily="34" charset="0"/>
                <a:cs typeface="Arial" panose="020B0604020202020204" pitchFamily="34" charset="0"/>
              </a:rPr>
              <a:t>and has </a:t>
            </a:r>
            <a:r>
              <a:rPr lang="en-US" sz="2000" b="1" i="0" dirty="0">
                <a:solidFill>
                  <a:srgbClr val="333333"/>
                </a:solidFill>
                <a:effectLst/>
                <a:latin typeface="Arial" panose="020B0604020202020204" pitchFamily="34" charset="0"/>
                <a:cs typeface="Arial" panose="020B0604020202020204" pitchFamily="34" charset="0"/>
              </a:rPr>
              <a:t>fast performance</a:t>
            </a:r>
            <a:r>
              <a:rPr lang="en-US" sz="2000" b="0" i="0" dirty="0">
                <a:solidFill>
                  <a:srgbClr val="333333"/>
                </a:solidFill>
                <a:effectLst/>
                <a:latin typeface="Arial" panose="020B0604020202020204" pitchFamily="34" charset="0"/>
                <a:cs typeface="Arial" panose="020B0604020202020204" pitchFamily="34" charset="0"/>
              </a:rPr>
              <a:t>. It is superior to other SCM tools like Subversion, CVS, Perforce, and ClearCase.</a:t>
            </a:r>
          </a:p>
        </p:txBody>
      </p:sp>
    </p:spTree>
    <p:extLst>
      <p:ext uri="{BB962C8B-B14F-4D97-AF65-F5344CB8AC3E}">
        <p14:creationId xmlns:p14="http://schemas.microsoft.com/office/powerpoint/2010/main" val="183243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F7575-DFC2-4893-A4EA-EE439CCF6EA2}"/>
              </a:ext>
            </a:extLst>
          </p:cNvPr>
          <p:cNvSpPr txBox="1"/>
          <p:nvPr/>
        </p:nvSpPr>
        <p:spPr>
          <a:xfrm>
            <a:off x="751806" y="694087"/>
            <a:ext cx="6097772" cy="7171194"/>
          </a:xfrm>
          <a:prstGeom prst="rect">
            <a:avLst/>
          </a:prstGeom>
          <a:noFill/>
        </p:spPr>
        <p:txBody>
          <a:bodyPr wrap="square">
            <a:spAutoFit/>
          </a:bodyPr>
          <a:lstStyle/>
          <a:p>
            <a:pPr algn="just"/>
            <a:r>
              <a:rPr lang="en-CA" sz="3600" b="1" i="0" dirty="0">
                <a:solidFill>
                  <a:srgbClr val="610B38"/>
                </a:solidFill>
                <a:effectLst/>
                <a:latin typeface="Arial" panose="020B0604020202020204" pitchFamily="34" charset="0"/>
                <a:cs typeface="Arial" panose="020B0604020202020204" pitchFamily="34" charset="0"/>
              </a:rPr>
              <a:t>Features of Git</a:t>
            </a:r>
          </a:p>
          <a:p>
            <a:pPr algn="just"/>
            <a:endParaRPr lang="en-CA" sz="3200" dirty="0">
              <a:solidFill>
                <a:srgbClr val="610B38"/>
              </a:solidFill>
              <a:latin typeface="Arial" panose="020B0604020202020204" pitchFamily="34" charset="0"/>
              <a:cs typeface="Arial" panose="020B0604020202020204" pitchFamily="34" charset="0"/>
            </a:endParaRPr>
          </a:p>
          <a:p>
            <a:pPr marL="457200" indent="-457200" algn="just">
              <a:buAutoNum type="arabicPeriod"/>
            </a:pPr>
            <a:r>
              <a:rPr lang="en-US" sz="2400" b="1" dirty="0">
                <a:latin typeface="Arial" panose="020B0604020202020204" pitchFamily="34" charset="0"/>
                <a:cs typeface="Arial" panose="020B0604020202020204" pitchFamily="34" charset="0"/>
              </a:rPr>
              <a:t>Open Source</a:t>
            </a:r>
          </a:p>
          <a:p>
            <a:pPr marL="457200" indent="-457200" algn="just">
              <a:buAutoNum type="arabicPeriod"/>
            </a:pPr>
            <a:r>
              <a:rPr lang="en-US" sz="2400" b="1" i="0" dirty="0">
                <a:effectLst/>
                <a:latin typeface="Arial" panose="020B0604020202020204" pitchFamily="34" charset="0"/>
                <a:cs typeface="Arial" panose="020B0604020202020204" pitchFamily="34" charset="0"/>
              </a:rPr>
              <a:t>Scalability</a:t>
            </a:r>
          </a:p>
          <a:p>
            <a:pPr marL="457200" indent="-457200" algn="just">
              <a:buAutoNum type="arabicPeriod"/>
            </a:pPr>
            <a:r>
              <a:rPr lang="en-US" sz="2400" b="1" dirty="0">
                <a:latin typeface="Arial" panose="020B0604020202020204" pitchFamily="34" charset="0"/>
                <a:cs typeface="Arial" panose="020B0604020202020204" pitchFamily="34" charset="0"/>
              </a:rPr>
              <a:t>Distributed</a:t>
            </a:r>
            <a:endParaRPr lang="en-US" sz="2400" b="1" i="0" dirty="0">
              <a:effectLst/>
              <a:latin typeface="Arial" panose="020B0604020202020204" pitchFamily="34" charset="0"/>
              <a:cs typeface="Arial" panose="020B0604020202020204" pitchFamily="34" charset="0"/>
            </a:endParaRPr>
          </a:p>
          <a:p>
            <a:pPr marL="457200" indent="-457200" algn="just">
              <a:buAutoNum type="arabicPeriod"/>
            </a:pPr>
            <a:r>
              <a:rPr lang="en-US" sz="2400" b="1" dirty="0">
                <a:latin typeface="Arial" panose="020B0604020202020204" pitchFamily="34" charset="0"/>
                <a:cs typeface="Arial" panose="020B0604020202020204" pitchFamily="34" charset="0"/>
              </a:rPr>
              <a:t>Security</a:t>
            </a:r>
          </a:p>
          <a:p>
            <a:pPr marL="457200" indent="-457200" algn="just">
              <a:buAutoNum type="arabicPeriod"/>
            </a:pPr>
            <a:r>
              <a:rPr lang="en-US" sz="2400" b="1" i="0" dirty="0">
                <a:effectLst/>
                <a:latin typeface="Arial" panose="020B0604020202020204" pitchFamily="34" charset="0"/>
                <a:cs typeface="Arial" panose="020B0604020202020204" pitchFamily="34" charset="0"/>
              </a:rPr>
              <a:t>Speed</a:t>
            </a:r>
          </a:p>
          <a:p>
            <a:pPr marL="457200" indent="-457200" algn="just">
              <a:buAutoNum type="arabicPeriod" startAt="6"/>
            </a:pPr>
            <a:r>
              <a:rPr lang="en-US" sz="2400" b="1" i="0" dirty="0">
                <a:effectLst/>
                <a:latin typeface="Arial" panose="020B0604020202020204" pitchFamily="34" charset="0"/>
                <a:cs typeface="Arial" panose="020B0604020202020204" pitchFamily="34" charset="0"/>
              </a:rPr>
              <a:t>Supports non-linear development</a:t>
            </a:r>
          </a:p>
          <a:p>
            <a:pPr marL="457200" indent="-457200" algn="just">
              <a:buFontTx/>
              <a:buAutoNum type="arabicPeriod" startAt="6"/>
            </a:pPr>
            <a:r>
              <a:rPr lang="en-US" sz="2400" b="1" dirty="0">
                <a:latin typeface="Arial" panose="020B0604020202020204" pitchFamily="34" charset="0"/>
                <a:cs typeface="Arial" panose="020B0604020202020204" pitchFamily="34" charset="0"/>
              </a:rPr>
              <a:t>Branching </a:t>
            </a:r>
            <a:r>
              <a:rPr lang="en-US" sz="2400" b="1" i="0" dirty="0">
                <a:effectLst/>
                <a:latin typeface="Arial" panose="020B0604020202020204" pitchFamily="34" charset="0"/>
                <a:cs typeface="Arial" panose="020B0604020202020204" pitchFamily="34" charset="0"/>
              </a:rPr>
              <a:t>and Merging</a:t>
            </a:r>
          </a:p>
          <a:p>
            <a:pPr marL="457200" indent="-457200" algn="just">
              <a:buFontTx/>
              <a:buAutoNum type="arabicPeriod" startAt="6"/>
            </a:pPr>
            <a:r>
              <a:rPr lang="en-US" sz="2400" b="1" i="0" dirty="0">
                <a:effectLst/>
                <a:latin typeface="Arial" panose="020B0604020202020204" pitchFamily="34" charset="0"/>
                <a:cs typeface="Arial" panose="020B0604020202020204" pitchFamily="34" charset="0"/>
              </a:rPr>
              <a:t>Data Assurance</a:t>
            </a:r>
          </a:p>
          <a:p>
            <a:pPr marL="457200" indent="-457200" algn="just">
              <a:buFontTx/>
              <a:buAutoNum type="arabicPeriod" startAt="6"/>
            </a:pPr>
            <a:r>
              <a:rPr lang="en-US" sz="2400" b="1" i="0" dirty="0">
                <a:effectLst/>
                <a:latin typeface="Arial" panose="020B0604020202020204" pitchFamily="34" charset="0"/>
                <a:cs typeface="Arial" panose="020B0604020202020204" pitchFamily="34" charset="0"/>
              </a:rPr>
              <a:t>Staging Area</a:t>
            </a:r>
          </a:p>
          <a:p>
            <a:pPr marL="457200" indent="-457200" algn="just">
              <a:buFontTx/>
              <a:buAutoNum type="arabicPeriod" startAt="6"/>
            </a:pPr>
            <a:endParaRPr lang="en-US" sz="2400" i="0" dirty="0">
              <a:solidFill>
                <a:srgbClr val="000000"/>
              </a:solidFill>
              <a:effectLst/>
              <a:latin typeface="Arial" panose="020B0604020202020204" pitchFamily="34" charset="0"/>
              <a:cs typeface="Arial" panose="020B0604020202020204" pitchFamily="34" charset="0"/>
            </a:endParaRPr>
          </a:p>
          <a:p>
            <a:pPr marL="457200" indent="-457200" algn="just">
              <a:buFontTx/>
              <a:buAutoNum type="arabicPeriod" startAt="6"/>
            </a:pPr>
            <a:endParaRPr lang="en-US" sz="2400" i="0" dirty="0">
              <a:solidFill>
                <a:srgbClr val="000000"/>
              </a:solidFill>
              <a:effectLst/>
              <a:latin typeface="Arial" panose="020B0604020202020204" pitchFamily="34" charset="0"/>
              <a:cs typeface="Arial" panose="020B0604020202020204" pitchFamily="34" charset="0"/>
            </a:endParaRPr>
          </a:p>
          <a:p>
            <a:pPr algn="just"/>
            <a:endParaRPr lang="en-US" sz="2400" i="0" dirty="0">
              <a:solidFill>
                <a:srgbClr val="000000"/>
              </a:solidFill>
              <a:effectLst/>
              <a:latin typeface="Arial" panose="020B0604020202020204" pitchFamily="34" charset="0"/>
              <a:cs typeface="Arial" panose="020B0604020202020204" pitchFamily="34" charset="0"/>
            </a:endParaRPr>
          </a:p>
          <a:p>
            <a:pPr marL="457200" indent="-457200" algn="just">
              <a:buFontTx/>
              <a:buAutoNum type="arabicPeriod" startAt="6"/>
            </a:pPr>
            <a:endParaRPr lang="en-US" sz="2400" i="0" dirty="0">
              <a:solidFill>
                <a:srgbClr val="000000"/>
              </a:solidFill>
              <a:effectLst/>
              <a:latin typeface="Arial" panose="020B0604020202020204" pitchFamily="34" charset="0"/>
              <a:cs typeface="Arial" panose="020B0604020202020204" pitchFamily="34" charset="0"/>
            </a:endParaRPr>
          </a:p>
          <a:p>
            <a:pPr marL="457200" indent="-457200" algn="just">
              <a:buAutoNum type="arabicPeriod" startAt="6"/>
            </a:pPr>
            <a:endParaRPr lang="en-US" sz="2400" b="0" i="0" dirty="0">
              <a:effectLst/>
              <a:latin typeface="Arial" panose="020B0604020202020204" pitchFamily="34" charset="0"/>
              <a:cs typeface="Arial" panose="020B0604020202020204" pitchFamily="34" charset="0"/>
            </a:endParaRPr>
          </a:p>
          <a:p>
            <a:pPr algn="just"/>
            <a:endParaRPr lang="en-CA" sz="3200" b="0" i="0" dirty="0">
              <a:solidFill>
                <a:srgbClr val="610B38"/>
              </a:solidFill>
              <a:effectLst/>
              <a:latin typeface="Arial" panose="020B0604020202020204" pitchFamily="34" charset="0"/>
              <a:cs typeface="Arial" panose="020B0604020202020204" pitchFamily="34" charset="0"/>
            </a:endParaRPr>
          </a:p>
          <a:p>
            <a:pPr algn="just"/>
            <a:endParaRPr lang="en-CA" sz="2400" b="0" i="0" dirty="0">
              <a:solidFill>
                <a:srgbClr val="610B38"/>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ABAFEE0-14AD-4378-96D4-557274DA04F9}"/>
              </a:ext>
            </a:extLst>
          </p:cNvPr>
          <p:cNvPicPr>
            <a:picLocks noChangeAspect="1"/>
          </p:cNvPicPr>
          <p:nvPr/>
        </p:nvPicPr>
        <p:blipFill>
          <a:blip r:embed="rId2"/>
          <a:stretch>
            <a:fillRect/>
          </a:stretch>
        </p:blipFill>
        <p:spPr>
          <a:xfrm>
            <a:off x="7362124" y="1051281"/>
            <a:ext cx="4350813" cy="5339893"/>
          </a:xfrm>
          <a:prstGeom prst="rect">
            <a:avLst/>
          </a:prstGeom>
        </p:spPr>
      </p:pic>
    </p:spTree>
    <p:extLst>
      <p:ext uri="{BB962C8B-B14F-4D97-AF65-F5344CB8AC3E}">
        <p14:creationId xmlns:p14="http://schemas.microsoft.com/office/powerpoint/2010/main" val="4159489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920105-CC23-45C9-81E7-B12572362F65}"/>
              </a:ext>
            </a:extLst>
          </p:cNvPr>
          <p:cNvSpPr txBox="1"/>
          <p:nvPr/>
        </p:nvSpPr>
        <p:spPr>
          <a:xfrm>
            <a:off x="603397" y="500581"/>
            <a:ext cx="10815970" cy="5632311"/>
          </a:xfrm>
          <a:prstGeom prst="rect">
            <a:avLst/>
          </a:prstGeom>
          <a:noFill/>
        </p:spPr>
        <p:txBody>
          <a:bodyPr wrap="square">
            <a:spAutoFit/>
          </a:bodyPr>
          <a:lstStyle/>
          <a:p>
            <a:pPr marL="457200" indent="-457200">
              <a:buAutoNum type="arabicPeriod"/>
            </a:pPr>
            <a:r>
              <a:rPr lang="en-US" sz="2400" b="1" i="0" dirty="0">
                <a:solidFill>
                  <a:srgbClr val="000000"/>
                </a:solidFill>
                <a:effectLst/>
                <a:latin typeface="Arial" panose="020B0604020202020204" pitchFamily="34" charset="0"/>
                <a:cs typeface="Arial" panose="020B0604020202020204" pitchFamily="34" charset="0"/>
              </a:rPr>
              <a:t>Open Source</a:t>
            </a:r>
          </a:p>
          <a:p>
            <a:endParaRPr lang="en-US" sz="2400" b="1"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Git is an </a:t>
            </a:r>
            <a:r>
              <a:rPr lang="en-US" b="1" i="0" dirty="0">
                <a:solidFill>
                  <a:srgbClr val="000000"/>
                </a:solidFill>
                <a:effectLst/>
                <a:latin typeface="Arial" panose="020B0604020202020204" pitchFamily="34" charset="0"/>
                <a:cs typeface="Arial" panose="020B0604020202020204" pitchFamily="34" charset="0"/>
              </a:rPr>
              <a:t>open-source tool</a:t>
            </a:r>
            <a:r>
              <a:rPr lang="en-US" b="0" i="0" dirty="0">
                <a:solidFill>
                  <a:srgbClr val="000000"/>
                </a:solidFill>
                <a:effectLst/>
                <a:latin typeface="Arial" panose="020B0604020202020204" pitchFamily="34" charset="0"/>
                <a:cs typeface="Arial" panose="020B0604020202020204" pitchFamily="34" charset="0"/>
              </a:rPr>
              <a:t>. It is released under the </a:t>
            </a:r>
            <a:r>
              <a:rPr lang="en-US" b="1" i="0" dirty="0">
                <a:solidFill>
                  <a:srgbClr val="000000"/>
                </a:solidFill>
                <a:effectLst/>
                <a:latin typeface="Arial" panose="020B0604020202020204" pitchFamily="34" charset="0"/>
                <a:cs typeface="Arial" panose="020B0604020202020204" pitchFamily="34" charset="0"/>
              </a:rPr>
              <a:t>GPL</a:t>
            </a:r>
            <a:r>
              <a:rPr lang="en-US" b="0" i="0" dirty="0">
                <a:solidFill>
                  <a:srgbClr val="000000"/>
                </a:solidFill>
                <a:effectLst/>
                <a:latin typeface="Arial" panose="020B0604020202020204" pitchFamily="34" charset="0"/>
                <a:cs typeface="Arial" panose="020B0604020202020204" pitchFamily="34" charset="0"/>
              </a:rPr>
              <a:t> (General Public License) license.</a:t>
            </a:r>
          </a:p>
          <a:p>
            <a:endParaRPr lang="en-US" b="0" i="0" dirty="0">
              <a:solidFill>
                <a:srgbClr val="000000"/>
              </a:solidFill>
              <a:effectLst/>
              <a:latin typeface="Arial" panose="020B0604020202020204" pitchFamily="34" charset="0"/>
              <a:cs typeface="Arial" panose="020B0604020202020204" pitchFamily="34" charset="0"/>
            </a:endParaRPr>
          </a:p>
          <a:p>
            <a:endParaRPr lang="en-US" b="0" i="0" dirty="0">
              <a:solidFill>
                <a:srgbClr val="000000"/>
              </a:solidFill>
              <a:effectLst/>
              <a:latin typeface="Arial" panose="020B0604020202020204" pitchFamily="34" charset="0"/>
              <a:cs typeface="Arial" panose="020B0604020202020204" pitchFamily="34" charset="0"/>
            </a:endParaRPr>
          </a:p>
          <a:p>
            <a:pPr marL="457200" indent="-457200">
              <a:buAutoNum type="arabicPeriod" startAt="2"/>
            </a:pPr>
            <a:r>
              <a:rPr lang="en-US" sz="2400" b="1" i="0" dirty="0">
                <a:solidFill>
                  <a:srgbClr val="000000"/>
                </a:solidFill>
                <a:effectLst/>
                <a:latin typeface="Arial" panose="020B0604020202020204" pitchFamily="34" charset="0"/>
                <a:cs typeface="Arial" panose="020B0604020202020204" pitchFamily="34" charset="0"/>
              </a:rPr>
              <a:t>Scalable</a:t>
            </a:r>
          </a:p>
          <a:p>
            <a:endParaRPr lang="en-US" sz="2400" b="1"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Git is </a:t>
            </a:r>
            <a:r>
              <a:rPr lang="en-US" b="1" i="0" dirty="0">
                <a:solidFill>
                  <a:srgbClr val="000000"/>
                </a:solidFill>
                <a:effectLst/>
                <a:latin typeface="Arial" panose="020B0604020202020204" pitchFamily="34" charset="0"/>
                <a:cs typeface="Arial" panose="020B0604020202020204" pitchFamily="34" charset="0"/>
              </a:rPr>
              <a:t>scalable</a:t>
            </a:r>
            <a:r>
              <a:rPr lang="en-US" b="0" i="0" dirty="0">
                <a:solidFill>
                  <a:srgbClr val="000000"/>
                </a:solidFill>
                <a:effectLst/>
                <a:latin typeface="Arial" panose="020B0604020202020204" pitchFamily="34" charset="0"/>
                <a:cs typeface="Arial" panose="020B0604020202020204" pitchFamily="34" charset="0"/>
              </a:rPr>
              <a:t>, which means when the number of users increases. </a:t>
            </a: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Git can easily handle such situations.</a:t>
            </a:r>
          </a:p>
          <a:p>
            <a:endParaRPr lang="en-US" b="0" i="0" dirty="0">
              <a:solidFill>
                <a:srgbClr val="000000"/>
              </a:solidFill>
              <a:effectLst/>
              <a:latin typeface="Arial" panose="020B0604020202020204" pitchFamily="34" charset="0"/>
              <a:cs typeface="Arial" panose="020B0604020202020204" pitchFamily="34" charset="0"/>
            </a:endParaRPr>
          </a:p>
          <a:p>
            <a:endParaRPr lang="en-US" b="0" i="0" dirty="0">
              <a:solidFill>
                <a:srgbClr val="000000"/>
              </a:solidFill>
              <a:effectLst/>
              <a:latin typeface="Arial" panose="020B0604020202020204" pitchFamily="34" charset="0"/>
              <a:cs typeface="Arial" panose="020B0604020202020204" pitchFamily="34" charset="0"/>
            </a:endParaRPr>
          </a:p>
          <a:p>
            <a:r>
              <a:rPr lang="en-US" sz="2400" b="1" i="0" dirty="0">
                <a:solidFill>
                  <a:srgbClr val="000000"/>
                </a:solidFill>
                <a:effectLst/>
                <a:latin typeface="Arial" panose="020B0604020202020204" pitchFamily="34" charset="0"/>
                <a:cs typeface="Arial" panose="020B0604020202020204" pitchFamily="34" charset="0"/>
              </a:rPr>
              <a:t>3. Distributed</a:t>
            </a:r>
          </a:p>
          <a:p>
            <a:endParaRPr lang="en-US" sz="2400" b="1"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One of Git's great features is that it is </a:t>
            </a:r>
            <a:r>
              <a:rPr lang="en-US" b="1" i="0" dirty="0">
                <a:solidFill>
                  <a:srgbClr val="000000"/>
                </a:solidFill>
                <a:effectLst/>
                <a:latin typeface="Arial" panose="020B0604020202020204" pitchFamily="34" charset="0"/>
                <a:cs typeface="Arial" panose="020B0604020202020204" pitchFamily="34" charset="0"/>
              </a:rPr>
              <a:t>distributed</a:t>
            </a:r>
            <a:r>
              <a:rPr lang="en-US" b="0" i="0" dirty="0">
                <a:solidFill>
                  <a:srgbClr val="000000"/>
                </a:solidFill>
                <a:effectLst/>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Git gives each developer a local copy of the entire development history, and changes are copied from one such repository to another. These changes are imported as additional development branches and can be merged in the same way as a locally developed branch.</a:t>
            </a:r>
          </a:p>
          <a:p>
            <a:endParaRPr lang="en-CA" dirty="0"/>
          </a:p>
        </p:txBody>
      </p:sp>
    </p:spTree>
    <p:extLst>
      <p:ext uri="{BB962C8B-B14F-4D97-AF65-F5344CB8AC3E}">
        <p14:creationId xmlns:p14="http://schemas.microsoft.com/office/powerpoint/2010/main" val="137630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A81FC8-B126-4E6C-A76D-94743B9F2FE2}"/>
              </a:ext>
            </a:extLst>
          </p:cNvPr>
          <p:cNvSpPr txBox="1"/>
          <p:nvPr/>
        </p:nvSpPr>
        <p:spPr>
          <a:xfrm>
            <a:off x="448782" y="407757"/>
            <a:ext cx="11145580" cy="5847755"/>
          </a:xfrm>
          <a:prstGeom prst="rect">
            <a:avLst/>
          </a:prstGeom>
          <a:noFill/>
        </p:spPr>
        <p:txBody>
          <a:bodyPr wrap="square">
            <a:spAutoFit/>
          </a:bodyPr>
          <a:lstStyle/>
          <a:p>
            <a:r>
              <a:rPr lang="en-US" sz="2400" b="1" i="0" dirty="0">
                <a:solidFill>
                  <a:srgbClr val="000000"/>
                </a:solidFill>
                <a:effectLst/>
                <a:latin typeface="Arial" panose="020B0604020202020204" pitchFamily="34" charset="0"/>
                <a:cs typeface="Arial" panose="020B0604020202020204" pitchFamily="34" charset="0"/>
              </a:rPr>
              <a:t>4. Security</a:t>
            </a:r>
          </a:p>
          <a:p>
            <a:endParaRPr lang="en-US" sz="2400" b="1"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Git is secure. It uses the </a:t>
            </a:r>
            <a:r>
              <a:rPr lang="en-US" sz="2000" b="1" i="0" dirty="0">
                <a:solidFill>
                  <a:srgbClr val="000000"/>
                </a:solidFill>
                <a:effectLst/>
                <a:latin typeface="Arial" panose="020B0604020202020204" pitchFamily="34" charset="0"/>
                <a:cs typeface="Arial" panose="020B0604020202020204" pitchFamily="34" charset="0"/>
              </a:rPr>
              <a:t>SHA1 (Secure Hash Function)</a:t>
            </a:r>
            <a:r>
              <a:rPr lang="en-US" sz="2000" b="0" i="0" dirty="0">
                <a:solidFill>
                  <a:srgbClr val="000000"/>
                </a:solidFill>
                <a:effectLst/>
                <a:latin typeface="Arial" panose="020B0604020202020204" pitchFamily="34" charset="0"/>
                <a:cs typeface="Arial" panose="020B0604020202020204" pitchFamily="34" charset="0"/>
              </a:rPr>
              <a:t> to name and identify objects within its repository. Files and commits are checked and retrieved by its checksum at the time of checkout. It stores its history in such a way that the ID of particular commits depends upon the complete development history leading up to that commit. Once it is published, one cannot make changes to its old version.</a:t>
            </a:r>
          </a:p>
          <a:p>
            <a:endParaRPr lang="en-US" sz="2000" b="0" i="0" dirty="0">
              <a:solidFill>
                <a:srgbClr val="000000"/>
              </a:solidFill>
              <a:effectLst/>
              <a:latin typeface="Arial" panose="020B0604020202020204" pitchFamily="34" charset="0"/>
              <a:cs typeface="Arial" panose="020B0604020202020204" pitchFamily="34" charset="0"/>
            </a:endParaRPr>
          </a:p>
          <a:p>
            <a:r>
              <a:rPr lang="en-US" sz="2400" b="1" i="0" dirty="0">
                <a:solidFill>
                  <a:srgbClr val="000000"/>
                </a:solidFill>
                <a:effectLst/>
                <a:latin typeface="Arial" panose="020B0604020202020204" pitchFamily="34" charset="0"/>
                <a:cs typeface="Arial" panose="020B0604020202020204" pitchFamily="34" charset="0"/>
              </a:rPr>
              <a:t>5. Speed</a:t>
            </a:r>
          </a:p>
          <a:p>
            <a:endParaRPr lang="en-US" sz="2400" b="1"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Git is very </a:t>
            </a:r>
            <a:r>
              <a:rPr lang="en-US" sz="2000" b="1" i="0" dirty="0">
                <a:solidFill>
                  <a:srgbClr val="000000"/>
                </a:solidFill>
                <a:effectLst/>
                <a:latin typeface="Arial" panose="020B0604020202020204" pitchFamily="34" charset="0"/>
                <a:cs typeface="Arial" panose="020B0604020202020204" pitchFamily="34" charset="0"/>
              </a:rPr>
              <a:t>fast</a:t>
            </a:r>
            <a:r>
              <a:rPr lang="en-US" sz="2000" b="0" i="0" dirty="0">
                <a:solidFill>
                  <a:srgbClr val="000000"/>
                </a:solidFill>
                <a:effectLst/>
                <a:latin typeface="Arial" panose="020B0604020202020204" pitchFamily="34" charset="0"/>
                <a:cs typeface="Arial" panose="020B0604020202020204" pitchFamily="34" charset="0"/>
              </a:rPr>
              <a:t>, so it can complete all the tasks in a while.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Most of the git operations are done on the local repository, so it provides a </a:t>
            </a:r>
            <a:r>
              <a:rPr lang="en-US" sz="2000" b="1" i="0" dirty="0">
                <a:solidFill>
                  <a:srgbClr val="000000"/>
                </a:solidFill>
                <a:effectLst/>
                <a:latin typeface="Arial" panose="020B0604020202020204" pitchFamily="34" charset="0"/>
                <a:cs typeface="Arial" panose="020B0604020202020204" pitchFamily="34" charset="0"/>
              </a:rPr>
              <a:t>huge speed</a:t>
            </a:r>
            <a:r>
              <a:rPr lang="en-US" sz="2000" b="0" i="0" dirty="0">
                <a:solidFill>
                  <a:srgbClr val="000000"/>
                </a:solidFill>
                <a:effectLst/>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Also, a centralized version control system continually communicates with a server somewhere.</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Performance tests conducted by Mozilla showed that it was </a:t>
            </a:r>
            <a:r>
              <a:rPr lang="en-US" sz="2000" b="1" i="0" dirty="0">
                <a:solidFill>
                  <a:srgbClr val="000000"/>
                </a:solidFill>
                <a:effectLst/>
                <a:latin typeface="Arial" panose="020B0604020202020204" pitchFamily="34" charset="0"/>
                <a:cs typeface="Arial" panose="020B0604020202020204" pitchFamily="34" charset="0"/>
              </a:rPr>
              <a:t>extremely fast compared to other VCSs</a:t>
            </a:r>
            <a:r>
              <a:rPr lang="en-US" sz="2000" b="0" i="0" dirty="0">
                <a:solidFill>
                  <a:srgbClr val="000000"/>
                </a:solidFill>
                <a:effectLst/>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Fetching version history from a locally stored repository is much faster than fetching it from the remote server.</a:t>
            </a:r>
          </a:p>
          <a:p>
            <a:pPr>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2811987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5C9C6-901A-4F47-B841-C9817A1612BB}"/>
              </a:ext>
            </a:extLst>
          </p:cNvPr>
          <p:cNvSpPr txBox="1"/>
          <p:nvPr/>
        </p:nvSpPr>
        <p:spPr>
          <a:xfrm>
            <a:off x="372141" y="393704"/>
            <a:ext cx="11440631" cy="6340197"/>
          </a:xfrm>
          <a:prstGeom prst="rect">
            <a:avLst/>
          </a:prstGeom>
          <a:noFill/>
        </p:spPr>
        <p:txBody>
          <a:bodyPr wrap="square">
            <a:spAutoFit/>
          </a:bodyPr>
          <a:lstStyle/>
          <a:p>
            <a:r>
              <a:rPr lang="en-US" sz="2400" b="1" i="0" dirty="0">
                <a:solidFill>
                  <a:srgbClr val="000000"/>
                </a:solidFill>
                <a:effectLst/>
                <a:latin typeface="Arial" panose="020B0604020202020204" pitchFamily="34" charset="0"/>
                <a:cs typeface="Arial" panose="020B0604020202020204" pitchFamily="34" charset="0"/>
              </a:rPr>
              <a:t>6. Supports non-linear development</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Git supports </a:t>
            </a:r>
            <a:r>
              <a:rPr lang="en-US" sz="2000" b="1" i="0" dirty="0">
                <a:solidFill>
                  <a:srgbClr val="000000"/>
                </a:solidFill>
                <a:effectLst/>
                <a:latin typeface="Arial" panose="020B0604020202020204" pitchFamily="34" charset="0"/>
                <a:cs typeface="Arial" panose="020B0604020202020204" pitchFamily="34" charset="0"/>
              </a:rPr>
              <a:t>seamless branching and merging</a:t>
            </a:r>
            <a:r>
              <a:rPr lang="en-US" sz="2000" b="0" i="0" dirty="0">
                <a:solidFill>
                  <a:srgbClr val="000000"/>
                </a:solidFill>
                <a:effectLst/>
                <a:latin typeface="Arial" panose="020B0604020202020204" pitchFamily="34" charset="0"/>
                <a:cs typeface="Arial" panose="020B0604020202020204" pitchFamily="34" charset="0"/>
              </a:rPr>
              <a:t>, which helps in visualizing and navigating a non-linear development. A branch in Git represents a single commit. We can construct the full branch structure with the help of its parental commit.</a:t>
            </a:r>
          </a:p>
          <a:p>
            <a:endParaRPr lang="en-US" sz="2000" b="0" i="0" dirty="0">
              <a:solidFill>
                <a:srgbClr val="000000"/>
              </a:solidFill>
              <a:effectLst/>
              <a:latin typeface="Arial" panose="020B0604020202020204" pitchFamily="34" charset="0"/>
              <a:cs typeface="Arial" panose="020B0604020202020204" pitchFamily="34" charset="0"/>
            </a:endParaRPr>
          </a:p>
          <a:p>
            <a:r>
              <a:rPr lang="en-US" sz="2400" b="1" i="0" dirty="0">
                <a:solidFill>
                  <a:srgbClr val="000000"/>
                </a:solidFill>
                <a:effectLst/>
                <a:latin typeface="Arial" panose="020B0604020202020204" pitchFamily="34" charset="0"/>
                <a:cs typeface="Arial" panose="020B0604020202020204" pitchFamily="34" charset="0"/>
              </a:rPr>
              <a:t>7. Branching and Merging</a:t>
            </a:r>
          </a:p>
          <a:p>
            <a:pPr marL="342900" indent="-342900">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Branching and merging</a:t>
            </a:r>
            <a:r>
              <a:rPr lang="en-US" sz="2000" b="0" i="0" dirty="0">
                <a:solidFill>
                  <a:srgbClr val="000000"/>
                </a:solidFill>
                <a:effectLst/>
                <a:latin typeface="Arial" panose="020B0604020202020204" pitchFamily="34" charset="0"/>
                <a:cs typeface="Arial" panose="020B0604020202020204" pitchFamily="34" charset="0"/>
              </a:rPr>
              <a:t> are the </a:t>
            </a:r>
            <a:r>
              <a:rPr lang="en-US" sz="2000" b="1" i="0" dirty="0">
                <a:solidFill>
                  <a:srgbClr val="000000"/>
                </a:solidFill>
                <a:effectLst/>
                <a:latin typeface="Arial" panose="020B0604020202020204" pitchFamily="34" charset="0"/>
                <a:cs typeface="Arial" panose="020B0604020202020204" pitchFamily="34" charset="0"/>
              </a:rPr>
              <a:t>great feature</a:t>
            </a:r>
            <a:r>
              <a:rPr lang="en-US" sz="2000" b="0" i="0" dirty="0">
                <a:solidFill>
                  <a:srgbClr val="000000"/>
                </a:solidFill>
                <a:effectLst/>
                <a:latin typeface="Arial" panose="020B0604020202020204" pitchFamily="34" charset="0"/>
                <a:cs typeface="Arial" panose="020B0604020202020204" pitchFamily="34" charset="0"/>
              </a:rPr>
              <a:t>s of Git, which makes it different from the other SCM tools.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Git allows the </a:t>
            </a:r>
            <a:r>
              <a:rPr lang="en-US" sz="2000" b="1" i="0" dirty="0">
                <a:solidFill>
                  <a:srgbClr val="000000"/>
                </a:solidFill>
                <a:effectLst/>
                <a:latin typeface="Arial" panose="020B0604020202020204" pitchFamily="34" charset="0"/>
                <a:cs typeface="Arial" panose="020B0604020202020204" pitchFamily="34" charset="0"/>
              </a:rPr>
              <a:t>creation of multiple branches</a:t>
            </a:r>
            <a:r>
              <a:rPr lang="en-US" sz="2000" b="0" i="0" dirty="0">
                <a:solidFill>
                  <a:srgbClr val="000000"/>
                </a:solidFill>
                <a:effectLst/>
                <a:latin typeface="Arial" panose="020B0604020202020204" pitchFamily="34" charset="0"/>
                <a:cs typeface="Arial" panose="020B0604020202020204" pitchFamily="34" charset="0"/>
              </a:rPr>
              <a:t> without affecting each other. We can perform tasks like </a:t>
            </a:r>
            <a:r>
              <a:rPr lang="en-US" sz="2000" b="1" i="0" dirty="0">
                <a:solidFill>
                  <a:srgbClr val="000000"/>
                </a:solidFill>
                <a:effectLst/>
                <a:latin typeface="Arial" panose="020B0604020202020204" pitchFamily="34" charset="0"/>
                <a:cs typeface="Arial" panose="020B0604020202020204" pitchFamily="34" charset="0"/>
              </a:rPr>
              <a:t>creation</a:t>
            </a:r>
            <a:r>
              <a:rPr lang="en-US" sz="2000" b="0" i="0" dirty="0">
                <a:solidFill>
                  <a:srgbClr val="000000"/>
                </a:solidFill>
                <a:effectLst/>
                <a:latin typeface="Arial" panose="020B0604020202020204" pitchFamily="34" charset="0"/>
                <a:cs typeface="Arial" panose="020B0604020202020204" pitchFamily="34" charset="0"/>
              </a:rPr>
              <a:t>, </a:t>
            </a:r>
            <a:r>
              <a:rPr lang="en-US" sz="2000" b="1" i="0" dirty="0">
                <a:solidFill>
                  <a:srgbClr val="000000"/>
                </a:solidFill>
                <a:effectLst/>
                <a:latin typeface="Arial" panose="020B0604020202020204" pitchFamily="34" charset="0"/>
                <a:cs typeface="Arial" panose="020B0604020202020204" pitchFamily="34" charset="0"/>
              </a:rPr>
              <a:t>deletion</a:t>
            </a:r>
            <a:r>
              <a:rPr lang="en-US" sz="2000" b="0" i="0" dirty="0">
                <a:solidFill>
                  <a:srgbClr val="000000"/>
                </a:solidFill>
                <a:effectLst/>
                <a:latin typeface="Arial" panose="020B0604020202020204" pitchFamily="34" charset="0"/>
                <a:cs typeface="Arial" panose="020B0604020202020204" pitchFamily="34" charset="0"/>
              </a:rPr>
              <a:t>, and </a:t>
            </a:r>
            <a:r>
              <a:rPr lang="en-US" sz="2000" b="1" i="0" dirty="0">
                <a:solidFill>
                  <a:srgbClr val="000000"/>
                </a:solidFill>
                <a:effectLst/>
                <a:latin typeface="Arial" panose="020B0604020202020204" pitchFamily="34" charset="0"/>
                <a:cs typeface="Arial" panose="020B0604020202020204" pitchFamily="34" charset="0"/>
              </a:rPr>
              <a:t>merging</a:t>
            </a:r>
            <a:r>
              <a:rPr lang="en-US" sz="2000" b="0" i="0" dirty="0">
                <a:solidFill>
                  <a:srgbClr val="000000"/>
                </a:solidFill>
                <a:effectLst/>
                <a:latin typeface="Arial" panose="020B0604020202020204" pitchFamily="34" charset="0"/>
                <a:cs typeface="Arial" panose="020B0604020202020204" pitchFamily="34" charset="0"/>
              </a:rPr>
              <a:t> on branches, and these tasks take a few seconds only.</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Below is some features that can be achieved by branching:</a:t>
            </a:r>
          </a:p>
          <a:p>
            <a:pPr lvl="1"/>
            <a:r>
              <a:rPr lang="en-US" sz="2000" b="1" dirty="0">
                <a:solidFill>
                  <a:srgbClr val="000000"/>
                </a:solidFill>
                <a:latin typeface="Arial" panose="020B0604020202020204" pitchFamily="34" charset="0"/>
                <a:cs typeface="Arial" panose="020B0604020202020204" pitchFamily="34" charset="0"/>
              </a:rPr>
              <a:t>1. C</a:t>
            </a:r>
            <a:r>
              <a:rPr lang="en-US" sz="2000" b="1" i="0" dirty="0">
                <a:solidFill>
                  <a:srgbClr val="000000"/>
                </a:solidFill>
                <a:effectLst/>
                <a:latin typeface="Arial" panose="020B0604020202020204" pitchFamily="34" charset="0"/>
                <a:cs typeface="Arial" panose="020B0604020202020204" pitchFamily="34" charset="0"/>
              </a:rPr>
              <a:t>reate a separate branch</a:t>
            </a:r>
            <a:r>
              <a:rPr lang="en-US" sz="2000" b="0" i="0" dirty="0">
                <a:solidFill>
                  <a:srgbClr val="000000"/>
                </a:solidFill>
                <a:effectLst/>
                <a:latin typeface="Arial" panose="020B0604020202020204" pitchFamily="34" charset="0"/>
                <a:cs typeface="Arial" panose="020B0604020202020204" pitchFamily="34" charset="0"/>
              </a:rPr>
              <a:t> for a new module of the project, commit and delete it whenever we want.</a:t>
            </a:r>
          </a:p>
          <a:p>
            <a:pPr lvl="1"/>
            <a:r>
              <a:rPr lang="en-US" sz="2000" b="1" dirty="0">
                <a:solidFill>
                  <a:srgbClr val="000000"/>
                </a:solidFill>
                <a:latin typeface="Arial" panose="020B0604020202020204" pitchFamily="34" charset="0"/>
                <a:cs typeface="Arial" panose="020B0604020202020204" pitchFamily="34" charset="0"/>
              </a:rPr>
              <a:t>2. P</a:t>
            </a:r>
            <a:r>
              <a:rPr lang="en-US" sz="2000" b="1" i="0" dirty="0">
                <a:solidFill>
                  <a:srgbClr val="000000"/>
                </a:solidFill>
                <a:effectLst/>
                <a:latin typeface="Arial" panose="020B0604020202020204" pitchFamily="34" charset="0"/>
                <a:cs typeface="Arial" panose="020B0604020202020204" pitchFamily="34" charset="0"/>
              </a:rPr>
              <a:t>roduction branch</a:t>
            </a:r>
            <a:r>
              <a:rPr lang="en-US" sz="2000" b="0" i="0" dirty="0">
                <a:solidFill>
                  <a:srgbClr val="000000"/>
                </a:solidFill>
                <a:effectLst/>
                <a:latin typeface="Arial" panose="020B0604020202020204" pitchFamily="34" charset="0"/>
                <a:cs typeface="Arial" panose="020B0604020202020204" pitchFamily="34" charset="0"/>
              </a:rPr>
              <a:t>, which always has what goes into production and can be merged for testing in the test branch.</a:t>
            </a:r>
          </a:p>
          <a:p>
            <a:pPr lvl="1"/>
            <a:r>
              <a:rPr lang="en-US" sz="2000" b="1" dirty="0">
                <a:solidFill>
                  <a:srgbClr val="000000"/>
                </a:solidFill>
                <a:latin typeface="Arial" panose="020B0604020202020204" pitchFamily="34" charset="0"/>
                <a:cs typeface="Arial" panose="020B0604020202020204" pitchFamily="34" charset="0"/>
              </a:rPr>
              <a:t>3. D</a:t>
            </a:r>
            <a:r>
              <a:rPr lang="en-US" sz="2000" b="1" i="0" dirty="0">
                <a:solidFill>
                  <a:srgbClr val="000000"/>
                </a:solidFill>
                <a:effectLst/>
                <a:latin typeface="Arial" panose="020B0604020202020204" pitchFamily="34" charset="0"/>
                <a:cs typeface="Arial" panose="020B0604020202020204" pitchFamily="34" charset="0"/>
              </a:rPr>
              <a:t>emo branch</a:t>
            </a:r>
            <a:r>
              <a:rPr lang="en-US" sz="2000" b="0" i="0" dirty="0">
                <a:solidFill>
                  <a:srgbClr val="000000"/>
                </a:solidFill>
                <a:effectLst/>
                <a:latin typeface="Arial" panose="020B0604020202020204" pitchFamily="34" charset="0"/>
                <a:cs typeface="Arial" panose="020B0604020202020204" pitchFamily="34" charset="0"/>
              </a:rPr>
              <a:t> for the experiment and check if it is working. We can also remove it if needed.</a:t>
            </a:r>
          </a:p>
          <a:p>
            <a:pPr lvl="1"/>
            <a:r>
              <a:rPr lang="en-US" sz="2000" b="1" i="0" dirty="0">
                <a:solidFill>
                  <a:srgbClr val="000000"/>
                </a:solidFill>
                <a:effectLst/>
                <a:latin typeface="Arial" panose="020B0604020202020204" pitchFamily="34" charset="0"/>
                <a:cs typeface="Arial" panose="020B0604020202020204" pitchFamily="34" charset="0"/>
              </a:rPr>
              <a:t>4. The core benefit of branching </a:t>
            </a:r>
            <a:r>
              <a:rPr lang="en-US" sz="2000" b="0" i="0" dirty="0">
                <a:solidFill>
                  <a:srgbClr val="000000"/>
                </a:solidFill>
                <a:effectLst/>
                <a:latin typeface="Arial" panose="020B0604020202020204" pitchFamily="34" charset="0"/>
                <a:cs typeface="Arial" panose="020B0604020202020204" pitchFamily="34" charset="0"/>
              </a:rPr>
              <a:t>is if we want to push something to a remote repository, we do not have to push all of our branches. We can select a few of our branches, or all of them together.</a:t>
            </a:r>
          </a:p>
          <a:p>
            <a:pPr>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261691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C37BA-33F1-4BED-95CF-92F2E9C38C66}"/>
              </a:ext>
            </a:extLst>
          </p:cNvPr>
          <p:cNvSpPr txBox="1"/>
          <p:nvPr/>
        </p:nvSpPr>
        <p:spPr>
          <a:xfrm>
            <a:off x="454542" y="400470"/>
            <a:ext cx="11060518" cy="5878532"/>
          </a:xfrm>
          <a:prstGeom prst="rect">
            <a:avLst/>
          </a:prstGeom>
          <a:noFill/>
        </p:spPr>
        <p:txBody>
          <a:bodyPr wrap="square">
            <a:spAutoFit/>
          </a:bodyPr>
          <a:lstStyle/>
          <a:p>
            <a:r>
              <a:rPr lang="en-US" sz="2400" b="1" i="0" dirty="0">
                <a:solidFill>
                  <a:srgbClr val="000000"/>
                </a:solidFill>
                <a:effectLst/>
                <a:latin typeface="Arial" panose="020B0604020202020204" pitchFamily="34" charset="0"/>
                <a:cs typeface="Arial" panose="020B0604020202020204" pitchFamily="34" charset="0"/>
              </a:rPr>
              <a:t>8. Data Assurance</a:t>
            </a:r>
          </a:p>
          <a:p>
            <a:endParaRPr lang="en-US" sz="2400" b="1"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Git data model ensures the </a:t>
            </a:r>
            <a:r>
              <a:rPr lang="en-US" sz="2000" b="1" i="0" dirty="0">
                <a:solidFill>
                  <a:srgbClr val="000000"/>
                </a:solidFill>
                <a:effectLst/>
                <a:latin typeface="Arial" panose="020B0604020202020204" pitchFamily="34" charset="0"/>
                <a:cs typeface="Arial" panose="020B0604020202020204" pitchFamily="34" charset="0"/>
              </a:rPr>
              <a:t>cryptographic integrity</a:t>
            </a:r>
            <a:r>
              <a:rPr lang="en-US" sz="2000" b="0" i="0" dirty="0">
                <a:solidFill>
                  <a:srgbClr val="000000"/>
                </a:solidFill>
                <a:effectLst/>
                <a:latin typeface="Arial" panose="020B0604020202020204" pitchFamily="34" charset="0"/>
                <a:cs typeface="Arial" panose="020B0604020202020204" pitchFamily="34" charset="0"/>
              </a:rPr>
              <a:t> of every unit of our project.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It provides a </a:t>
            </a:r>
            <a:r>
              <a:rPr lang="en-US" sz="2000" b="1" i="0" dirty="0">
                <a:solidFill>
                  <a:srgbClr val="000000"/>
                </a:solidFill>
                <a:effectLst/>
                <a:latin typeface="Arial" panose="020B0604020202020204" pitchFamily="34" charset="0"/>
                <a:cs typeface="Arial" panose="020B0604020202020204" pitchFamily="34" charset="0"/>
              </a:rPr>
              <a:t>unique commit ID</a:t>
            </a:r>
            <a:r>
              <a:rPr lang="en-US" sz="2000" b="0" i="0" dirty="0">
                <a:solidFill>
                  <a:srgbClr val="000000"/>
                </a:solidFill>
                <a:effectLst/>
                <a:latin typeface="Arial" panose="020B0604020202020204" pitchFamily="34" charset="0"/>
                <a:cs typeface="Arial" panose="020B0604020202020204" pitchFamily="34" charset="0"/>
              </a:rPr>
              <a:t> to every commit through an </a:t>
            </a:r>
            <a:r>
              <a:rPr lang="en-US" sz="2000" b="1" i="0" dirty="0">
                <a:solidFill>
                  <a:srgbClr val="000000"/>
                </a:solidFill>
                <a:effectLst/>
                <a:latin typeface="Arial" panose="020B0604020202020204" pitchFamily="34" charset="0"/>
                <a:cs typeface="Arial" panose="020B0604020202020204" pitchFamily="34" charset="0"/>
              </a:rPr>
              <a:t>SHA algorithm</a:t>
            </a:r>
            <a:r>
              <a:rPr lang="en-US" sz="2000" b="0" i="0" dirty="0">
                <a:solidFill>
                  <a:srgbClr val="000000"/>
                </a:solidFill>
                <a:effectLst/>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We can </a:t>
            </a:r>
            <a:r>
              <a:rPr lang="en-US" sz="2000" b="1" i="0" dirty="0">
                <a:solidFill>
                  <a:srgbClr val="000000"/>
                </a:solidFill>
                <a:effectLst/>
                <a:latin typeface="Arial" panose="020B0604020202020204" pitchFamily="34" charset="0"/>
                <a:cs typeface="Arial" panose="020B0604020202020204" pitchFamily="34" charset="0"/>
              </a:rPr>
              <a:t>retrieve</a:t>
            </a:r>
            <a:r>
              <a:rPr lang="en-US" sz="2000" b="0" i="0" dirty="0">
                <a:solidFill>
                  <a:srgbClr val="000000"/>
                </a:solidFill>
                <a:effectLst/>
                <a:latin typeface="Arial" panose="020B0604020202020204" pitchFamily="34" charset="0"/>
                <a:cs typeface="Arial" panose="020B0604020202020204" pitchFamily="34" charset="0"/>
              </a:rPr>
              <a:t> and </a:t>
            </a:r>
            <a:r>
              <a:rPr lang="en-US" sz="2000" b="1" i="0" dirty="0">
                <a:solidFill>
                  <a:srgbClr val="000000"/>
                </a:solidFill>
                <a:effectLst/>
                <a:latin typeface="Arial" panose="020B0604020202020204" pitchFamily="34" charset="0"/>
                <a:cs typeface="Arial" panose="020B0604020202020204" pitchFamily="34" charset="0"/>
              </a:rPr>
              <a:t>update</a:t>
            </a:r>
            <a:r>
              <a:rPr lang="en-US" sz="2000" b="0" i="0" dirty="0">
                <a:solidFill>
                  <a:srgbClr val="000000"/>
                </a:solidFill>
                <a:effectLst/>
                <a:latin typeface="Arial" panose="020B0604020202020204" pitchFamily="34" charset="0"/>
                <a:cs typeface="Arial" panose="020B0604020202020204" pitchFamily="34" charset="0"/>
              </a:rPr>
              <a:t> the commit by commit ID.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Most of the centralized version control systems do not provide such integrity by default.</a:t>
            </a:r>
          </a:p>
          <a:p>
            <a:pPr>
              <a:buFont typeface="Arial" panose="020B0604020202020204" pitchFamily="34" charset="0"/>
              <a:buChar char="•"/>
            </a:pPr>
            <a:endParaRPr lang="en-US" sz="2000" b="0" i="0" dirty="0">
              <a:solidFill>
                <a:srgbClr val="000000"/>
              </a:solidFill>
              <a:effectLst/>
              <a:latin typeface="Arial" panose="020B0604020202020204" pitchFamily="34" charset="0"/>
              <a:cs typeface="Arial" panose="020B0604020202020204" pitchFamily="34" charset="0"/>
            </a:endParaRPr>
          </a:p>
          <a:p>
            <a:r>
              <a:rPr lang="en-US" sz="2400" b="1" i="0" dirty="0">
                <a:solidFill>
                  <a:srgbClr val="000000"/>
                </a:solidFill>
                <a:effectLst/>
                <a:latin typeface="Arial" panose="020B0604020202020204" pitchFamily="34" charset="0"/>
                <a:cs typeface="Arial" panose="020B0604020202020204" pitchFamily="34" charset="0"/>
              </a:rPr>
              <a:t>9. Staging Area</a:t>
            </a:r>
          </a:p>
          <a:p>
            <a:endParaRPr lang="en-US" sz="2400" b="1"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a:t>
            </a:r>
            <a:r>
              <a:rPr lang="en-US" sz="2000" b="1" i="0" dirty="0">
                <a:solidFill>
                  <a:srgbClr val="000000"/>
                </a:solidFill>
                <a:effectLst/>
                <a:latin typeface="Arial" panose="020B0604020202020204" pitchFamily="34" charset="0"/>
                <a:cs typeface="Arial" panose="020B0604020202020204" pitchFamily="34" charset="0"/>
              </a:rPr>
              <a:t>Staging area</a:t>
            </a:r>
            <a:r>
              <a:rPr lang="en-US" sz="2000" b="0" i="0" dirty="0">
                <a:solidFill>
                  <a:srgbClr val="000000"/>
                </a:solidFill>
                <a:effectLst/>
                <a:latin typeface="Arial" panose="020B0604020202020204" pitchFamily="34" charset="0"/>
                <a:cs typeface="Arial" panose="020B0604020202020204" pitchFamily="34" charset="0"/>
              </a:rPr>
              <a:t> is also a </a:t>
            </a:r>
            <a:r>
              <a:rPr lang="en-US" sz="2000" b="1" i="0" dirty="0">
                <a:solidFill>
                  <a:srgbClr val="000000"/>
                </a:solidFill>
                <a:effectLst/>
                <a:latin typeface="Arial" panose="020B0604020202020204" pitchFamily="34" charset="0"/>
                <a:cs typeface="Arial" panose="020B0604020202020204" pitchFamily="34" charset="0"/>
              </a:rPr>
              <a:t>unique functionality</a:t>
            </a:r>
            <a:r>
              <a:rPr lang="en-US" sz="2000" b="0" i="0" dirty="0">
                <a:solidFill>
                  <a:srgbClr val="000000"/>
                </a:solidFill>
                <a:effectLst/>
                <a:latin typeface="Arial" panose="020B0604020202020204" pitchFamily="34" charset="0"/>
                <a:cs typeface="Arial" panose="020B0604020202020204" pitchFamily="34" charset="0"/>
              </a:rPr>
              <a:t> of Git.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It can be considered as a </a:t>
            </a:r>
            <a:r>
              <a:rPr lang="en-US" sz="2000" b="1" i="0" dirty="0">
                <a:solidFill>
                  <a:srgbClr val="000000"/>
                </a:solidFill>
                <a:effectLst/>
                <a:latin typeface="Arial" panose="020B0604020202020204" pitchFamily="34" charset="0"/>
                <a:cs typeface="Arial" panose="020B0604020202020204" pitchFamily="34" charset="0"/>
              </a:rPr>
              <a:t>preview of our next commit</a:t>
            </a:r>
            <a:r>
              <a:rPr lang="en-US" sz="2000" b="0" i="0" dirty="0">
                <a:solidFill>
                  <a:srgbClr val="000000"/>
                </a:solidFill>
                <a:effectLst/>
                <a:latin typeface="Arial" panose="020B0604020202020204" pitchFamily="34" charset="0"/>
                <a:cs typeface="Arial" panose="020B0604020202020204" pitchFamily="34" charset="0"/>
              </a:rPr>
              <a:t>, moreover, an </a:t>
            </a:r>
            <a:r>
              <a:rPr lang="en-US" sz="2000" b="1" i="0" dirty="0">
                <a:solidFill>
                  <a:srgbClr val="000000"/>
                </a:solidFill>
                <a:effectLst/>
                <a:latin typeface="Arial" panose="020B0604020202020204" pitchFamily="34" charset="0"/>
                <a:cs typeface="Arial" panose="020B0604020202020204" pitchFamily="34" charset="0"/>
              </a:rPr>
              <a:t>intermediate area</a:t>
            </a:r>
            <a:r>
              <a:rPr lang="en-US" sz="2000" b="0" i="0" dirty="0">
                <a:solidFill>
                  <a:srgbClr val="000000"/>
                </a:solidFill>
                <a:effectLst/>
                <a:latin typeface="Arial" panose="020B0604020202020204" pitchFamily="34" charset="0"/>
                <a:cs typeface="Arial" panose="020B0604020202020204" pitchFamily="34" charset="0"/>
              </a:rPr>
              <a:t> where commits can be formatted and reviewed before completion.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When you make a commit, Git takes changes that are in the staging area and makes them as a new commit.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We are allowed to add and remove changes from the staging area. </a:t>
            </a: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staging area can be considered as a place where Git stores the changes.</a:t>
            </a:r>
            <a:endParaRPr lang="en-US" sz="20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Git doesn't have a dedicated staging directory where it can store some objects representing file changes (blobs). Instead of this, it uses a file called index.</a:t>
            </a:r>
          </a:p>
        </p:txBody>
      </p:sp>
    </p:spTree>
    <p:extLst>
      <p:ext uri="{BB962C8B-B14F-4D97-AF65-F5344CB8AC3E}">
        <p14:creationId xmlns:p14="http://schemas.microsoft.com/office/powerpoint/2010/main" val="329354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DC3DE9-1108-4D95-A119-5681B2BBAE22}"/>
              </a:ext>
            </a:extLst>
          </p:cNvPr>
          <p:cNvSpPr txBox="1"/>
          <p:nvPr/>
        </p:nvSpPr>
        <p:spPr>
          <a:xfrm>
            <a:off x="571500" y="509005"/>
            <a:ext cx="11007356" cy="5724644"/>
          </a:xfrm>
          <a:prstGeom prst="rect">
            <a:avLst/>
          </a:prstGeom>
          <a:noFill/>
        </p:spPr>
        <p:txBody>
          <a:bodyPr wrap="square">
            <a:spAutoFit/>
          </a:bodyPr>
          <a:lstStyle/>
          <a:p>
            <a:r>
              <a:rPr lang="en-US" sz="2400" b="1" i="0" dirty="0">
                <a:solidFill>
                  <a:srgbClr val="610B38"/>
                </a:solidFill>
                <a:effectLst/>
                <a:latin typeface="Arial" panose="020B0604020202020204" pitchFamily="34" charset="0"/>
                <a:cs typeface="Arial" panose="020B0604020202020204" pitchFamily="34" charset="0"/>
              </a:rPr>
              <a:t>Version Control System</a:t>
            </a:r>
          </a:p>
          <a:p>
            <a:endParaRPr lang="en-US" sz="2400" b="1" i="0" dirty="0">
              <a:solidFill>
                <a:srgbClr val="610B38"/>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 version control system is software.</a:t>
            </a:r>
          </a:p>
          <a:p>
            <a:pPr marL="342900" indent="-342900">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Version Control is the management of changes to documents, computer programs, large websites, and other collections of information.</a:t>
            </a:r>
          </a:p>
          <a:p>
            <a:pPr marL="342900" indent="-342900">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 version control system tracks changes to a file or set of files over time so that you can recall specific versions later. </a:t>
            </a: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It also allows you to work together with other programmers.</a:t>
            </a:r>
          </a:p>
          <a:p>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The version control system is a collection of software tools that help a team to manage changes in a source code. It uses a special kind of database to keep track of every modification to the code.</a:t>
            </a:r>
          </a:p>
          <a:p>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Developers can compare earlier versions of the code with an older version to fix the mistakes.</a:t>
            </a:r>
          </a:p>
          <a:p>
            <a:endParaRPr lang="en-US" b="0" i="0" dirty="0">
              <a:solidFill>
                <a:srgbClr val="333333"/>
              </a:solidFill>
              <a:effectLst/>
              <a:latin typeface="inter-regular"/>
            </a:endParaRPr>
          </a:p>
        </p:txBody>
      </p:sp>
    </p:spTree>
    <p:extLst>
      <p:ext uri="{BB962C8B-B14F-4D97-AF65-F5344CB8AC3E}">
        <p14:creationId xmlns:p14="http://schemas.microsoft.com/office/powerpoint/2010/main" val="2629094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C37BA-33F1-4BED-95CF-92F2E9C38C66}"/>
              </a:ext>
            </a:extLst>
          </p:cNvPr>
          <p:cNvSpPr txBox="1"/>
          <p:nvPr/>
        </p:nvSpPr>
        <p:spPr>
          <a:xfrm>
            <a:off x="666298" y="487097"/>
            <a:ext cx="11060518" cy="892552"/>
          </a:xfrm>
          <a:prstGeom prst="rect">
            <a:avLst/>
          </a:prstGeom>
          <a:noFill/>
        </p:spPr>
        <p:txBody>
          <a:bodyPr wrap="square">
            <a:spAutoFit/>
          </a:bodyPr>
          <a:lstStyle/>
          <a:p>
            <a:pPr algn="ctr"/>
            <a:r>
              <a:rPr lang="en-US" sz="3200" b="0" i="0" dirty="0">
                <a:solidFill>
                  <a:schemeClr val="accent2">
                    <a:lumMod val="50000"/>
                  </a:schemeClr>
                </a:solidFill>
                <a:effectLst/>
                <a:latin typeface="Arial" panose="020B0604020202020204" pitchFamily="34" charset="0"/>
                <a:cs typeface="Arial" panose="020B0604020202020204" pitchFamily="34" charset="0"/>
              </a:rPr>
              <a:t>Git Workflow</a:t>
            </a:r>
          </a:p>
          <a:p>
            <a:endParaRPr lang="en-US" sz="2000" b="0" i="0" dirty="0">
              <a:solidFill>
                <a:schemeClr val="accent2">
                  <a:lumMod val="50000"/>
                </a:schemeClr>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DAD182-B78A-40EA-B895-8E69BED75465}"/>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943276" y="1193533"/>
            <a:ext cx="10068025" cy="5177370"/>
          </a:xfrm>
          <a:prstGeom prst="rect">
            <a:avLst/>
          </a:prstGeom>
        </p:spPr>
      </p:pic>
    </p:spTree>
    <p:extLst>
      <p:ext uri="{BB962C8B-B14F-4D97-AF65-F5344CB8AC3E}">
        <p14:creationId xmlns:p14="http://schemas.microsoft.com/office/powerpoint/2010/main" val="386393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C37BA-33F1-4BED-95CF-92F2E9C38C66}"/>
              </a:ext>
            </a:extLst>
          </p:cNvPr>
          <p:cNvSpPr txBox="1"/>
          <p:nvPr/>
        </p:nvSpPr>
        <p:spPr>
          <a:xfrm>
            <a:off x="666298" y="487097"/>
            <a:ext cx="11060518" cy="5570756"/>
          </a:xfrm>
          <a:prstGeom prst="rect">
            <a:avLst/>
          </a:prstGeom>
          <a:noFill/>
        </p:spPr>
        <p:txBody>
          <a:bodyPr wrap="square">
            <a:spAutoFit/>
          </a:bodyPr>
          <a:lstStyle/>
          <a:p>
            <a:pPr algn="ctr"/>
            <a:r>
              <a:rPr lang="en-US" sz="3200" dirty="0">
                <a:solidFill>
                  <a:schemeClr val="accent2">
                    <a:lumMod val="50000"/>
                  </a:schemeClr>
                </a:solidFill>
                <a:latin typeface="Arial" panose="020B0604020202020204" pitchFamily="34" charset="0"/>
                <a:cs typeface="Arial" panose="020B0604020202020204" pitchFamily="34" charset="0"/>
              </a:rPr>
              <a:t>Few Commands Used In Git</a:t>
            </a:r>
          </a:p>
          <a:p>
            <a:pPr marL="342900" indent="-342900">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Git config </a:t>
            </a:r>
            <a:r>
              <a:rPr lang="en-US" sz="2000" b="0" i="0" dirty="0">
                <a:effectLst/>
                <a:latin typeface="Arial" panose="020B0604020202020204" pitchFamily="34" charset="0"/>
                <a:cs typeface="Arial" panose="020B0604020202020204" pitchFamily="34" charset="0"/>
              </a:rPr>
              <a:t>- Configure the email address and username.</a:t>
            </a:r>
          </a:p>
          <a:p>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Git </a:t>
            </a:r>
            <a:r>
              <a:rPr lang="en-US" sz="2000" b="1" i="0" dirty="0" err="1">
                <a:effectLst/>
                <a:latin typeface="Arial" panose="020B0604020202020204" pitchFamily="34" charset="0"/>
                <a:cs typeface="Arial" panose="020B0604020202020204" pitchFamily="34" charset="0"/>
              </a:rPr>
              <a:t>init</a:t>
            </a:r>
            <a:r>
              <a:rPr lang="en-US" sz="2000" b="1" i="0" dirty="0">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 Initialization of an empty Git repository.</a:t>
            </a:r>
          </a:p>
          <a:p>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Git diff </a:t>
            </a:r>
            <a:r>
              <a:rPr lang="en-US" sz="2000" b="0" i="0" dirty="0">
                <a:effectLst/>
                <a:latin typeface="Arial" panose="020B0604020202020204" pitchFamily="34" charset="0"/>
                <a:cs typeface="Arial" panose="020B0604020202020204" pitchFamily="34" charset="0"/>
              </a:rPr>
              <a:t>- presents changes made to the file.</a:t>
            </a:r>
          </a:p>
          <a:p>
            <a:pPr marL="342900" indent="-342900">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Git add </a:t>
            </a:r>
            <a:r>
              <a:rPr lang="en-US" sz="2000" b="0" i="0" dirty="0">
                <a:effectLst/>
                <a:latin typeface="Arial" panose="020B0604020202020204" pitchFamily="34" charset="0"/>
                <a:cs typeface="Arial" panose="020B0604020202020204" pitchFamily="34" charset="0"/>
              </a:rPr>
              <a:t>- Add files to the staging area.</a:t>
            </a:r>
          </a:p>
          <a:p>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Git commit </a:t>
            </a:r>
            <a:r>
              <a:rPr lang="en-US" sz="2000" b="0" i="0" dirty="0">
                <a:effectLst/>
                <a:latin typeface="Arial" panose="020B0604020202020204" pitchFamily="34" charset="0"/>
                <a:cs typeface="Arial" panose="020B0604020202020204" pitchFamily="34" charset="0"/>
              </a:rPr>
              <a:t>- Commit head adjustments but not to the remote repository.</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Git push </a:t>
            </a:r>
            <a:r>
              <a:rPr lang="en-US" sz="2000" b="0" i="0" dirty="0">
                <a:effectLst/>
                <a:latin typeface="Arial" panose="020B0604020202020204" pitchFamily="34" charset="0"/>
                <a:cs typeface="Arial" panose="020B0604020202020204" pitchFamily="34" charset="0"/>
              </a:rPr>
              <a:t>- push the content in a local repository to the remote repository.</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Git pull </a:t>
            </a:r>
            <a:r>
              <a:rPr lang="en-US" sz="2000" b="0" i="0" dirty="0">
                <a:effectLst/>
                <a:latin typeface="Arial" panose="020B0604020202020204" pitchFamily="34" charset="0"/>
                <a:cs typeface="Arial" panose="020B0604020202020204" pitchFamily="34" charset="0"/>
              </a:rPr>
              <a:t>- merge and fetch changes from the remote repository to the local repository.</a:t>
            </a:r>
          </a:p>
          <a:p>
            <a:r>
              <a:rPr lang="en-US" sz="2400" b="0" i="0" dirty="0">
                <a:effectLst/>
                <a:latin typeface="Arial" panose="020B0604020202020204" pitchFamily="34" charset="0"/>
                <a:cs typeface="Arial" panose="020B0604020202020204" pitchFamily="34" charset="0"/>
              </a:rPr>
              <a:t> </a:t>
            </a:r>
          </a:p>
          <a:p>
            <a:endParaRPr lang="en-US" sz="2000" b="0" i="0" dirty="0">
              <a:solidFill>
                <a:schemeClr val="accent2">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18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D2C39-C058-4D07-8C1D-3CDEB34CDA43}"/>
              </a:ext>
            </a:extLst>
          </p:cNvPr>
          <p:cNvSpPr txBox="1"/>
          <p:nvPr/>
        </p:nvSpPr>
        <p:spPr>
          <a:xfrm>
            <a:off x="501945" y="487025"/>
            <a:ext cx="11188110" cy="4647426"/>
          </a:xfrm>
          <a:prstGeom prst="rect">
            <a:avLst/>
          </a:prstGeom>
          <a:noFill/>
        </p:spPr>
        <p:txBody>
          <a:bodyPr wrap="square">
            <a:spAutoFit/>
          </a:bodyPr>
          <a:lstStyle/>
          <a:p>
            <a:pPr algn="just"/>
            <a:r>
              <a:rPr lang="en-US" sz="3200" b="1" i="0" dirty="0">
                <a:solidFill>
                  <a:srgbClr val="610B38"/>
                </a:solidFill>
                <a:effectLst/>
                <a:latin typeface="Arial" panose="020B0604020202020204" pitchFamily="34" charset="0"/>
                <a:cs typeface="Arial" panose="020B0604020202020204" pitchFamily="34" charset="0"/>
              </a:rPr>
              <a:t>Benefits of Git</a:t>
            </a:r>
          </a:p>
          <a:p>
            <a:endParaRPr lang="en-US" sz="2400" b="1" i="0" dirty="0">
              <a:solidFill>
                <a:srgbClr val="610B38"/>
              </a:solidFill>
              <a:effectLst/>
              <a:latin typeface="Arial" panose="020B0604020202020204" pitchFamily="34" charset="0"/>
              <a:cs typeface="Arial" panose="020B0604020202020204" pitchFamily="34" charset="0"/>
            </a:endParaRPr>
          </a:p>
          <a:p>
            <a:pPr marL="457200" indent="-457200">
              <a:buAutoNum type="arabicPeriod"/>
            </a:pPr>
            <a:r>
              <a:rPr lang="en-US" sz="2000" b="1" i="0" dirty="0">
                <a:solidFill>
                  <a:srgbClr val="000000"/>
                </a:solidFill>
                <a:effectLst/>
                <a:latin typeface="Arial" panose="020B0604020202020204" pitchFamily="34" charset="0"/>
                <a:cs typeface="Arial" panose="020B0604020202020204" pitchFamily="34" charset="0"/>
              </a:rPr>
              <a:t>Everyone has their own local copy of the code</a:t>
            </a:r>
          </a:p>
          <a:p>
            <a:pPr marL="800100" lvl="1" indent="-342900">
              <a:buFont typeface="Arial" panose="020B0604020202020204" pitchFamily="34" charset="0"/>
              <a:buChar char="•"/>
            </a:pPr>
            <a:r>
              <a:rPr lang="en-US" sz="2000" i="0" dirty="0">
                <a:solidFill>
                  <a:srgbClr val="000000"/>
                </a:solidFill>
                <a:effectLst/>
                <a:latin typeface="Arial" panose="020B0604020202020204" pitchFamily="34" charset="0"/>
                <a:cs typeface="Arial" panose="020B0604020202020204" pitchFamily="34" charset="0"/>
              </a:rPr>
              <a:t>Work on your own branch</a:t>
            </a:r>
          </a:p>
          <a:p>
            <a:pPr marL="800100" lvl="1" indent="-34290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Work offline</a:t>
            </a:r>
          </a:p>
          <a:p>
            <a:pPr marL="800100" lvl="1" indent="-342900">
              <a:buFont typeface="Arial" panose="020B0604020202020204" pitchFamily="34" charset="0"/>
              <a:buChar char="•"/>
            </a:pPr>
            <a:r>
              <a:rPr lang="en-US" sz="2000" i="0" dirty="0">
                <a:solidFill>
                  <a:srgbClr val="000000"/>
                </a:solidFill>
                <a:effectLst/>
                <a:latin typeface="Arial" panose="020B0604020202020204" pitchFamily="34" charset="0"/>
                <a:cs typeface="Arial" panose="020B0604020202020204" pitchFamily="34" charset="0"/>
              </a:rPr>
              <a:t>Faster since you don’t have to communicate with the server</a:t>
            </a:r>
          </a:p>
          <a:p>
            <a:pPr marL="800100" lvl="1" indent="-342900">
              <a:buFont typeface="Arial" panose="020B0604020202020204" pitchFamily="34" charset="0"/>
              <a:buChar char="•"/>
            </a:pPr>
            <a:endParaRPr lang="en-US" sz="2000" i="0" dirty="0">
              <a:solidFill>
                <a:srgbClr val="000000"/>
              </a:solidFill>
              <a:effectLst/>
              <a:latin typeface="Arial" panose="020B0604020202020204" pitchFamily="34" charset="0"/>
              <a:cs typeface="Arial" panose="020B0604020202020204" pitchFamily="34" charset="0"/>
            </a:endParaRPr>
          </a:p>
          <a:p>
            <a:pPr marL="457200" indent="-457200">
              <a:buAutoNum type="arabicPeriod" startAt="2"/>
            </a:pPr>
            <a:r>
              <a:rPr lang="en-US" sz="2000" b="1" dirty="0">
                <a:solidFill>
                  <a:srgbClr val="000000"/>
                </a:solidFill>
                <a:latin typeface="Arial" panose="020B0604020202020204" pitchFamily="34" charset="0"/>
                <a:cs typeface="Arial" panose="020B0604020202020204" pitchFamily="34" charset="0"/>
              </a:rPr>
              <a:t>Everyone has a backup of the entire project</a:t>
            </a:r>
          </a:p>
          <a:p>
            <a:pPr marL="457200" indent="-457200">
              <a:buAutoNum type="arabicPeriod" startAt="2"/>
            </a:pPr>
            <a:endParaRPr lang="en-US" sz="2000" b="1" dirty="0">
              <a:solidFill>
                <a:srgbClr val="000000"/>
              </a:solidFill>
              <a:latin typeface="Arial" panose="020B0604020202020204" pitchFamily="34" charset="0"/>
              <a:cs typeface="Arial" panose="020B0604020202020204" pitchFamily="34" charset="0"/>
            </a:endParaRPr>
          </a:p>
          <a:p>
            <a:pPr marL="457200" indent="-457200">
              <a:buAutoNum type="arabicPeriod" startAt="2"/>
            </a:pPr>
            <a:r>
              <a:rPr lang="en-US" sz="2000" b="1" i="0" dirty="0">
                <a:solidFill>
                  <a:srgbClr val="000000"/>
                </a:solidFill>
                <a:effectLst/>
                <a:latin typeface="Arial" panose="020B0604020202020204" pitchFamily="34" charset="0"/>
                <a:cs typeface="Arial" panose="020B0604020202020204" pitchFamily="34" charset="0"/>
              </a:rPr>
              <a:t>Everyone maintains the full history of the project</a:t>
            </a:r>
          </a:p>
          <a:p>
            <a:pPr marL="457200" indent="-457200">
              <a:buAutoNum type="arabicPeriod" startAt="2"/>
            </a:pPr>
            <a:endParaRPr lang="en-US" sz="2000" b="1" i="0" dirty="0">
              <a:solidFill>
                <a:srgbClr val="000000"/>
              </a:solidFill>
              <a:effectLst/>
              <a:latin typeface="Arial" panose="020B0604020202020204" pitchFamily="34" charset="0"/>
              <a:cs typeface="Arial" panose="020B0604020202020204" pitchFamily="34" charset="0"/>
            </a:endParaRPr>
          </a:p>
          <a:p>
            <a:pPr marL="457200" indent="-457200">
              <a:buAutoNum type="arabicPeriod" startAt="2"/>
            </a:pPr>
            <a:r>
              <a:rPr lang="en-US" sz="2000" b="1" dirty="0">
                <a:solidFill>
                  <a:srgbClr val="000000"/>
                </a:solidFill>
                <a:latin typeface="Arial" panose="020B0604020202020204" pitchFamily="34" charset="0"/>
                <a:cs typeface="Arial" panose="020B0604020202020204" pitchFamily="34" charset="0"/>
              </a:rPr>
              <a:t>Everyone can experiment with new additions before committing to master</a:t>
            </a:r>
            <a:endParaRPr lang="en-US" sz="2000" b="1" i="0" dirty="0">
              <a:solidFill>
                <a:srgbClr val="000000"/>
              </a:solidFill>
              <a:effectLst/>
              <a:latin typeface="Arial" panose="020B0604020202020204" pitchFamily="34" charset="0"/>
              <a:cs typeface="Arial" panose="020B0604020202020204" pitchFamily="34" charset="0"/>
            </a:endParaRPr>
          </a:p>
          <a:p>
            <a:r>
              <a:rPr lang="en-US" sz="2000" b="1" i="0" dirty="0">
                <a:solidFill>
                  <a:srgbClr val="000000"/>
                </a:solidFill>
                <a:effectLst/>
                <a:latin typeface="Arial" panose="020B0604020202020204" pitchFamily="34" charset="0"/>
                <a:cs typeface="Arial" panose="020B0604020202020204" pitchFamily="34" charset="0"/>
              </a:rPr>
              <a:t> </a:t>
            </a:r>
          </a:p>
          <a:p>
            <a:pPr algn="just"/>
            <a:endParaRPr lang="en-US" sz="2000" b="0" i="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162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D2C39-C058-4D07-8C1D-3CDEB34CDA43}"/>
              </a:ext>
            </a:extLst>
          </p:cNvPr>
          <p:cNvSpPr txBox="1"/>
          <p:nvPr/>
        </p:nvSpPr>
        <p:spPr>
          <a:xfrm>
            <a:off x="501945" y="487025"/>
            <a:ext cx="11188110" cy="5139869"/>
          </a:xfrm>
          <a:prstGeom prst="rect">
            <a:avLst/>
          </a:prstGeom>
          <a:noFill/>
        </p:spPr>
        <p:txBody>
          <a:bodyPr wrap="square">
            <a:spAutoFit/>
          </a:bodyPr>
          <a:lstStyle/>
          <a:p>
            <a:pPr algn="just"/>
            <a:r>
              <a:rPr lang="en-US" sz="3200" b="1" dirty="0">
                <a:solidFill>
                  <a:srgbClr val="610B38"/>
                </a:solidFill>
                <a:latin typeface="Arial" panose="020B0604020202020204" pitchFamily="34" charset="0"/>
                <a:cs typeface="Arial" panose="020B0604020202020204" pitchFamily="34" charset="0"/>
              </a:rPr>
              <a:t>Disadvantages</a:t>
            </a:r>
            <a:r>
              <a:rPr lang="en-US" sz="3200" b="1" i="0" dirty="0">
                <a:solidFill>
                  <a:srgbClr val="610B38"/>
                </a:solidFill>
                <a:effectLst/>
                <a:latin typeface="Arial" panose="020B0604020202020204" pitchFamily="34" charset="0"/>
                <a:cs typeface="Arial" panose="020B0604020202020204" pitchFamily="34" charset="0"/>
              </a:rPr>
              <a:t> of Git</a:t>
            </a:r>
          </a:p>
          <a:p>
            <a:pPr algn="just"/>
            <a:endParaRPr lang="en-US" sz="3200" b="1" i="0" dirty="0">
              <a:solidFill>
                <a:srgbClr val="610B38"/>
              </a:solidFill>
              <a:effectLst/>
              <a:latin typeface="Arial" panose="020B0604020202020204" pitchFamily="34" charset="0"/>
              <a:cs typeface="Arial" panose="020B0604020202020204" pitchFamily="34" charset="0"/>
            </a:endParaRPr>
          </a:p>
          <a:p>
            <a:endParaRPr lang="en-US" sz="2400" b="1" i="0" dirty="0">
              <a:solidFill>
                <a:srgbClr val="610B38"/>
              </a:solidFill>
              <a:effectLst/>
              <a:latin typeface="Arial" panose="020B0604020202020204" pitchFamily="34" charset="0"/>
              <a:cs typeface="Arial" panose="020B0604020202020204" pitchFamily="34" charset="0"/>
            </a:endParaRPr>
          </a:p>
          <a:p>
            <a:pPr marL="457200" indent="-457200" algn="just">
              <a:buAutoNum type="arabicPeriod"/>
            </a:pPr>
            <a:r>
              <a:rPr lang="en-US" sz="2400" b="1" dirty="0">
                <a:solidFill>
                  <a:srgbClr val="333333"/>
                </a:solidFill>
                <a:latin typeface="Arial" panose="020B0604020202020204" pitchFamily="34" charset="0"/>
                <a:cs typeface="Arial" panose="020B0604020202020204" pitchFamily="34" charset="0"/>
              </a:rPr>
              <a:t>Not suitable for binary files: </a:t>
            </a:r>
          </a:p>
          <a:p>
            <a:pPr marL="800100" lvl="1" indent="-342900" algn="just">
              <a:buFont typeface="Arial" panose="020B0604020202020204" pitchFamily="34" charset="0"/>
              <a:buChar char="•"/>
            </a:pPr>
            <a:r>
              <a:rPr lang="en-US" sz="2400" dirty="0">
                <a:solidFill>
                  <a:srgbClr val="333333"/>
                </a:solidFill>
                <a:latin typeface="Arial" panose="020B0604020202020204" pitchFamily="34" charset="0"/>
                <a:cs typeface="Arial" panose="020B0604020202020204" pitchFamily="34" charset="0"/>
              </a:rPr>
              <a:t>It fails with the presence of files having binary data. It starts processing every work slowly. </a:t>
            </a:r>
          </a:p>
          <a:p>
            <a:pPr marL="800100" lvl="1" indent="-342900" algn="just">
              <a:buFont typeface="Arial" panose="020B0604020202020204" pitchFamily="34" charset="0"/>
              <a:buChar char="•"/>
            </a:pPr>
            <a:r>
              <a:rPr lang="en-US" sz="2400" dirty="0">
                <a:solidFill>
                  <a:srgbClr val="333333"/>
                </a:solidFill>
                <a:latin typeface="Arial" panose="020B0604020202020204" pitchFamily="34" charset="0"/>
                <a:cs typeface="Arial" panose="020B0604020202020204" pitchFamily="34" charset="0"/>
              </a:rPr>
              <a:t>Any file which doesn’t support textual data is not compatible with this technology.</a:t>
            </a:r>
          </a:p>
          <a:p>
            <a:pPr marL="457200" indent="-457200" algn="just">
              <a:buAutoNum type="arabicPeriod"/>
            </a:pPr>
            <a:endParaRPr lang="en-US" sz="2400" dirty="0">
              <a:solidFill>
                <a:srgbClr val="333333"/>
              </a:solidFill>
              <a:latin typeface="Arial" panose="020B0604020202020204" pitchFamily="34" charset="0"/>
              <a:cs typeface="Arial" panose="020B0604020202020204" pitchFamily="34" charset="0"/>
            </a:endParaRPr>
          </a:p>
          <a:p>
            <a:pPr marL="457200" indent="-457200" algn="just">
              <a:buAutoNum type="arabicPeriod"/>
            </a:pPr>
            <a:r>
              <a:rPr lang="en-US" sz="2400" b="1" i="0" dirty="0">
                <a:solidFill>
                  <a:srgbClr val="333333"/>
                </a:solidFill>
                <a:effectLst/>
                <a:latin typeface="Arial" panose="020B0604020202020204" pitchFamily="34" charset="0"/>
                <a:cs typeface="Arial" panose="020B0604020202020204" pitchFamily="34" charset="0"/>
              </a:rPr>
              <a:t>No sub-trees checkout possible: </a:t>
            </a:r>
          </a:p>
          <a:p>
            <a:pPr marL="800100" lvl="1" indent="-342900" algn="just">
              <a:buFont typeface="Arial" panose="020B0604020202020204" pitchFamily="34" charset="0"/>
              <a:buChar char="•"/>
            </a:pPr>
            <a:r>
              <a:rPr lang="en-US" sz="2400" b="0" i="0" dirty="0">
                <a:solidFill>
                  <a:srgbClr val="333333"/>
                </a:solidFill>
                <a:effectLst/>
                <a:latin typeface="Arial" panose="020B0604020202020204" pitchFamily="34" charset="0"/>
                <a:cs typeface="Arial" panose="020B0604020202020204" pitchFamily="34" charset="0"/>
              </a:rPr>
              <a:t>In this system, it is not supported to check the sub-trees. </a:t>
            </a:r>
          </a:p>
          <a:p>
            <a:pPr marL="800100" lvl="1" indent="-342900" algn="just">
              <a:buFont typeface="Arial" panose="020B0604020202020204" pitchFamily="34" charset="0"/>
              <a:buChar char="•"/>
            </a:pPr>
            <a:r>
              <a:rPr lang="en-US" sz="2400" b="0" i="0" dirty="0">
                <a:solidFill>
                  <a:srgbClr val="333333"/>
                </a:solidFill>
                <a:effectLst/>
                <a:latin typeface="Arial" panose="020B0604020202020204" pitchFamily="34" charset="0"/>
                <a:cs typeface="Arial" panose="020B0604020202020204" pitchFamily="34" charset="0"/>
              </a:rPr>
              <a:t>For checking each particular project, the need to create multiple repositories with pre-package arise.</a:t>
            </a:r>
          </a:p>
        </p:txBody>
      </p:sp>
    </p:spTree>
    <p:extLst>
      <p:ext uri="{BB962C8B-B14F-4D97-AF65-F5344CB8AC3E}">
        <p14:creationId xmlns:p14="http://schemas.microsoft.com/office/powerpoint/2010/main" val="212904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4F2BC0-AABD-4C28-8ECC-6C6D3301455E}"/>
              </a:ext>
            </a:extLst>
          </p:cNvPr>
          <p:cNvPicPr>
            <a:picLocks noChangeAspect="1"/>
          </p:cNvPicPr>
          <p:nvPr/>
        </p:nvPicPr>
        <p:blipFill>
          <a:blip r:embed="rId2"/>
          <a:stretch>
            <a:fillRect/>
          </a:stretch>
        </p:blipFill>
        <p:spPr>
          <a:xfrm>
            <a:off x="701748" y="547576"/>
            <a:ext cx="10302949" cy="5762847"/>
          </a:xfrm>
          <a:prstGeom prst="rect">
            <a:avLst/>
          </a:prstGeom>
        </p:spPr>
      </p:pic>
    </p:spTree>
    <p:extLst>
      <p:ext uri="{BB962C8B-B14F-4D97-AF65-F5344CB8AC3E}">
        <p14:creationId xmlns:p14="http://schemas.microsoft.com/office/powerpoint/2010/main" val="315235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5CF05-B08C-46BB-82B2-13B3C2ED98AC}"/>
              </a:ext>
            </a:extLst>
          </p:cNvPr>
          <p:cNvSpPr txBox="1"/>
          <p:nvPr/>
        </p:nvSpPr>
        <p:spPr>
          <a:xfrm>
            <a:off x="491313" y="566678"/>
            <a:ext cx="11209374" cy="5847755"/>
          </a:xfrm>
          <a:prstGeom prst="rect">
            <a:avLst/>
          </a:prstGeom>
          <a:noFill/>
        </p:spPr>
        <p:txBody>
          <a:bodyPr wrap="square">
            <a:spAutoFit/>
          </a:bodyPr>
          <a:lstStyle/>
          <a:p>
            <a:pPr algn="ctr"/>
            <a:r>
              <a:rPr lang="en-US" sz="3200" b="1" i="0" dirty="0">
                <a:solidFill>
                  <a:srgbClr val="3A3A3A"/>
                </a:solidFill>
                <a:effectLst/>
                <a:latin typeface="Arial" panose="020B0604020202020204" pitchFamily="34" charset="0"/>
                <a:cs typeface="Arial" panose="020B0604020202020204" pitchFamily="34" charset="0"/>
              </a:rPr>
              <a:t>What Is GitHub?</a:t>
            </a:r>
          </a:p>
          <a:p>
            <a:pPr algn="l"/>
            <a:endParaRPr lang="en-US" sz="2400" b="0" i="0" dirty="0">
              <a:solidFill>
                <a:srgbClr val="3A3A3A"/>
              </a:solidFill>
              <a:effectLst/>
              <a:latin typeface="Arial" panose="020B0604020202020204" pitchFamily="34" charset="0"/>
              <a:cs typeface="Arial" panose="020B0604020202020204" pitchFamily="34" charset="0"/>
            </a:endParaRPr>
          </a:p>
          <a:p>
            <a:r>
              <a:rPr lang="en-US" sz="2000" b="0" i="0" dirty="0">
                <a:solidFill>
                  <a:srgbClr val="3A3A3A"/>
                </a:solidFill>
                <a:effectLst/>
                <a:latin typeface="Arial" panose="020B0604020202020204" pitchFamily="34" charset="0"/>
                <a:cs typeface="Arial" panose="020B0604020202020204" pitchFamily="34" charset="0"/>
              </a:rPr>
              <a:t>GitHub is a cloud service that helps developers store and manage their source code as well as track and control all the changes to the source code.</a:t>
            </a:r>
          </a:p>
          <a:p>
            <a:endParaRPr lang="en-US" sz="2000" b="0" i="0" dirty="0">
              <a:solidFill>
                <a:srgbClr val="3A3A3A"/>
              </a:solidFill>
              <a:effectLst/>
              <a:latin typeface="Arial" panose="020B0604020202020204" pitchFamily="34" charset="0"/>
              <a:cs typeface="Arial" panose="020B0604020202020204" pitchFamily="34" charset="0"/>
            </a:endParaRPr>
          </a:p>
          <a:p>
            <a:r>
              <a:rPr lang="en-US" sz="2000" b="0" i="0" dirty="0">
                <a:solidFill>
                  <a:srgbClr val="3A3A3A"/>
                </a:solidFill>
                <a:effectLst/>
                <a:latin typeface="Arial" panose="020B0604020202020204" pitchFamily="34" charset="0"/>
                <a:cs typeface="Arial" panose="020B0604020202020204" pitchFamily="34" charset="0"/>
              </a:rPr>
              <a:t>In simple terms, GitHub is meant for developers wherein they can manage the project, host the source code and review them too. We will explore all of these in this series.</a:t>
            </a:r>
          </a:p>
          <a:p>
            <a:endParaRPr lang="en-US" sz="2000" b="0" i="0" dirty="0">
              <a:solidFill>
                <a:srgbClr val="3A3A3A"/>
              </a:solidFill>
              <a:effectLst/>
              <a:latin typeface="Arial" panose="020B0604020202020204" pitchFamily="34" charset="0"/>
              <a:cs typeface="Arial" panose="020B0604020202020204" pitchFamily="34" charset="0"/>
            </a:endParaRPr>
          </a:p>
          <a:p>
            <a:r>
              <a:rPr lang="en-US" sz="2000" b="0" i="0" dirty="0">
                <a:solidFill>
                  <a:srgbClr val="333333"/>
                </a:solidFill>
                <a:effectLst/>
                <a:latin typeface="Arial" panose="020B0604020202020204" pitchFamily="34" charset="0"/>
                <a:cs typeface="Arial" panose="020B0604020202020204" pitchFamily="34" charset="0"/>
              </a:rPr>
              <a:t>GitHub is an American company. It hosts source code of your project in the form of different programming languages and keeps track of the various changes made by programmers.</a:t>
            </a:r>
          </a:p>
          <a:p>
            <a:endParaRPr lang="en-US" sz="2000" b="0" i="0" dirty="0">
              <a:solidFill>
                <a:srgbClr val="333333"/>
              </a:solidFill>
              <a:effectLst/>
              <a:latin typeface="Arial" panose="020B0604020202020204" pitchFamily="34" charset="0"/>
              <a:cs typeface="Arial" panose="020B0604020202020204" pitchFamily="34" charset="0"/>
            </a:endParaRPr>
          </a:p>
          <a:p>
            <a:r>
              <a:rPr lang="en-US" sz="2000" b="0" i="0" dirty="0">
                <a:solidFill>
                  <a:srgbClr val="333333"/>
                </a:solidFill>
                <a:effectLst/>
                <a:latin typeface="Arial" panose="020B0604020202020204" pitchFamily="34" charset="0"/>
                <a:cs typeface="Arial" panose="020B0604020202020204" pitchFamily="34" charset="0"/>
              </a:rPr>
              <a:t>It offers both </a:t>
            </a:r>
            <a:r>
              <a:rPr lang="en-US" sz="2000" b="1" i="0" dirty="0">
                <a:solidFill>
                  <a:srgbClr val="333333"/>
                </a:solidFill>
                <a:effectLst/>
                <a:latin typeface="Arial" panose="020B0604020202020204" pitchFamily="34" charset="0"/>
                <a:cs typeface="Arial" panose="020B0604020202020204" pitchFamily="34" charset="0"/>
              </a:rPr>
              <a:t>distributed version control and source code management (SCM)</a:t>
            </a:r>
            <a:r>
              <a:rPr lang="en-US" sz="2000" b="0" i="0" dirty="0">
                <a:solidFill>
                  <a:srgbClr val="333333"/>
                </a:solidFill>
                <a:effectLst/>
                <a:latin typeface="Arial" panose="020B0604020202020204" pitchFamily="34" charset="0"/>
                <a:cs typeface="Arial" panose="020B0604020202020204" pitchFamily="34" charset="0"/>
              </a:rPr>
              <a:t> functionality of Git. It also facilitates with some collaboration features such as bug tracking, feature requests, task management for every project.</a:t>
            </a:r>
          </a:p>
          <a:p>
            <a:br>
              <a:rPr lang="en-US" sz="2000" dirty="0">
                <a:latin typeface="Arial" panose="020B0604020202020204" pitchFamily="34" charset="0"/>
                <a:cs typeface="Arial" panose="020B0604020202020204" pitchFamily="34" charset="0"/>
              </a:rPr>
            </a:br>
            <a:endParaRPr lang="en-US" sz="2000" b="0" i="0" dirty="0">
              <a:solidFill>
                <a:srgbClr val="3A3A3A"/>
              </a:solidFill>
              <a:effectLst/>
              <a:latin typeface="Arial" panose="020B0604020202020204" pitchFamily="34" charset="0"/>
              <a:cs typeface="Arial" panose="020B0604020202020204" pitchFamily="34" charset="0"/>
            </a:endParaRPr>
          </a:p>
          <a:p>
            <a:pPr algn="l"/>
            <a:endParaRPr lang="en-US" sz="2000" b="0" i="0" dirty="0">
              <a:solidFill>
                <a:srgbClr val="3A3A3A"/>
              </a:solidFill>
              <a:effectLst/>
              <a:latin typeface="Arial" panose="020B0604020202020204" pitchFamily="34" charset="0"/>
              <a:cs typeface="Arial" panose="020B0604020202020204" pitchFamily="34" charset="0"/>
            </a:endParaRPr>
          </a:p>
          <a:p>
            <a:pPr algn="l"/>
            <a:endParaRPr lang="en-US" b="0" i="0" dirty="0">
              <a:solidFill>
                <a:srgbClr val="3A3A3A"/>
              </a:solidFill>
              <a:effectLst/>
              <a:latin typeface="Work Sans" pitchFamily="2" charset="0"/>
            </a:endParaRPr>
          </a:p>
        </p:txBody>
      </p:sp>
    </p:spTree>
    <p:extLst>
      <p:ext uri="{BB962C8B-B14F-4D97-AF65-F5344CB8AC3E}">
        <p14:creationId xmlns:p14="http://schemas.microsoft.com/office/powerpoint/2010/main" val="671745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11B81-6B9E-43BB-9F43-2D1AAF639A3E}"/>
              </a:ext>
            </a:extLst>
          </p:cNvPr>
          <p:cNvSpPr txBox="1"/>
          <p:nvPr/>
        </p:nvSpPr>
        <p:spPr>
          <a:xfrm>
            <a:off x="475806" y="444934"/>
            <a:ext cx="10932928" cy="6247864"/>
          </a:xfrm>
          <a:prstGeom prst="rect">
            <a:avLst/>
          </a:prstGeom>
          <a:noFill/>
        </p:spPr>
        <p:txBody>
          <a:bodyPr wrap="square">
            <a:spAutoFit/>
          </a:bodyPr>
          <a:lstStyle/>
          <a:p>
            <a:r>
              <a:rPr lang="en-US" sz="2000" b="0" i="0" dirty="0">
                <a:solidFill>
                  <a:srgbClr val="333333"/>
                </a:solidFill>
                <a:effectLst/>
                <a:latin typeface="Arial" panose="020B0604020202020204" pitchFamily="34" charset="0"/>
                <a:cs typeface="Arial" panose="020B0604020202020204" pitchFamily="34" charset="0"/>
              </a:rPr>
              <a:t>Some of its significant features are as follows.</a:t>
            </a:r>
          </a:p>
          <a:p>
            <a:endParaRPr lang="en-US" sz="2000" b="0" i="0" dirty="0">
              <a:solidFill>
                <a:srgbClr val="333333"/>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Collaboration</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Integrated issue and bug tracking</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Graphical representation of branches</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Git repositories hosting</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Project management</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Team management</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Code hosting</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Track and assign tasks</a:t>
            </a:r>
          </a:p>
          <a:p>
            <a:pPr>
              <a:buFont typeface="Arial" panose="020B0604020202020204" pitchFamily="34" charset="0"/>
              <a:buChar char="•"/>
            </a:pPr>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Conversations</a:t>
            </a:r>
          </a:p>
          <a:p>
            <a:pPr algn="just"/>
            <a:endParaRPr lang="en-US"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878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BA369-07A7-459F-BF81-9B93B2AA3DEE}"/>
              </a:ext>
            </a:extLst>
          </p:cNvPr>
          <p:cNvSpPr txBox="1"/>
          <p:nvPr/>
        </p:nvSpPr>
        <p:spPr>
          <a:xfrm>
            <a:off x="571500" y="529994"/>
            <a:ext cx="11049886" cy="5693866"/>
          </a:xfrm>
          <a:prstGeom prst="rect">
            <a:avLst/>
          </a:prstGeom>
          <a:noFill/>
        </p:spPr>
        <p:txBody>
          <a:bodyPr wrap="square">
            <a:spAutoFit/>
          </a:bodyPr>
          <a:lstStyle/>
          <a:p>
            <a:pPr algn="just"/>
            <a:r>
              <a:rPr lang="en-US" sz="3200" b="1" i="0" dirty="0">
                <a:solidFill>
                  <a:srgbClr val="610B38"/>
                </a:solidFill>
                <a:effectLst/>
                <a:latin typeface="Arial" panose="020B0604020202020204" pitchFamily="34" charset="0"/>
                <a:cs typeface="Arial" panose="020B0604020202020204" pitchFamily="34" charset="0"/>
              </a:rPr>
              <a:t>Benefits of GitHub</a:t>
            </a:r>
          </a:p>
          <a:p>
            <a:pPr algn="just"/>
            <a:endParaRPr lang="en-US" sz="3200" b="1" i="0" dirty="0">
              <a:solidFill>
                <a:srgbClr val="610B38"/>
              </a:solidFill>
              <a:effectLst/>
              <a:latin typeface="Arial" panose="020B0604020202020204" pitchFamily="34" charset="0"/>
              <a:cs typeface="Arial" panose="020B0604020202020204" pitchFamily="34" charset="0"/>
            </a:endParaRPr>
          </a:p>
          <a:p>
            <a:r>
              <a:rPr lang="en-US" sz="2000" b="0" i="0" dirty="0">
                <a:solidFill>
                  <a:srgbClr val="333333"/>
                </a:solidFill>
                <a:effectLst/>
                <a:latin typeface="Arial" panose="020B0604020202020204" pitchFamily="34" charset="0"/>
                <a:cs typeface="Arial" panose="020B0604020202020204" pitchFamily="34" charset="0"/>
              </a:rPr>
              <a:t>GitHub can be separated as the Git and the Hub. GitHub service includes access controls as well as collaboration features like task management, repository hosting, and team management.</a:t>
            </a:r>
          </a:p>
          <a:p>
            <a:endParaRPr lang="en-US" sz="2000" b="0" i="0" dirty="0">
              <a:solidFill>
                <a:srgbClr val="333333"/>
              </a:solidFill>
              <a:effectLst/>
              <a:latin typeface="Arial" panose="020B0604020202020204" pitchFamily="34" charset="0"/>
              <a:cs typeface="Arial" panose="020B0604020202020204" pitchFamily="34" charset="0"/>
            </a:endParaRPr>
          </a:p>
          <a:p>
            <a:r>
              <a:rPr lang="en-US" sz="2000" b="0" i="0" dirty="0">
                <a:solidFill>
                  <a:srgbClr val="333333"/>
                </a:solidFill>
                <a:effectLst/>
                <a:latin typeface="Arial" panose="020B0604020202020204" pitchFamily="34" charset="0"/>
                <a:cs typeface="Arial" panose="020B0604020202020204" pitchFamily="34" charset="0"/>
              </a:rPr>
              <a:t>The key benefits of GitHub are as follows.</a:t>
            </a:r>
          </a:p>
          <a:p>
            <a:endParaRPr lang="en-US" sz="2000" b="0" i="0" dirty="0">
              <a:solidFill>
                <a:srgbClr val="333333"/>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It is easy to contribute to open source projects via GitHub.</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It helps to create an excellent document.</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You can attract recruiter by showing off your work. If you have a profile on GitHub, you will have a higher chance of being recruited.</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It allows your work to get out there in front of the public.</a:t>
            </a:r>
          </a:p>
          <a:p>
            <a:endParaRPr lang="en-US" sz="20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You can track changes in your code across versions.</a:t>
            </a:r>
          </a:p>
        </p:txBody>
      </p:sp>
    </p:spTree>
    <p:extLst>
      <p:ext uri="{BB962C8B-B14F-4D97-AF65-F5344CB8AC3E}">
        <p14:creationId xmlns:p14="http://schemas.microsoft.com/office/powerpoint/2010/main" val="383952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79F08A6-4B1D-4CB8-87D4-86C4752F9A93}"/>
              </a:ext>
            </a:extLst>
          </p:cNvPr>
          <p:cNvGraphicFramePr>
            <a:graphicFrameLocks noGrp="1"/>
          </p:cNvGraphicFramePr>
          <p:nvPr>
            <p:extLst>
              <p:ext uri="{D42A27DB-BD31-4B8C-83A1-F6EECF244321}">
                <p14:modId xmlns:p14="http://schemas.microsoft.com/office/powerpoint/2010/main" val="2819513734"/>
              </p:ext>
            </p:extLst>
          </p:nvPr>
        </p:nvGraphicFramePr>
        <p:xfrm>
          <a:off x="535374" y="478465"/>
          <a:ext cx="11121252" cy="5720317"/>
        </p:xfrm>
        <a:graphic>
          <a:graphicData uri="http://schemas.openxmlformats.org/drawingml/2006/table">
            <a:tbl>
              <a:tblPr/>
              <a:tblGrid>
                <a:gridCol w="5560626">
                  <a:extLst>
                    <a:ext uri="{9D8B030D-6E8A-4147-A177-3AD203B41FA5}">
                      <a16:colId xmlns:a16="http://schemas.microsoft.com/office/drawing/2014/main" val="2791375847"/>
                    </a:ext>
                  </a:extLst>
                </a:gridCol>
                <a:gridCol w="5560626">
                  <a:extLst>
                    <a:ext uri="{9D8B030D-6E8A-4147-A177-3AD203B41FA5}">
                      <a16:colId xmlns:a16="http://schemas.microsoft.com/office/drawing/2014/main" val="3786839909"/>
                    </a:ext>
                  </a:extLst>
                </a:gridCol>
              </a:tblGrid>
              <a:tr h="453432">
                <a:tc>
                  <a:txBody>
                    <a:bodyPr/>
                    <a:lstStyle/>
                    <a:p>
                      <a:pPr algn="l" fontAlgn="ctr" latinLnBrk="0"/>
                      <a:r>
                        <a:rPr lang="en-CA" sz="2000" b="1" dirty="0">
                          <a:effectLst/>
                          <a:latin typeface="Arial" panose="020B0604020202020204" pitchFamily="34" charset="0"/>
                          <a:cs typeface="Arial" panose="020B0604020202020204" pitchFamily="34" charset="0"/>
                        </a:rPr>
                        <a:t>Git</a:t>
                      </a:r>
                    </a:p>
                  </a:txBody>
                  <a:tcPr marL="32350" marR="32350" marT="32350" marB="3235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CA" sz="2000" b="1">
                          <a:effectLst/>
                          <a:latin typeface="Arial" panose="020B0604020202020204" pitchFamily="34" charset="0"/>
                          <a:cs typeface="Arial" panose="020B0604020202020204" pitchFamily="34" charset="0"/>
                        </a:rPr>
                        <a:t>GitHub</a:t>
                      </a:r>
                    </a:p>
                  </a:txBody>
                  <a:tcPr marL="32350" marR="32350" marT="32350" marB="3235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821420946"/>
                  </a:ext>
                </a:extLst>
              </a:tr>
              <a:tr h="453432">
                <a:tc>
                  <a:txBody>
                    <a:bodyPr/>
                    <a:lstStyle/>
                    <a:p>
                      <a:pPr algn="l" fontAlgn="t" latinLnBrk="0"/>
                      <a:endParaRPr lang="en-CA" sz="2000" b="0" dirty="0">
                        <a:effectLst/>
                        <a:latin typeface="Arial" panose="020B0604020202020204" pitchFamily="34" charset="0"/>
                        <a:cs typeface="Arial" panose="020B0604020202020204" pitchFamily="34" charset="0"/>
                      </a:endParaRP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endParaRPr lang="en-CA" sz="2000" b="0">
                        <a:effectLst/>
                        <a:latin typeface="Arial" panose="020B0604020202020204" pitchFamily="34" charset="0"/>
                        <a:cs typeface="Arial" panose="020B0604020202020204" pitchFamily="34" charset="0"/>
                      </a:endParaRP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4184564"/>
                  </a:ext>
                </a:extLst>
              </a:tr>
              <a:tr h="517327">
                <a:tc>
                  <a:txBody>
                    <a:bodyPr/>
                    <a:lstStyle/>
                    <a:p>
                      <a:pPr algn="l" fontAlgn="t" latinLnBrk="0"/>
                      <a:r>
                        <a:rPr lang="en-US" sz="2000" b="0" dirty="0">
                          <a:effectLst/>
                          <a:latin typeface="Arial" panose="020B0604020202020204" pitchFamily="34" charset="0"/>
                          <a:cs typeface="Arial" panose="020B0604020202020204" pitchFamily="34" charset="0"/>
                        </a:rPr>
                        <a:t>It is a tool for distributed version control.</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latin typeface="Arial" panose="020B0604020202020204" pitchFamily="34" charset="0"/>
                          <a:cs typeface="Arial" panose="020B0604020202020204" pitchFamily="34" charset="0"/>
                        </a:rPr>
                        <a:t>It is a web hosting service for git repositories.</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71880940"/>
                  </a:ext>
                </a:extLst>
              </a:tr>
              <a:tr h="453432">
                <a:tc>
                  <a:txBody>
                    <a:bodyPr/>
                    <a:lstStyle/>
                    <a:p>
                      <a:pPr algn="l" fontAlgn="t" latinLnBrk="0"/>
                      <a:r>
                        <a:rPr lang="en-CA" sz="2000" b="0" dirty="0">
                          <a:effectLst/>
                          <a:latin typeface="Arial" panose="020B0604020202020204" pitchFamily="34" charset="0"/>
                          <a:cs typeface="Arial" panose="020B0604020202020204" pitchFamily="34" charset="0"/>
                        </a:rPr>
                        <a:t>It is installed locally.</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a:effectLst/>
                          <a:latin typeface="Arial" panose="020B0604020202020204" pitchFamily="34" charset="0"/>
                          <a:cs typeface="Arial" panose="020B0604020202020204" pitchFamily="34" charset="0"/>
                        </a:rPr>
                        <a:t>It is hosted on the cloud.</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63590032"/>
                  </a:ext>
                </a:extLst>
              </a:tr>
              <a:tr h="827466">
                <a:tc>
                  <a:txBody>
                    <a:bodyPr/>
                    <a:lstStyle/>
                    <a:p>
                      <a:pPr algn="l" fontAlgn="t" latinLnBrk="0"/>
                      <a:r>
                        <a:rPr lang="en-US" sz="2000" b="0" dirty="0">
                          <a:effectLst/>
                          <a:latin typeface="Arial" panose="020B0604020202020204" pitchFamily="34" charset="0"/>
                          <a:cs typeface="Arial" panose="020B0604020202020204" pitchFamily="34" charset="0"/>
                        </a:rPr>
                        <a:t>Code changes like commit, merge are done using commands from the command line.</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latin typeface="Arial" panose="020B0604020202020204" pitchFamily="34" charset="0"/>
                          <a:cs typeface="Arial" panose="020B0604020202020204" pitchFamily="34" charset="0"/>
                        </a:rPr>
                        <a:t>Everything is done through a web-based interface.</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69069735"/>
                  </a:ext>
                </a:extLst>
              </a:tr>
              <a:tr h="453432">
                <a:tc>
                  <a:txBody>
                    <a:bodyPr/>
                    <a:lstStyle/>
                    <a:p>
                      <a:pPr algn="l" fontAlgn="t" latinLnBrk="0"/>
                      <a:r>
                        <a:rPr lang="en-US" sz="2000" b="0">
                          <a:effectLst/>
                          <a:latin typeface="Arial" panose="020B0604020202020204" pitchFamily="34" charset="0"/>
                          <a:cs typeface="Arial" panose="020B0604020202020204" pitchFamily="34" charset="0"/>
                        </a:rPr>
                        <a:t>It does not have a user management system.</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latin typeface="Arial" panose="020B0604020202020204" pitchFamily="34" charset="0"/>
                          <a:cs typeface="Arial" panose="020B0604020202020204" pitchFamily="34" charset="0"/>
                        </a:rPr>
                        <a:t>It has an inbuilt user management system.</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2678170"/>
                  </a:ext>
                </a:extLst>
              </a:tr>
              <a:tr h="453432">
                <a:tc>
                  <a:txBody>
                    <a:bodyPr/>
                    <a:lstStyle/>
                    <a:p>
                      <a:pPr algn="l" fontAlgn="t" latinLnBrk="0"/>
                      <a:r>
                        <a:rPr lang="en-CA" sz="2000" b="0">
                          <a:effectLst/>
                          <a:latin typeface="Arial" panose="020B0604020202020204" pitchFamily="34" charset="0"/>
                          <a:cs typeface="Arial" panose="020B0604020202020204" pitchFamily="34" charset="0"/>
                        </a:rPr>
                        <a:t>There is no GUI.</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latin typeface="Arial" panose="020B0604020202020204" pitchFamily="34" charset="0"/>
                          <a:cs typeface="Arial" panose="020B0604020202020204" pitchFamily="34" charset="0"/>
                        </a:rPr>
                        <a:t>It provides an easy to use GUI.</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61659775"/>
                  </a:ext>
                </a:extLst>
              </a:tr>
              <a:tr h="827466">
                <a:tc>
                  <a:txBody>
                    <a:bodyPr/>
                    <a:lstStyle/>
                    <a:p>
                      <a:pPr algn="l" fontAlgn="t" latinLnBrk="0"/>
                      <a:r>
                        <a:rPr lang="en-US" sz="2000" b="0">
                          <a:effectLst/>
                          <a:latin typeface="Arial" panose="020B0604020202020204" pitchFamily="34" charset="0"/>
                          <a:cs typeface="Arial" panose="020B0604020202020204" pitchFamily="34" charset="0"/>
                        </a:rPr>
                        <a:t>Git can be used offline and does not need an internet connection for use.</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latin typeface="Arial" panose="020B0604020202020204" pitchFamily="34" charset="0"/>
                          <a:cs typeface="Arial" panose="020B0604020202020204" pitchFamily="34" charset="0"/>
                        </a:rPr>
                        <a:t>GitHub cannot be used offline and needs an internet connection.</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06061510"/>
                  </a:ext>
                </a:extLst>
              </a:tr>
              <a:tr h="453432">
                <a:tc>
                  <a:txBody>
                    <a:bodyPr/>
                    <a:lstStyle/>
                    <a:p>
                      <a:pPr algn="l" fontAlgn="t" latinLnBrk="0"/>
                      <a:r>
                        <a:rPr lang="en-US" sz="2000" b="0">
                          <a:effectLst/>
                          <a:latin typeface="Arial" panose="020B0604020202020204" pitchFamily="34" charset="0"/>
                          <a:cs typeface="Arial" panose="020B0604020202020204" pitchFamily="34" charset="0"/>
                        </a:rPr>
                        <a:t>Git can be used without GitHub.</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a:effectLst/>
                          <a:latin typeface="Arial" panose="020B0604020202020204" pitchFamily="34" charset="0"/>
                          <a:cs typeface="Arial" panose="020B0604020202020204" pitchFamily="34" charset="0"/>
                        </a:rPr>
                        <a:t>GitHub cannot be used without Git.</a:t>
                      </a:r>
                    </a:p>
                  </a:txBody>
                  <a:tcPr marL="32350" marR="32350" marT="32350" marB="3235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5109321"/>
                  </a:ext>
                </a:extLst>
              </a:tr>
              <a:tr h="827466">
                <a:tc>
                  <a:txBody>
                    <a:bodyPr/>
                    <a:lstStyle/>
                    <a:p>
                      <a:pPr algn="l" fontAlgn="t" latinLnBrk="0"/>
                      <a:r>
                        <a:rPr lang="en-US" sz="2000" b="0">
                          <a:effectLst/>
                          <a:latin typeface="Arial" panose="020B0604020202020204" pitchFamily="34" charset="0"/>
                          <a:cs typeface="Arial" panose="020B0604020202020204" pitchFamily="34" charset="0"/>
                        </a:rPr>
                        <a:t>Provides integration with limited 3rd party tools using Hooks.</a:t>
                      </a:r>
                    </a:p>
                  </a:txBody>
                  <a:tcPr marL="32350" marR="32350" marT="32350" marB="3235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2000" b="0" dirty="0">
                          <a:effectLst/>
                          <a:latin typeface="Arial" panose="020B0604020202020204" pitchFamily="34" charset="0"/>
                          <a:cs typeface="Arial" panose="020B0604020202020204" pitchFamily="34" charset="0"/>
                        </a:rPr>
                        <a:t>Provides easy integration with a vast number of 3rd party tools.</a:t>
                      </a:r>
                    </a:p>
                  </a:txBody>
                  <a:tcPr marL="32350" marR="32350" marT="32350" marB="32350">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431403091"/>
                  </a:ext>
                </a:extLst>
              </a:tr>
            </a:tbl>
          </a:graphicData>
        </a:graphic>
      </p:graphicFrame>
    </p:spTree>
    <p:extLst>
      <p:ext uri="{BB962C8B-B14F-4D97-AF65-F5344CB8AC3E}">
        <p14:creationId xmlns:p14="http://schemas.microsoft.com/office/powerpoint/2010/main" val="40469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518337" y="505123"/>
            <a:ext cx="11007355" cy="5447645"/>
          </a:xfrm>
          <a:prstGeom prst="rect">
            <a:avLst/>
          </a:prstGeom>
          <a:noFill/>
        </p:spPr>
        <p:txBody>
          <a:bodyPr wrap="square">
            <a:spAutoFit/>
          </a:bodyPr>
          <a:lstStyle/>
          <a:p>
            <a:r>
              <a:rPr lang="en-US" sz="2800" b="1" i="0" dirty="0">
                <a:solidFill>
                  <a:srgbClr val="610B38"/>
                </a:solidFill>
                <a:effectLst/>
                <a:latin typeface="Arial" panose="020B0604020202020204" pitchFamily="34" charset="0"/>
                <a:cs typeface="Arial" panose="020B0604020202020204" pitchFamily="34" charset="0"/>
              </a:rPr>
              <a:t>Benefits of the Version Control System</a:t>
            </a:r>
          </a:p>
          <a:p>
            <a:endParaRPr lang="en-US" sz="2000" b="1" i="0" dirty="0">
              <a:solidFill>
                <a:srgbClr val="610B38"/>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 Complete change history of the file</a:t>
            </a:r>
          </a:p>
          <a:p>
            <a:endParaRPr lang="en-US" sz="18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 Simultaneously working</a:t>
            </a:r>
          </a:p>
          <a:p>
            <a:endParaRPr lang="en-US" sz="18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 Branching and merging</a:t>
            </a:r>
          </a:p>
          <a:p>
            <a:endParaRPr lang="en-US" sz="18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 Traceability</a:t>
            </a:r>
          </a:p>
          <a:p>
            <a:endParaRPr lang="en-US" sz="1800" b="0" i="0" dirty="0">
              <a:solidFill>
                <a:srgbClr val="000000"/>
              </a:solidFill>
              <a:effectLst/>
              <a:latin typeface="Arial" panose="020B0604020202020204" pitchFamily="34" charset="0"/>
              <a:cs typeface="Arial" panose="020B0604020202020204" pitchFamily="34" charset="0"/>
            </a:endParaRPr>
          </a:p>
          <a:p>
            <a:r>
              <a:rPr lang="en-US" sz="2800" b="1" i="0" dirty="0">
                <a:solidFill>
                  <a:srgbClr val="610B38"/>
                </a:solidFill>
                <a:effectLst/>
                <a:latin typeface="Arial" panose="020B0604020202020204" pitchFamily="34" charset="0"/>
                <a:cs typeface="Arial" panose="020B0604020202020204" pitchFamily="34" charset="0"/>
              </a:rPr>
              <a:t>Types of Version Control System</a:t>
            </a:r>
          </a:p>
          <a:p>
            <a:endParaRPr lang="en-US" sz="2000" b="1" i="0" dirty="0">
              <a:solidFill>
                <a:srgbClr val="610B38"/>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 Localized version Control System</a:t>
            </a:r>
          </a:p>
          <a:p>
            <a:endParaRPr lang="en-US" sz="18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 Centralized version control systems</a:t>
            </a:r>
          </a:p>
          <a:p>
            <a:endParaRPr lang="en-US" sz="1800" b="0" i="0"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 Distributed version control systems</a:t>
            </a:r>
          </a:p>
          <a:p>
            <a:endParaRPr lang="en-US" sz="1800" b="0" i="0" dirty="0">
              <a:solidFill>
                <a:srgbClr val="610B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77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D941BD-472E-4B09-A0C8-8316D134159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0000" contrast="40000"/>
                    </a14:imgEffect>
                  </a14:imgLayer>
                </a14:imgProps>
              </a:ext>
            </a:extLst>
          </a:blip>
          <a:stretch>
            <a:fillRect/>
          </a:stretch>
        </p:blipFill>
        <p:spPr>
          <a:xfrm>
            <a:off x="354531" y="336885"/>
            <a:ext cx="11482938" cy="6150541"/>
          </a:xfrm>
          <a:prstGeom prst="rect">
            <a:avLst/>
          </a:prstGeom>
        </p:spPr>
      </p:pic>
      <p:sp>
        <p:nvSpPr>
          <p:cNvPr id="5" name="TextBox 4">
            <a:extLst>
              <a:ext uri="{FF2B5EF4-FFF2-40B4-BE49-F238E27FC236}">
                <a16:creationId xmlns:a16="http://schemas.microsoft.com/office/drawing/2014/main" id="{0F2987F2-813D-41E0-8971-5CBC7680E665}"/>
              </a:ext>
            </a:extLst>
          </p:cNvPr>
          <p:cNvSpPr txBox="1"/>
          <p:nvPr/>
        </p:nvSpPr>
        <p:spPr>
          <a:xfrm>
            <a:off x="430731" y="1654827"/>
            <a:ext cx="6097604" cy="3970318"/>
          </a:xfrm>
          <a:prstGeom prst="rect">
            <a:avLst/>
          </a:prstGeom>
          <a:noFill/>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This control </a:t>
            </a:r>
          </a:p>
          <a:p>
            <a:r>
              <a:rPr lang="en-US" sz="2800" dirty="0">
                <a:latin typeface="Arial" panose="020B0604020202020204" pitchFamily="34" charset="0"/>
                <a:cs typeface="Arial" panose="020B0604020202020204" pitchFamily="34" charset="0"/>
              </a:rPr>
              <a:t>    system uses </a:t>
            </a:r>
          </a:p>
          <a:p>
            <a:r>
              <a:rPr lang="en-US" sz="2800" dirty="0">
                <a:latin typeface="Arial" panose="020B0604020202020204" pitchFamily="34" charset="0"/>
                <a:cs typeface="Arial" panose="020B0604020202020204" pitchFamily="34" charset="0"/>
              </a:rPr>
              <a:t>    within a single </a:t>
            </a:r>
          </a:p>
          <a:p>
            <a:r>
              <a:rPr lang="en-US" sz="2800" dirty="0">
                <a:latin typeface="Arial" panose="020B0604020202020204" pitchFamily="34" charset="0"/>
                <a:cs typeface="Arial" panose="020B0604020202020204" pitchFamily="34" charset="0"/>
              </a:rPr>
              <a:t>    machine. </a:t>
            </a:r>
          </a:p>
          <a:p>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Copying of </a:t>
            </a:r>
          </a:p>
          <a:p>
            <a:r>
              <a:rPr lang="en-US" sz="2800" dirty="0">
                <a:latin typeface="Arial" panose="020B0604020202020204" pitchFamily="34" charset="0"/>
                <a:cs typeface="Arial" panose="020B0604020202020204" pitchFamily="34" charset="0"/>
              </a:rPr>
              <a:t>    files from one </a:t>
            </a:r>
          </a:p>
          <a:p>
            <a:r>
              <a:rPr lang="en-US" sz="2800" dirty="0">
                <a:latin typeface="Arial" panose="020B0604020202020204" pitchFamily="34" charset="0"/>
                <a:cs typeface="Arial" panose="020B0604020202020204" pitchFamily="34" charset="0"/>
              </a:rPr>
              <a:t>    directory to </a:t>
            </a:r>
          </a:p>
          <a:p>
            <a:r>
              <a:rPr lang="en-US" sz="2800" dirty="0">
                <a:latin typeface="Arial" panose="020B0604020202020204" pitchFamily="34" charset="0"/>
                <a:cs typeface="Arial" panose="020B0604020202020204" pitchFamily="34" charset="0"/>
              </a:rPr>
              <a:t>    another.</a:t>
            </a:r>
          </a:p>
        </p:txBody>
      </p:sp>
    </p:spTree>
    <p:extLst>
      <p:ext uri="{BB962C8B-B14F-4D97-AF65-F5344CB8AC3E}">
        <p14:creationId xmlns:p14="http://schemas.microsoft.com/office/powerpoint/2010/main" val="105429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FCD773-F75B-412C-8A37-B5520FA1DFDF}"/>
              </a:ext>
            </a:extLst>
          </p:cNvPr>
          <p:cNvSpPr txBox="1"/>
          <p:nvPr/>
        </p:nvSpPr>
        <p:spPr>
          <a:xfrm>
            <a:off x="500513" y="490888"/>
            <a:ext cx="11213431" cy="5386090"/>
          </a:xfrm>
          <a:prstGeom prst="rect">
            <a:avLst/>
          </a:prstGeom>
          <a:noFill/>
        </p:spPr>
        <p:txBody>
          <a:bodyPr wrap="square">
            <a:spAutoFit/>
          </a:bodyPr>
          <a:lstStyle/>
          <a:p>
            <a:r>
              <a:rPr lang="en-US" sz="3200" b="1" dirty="0">
                <a:solidFill>
                  <a:schemeClr val="accent2">
                    <a:lumMod val="50000"/>
                  </a:schemeClr>
                </a:solidFill>
                <a:latin typeface="Arial" panose="020B0604020202020204" pitchFamily="34" charset="0"/>
                <a:cs typeface="Arial" panose="020B0604020202020204" pitchFamily="34" charset="0"/>
              </a:rPr>
              <a:t>Advantages</a:t>
            </a:r>
          </a:p>
          <a:p>
            <a:endParaRPr lang="en-US" sz="3200" b="1" dirty="0">
              <a:solidFill>
                <a:schemeClr val="accent2">
                  <a:lumMod val="50000"/>
                </a:schemeClr>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It is easy to setup</a:t>
            </a:r>
          </a:p>
          <a:p>
            <a:r>
              <a:rPr lang="en-US" sz="2400" dirty="0">
                <a:latin typeface="Arial" panose="020B0604020202020204" pitchFamily="34" charset="0"/>
                <a:cs typeface="Arial" panose="020B0604020202020204" pitchFamily="34" charset="0"/>
              </a:rPr>
              <a:t>· Less efficiency in running</a:t>
            </a:r>
          </a:p>
          <a:p>
            <a:endParaRPr lang="en-US" sz="2400" dirty="0">
              <a:latin typeface="Arial" panose="020B0604020202020204" pitchFamily="34" charset="0"/>
              <a:cs typeface="Arial" panose="020B0604020202020204" pitchFamily="34" charset="0"/>
            </a:endParaRPr>
          </a:p>
          <a:p>
            <a:r>
              <a:rPr lang="en-US" sz="3200" b="1" dirty="0">
                <a:solidFill>
                  <a:schemeClr val="accent2">
                    <a:lumMod val="50000"/>
                  </a:schemeClr>
                </a:solidFill>
                <a:latin typeface="Arial" panose="020B0604020202020204" pitchFamily="34" charset="0"/>
                <a:cs typeface="Arial" panose="020B0604020202020204" pitchFamily="34" charset="0"/>
              </a:rPr>
              <a:t>Disadvantages</a:t>
            </a:r>
          </a:p>
          <a:p>
            <a:endParaRPr lang="en-US" sz="3200" b="1" dirty="0">
              <a:solidFill>
                <a:schemeClr val="accent2">
                  <a:lumMod val="50000"/>
                </a:schemeClr>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It can easily make an error</a:t>
            </a:r>
          </a:p>
          <a:p>
            <a:r>
              <a:rPr lang="en-US" sz="2400" dirty="0">
                <a:latin typeface="Arial" panose="020B0604020202020204" pitchFamily="34" charset="0"/>
                <a:cs typeface="Arial" panose="020B0604020202020204" pitchFamily="34" charset="0"/>
              </a:rPr>
              <a:t>· Not suitable for a group project</a:t>
            </a:r>
          </a:p>
          <a:p>
            <a:r>
              <a:rPr lang="en-US" sz="2400" dirty="0">
                <a:latin typeface="Arial" panose="020B0604020202020204" pitchFamily="34" charset="0"/>
                <a:cs typeface="Arial" panose="020B0604020202020204" pitchFamily="34" charset="0"/>
              </a:rPr>
              <a:t>· Unsafe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Due to high disadvantages, the developer moved to the next version control called centralized version control system.</a:t>
            </a:r>
          </a:p>
        </p:txBody>
      </p:sp>
    </p:spTree>
    <p:extLst>
      <p:ext uri="{BB962C8B-B14F-4D97-AF65-F5344CB8AC3E}">
        <p14:creationId xmlns:p14="http://schemas.microsoft.com/office/powerpoint/2010/main" val="324280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750771" y="490272"/>
            <a:ext cx="10774921" cy="3046988"/>
          </a:xfrm>
          <a:prstGeom prst="rect">
            <a:avLst/>
          </a:prstGeom>
          <a:noFill/>
        </p:spPr>
        <p:txBody>
          <a:bodyPr wrap="square">
            <a:spAutoFit/>
          </a:bodyPr>
          <a:lstStyle/>
          <a:p>
            <a:r>
              <a:rPr lang="en-US" sz="2800" b="1" dirty="0">
                <a:solidFill>
                  <a:srgbClr val="610B38"/>
                </a:solidFill>
                <a:latin typeface="Arial" panose="020B0604020202020204" pitchFamily="34" charset="0"/>
                <a:cs typeface="Arial" panose="020B0604020202020204" pitchFamily="34" charset="0"/>
              </a:rPr>
              <a:t>Centralized Version Control System (CVCS)</a:t>
            </a:r>
          </a:p>
          <a:p>
            <a:endParaRPr lang="en-US" sz="2800" b="1" i="0" dirty="0">
              <a:solidFill>
                <a:srgbClr val="610B38"/>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 centralized</a:t>
            </a:r>
            <a:r>
              <a:rPr lang="en-US" sz="2000" i="0" dirty="0">
                <a:effectLst/>
                <a:latin typeface="Arial" panose="020B0604020202020204" pitchFamily="34" charset="0"/>
                <a:cs typeface="Arial" panose="020B0604020202020204" pitchFamily="34" charset="0"/>
              </a:rPr>
              <a:t> version control system (CVCS) uses a central server to store all files and enables team collaboration. It works on a single repository to which users can directly access a central server.</a:t>
            </a:r>
          </a:p>
          <a:p>
            <a:pPr marL="342900" indent="-342900">
              <a:buFont typeface="Arial" panose="020B0604020202020204" pitchFamily="34" charset="0"/>
              <a:buChar char="•"/>
            </a:pPr>
            <a:r>
              <a:rPr lang="en-US" sz="2000" i="0" dirty="0">
                <a:effectLst/>
                <a:latin typeface="Arial" panose="020B0604020202020204" pitchFamily="34" charset="0"/>
                <a:cs typeface="Arial" panose="020B0604020202020204" pitchFamily="34" charset="0"/>
              </a:rPr>
              <a:t>Please refer to the diagram below to get a better idea of CVCS:</a:t>
            </a:r>
          </a:p>
          <a:p>
            <a:endParaRPr lang="en-US" sz="2000" b="1" i="0" dirty="0">
              <a:solidFill>
                <a:srgbClr val="610B38"/>
              </a:solidFill>
              <a:effectLst/>
              <a:latin typeface="Arial" panose="020B0604020202020204" pitchFamily="34" charset="0"/>
              <a:cs typeface="Arial" panose="020B0604020202020204" pitchFamily="34" charset="0"/>
            </a:endParaRPr>
          </a:p>
          <a:p>
            <a:endParaRPr lang="en-US" sz="1800" b="0" i="0" dirty="0">
              <a:solidFill>
                <a:srgbClr val="000000"/>
              </a:solidFill>
              <a:effectLst/>
              <a:latin typeface="Arial" panose="020B0604020202020204" pitchFamily="34" charset="0"/>
              <a:cs typeface="Arial" panose="020B0604020202020204" pitchFamily="34" charset="0"/>
            </a:endParaRPr>
          </a:p>
          <a:p>
            <a:endParaRPr lang="en-US" sz="1800" b="0" i="0" dirty="0">
              <a:solidFill>
                <a:srgbClr val="610B38"/>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DD1CAB4-A99B-4669-AA59-228BA41B8A3D}"/>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750771" y="2722897"/>
            <a:ext cx="10395284" cy="3721834"/>
          </a:xfrm>
          <a:prstGeom prst="rect">
            <a:avLst/>
          </a:prstGeom>
        </p:spPr>
      </p:pic>
    </p:spTree>
    <p:extLst>
      <p:ext uri="{BB962C8B-B14F-4D97-AF65-F5344CB8AC3E}">
        <p14:creationId xmlns:p14="http://schemas.microsoft.com/office/powerpoint/2010/main" val="166716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750771" y="490272"/>
            <a:ext cx="10818795" cy="6155531"/>
          </a:xfrm>
          <a:prstGeom prst="rect">
            <a:avLst/>
          </a:prstGeom>
          <a:noFill/>
        </p:spPr>
        <p:txBody>
          <a:bodyPr wrap="square">
            <a:spAutoFit/>
          </a:bodyPr>
          <a:lstStyle/>
          <a:p>
            <a:r>
              <a:rPr lang="en-US" sz="2800" b="1" dirty="0">
                <a:solidFill>
                  <a:srgbClr val="610B38"/>
                </a:solidFill>
                <a:latin typeface="Arial" panose="020B0604020202020204" pitchFamily="34" charset="0"/>
                <a:cs typeface="Arial" panose="020B0604020202020204" pitchFamily="34" charset="0"/>
              </a:rPr>
              <a:t>Centralized Version Control System (CVCS)</a:t>
            </a:r>
          </a:p>
          <a:p>
            <a:endParaRPr lang="en-US" sz="2800" b="1" i="0" dirty="0">
              <a:solidFill>
                <a:srgbClr val="610B38"/>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i="0" dirty="0">
                <a:solidFill>
                  <a:srgbClr val="4A4A4A"/>
                </a:solidFill>
                <a:effectLst/>
                <a:latin typeface="Arial" panose="020B0604020202020204" pitchFamily="34" charset="0"/>
                <a:cs typeface="Arial" panose="020B0604020202020204" pitchFamily="34" charset="0"/>
              </a:rPr>
              <a:t>The</a:t>
            </a:r>
            <a:r>
              <a:rPr lang="en-US" sz="2000" b="0" i="0" dirty="0">
                <a:solidFill>
                  <a:srgbClr val="4A4A4A"/>
                </a:solidFill>
                <a:effectLst/>
                <a:latin typeface="Arial" panose="020B0604020202020204" pitchFamily="34" charset="0"/>
                <a:cs typeface="Arial" panose="020B0604020202020204" pitchFamily="34" charset="0"/>
              </a:rPr>
              <a:t> repository in the above diagram indicates a </a:t>
            </a:r>
            <a:r>
              <a:rPr lang="en-US" sz="2000" b="1" i="0" dirty="0">
                <a:solidFill>
                  <a:srgbClr val="4A4A4A"/>
                </a:solidFill>
                <a:effectLst/>
                <a:latin typeface="Arial" panose="020B0604020202020204" pitchFamily="34" charset="0"/>
                <a:cs typeface="Arial" panose="020B0604020202020204" pitchFamily="34" charset="0"/>
              </a:rPr>
              <a:t>central server </a:t>
            </a:r>
            <a:r>
              <a:rPr lang="en-US" sz="2000" b="0" i="0" dirty="0">
                <a:solidFill>
                  <a:srgbClr val="4A4A4A"/>
                </a:solidFill>
                <a:effectLst/>
                <a:latin typeface="Arial" panose="020B0604020202020204" pitchFamily="34" charset="0"/>
                <a:cs typeface="Arial" panose="020B0604020202020204" pitchFamily="34" charset="0"/>
              </a:rPr>
              <a:t>that could be </a:t>
            </a:r>
            <a:r>
              <a:rPr lang="en-US" sz="2000" b="1" i="0" dirty="0">
                <a:solidFill>
                  <a:srgbClr val="4A4A4A"/>
                </a:solidFill>
                <a:effectLst/>
                <a:latin typeface="Arial" panose="020B0604020202020204" pitchFamily="34" charset="0"/>
                <a:cs typeface="Arial" panose="020B0604020202020204" pitchFamily="34" charset="0"/>
              </a:rPr>
              <a:t>main</a:t>
            </a:r>
            <a:r>
              <a:rPr lang="en-US" sz="2000" b="0" i="0" dirty="0">
                <a:solidFill>
                  <a:srgbClr val="4A4A4A"/>
                </a:solidFill>
                <a:effectLst/>
                <a:latin typeface="Arial" panose="020B0604020202020204" pitchFamily="34" charset="0"/>
                <a:cs typeface="Arial" panose="020B0604020202020204" pitchFamily="34" charset="0"/>
              </a:rPr>
              <a:t> or </a:t>
            </a:r>
            <a:r>
              <a:rPr lang="en-US" sz="2000" b="1" i="0" dirty="0">
                <a:solidFill>
                  <a:srgbClr val="4A4A4A"/>
                </a:solidFill>
                <a:effectLst/>
                <a:latin typeface="Arial" panose="020B0604020202020204" pitchFamily="34" charset="0"/>
                <a:cs typeface="Arial" panose="020B0604020202020204" pitchFamily="34" charset="0"/>
              </a:rPr>
              <a:t>remote</a:t>
            </a:r>
            <a:r>
              <a:rPr lang="en-US" sz="2000" b="0" i="0" dirty="0">
                <a:solidFill>
                  <a:srgbClr val="4A4A4A"/>
                </a:solidFill>
                <a:effectLst/>
                <a:latin typeface="Arial" panose="020B0604020202020204" pitchFamily="34" charset="0"/>
                <a:cs typeface="Arial" panose="020B0604020202020204" pitchFamily="34" charset="0"/>
              </a:rPr>
              <a:t> which is directly connected to each of the </a:t>
            </a:r>
            <a:r>
              <a:rPr lang="en-US" sz="2000" b="1" i="0" dirty="0">
                <a:solidFill>
                  <a:srgbClr val="4A4A4A"/>
                </a:solidFill>
                <a:effectLst/>
                <a:latin typeface="Arial" panose="020B0604020202020204" pitchFamily="34" charset="0"/>
                <a:cs typeface="Arial" panose="020B0604020202020204" pitchFamily="34" charset="0"/>
              </a:rPr>
              <a:t>programmer’s workstations</a:t>
            </a:r>
            <a:r>
              <a:rPr lang="en-US" sz="2000" b="0" i="0" dirty="0">
                <a:solidFill>
                  <a:srgbClr val="4A4A4A"/>
                </a:solidFill>
                <a:effectLst/>
                <a:latin typeface="Arial" panose="020B0604020202020204" pitchFamily="34" charset="0"/>
                <a:cs typeface="Arial" panose="020B0604020202020204" pitchFamily="34" charset="0"/>
              </a:rPr>
              <a:t>.</a:t>
            </a:r>
          </a:p>
          <a:p>
            <a:pPr algn="just"/>
            <a:endParaRPr lang="en-US" sz="2000" b="0" i="0" dirty="0">
              <a:solidFill>
                <a:srgbClr val="4A4A4A"/>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4A4A4A"/>
                </a:solidFill>
                <a:effectLst/>
                <a:latin typeface="Arial" panose="020B0604020202020204" pitchFamily="34" charset="0"/>
                <a:cs typeface="Arial" panose="020B0604020202020204" pitchFamily="34" charset="0"/>
              </a:rPr>
              <a:t>Every programmer can extract or </a:t>
            </a:r>
            <a:r>
              <a:rPr lang="en-US" sz="2000" b="1" i="0" dirty="0">
                <a:solidFill>
                  <a:srgbClr val="4A4A4A"/>
                </a:solidFill>
                <a:effectLst/>
                <a:latin typeface="Arial" panose="020B0604020202020204" pitchFamily="34" charset="0"/>
                <a:cs typeface="Arial" panose="020B0604020202020204" pitchFamily="34" charset="0"/>
              </a:rPr>
              <a:t>update</a:t>
            </a:r>
            <a:r>
              <a:rPr lang="en-US" sz="2000" b="0" i="0" dirty="0">
                <a:solidFill>
                  <a:srgbClr val="4A4A4A"/>
                </a:solidFill>
                <a:effectLst/>
                <a:latin typeface="Arial" panose="020B0604020202020204" pitchFamily="34" charset="0"/>
                <a:cs typeface="Arial" panose="020B0604020202020204" pitchFamily="34" charset="0"/>
              </a:rPr>
              <a:t> their workstations with the data present in the repository or can make changes to the data or </a:t>
            </a:r>
            <a:r>
              <a:rPr lang="en-US" sz="2000" b="1" i="0" dirty="0">
                <a:solidFill>
                  <a:srgbClr val="4A4A4A"/>
                </a:solidFill>
                <a:effectLst/>
                <a:latin typeface="Arial" panose="020B0604020202020204" pitchFamily="34" charset="0"/>
                <a:cs typeface="Arial" panose="020B0604020202020204" pitchFamily="34" charset="0"/>
              </a:rPr>
              <a:t>commit</a:t>
            </a:r>
            <a:r>
              <a:rPr lang="en-US" sz="2000" b="0" i="0" dirty="0">
                <a:solidFill>
                  <a:srgbClr val="4A4A4A"/>
                </a:solidFill>
                <a:effectLst/>
                <a:latin typeface="Arial" panose="020B0604020202020204" pitchFamily="34" charset="0"/>
                <a:cs typeface="Arial" panose="020B0604020202020204" pitchFamily="34" charset="0"/>
              </a:rPr>
              <a:t> in the repository. Every operation is performed directly on the repository.</a:t>
            </a:r>
          </a:p>
          <a:p>
            <a:pPr marL="342900" indent="-342900" algn="just">
              <a:buFont typeface="Arial" panose="020B0604020202020204" pitchFamily="34" charset="0"/>
              <a:buChar char="•"/>
            </a:pPr>
            <a:endParaRPr lang="en-US" sz="2000" b="0" i="0" dirty="0">
              <a:solidFill>
                <a:srgbClr val="4A4A4A"/>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4A4A4A"/>
                </a:solidFill>
                <a:effectLst/>
                <a:latin typeface="Arial" panose="020B0604020202020204" pitchFamily="34" charset="0"/>
                <a:cs typeface="Arial" panose="020B0604020202020204" pitchFamily="34" charset="0"/>
              </a:rPr>
              <a:t>Even though it seems pretty convenient to maintain a single repository, it has some major drawbacks. Some of them are:</a:t>
            </a:r>
          </a:p>
          <a:p>
            <a:pPr marL="342900" indent="-342900" algn="just">
              <a:buFont typeface="Arial" panose="020B0604020202020204" pitchFamily="34" charset="0"/>
              <a:buChar char="•"/>
            </a:pPr>
            <a:endParaRPr lang="en-US" sz="2000" b="0" i="0" dirty="0">
              <a:solidFill>
                <a:srgbClr val="4A4A4A"/>
              </a:solidFill>
              <a:effectLst/>
              <a:latin typeface="Arial" panose="020B0604020202020204" pitchFamily="34" charset="0"/>
              <a:cs typeface="Arial" panose="020B0604020202020204" pitchFamily="34" charset="0"/>
            </a:endParaRPr>
          </a:p>
          <a:p>
            <a:pPr algn="just"/>
            <a:r>
              <a:rPr lang="en-US" sz="2000" b="0" i="0" dirty="0">
                <a:solidFill>
                  <a:srgbClr val="4A4A4A"/>
                </a:solidFill>
                <a:effectLst/>
                <a:latin typeface="Arial" panose="020B0604020202020204" pitchFamily="34" charset="0"/>
                <a:cs typeface="Arial" panose="020B0604020202020204" pitchFamily="34" charset="0"/>
              </a:rPr>
              <a:t>1.    </a:t>
            </a:r>
            <a:r>
              <a:rPr lang="en-US" sz="2000" b="1" i="0" dirty="0">
                <a:solidFill>
                  <a:srgbClr val="4A4A4A"/>
                </a:solidFill>
                <a:effectLst/>
                <a:latin typeface="Arial" panose="020B0604020202020204" pitchFamily="34" charset="0"/>
                <a:cs typeface="Arial" panose="020B0604020202020204" pitchFamily="34" charset="0"/>
              </a:rPr>
              <a:t>It is not locally available</a:t>
            </a:r>
            <a:r>
              <a:rPr lang="en-US" sz="2000" b="0" i="0" dirty="0">
                <a:solidFill>
                  <a:srgbClr val="4A4A4A"/>
                </a:solidFill>
                <a:effectLst/>
                <a:latin typeface="Arial" panose="020B0604020202020204" pitchFamily="34" charset="0"/>
                <a:cs typeface="Arial" panose="020B0604020202020204" pitchFamily="34" charset="0"/>
              </a:rPr>
              <a:t>; meaning you always need to be connected to a </a:t>
            </a:r>
            <a:r>
              <a:rPr lang="en-US" sz="2000" b="1" i="0" dirty="0">
                <a:solidFill>
                  <a:srgbClr val="4A4A4A"/>
                </a:solidFill>
                <a:effectLst/>
                <a:latin typeface="Arial" panose="020B0604020202020204" pitchFamily="34" charset="0"/>
                <a:cs typeface="Arial" panose="020B0604020202020204" pitchFamily="34" charset="0"/>
              </a:rPr>
              <a:t>network</a:t>
            </a:r>
            <a:r>
              <a:rPr lang="en-US" sz="2000" b="0" i="0" dirty="0">
                <a:solidFill>
                  <a:srgbClr val="4A4A4A"/>
                </a:solidFill>
                <a:effectLst/>
                <a:latin typeface="Arial" panose="020B0604020202020204" pitchFamily="34" charset="0"/>
                <a:cs typeface="Arial" panose="020B0604020202020204" pitchFamily="34" charset="0"/>
              </a:rPr>
              <a:t> to </a:t>
            </a:r>
          </a:p>
          <a:p>
            <a:pPr algn="just"/>
            <a:r>
              <a:rPr lang="en-US" sz="2000" dirty="0">
                <a:solidFill>
                  <a:srgbClr val="4A4A4A"/>
                </a:solidFill>
                <a:latin typeface="Arial" panose="020B0604020202020204" pitchFamily="34" charset="0"/>
                <a:cs typeface="Arial" panose="020B0604020202020204" pitchFamily="34" charset="0"/>
              </a:rPr>
              <a:t>       perform any action</a:t>
            </a:r>
            <a:endParaRPr lang="en-US" sz="2000" b="0" i="0" dirty="0">
              <a:solidFill>
                <a:srgbClr val="4A4A4A"/>
              </a:solidFill>
              <a:effectLst/>
              <a:latin typeface="Arial" panose="020B0604020202020204" pitchFamily="34" charset="0"/>
              <a:cs typeface="Arial" panose="020B0604020202020204" pitchFamily="34" charset="0"/>
            </a:endParaRPr>
          </a:p>
          <a:p>
            <a:pPr marL="457200" indent="-457200" algn="just">
              <a:buAutoNum type="arabicPeriod" startAt="2"/>
            </a:pPr>
            <a:r>
              <a:rPr lang="en-US" sz="2000" b="0" i="0" dirty="0">
                <a:solidFill>
                  <a:srgbClr val="4A4A4A"/>
                </a:solidFill>
                <a:effectLst/>
                <a:latin typeface="Arial" panose="020B0604020202020204" pitchFamily="34" charset="0"/>
                <a:cs typeface="Arial" panose="020B0604020202020204" pitchFamily="34" charset="0"/>
              </a:rPr>
              <a:t>Since everything is centralized, in any case, the central server getting </a:t>
            </a:r>
            <a:r>
              <a:rPr lang="en-US" sz="2000" b="1" i="0" dirty="0">
                <a:solidFill>
                  <a:srgbClr val="4A4A4A"/>
                </a:solidFill>
                <a:effectLst/>
                <a:latin typeface="Arial" panose="020B0604020202020204" pitchFamily="34" charset="0"/>
                <a:cs typeface="Arial" panose="020B0604020202020204" pitchFamily="34" charset="0"/>
              </a:rPr>
              <a:t>crashed </a:t>
            </a:r>
            <a:r>
              <a:rPr lang="en-US" sz="2000" b="0" i="0" dirty="0">
                <a:solidFill>
                  <a:srgbClr val="4A4A4A"/>
                </a:solidFill>
                <a:effectLst/>
                <a:latin typeface="Arial" panose="020B0604020202020204" pitchFamily="34" charset="0"/>
                <a:cs typeface="Arial" panose="020B0604020202020204" pitchFamily="34" charset="0"/>
              </a:rPr>
              <a:t>will result</a:t>
            </a:r>
          </a:p>
          <a:p>
            <a:pPr algn="just"/>
            <a:r>
              <a:rPr lang="en-US" sz="2000" b="0" i="0" dirty="0">
                <a:solidFill>
                  <a:srgbClr val="4A4A4A"/>
                </a:solidFill>
                <a:effectLst/>
                <a:latin typeface="Arial" panose="020B0604020202020204" pitchFamily="34" charset="0"/>
                <a:cs typeface="Arial" panose="020B0604020202020204" pitchFamily="34" charset="0"/>
              </a:rPr>
              <a:t>       in </a:t>
            </a:r>
            <a:r>
              <a:rPr lang="en-US" sz="2000" b="1" i="0" dirty="0">
                <a:solidFill>
                  <a:srgbClr val="4A4A4A"/>
                </a:solidFill>
                <a:effectLst/>
                <a:latin typeface="Arial" panose="020B0604020202020204" pitchFamily="34" charset="0"/>
                <a:cs typeface="Arial" panose="020B0604020202020204" pitchFamily="34" charset="0"/>
              </a:rPr>
              <a:t>losing</a:t>
            </a:r>
            <a:r>
              <a:rPr lang="en-US" sz="2000" b="0" i="0" dirty="0">
                <a:solidFill>
                  <a:srgbClr val="4A4A4A"/>
                </a:solidFill>
                <a:effectLst/>
                <a:latin typeface="Arial" panose="020B0604020202020204" pitchFamily="34" charset="0"/>
                <a:cs typeface="Arial" panose="020B0604020202020204" pitchFamily="34" charset="0"/>
              </a:rPr>
              <a:t> the entire data of the project.</a:t>
            </a:r>
          </a:p>
          <a:p>
            <a:br>
              <a:rPr lang="en-US" sz="2000" dirty="0"/>
            </a:br>
            <a:endParaRPr lang="en-US" sz="2000" b="1" i="0" dirty="0">
              <a:solidFill>
                <a:srgbClr val="610B38"/>
              </a:solidFill>
              <a:effectLst/>
              <a:latin typeface="Arial" panose="020B0604020202020204" pitchFamily="34" charset="0"/>
              <a:cs typeface="Arial" panose="020B0604020202020204" pitchFamily="34" charset="0"/>
            </a:endParaRPr>
          </a:p>
          <a:p>
            <a:endParaRPr lang="en-US" sz="1800" b="0" i="0" dirty="0">
              <a:solidFill>
                <a:srgbClr val="610B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55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750771" y="490272"/>
            <a:ext cx="10818795" cy="4431983"/>
          </a:xfrm>
          <a:prstGeom prst="rect">
            <a:avLst/>
          </a:prstGeom>
          <a:noFill/>
        </p:spPr>
        <p:txBody>
          <a:bodyPr wrap="square">
            <a:spAutoFit/>
          </a:bodyPr>
          <a:lstStyle/>
          <a:p>
            <a:r>
              <a:rPr lang="en-US" sz="3200" b="1" dirty="0">
                <a:solidFill>
                  <a:srgbClr val="610B38"/>
                </a:solidFill>
                <a:latin typeface="Arial" panose="020B0604020202020204" pitchFamily="34" charset="0"/>
                <a:cs typeface="Arial" panose="020B0604020202020204" pitchFamily="34" charset="0"/>
              </a:rPr>
              <a:t>Centralized Version Control System (CVCS)</a:t>
            </a:r>
          </a:p>
          <a:p>
            <a:endParaRPr lang="en-US" sz="2000" dirty="0"/>
          </a:p>
          <a:p>
            <a:endParaRPr lang="en-US" sz="2000" dirty="0"/>
          </a:p>
          <a:p>
            <a:pPr marL="342900" indent="-342900">
              <a:buFont typeface="Wingdings" panose="05000000000000000000" pitchFamily="2" charset="2"/>
              <a:buChar char="q"/>
            </a:pPr>
            <a:r>
              <a:rPr lang="en-US" sz="2800" b="1" dirty="0">
                <a:solidFill>
                  <a:schemeClr val="accent2">
                    <a:lumMod val="50000"/>
                  </a:schemeClr>
                </a:solidFill>
                <a:latin typeface="Arial" panose="020B0604020202020204" pitchFamily="34" charset="0"/>
                <a:cs typeface="Arial" panose="020B0604020202020204" pitchFamily="34" charset="0"/>
              </a:rPr>
              <a:t>Benefits of CVCS</a:t>
            </a:r>
          </a:p>
          <a:p>
            <a:endParaRPr lang="en-US" sz="2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1. Easy to learn and manage </a:t>
            </a:r>
          </a:p>
          <a:p>
            <a:r>
              <a:rPr lang="en-US" sz="2400" dirty="0">
                <a:latin typeface="Arial" panose="020B0604020202020204" pitchFamily="34" charset="0"/>
                <a:cs typeface="Arial" panose="020B0604020202020204" pitchFamily="34" charset="0"/>
              </a:rPr>
              <a:t>2. Works well with binary files </a:t>
            </a:r>
          </a:p>
          <a:p>
            <a:r>
              <a:rPr lang="en-US" sz="2400" dirty="0">
                <a:latin typeface="Arial" panose="020B0604020202020204" pitchFamily="34" charset="0"/>
                <a:cs typeface="Arial" panose="020B0604020202020204" pitchFamily="34" charset="0"/>
              </a:rPr>
              <a:t>3. More control over users and their access. </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CVS and SVN are some conventional Central Version Control systems. </a:t>
            </a:r>
            <a:br>
              <a:rPr lang="en-US" sz="2400" dirty="0"/>
            </a:br>
            <a:endParaRPr lang="en-US" sz="2400" b="1" i="0" dirty="0">
              <a:solidFill>
                <a:srgbClr val="610B38"/>
              </a:solidFill>
              <a:effectLst/>
              <a:latin typeface="Arial" panose="020B0604020202020204" pitchFamily="34" charset="0"/>
              <a:cs typeface="Arial" panose="020B0604020202020204" pitchFamily="34" charset="0"/>
            </a:endParaRPr>
          </a:p>
          <a:p>
            <a:endParaRPr lang="en-US" sz="1800" b="0" i="0" dirty="0">
              <a:solidFill>
                <a:srgbClr val="610B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380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CB0C1-144A-439D-B711-0B05D05A5E68}"/>
              </a:ext>
            </a:extLst>
          </p:cNvPr>
          <p:cNvSpPr txBox="1"/>
          <p:nvPr/>
        </p:nvSpPr>
        <p:spPr>
          <a:xfrm>
            <a:off x="750771" y="490272"/>
            <a:ext cx="10818795" cy="5170646"/>
          </a:xfrm>
          <a:prstGeom prst="rect">
            <a:avLst/>
          </a:prstGeom>
          <a:noFill/>
        </p:spPr>
        <p:txBody>
          <a:bodyPr wrap="square">
            <a:spAutoFit/>
          </a:bodyPr>
          <a:lstStyle/>
          <a:p>
            <a:r>
              <a:rPr lang="en-US" sz="2800" b="1" dirty="0">
                <a:solidFill>
                  <a:srgbClr val="610B38"/>
                </a:solidFill>
                <a:latin typeface="Arial" panose="020B0604020202020204" pitchFamily="34" charset="0"/>
                <a:cs typeface="Arial" panose="020B0604020202020204" pitchFamily="34" charset="0"/>
              </a:rPr>
              <a:t>Distributed Version Control System (CVCS)</a:t>
            </a:r>
          </a:p>
          <a:p>
            <a:endParaRPr lang="en-US" sz="2800" b="1" i="0" dirty="0">
              <a:solidFill>
                <a:srgbClr val="610B38"/>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solidFill>
                  <a:srgbClr val="4A4A4A"/>
                </a:solidFill>
                <a:effectLst/>
                <a:latin typeface="Arial" panose="020B0604020202020204" pitchFamily="34" charset="0"/>
                <a:cs typeface="Arial" panose="020B0604020202020204" pitchFamily="34" charset="0"/>
              </a:rPr>
              <a:t>These systems </a:t>
            </a:r>
            <a:r>
              <a:rPr lang="en-US" sz="2400" b="1" i="0" dirty="0">
                <a:solidFill>
                  <a:srgbClr val="4A4A4A"/>
                </a:solidFill>
                <a:effectLst/>
                <a:latin typeface="Arial" panose="020B0604020202020204" pitchFamily="34" charset="0"/>
                <a:cs typeface="Arial" panose="020B0604020202020204" pitchFamily="34" charset="0"/>
              </a:rPr>
              <a:t>do not </a:t>
            </a:r>
            <a:r>
              <a:rPr lang="en-US" sz="2400" b="0" i="0" dirty="0">
                <a:solidFill>
                  <a:srgbClr val="4A4A4A"/>
                </a:solidFill>
                <a:effectLst/>
                <a:latin typeface="Arial" panose="020B0604020202020204" pitchFamily="34" charset="0"/>
                <a:cs typeface="Arial" panose="020B0604020202020204" pitchFamily="34" charset="0"/>
              </a:rPr>
              <a:t>necessarily </a:t>
            </a:r>
            <a:r>
              <a:rPr lang="en-US" sz="2400" b="1" i="0" dirty="0">
                <a:solidFill>
                  <a:srgbClr val="4A4A4A"/>
                </a:solidFill>
                <a:effectLst/>
                <a:latin typeface="Arial" panose="020B0604020202020204" pitchFamily="34" charset="0"/>
                <a:cs typeface="Arial" panose="020B0604020202020204" pitchFamily="34" charset="0"/>
              </a:rPr>
              <a:t>rely</a:t>
            </a:r>
            <a:r>
              <a:rPr lang="en-US" sz="2400" b="0" i="0" dirty="0">
                <a:solidFill>
                  <a:srgbClr val="4A4A4A"/>
                </a:solidFill>
                <a:effectLst/>
                <a:latin typeface="Arial" panose="020B0604020202020204" pitchFamily="34" charset="0"/>
                <a:cs typeface="Arial" panose="020B0604020202020204" pitchFamily="34" charset="0"/>
              </a:rPr>
              <a:t> on a </a:t>
            </a:r>
            <a:r>
              <a:rPr lang="en-US" sz="2400" b="1" i="0" dirty="0">
                <a:solidFill>
                  <a:srgbClr val="4A4A4A"/>
                </a:solidFill>
                <a:effectLst/>
                <a:latin typeface="Arial" panose="020B0604020202020204" pitchFamily="34" charset="0"/>
                <a:cs typeface="Arial" panose="020B0604020202020204" pitchFamily="34" charset="0"/>
              </a:rPr>
              <a:t>central server</a:t>
            </a:r>
            <a:r>
              <a:rPr lang="en-US" sz="2400" b="0" i="0" dirty="0">
                <a:solidFill>
                  <a:srgbClr val="4A4A4A"/>
                </a:solidFill>
                <a:effectLst/>
                <a:latin typeface="Arial" panose="020B0604020202020204" pitchFamily="34" charset="0"/>
                <a:cs typeface="Arial" panose="020B0604020202020204" pitchFamily="34" charset="0"/>
              </a:rPr>
              <a:t> to store all the versions of a project file.</a:t>
            </a:r>
          </a:p>
          <a:p>
            <a:pPr marL="342900" indent="-342900" algn="just">
              <a:buFont typeface="Arial" panose="020B0604020202020204" pitchFamily="34" charset="0"/>
              <a:buChar char="•"/>
            </a:pPr>
            <a:endParaRPr lang="en-US" sz="2400" b="0" i="0" dirty="0">
              <a:solidFill>
                <a:srgbClr val="4A4A4A"/>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solidFill>
                  <a:srgbClr val="4A4A4A"/>
                </a:solidFill>
                <a:effectLst/>
                <a:latin typeface="Arial" panose="020B0604020202020204" pitchFamily="34" charset="0"/>
                <a:cs typeface="Arial" panose="020B0604020202020204" pitchFamily="34" charset="0"/>
              </a:rPr>
              <a:t>In Distributed VCS, every contributor has a local copy of the main repository i.e. everyone </a:t>
            </a:r>
            <a:r>
              <a:rPr lang="en-US" sz="2400" b="1" i="0" dirty="0">
                <a:solidFill>
                  <a:srgbClr val="4A4A4A"/>
                </a:solidFill>
                <a:effectLst/>
                <a:latin typeface="Arial" panose="020B0604020202020204" pitchFamily="34" charset="0"/>
                <a:cs typeface="Arial" panose="020B0604020202020204" pitchFamily="34" charset="0"/>
              </a:rPr>
              <a:t>maintains a local repository </a:t>
            </a:r>
            <a:r>
              <a:rPr lang="en-US" sz="2400" b="0" i="0" dirty="0">
                <a:solidFill>
                  <a:srgbClr val="4A4A4A"/>
                </a:solidFill>
                <a:effectLst/>
                <a:latin typeface="Arial" panose="020B0604020202020204" pitchFamily="34" charset="0"/>
                <a:cs typeface="Arial" panose="020B0604020202020204" pitchFamily="34" charset="0"/>
              </a:rPr>
              <a:t>of their own which contains all the files and metadata present in the main repository.</a:t>
            </a:r>
          </a:p>
          <a:p>
            <a:pPr marL="342900" indent="-342900" algn="just">
              <a:buFont typeface="Arial" panose="020B0604020202020204" pitchFamily="34" charset="0"/>
              <a:buChar char="•"/>
            </a:pPr>
            <a:endParaRPr lang="en-US" sz="2400" b="0" i="0" dirty="0">
              <a:solidFill>
                <a:srgbClr val="4A4A4A"/>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solidFill>
                  <a:srgbClr val="4A4A4A"/>
                </a:solidFill>
                <a:effectLst/>
                <a:latin typeface="Arial" panose="020B0604020202020204" pitchFamily="34" charset="0"/>
                <a:cs typeface="Arial" panose="020B0604020202020204" pitchFamily="34" charset="0"/>
              </a:rPr>
              <a:t>You will understand it better by referring to the diagram below:</a:t>
            </a:r>
          </a:p>
          <a:p>
            <a:br>
              <a:rPr lang="en-US" sz="2400" b="0" i="0" dirty="0">
                <a:solidFill>
                  <a:srgbClr val="4A4A4A"/>
                </a:solidFill>
                <a:effectLst/>
                <a:latin typeface="Open Sans" panose="020B0606030504020204" pitchFamily="34" charset="0"/>
              </a:rPr>
            </a:br>
            <a:br>
              <a:rPr lang="en-US" sz="2000" dirty="0"/>
            </a:br>
            <a:endParaRPr lang="en-US" sz="2000" b="1" i="0" dirty="0">
              <a:solidFill>
                <a:srgbClr val="610B38"/>
              </a:solidFill>
              <a:effectLst/>
              <a:latin typeface="Arial" panose="020B0604020202020204" pitchFamily="34" charset="0"/>
              <a:cs typeface="Arial" panose="020B0604020202020204" pitchFamily="34" charset="0"/>
            </a:endParaRPr>
          </a:p>
          <a:p>
            <a:endParaRPr lang="en-US" sz="1800" b="0" i="0" dirty="0">
              <a:solidFill>
                <a:srgbClr val="610B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344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{46A9389B-10DD-4338-9020-3256D0621C4E}tf78438558_win32</Template>
  <TotalTime>6658</TotalTime>
  <Words>2553</Words>
  <Application>Microsoft Office PowerPoint</Application>
  <PresentationFormat>Widescreen</PresentationFormat>
  <Paragraphs>318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Century Gothic</vt:lpstr>
      <vt:lpstr>Garamond</vt:lpstr>
      <vt:lpstr>inter-regular</vt:lpstr>
      <vt:lpstr>Open Sans</vt:lpstr>
      <vt:lpstr>Wingdings</vt:lpstr>
      <vt:lpstr>Work Sans</vt:lpstr>
      <vt:lpstr>SavonVTI</vt:lpstr>
      <vt:lpstr>Git &amp; Git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dc:title>
  <dc:creator>Kandarp Vaishnav</dc:creator>
  <cp:lastModifiedBy>Ashish WaNt iT</cp:lastModifiedBy>
  <cp:revision>10</cp:revision>
  <dcterms:created xsi:type="dcterms:W3CDTF">2022-01-18T01:50:04Z</dcterms:created>
  <dcterms:modified xsi:type="dcterms:W3CDTF">2022-01-23T22:42:59Z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