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oppins" charset="1" panose="00000500000000000000"/>
      <p:regular r:id="rId13"/>
    </p:embeddedFont>
    <p:embeddedFont>
      <p:font typeface="Canva Sans Bold" charset="1" panose="020B0803030501040103"/>
      <p:regular r:id="rId14"/>
    </p:embeddedFont>
    <p:embeddedFont>
      <p:font typeface="Impact" charset="1" panose="020B0806030902050204"/>
      <p:regular r:id="rId15"/>
    </p:embeddedFont>
    <p:embeddedFont>
      <p:font typeface="Canva Sans" charset="1" panose="020B0503030501040103"/>
      <p:regular r:id="rId16"/>
    </p:embeddedFont>
    <p:embeddedFont>
      <p:font typeface="Poppins Italics" charset="1" panose="00000500000000000000"/>
      <p:regular r:id="rId17"/>
    </p:embeddedFont>
    <p:embeddedFont>
      <p:font typeface="Inter" charset="1" panose="020B0502030000000004"/>
      <p:regular r:id="rId18"/>
    </p:embeddedFont>
    <p:embeddedFont>
      <p:font typeface="Anton"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11494826" y="-2541428"/>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3312697" y="3901522"/>
            <a:ext cx="15325477" cy="8242765"/>
          </a:xfrm>
          <a:custGeom>
            <a:avLst/>
            <a:gdLst/>
            <a:ahLst/>
            <a:cxnLst/>
            <a:rect r="r" b="b" t="t" l="l"/>
            <a:pathLst>
              <a:path h="8242765" w="15325477">
                <a:moveTo>
                  <a:pt x="0" y="0"/>
                </a:moveTo>
                <a:lnTo>
                  <a:pt x="15325477" y="0"/>
                </a:lnTo>
                <a:lnTo>
                  <a:pt x="15325477" y="8242766"/>
                </a:lnTo>
                <a:lnTo>
                  <a:pt x="0" y="82427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50042" y="349542"/>
            <a:ext cx="9587917" cy="9587917"/>
          </a:xfrm>
          <a:custGeom>
            <a:avLst/>
            <a:gdLst/>
            <a:ahLst/>
            <a:cxnLst/>
            <a:rect r="r" b="b" t="t" l="l"/>
            <a:pathLst>
              <a:path h="9587917" w="9587917">
                <a:moveTo>
                  <a:pt x="0" y="0"/>
                </a:moveTo>
                <a:lnTo>
                  <a:pt x="9587916" y="0"/>
                </a:lnTo>
                <a:lnTo>
                  <a:pt x="9587916" y="9587916"/>
                </a:lnTo>
                <a:lnTo>
                  <a:pt x="0" y="958791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484950" y="6160443"/>
            <a:ext cx="5318100" cy="600583"/>
          </a:xfrm>
          <a:prstGeom prst="rect">
            <a:avLst/>
          </a:prstGeom>
        </p:spPr>
        <p:txBody>
          <a:bodyPr anchor="t" rtlCol="false" tIns="0" lIns="0" bIns="0" rIns="0">
            <a:spAutoFit/>
          </a:bodyPr>
          <a:lstStyle/>
          <a:p>
            <a:pPr algn="ctr">
              <a:lnSpc>
                <a:spcPts val="4736"/>
              </a:lnSpc>
            </a:pPr>
            <a:r>
              <a:rPr lang="en-US" sz="3200" spc="742">
                <a:solidFill>
                  <a:srgbClr val="FFFFFF"/>
                </a:solidFill>
                <a:latin typeface="Poppins"/>
                <a:ea typeface="Poppins"/>
                <a:cs typeface="Poppins"/>
                <a:sym typeface="Poppins"/>
              </a:rPr>
              <a:t>CODE CREW</a:t>
            </a:r>
          </a:p>
        </p:txBody>
      </p:sp>
      <p:sp>
        <p:nvSpPr>
          <p:cNvPr name="TextBox 6" id="6"/>
          <p:cNvSpPr txBox="true"/>
          <p:nvPr/>
        </p:nvSpPr>
        <p:spPr>
          <a:xfrm rot="0">
            <a:off x="1578638" y="2521440"/>
            <a:ext cx="15130724" cy="3099824"/>
          </a:xfrm>
          <a:prstGeom prst="rect">
            <a:avLst/>
          </a:prstGeom>
        </p:spPr>
        <p:txBody>
          <a:bodyPr anchor="t" rtlCol="false" tIns="0" lIns="0" bIns="0" rIns="0">
            <a:spAutoFit/>
          </a:bodyPr>
          <a:lstStyle/>
          <a:p>
            <a:pPr algn="ctr">
              <a:lnSpc>
                <a:spcPts val="12465"/>
              </a:lnSpc>
            </a:pPr>
            <a:r>
              <a:rPr lang="en-US" sz="8903" b="true">
                <a:solidFill>
                  <a:srgbClr val="FFFFFF"/>
                </a:solidFill>
                <a:latin typeface="Canva Sans Bold"/>
                <a:ea typeface="Canva Sans Bold"/>
                <a:cs typeface="Canva Sans Bold"/>
                <a:sym typeface="Canva Sans Bold"/>
              </a:rPr>
              <a:t>INTRODUCING SIKSHASAATHI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54876" y="466725"/>
            <a:ext cx="9462687" cy="1610541"/>
          </a:xfrm>
          <a:prstGeom prst="rect">
            <a:avLst/>
          </a:prstGeom>
        </p:spPr>
        <p:txBody>
          <a:bodyPr anchor="t" rtlCol="false" tIns="0" lIns="0" bIns="0" rIns="0">
            <a:spAutoFit/>
          </a:bodyPr>
          <a:lstStyle/>
          <a:p>
            <a:pPr algn="just">
              <a:lnSpc>
                <a:spcPts val="11000"/>
              </a:lnSpc>
            </a:pPr>
            <a:r>
              <a:rPr lang="en-US" sz="9734">
                <a:solidFill>
                  <a:srgbClr val="FFFFFF"/>
                </a:solidFill>
                <a:latin typeface="Impact"/>
                <a:ea typeface="Impact"/>
                <a:cs typeface="Impact"/>
                <a:sym typeface="Impact"/>
              </a:rPr>
              <a:t>PROBLEM STATEMENT</a:t>
            </a:r>
          </a:p>
        </p:txBody>
      </p:sp>
      <p:sp>
        <p:nvSpPr>
          <p:cNvPr name="TextBox 5" id="5"/>
          <p:cNvSpPr txBox="true"/>
          <p:nvPr/>
        </p:nvSpPr>
        <p:spPr>
          <a:xfrm rot="0">
            <a:off x="1253667" y="2010591"/>
            <a:ext cx="10608469"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Canva Sans"/>
                <a:ea typeface="Canva Sans"/>
                <a:cs typeface="Canva Sans"/>
                <a:sym typeface="Canva Sans"/>
              </a:rPr>
              <a:t>Students on the OLabs platform face challenges in receiving personalized learning support and tracking their progress effectively.</a:t>
            </a:r>
          </a:p>
          <a:p>
            <a:pPr algn="just" marL="734059" indent="-367030" lvl="1">
              <a:lnSpc>
                <a:spcPts val="4759"/>
              </a:lnSpc>
              <a:buFont typeface="Arial"/>
              <a:buChar char="•"/>
            </a:pPr>
            <a:r>
              <a:rPr lang="en-US" sz="3399">
                <a:solidFill>
                  <a:srgbClr val="FFFFFF"/>
                </a:solidFill>
                <a:latin typeface="Canva Sans"/>
                <a:ea typeface="Canva Sans"/>
                <a:cs typeface="Canva Sans"/>
                <a:sym typeface="Canva Sans"/>
              </a:rPr>
              <a:t> Additionally, concerns regarding data security and privacy impact their overall experience, potentially reducing the effectiveness of virtual labs and online education. </a:t>
            </a:r>
          </a:p>
          <a:p>
            <a:pPr algn="just" marL="734059" indent="-367030" lvl="1">
              <a:lnSpc>
                <a:spcPts val="4759"/>
              </a:lnSpc>
              <a:buFont typeface="Arial"/>
              <a:buChar char="•"/>
            </a:pPr>
            <a:r>
              <a:rPr lang="en-US" sz="3399">
                <a:solidFill>
                  <a:srgbClr val="FFFFFF"/>
                </a:solidFill>
                <a:latin typeface="Canva Sans"/>
                <a:ea typeface="Canva Sans"/>
                <a:cs typeface="Canva Sans"/>
                <a:sym typeface="Canva Sans"/>
              </a:rPr>
              <a:t>Enhancing adaptive learning features, implementing robust progress tracking, and strengthening data protection measures can significantly improve user engagement and educational outcomes.</a:t>
            </a:r>
          </a:p>
          <a:p>
            <a:pPr algn="just">
              <a:lnSpc>
                <a:spcPts val="4759"/>
              </a:lnSpc>
            </a:pPr>
          </a:p>
        </p:txBody>
      </p:sp>
      <p:sp>
        <p:nvSpPr>
          <p:cNvPr name="TextBox 6" id="6"/>
          <p:cNvSpPr txBox="true"/>
          <p:nvPr/>
        </p:nvSpPr>
        <p:spPr>
          <a:xfrm rot="0">
            <a:off x="13896975" y="9680257"/>
            <a:ext cx="5817821" cy="375285"/>
          </a:xfrm>
          <a:prstGeom prst="rect">
            <a:avLst/>
          </a:prstGeom>
        </p:spPr>
        <p:txBody>
          <a:bodyPr anchor="t" rtlCol="false" tIns="0" lIns="0" bIns="0" rIns="0">
            <a:spAutoFit/>
          </a:bodyPr>
          <a:lstStyle/>
          <a:p>
            <a:pPr algn="ctr">
              <a:lnSpc>
                <a:spcPts val="2940"/>
              </a:lnSpc>
            </a:pPr>
            <a:r>
              <a:rPr lang="en-US" sz="2100" i="true">
                <a:solidFill>
                  <a:srgbClr val="FFFFFF"/>
                </a:solidFill>
                <a:latin typeface="Poppins Italics"/>
                <a:ea typeface="Poppins Italics"/>
                <a:cs typeface="Poppins Italics"/>
                <a:sym typeface="Poppins Italics"/>
              </a:rPr>
              <a:t>CODE CREW</a:t>
            </a:r>
          </a:p>
        </p:txBody>
      </p:sp>
    </p:spTree>
  </p:cSld>
  <p:clrMapOvr>
    <a:masterClrMapping/>
  </p:clrMapOvr>
  <p:transition spd="med">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92562" y="-337038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247604" y="2220948"/>
            <a:ext cx="12586055" cy="72193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Poppins"/>
                <a:ea typeface="Poppins"/>
                <a:cs typeface="Poppins"/>
                <a:sym typeface="Poppins"/>
              </a:rPr>
              <a:t>Our AI-powered TeacherBot leverages advanced AI and data science to deliver personalized learning support, analyze student performance, and securely manage data. </a:t>
            </a:r>
          </a:p>
          <a:p>
            <a:pPr algn="just" marL="734059" indent="-367030" lvl="1">
              <a:lnSpc>
                <a:spcPts val="4759"/>
              </a:lnSpc>
              <a:buFont typeface="Arial"/>
              <a:buChar char="•"/>
            </a:pPr>
            <a:r>
              <a:rPr lang="en-US" sz="3399">
                <a:solidFill>
                  <a:srgbClr val="FFFFFF"/>
                </a:solidFill>
                <a:latin typeface="Poppins"/>
                <a:ea typeface="Poppins"/>
                <a:cs typeface="Poppins"/>
                <a:sym typeface="Poppins"/>
              </a:rPr>
              <a:t>By continuously tracking and updating student progress, it enhances the OLabs platform’s functionality, ensuring a seamless and interactive learning experience. </a:t>
            </a:r>
          </a:p>
          <a:p>
            <a:pPr algn="just" marL="734059" indent="-367030" lvl="1">
              <a:lnSpc>
                <a:spcPts val="4759"/>
              </a:lnSpc>
              <a:buFont typeface="Arial"/>
              <a:buChar char="•"/>
            </a:pPr>
            <a:r>
              <a:rPr lang="en-US" sz="3399">
                <a:solidFill>
                  <a:srgbClr val="FFFFFF"/>
                </a:solidFill>
                <a:latin typeface="Poppins"/>
                <a:ea typeface="Poppins"/>
                <a:cs typeface="Poppins"/>
                <a:sym typeface="Poppins"/>
              </a:rPr>
              <a:t>With a strong focus on accessibility, security, and user engagement, our TeacherBot transforms online practical learning, making it more adaptive, insightful, and efficient for students and educators alike.</a:t>
            </a:r>
          </a:p>
        </p:txBody>
      </p:sp>
      <p:sp>
        <p:nvSpPr>
          <p:cNvPr name="TextBox 5" id="5"/>
          <p:cNvSpPr txBox="true"/>
          <p:nvPr/>
        </p:nvSpPr>
        <p:spPr>
          <a:xfrm rot="0">
            <a:off x="1028700" y="715182"/>
            <a:ext cx="8835768" cy="1610541"/>
          </a:xfrm>
          <a:prstGeom prst="rect">
            <a:avLst/>
          </a:prstGeom>
        </p:spPr>
        <p:txBody>
          <a:bodyPr anchor="t" rtlCol="false" tIns="0" lIns="0" bIns="0" rIns="0">
            <a:spAutoFit/>
          </a:bodyPr>
          <a:lstStyle/>
          <a:p>
            <a:pPr algn="r">
              <a:lnSpc>
                <a:spcPts val="11000"/>
              </a:lnSpc>
            </a:pPr>
            <a:r>
              <a:rPr lang="en-US" sz="9734">
                <a:solidFill>
                  <a:srgbClr val="FFFFFF"/>
                </a:solidFill>
                <a:latin typeface="Impact"/>
                <a:ea typeface="Impact"/>
                <a:cs typeface="Impact"/>
                <a:sym typeface="Impact"/>
              </a:rPr>
              <a:t>PROPOSED SOLUTION</a:t>
            </a:r>
          </a:p>
        </p:txBody>
      </p:sp>
      <p:sp>
        <p:nvSpPr>
          <p:cNvPr name="TextBox 6" id="6"/>
          <p:cNvSpPr txBox="true"/>
          <p:nvPr/>
        </p:nvSpPr>
        <p:spPr>
          <a:xfrm rot="0">
            <a:off x="14049375" y="9832657"/>
            <a:ext cx="5817821" cy="375285"/>
          </a:xfrm>
          <a:prstGeom prst="rect">
            <a:avLst/>
          </a:prstGeom>
        </p:spPr>
        <p:txBody>
          <a:bodyPr anchor="t" rtlCol="false" tIns="0" lIns="0" bIns="0" rIns="0">
            <a:spAutoFit/>
          </a:bodyPr>
          <a:lstStyle/>
          <a:p>
            <a:pPr algn="ctr">
              <a:lnSpc>
                <a:spcPts val="2940"/>
              </a:lnSpc>
            </a:pPr>
            <a:r>
              <a:rPr lang="en-US" sz="2100" i="true">
                <a:solidFill>
                  <a:srgbClr val="FFFFFF"/>
                </a:solidFill>
                <a:latin typeface="Poppins Italics"/>
                <a:ea typeface="Poppins Italics"/>
                <a:cs typeface="Poppins Italics"/>
                <a:sym typeface="Poppins Italics"/>
              </a:rPr>
              <a:t>CODE CREW</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476083" y="784574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79144"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95350"/>
            <a:ext cx="12380184"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WORKING OF THE PROTOTYPE</a:t>
            </a:r>
          </a:p>
        </p:txBody>
      </p:sp>
      <p:sp>
        <p:nvSpPr>
          <p:cNvPr name="TextBox 5" id="5"/>
          <p:cNvSpPr txBox="true"/>
          <p:nvPr/>
        </p:nvSpPr>
        <p:spPr>
          <a:xfrm rot="0">
            <a:off x="13744575" y="9527857"/>
            <a:ext cx="5817821" cy="375285"/>
          </a:xfrm>
          <a:prstGeom prst="rect">
            <a:avLst/>
          </a:prstGeom>
        </p:spPr>
        <p:txBody>
          <a:bodyPr anchor="t" rtlCol="false" tIns="0" lIns="0" bIns="0" rIns="0">
            <a:spAutoFit/>
          </a:bodyPr>
          <a:lstStyle/>
          <a:p>
            <a:pPr algn="ctr">
              <a:lnSpc>
                <a:spcPts val="2940"/>
              </a:lnSpc>
            </a:pPr>
            <a:r>
              <a:rPr lang="en-US" sz="2100" i="true">
                <a:solidFill>
                  <a:srgbClr val="FFFFFF"/>
                </a:solidFill>
                <a:latin typeface="Poppins Italics"/>
                <a:ea typeface="Poppins Italics"/>
                <a:cs typeface="Poppins Italics"/>
                <a:sym typeface="Poppins Italics"/>
              </a:rPr>
              <a:t>CODE CREW</a:t>
            </a:r>
          </a:p>
        </p:txBody>
      </p:sp>
      <p:sp>
        <p:nvSpPr>
          <p:cNvPr name="Freeform 6" id="6"/>
          <p:cNvSpPr/>
          <p:nvPr/>
        </p:nvSpPr>
        <p:spPr>
          <a:xfrm flipH="false" flipV="false" rot="0">
            <a:off x="15533311" y="-205740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2534466"/>
            <a:ext cx="16652081" cy="7606471"/>
          </a:xfrm>
          <a:prstGeom prst="rect">
            <a:avLst/>
          </a:prstGeom>
        </p:spPr>
        <p:txBody>
          <a:bodyPr anchor="t" rtlCol="false" tIns="0" lIns="0" bIns="0" rIns="0">
            <a:spAutoFit/>
          </a:bodyPr>
          <a:lstStyle/>
          <a:p>
            <a:pPr algn="just">
              <a:lnSpc>
                <a:spcPts val="4333"/>
              </a:lnSpc>
            </a:pPr>
            <a:r>
              <a:rPr lang="en-US" sz="3835">
                <a:solidFill>
                  <a:srgbClr val="FFFFFF"/>
                </a:solidFill>
                <a:latin typeface="Inter"/>
                <a:ea typeface="Inter"/>
                <a:cs typeface="Inter"/>
                <a:sym typeface="Inter"/>
              </a:rPr>
              <a:t>Sikashasaathi is a Teacherbot that provides the following facility:</a:t>
            </a:r>
          </a:p>
          <a:p>
            <a:pPr algn="just" marL="828034" indent="-414017" lvl="1">
              <a:lnSpc>
                <a:spcPts val="4333"/>
              </a:lnSpc>
              <a:buFont typeface="Arial"/>
              <a:buChar char="•"/>
            </a:pPr>
            <a:r>
              <a:rPr lang="en-US" sz="3835">
                <a:solidFill>
                  <a:srgbClr val="FFFFFF"/>
                </a:solidFill>
                <a:latin typeface="Inter"/>
                <a:ea typeface="Inter"/>
                <a:cs typeface="Inter"/>
                <a:sym typeface="Inter"/>
              </a:rPr>
              <a:t>On student login, the student will be able to get detailed explanations about the experiments, they'll also be able to clear they're doubts or if they're stuck in the middle of the experiment sikshasathi will be there to help.</a:t>
            </a:r>
          </a:p>
          <a:p>
            <a:pPr algn="just" marL="828034" indent="-414017" lvl="1">
              <a:lnSpc>
                <a:spcPts val="4333"/>
              </a:lnSpc>
              <a:buFont typeface="Arial"/>
              <a:buChar char="•"/>
            </a:pPr>
            <a:r>
              <a:rPr lang="en-US" sz="3835">
                <a:solidFill>
                  <a:srgbClr val="FFFFFF"/>
                </a:solidFill>
                <a:latin typeface="Inter"/>
                <a:ea typeface="Inter"/>
                <a:cs typeface="Inter"/>
                <a:sym typeface="Inter"/>
              </a:rPr>
              <a:t>All this will happen as per the students needs.</a:t>
            </a:r>
          </a:p>
          <a:p>
            <a:pPr algn="just" marL="828034" indent="-414017" lvl="1">
              <a:lnSpc>
                <a:spcPts val="4333"/>
              </a:lnSpc>
              <a:buFont typeface="Arial"/>
              <a:buChar char="•"/>
            </a:pPr>
            <a:r>
              <a:rPr lang="en-US" sz="3835">
                <a:solidFill>
                  <a:srgbClr val="FFFFFF"/>
                </a:solidFill>
                <a:latin typeface="Inter"/>
                <a:ea typeface="Inter"/>
                <a:cs typeface="Inter"/>
                <a:sym typeface="Inter"/>
              </a:rPr>
              <a:t>Their progress will be tracked , which can be  accesed by them and as well as their parent and the teacher by using their respective logins.</a:t>
            </a:r>
          </a:p>
          <a:p>
            <a:pPr algn="just" marL="828034" indent="-414017" lvl="1">
              <a:lnSpc>
                <a:spcPts val="4333"/>
              </a:lnSpc>
              <a:buFont typeface="Arial"/>
              <a:buChar char="•"/>
            </a:pPr>
            <a:r>
              <a:rPr lang="en-US" sz="3835">
                <a:solidFill>
                  <a:srgbClr val="FFFFFF"/>
                </a:solidFill>
                <a:latin typeface="Inter"/>
                <a:ea typeface="Inter"/>
                <a:cs typeface="Inter"/>
                <a:sym typeface="Inter"/>
              </a:rPr>
              <a:t>The progress is represented as a bar graph with the help of the python library mathplotlib.As the students complete their experiments they'll be rewarded with  100 points.</a:t>
            </a:r>
          </a:p>
          <a:p>
            <a:pPr algn="just">
              <a:lnSpc>
                <a:spcPts val="4333"/>
              </a:lnSpc>
            </a:pPr>
          </a:p>
          <a:p>
            <a:pPr algn="just">
              <a:lnSpc>
                <a:spcPts val="4333"/>
              </a:lnSpc>
            </a:pP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16820" y="-1028700"/>
            <a:ext cx="4609246" cy="4114800"/>
          </a:xfrm>
          <a:custGeom>
            <a:avLst/>
            <a:gdLst/>
            <a:ahLst/>
            <a:cxnLst/>
            <a:rect r="r" b="b" t="t" l="l"/>
            <a:pathLst>
              <a:path h="4114800" w="4609246">
                <a:moveTo>
                  <a:pt x="0" y="0"/>
                </a:moveTo>
                <a:lnTo>
                  <a:pt x="4609247" y="0"/>
                </a:lnTo>
                <a:lnTo>
                  <a:pt x="4609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329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19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398842" y="1188244"/>
            <a:ext cx="12916819" cy="2353921"/>
          </a:xfrm>
          <a:prstGeom prst="rect">
            <a:avLst/>
          </a:prstGeom>
        </p:spPr>
        <p:txBody>
          <a:bodyPr anchor="t" rtlCol="false" tIns="0" lIns="0" bIns="0" rIns="0">
            <a:spAutoFit/>
          </a:bodyPr>
          <a:lstStyle/>
          <a:p>
            <a:pPr algn="ctr">
              <a:lnSpc>
                <a:spcPts val="8627"/>
              </a:lnSpc>
            </a:pPr>
            <a:r>
              <a:rPr lang="en-US" sz="7634">
                <a:solidFill>
                  <a:srgbClr val="FFFFFF"/>
                </a:solidFill>
                <a:latin typeface="Impact"/>
                <a:ea typeface="Impact"/>
                <a:cs typeface="Impact"/>
                <a:sym typeface="Impact"/>
              </a:rPr>
              <a:t> INNOVATION &amp; ACCESSIBILITY</a:t>
            </a:r>
          </a:p>
          <a:p>
            <a:pPr algn="ctr">
              <a:lnSpc>
                <a:spcPts val="8627"/>
              </a:lnSpc>
            </a:pPr>
          </a:p>
        </p:txBody>
      </p:sp>
      <p:sp>
        <p:nvSpPr>
          <p:cNvPr name="Freeform 5" id="5"/>
          <p:cNvSpPr/>
          <p:nvPr/>
        </p:nvSpPr>
        <p:spPr>
          <a:xfrm flipH="true" flipV="false" rot="0">
            <a:off x="15851441" y="7979200"/>
            <a:ext cx="4609246" cy="4114800"/>
          </a:xfrm>
          <a:custGeom>
            <a:avLst/>
            <a:gdLst/>
            <a:ahLst/>
            <a:cxnLst/>
            <a:rect r="r" b="b" t="t" l="l"/>
            <a:pathLst>
              <a:path h="4114800" w="4609246">
                <a:moveTo>
                  <a:pt x="4609247" y="0"/>
                </a:moveTo>
                <a:lnTo>
                  <a:pt x="0" y="0"/>
                </a:lnTo>
                <a:lnTo>
                  <a:pt x="0" y="4114800"/>
                </a:lnTo>
                <a:lnTo>
                  <a:pt x="4609247" y="4114800"/>
                </a:lnTo>
                <a:lnTo>
                  <a:pt x="460924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233916" y="2990850"/>
            <a:ext cx="16054084" cy="5325696"/>
          </a:xfrm>
          <a:prstGeom prst="rect">
            <a:avLst/>
          </a:prstGeom>
        </p:spPr>
        <p:txBody>
          <a:bodyPr anchor="t" rtlCol="false" tIns="0" lIns="0" bIns="0" rIns="0">
            <a:spAutoFit/>
          </a:bodyPr>
          <a:lstStyle/>
          <a:p>
            <a:pPr algn="l" marL="718281" indent="-359141" lvl="1">
              <a:lnSpc>
                <a:spcPts val="4657"/>
              </a:lnSpc>
              <a:buFont typeface="Arial"/>
              <a:buChar char="•"/>
            </a:pPr>
            <a:r>
              <a:rPr lang="en-US" sz="3326">
                <a:solidFill>
                  <a:srgbClr val="FFFFFF"/>
                </a:solidFill>
                <a:latin typeface="Poppins"/>
                <a:ea typeface="Poppins"/>
                <a:cs typeface="Poppins"/>
                <a:sym typeface="Poppins"/>
              </a:rPr>
              <a:t>Provides real time guidance,troubleshooting, and feedback enhancing independent learning.</a:t>
            </a:r>
          </a:p>
          <a:p>
            <a:pPr algn="l" marL="718281" indent="-359141" lvl="1">
              <a:lnSpc>
                <a:spcPts val="4657"/>
              </a:lnSpc>
              <a:buFont typeface="Arial"/>
              <a:buChar char="•"/>
            </a:pPr>
            <a:r>
              <a:rPr lang="en-US" sz="3326">
                <a:solidFill>
                  <a:srgbClr val="FFFFFF"/>
                </a:solidFill>
                <a:latin typeface="Poppins"/>
                <a:ea typeface="Poppins"/>
                <a:cs typeface="Poppins"/>
                <a:sym typeface="Poppins"/>
              </a:rPr>
              <a:t>Students can access their progress, experiment history and reports anytime.</a:t>
            </a:r>
          </a:p>
          <a:p>
            <a:pPr algn="l" marL="718281" indent="-359141" lvl="1">
              <a:lnSpc>
                <a:spcPts val="4657"/>
              </a:lnSpc>
              <a:buFont typeface="Arial"/>
              <a:buChar char="•"/>
            </a:pPr>
            <a:r>
              <a:rPr lang="en-US" sz="3326">
                <a:solidFill>
                  <a:srgbClr val="FFFFFF"/>
                </a:solidFill>
                <a:latin typeface="Poppins"/>
                <a:ea typeface="Poppins"/>
                <a:cs typeface="Poppins"/>
                <a:sym typeface="Poppins"/>
              </a:rPr>
              <a:t>Analyzes mistakes and suggests improvement during expermients.</a:t>
            </a:r>
          </a:p>
          <a:p>
            <a:pPr algn="l" marL="718281" indent="-359141" lvl="1">
              <a:lnSpc>
                <a:spcPts val="4657"/>
              </a:lnSpc>
              <a:buFont typeface="Arial"/>
              <a:buChar char="•"/>
            </a:pPr>
            <a:r>
              <a:rPr lang="en-US" sz="3326">
                <a:solidFill>
                  <a:srgbClr val="FFFFFF"/>
                </a:solidFill>
                <a:latin typeface="Poppins"/>
                <a:ea typeface="Poppins"/>
                <a:cs typeface="Poppins"/>
                <a:sym typeface="Poppins"/>
              </a:rPr>
              <a:t>After completion of each quiz  the students are rewarded with some points</a:t>
            </a:r>
          </a:p>
          <a:p>
            <a:pPr algn="l" marL="718281" indent="-359141" lvl="1">
              <a:lnSpc>
                <a:spcPts val="4657"/>
              </a:lnSpc>
              <a:buFont typeface="Arial"/>
              <a:buChar char="•"/>
            </a:pPr>
            <a:r>
              <a:rPr lang="en-US" sz="3326">
                <a:solidFill>
                  <a:srgbClr val="FFFFFF"/>
                </a:solidFill>
                <a:latin typeface="Poppins"/>
                <a:ea typeface="Poppins"/>
                <a:cs typeface="Poppins"/>
                <a:sym typeface="Poppins"/>
              </a:rPr>
              <a:t>All the data about the student’s progress can be seen in a single report making it easier for parents and teachers.  .</a:t>
            </a:r>
          </a:p>
        </p:txBody>
      </p:sp>
      <p:sp>
        <p:nvSpPr>
          <p:cNvPr name="TextBox 7" id="7"/>
          <p:cNvSpPr txBox="true"/>
          <p:nvPr/>
        </p:nvSpPr>
        <p:spPr>
          <a:xfrm rot="0">
            <a:off x="-1443038" y="9527857"/>
            <a:ext cx="5817821" cy="375285"/>
          </a:xfrm>
          <a:prstGeom prst="rect">
            <a:avLst/>
          </a:prstGeom>
        </p:spPr>
        <p:txBody>
          <a:bodyPr anchor="t" rtlCol="false" tIns="0" lIns="0" bIns="0" rIns="0">
            <a:spAutoFit/>
          </a:bodyPr>
          <a:lstStyle/>
          <a:p>
            <a:pPr algn="ctr">
              <a:lnSpc>
                <a:spcPts val="2940"/>
              </a:lnSpc>
            </a:pPr>
            <a:r>
              <a:rPr lang="en-US" sz="2100" i="true">
                <a:solidFill>
                  <a:srgbClr val="FFFFFF"/>
                </a:solidFill>
                <a:latin typeface="Poppins Italics"/>
                <a:ea typeface="Poppins Italics"/>
                <a:cs typeface="Poppins Italics"/>
                <a:sym typeface="Poppins Italics"/>
              </a:rPr>
              <a:t>CODE CREW</a:t>
            </a:r>
          </a:p>
        </p:txBody>
      </p:sp>
    </p:spTree>
  </p:cSld>
  <p:clrMapOvr>
    <a:masterClrMapping/>
  </p:clrMapOvr>
  <p:transition spd="fast">
    <p:wipe dir="r"/>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004618" y="5473935"/>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23547" y="463848"/>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SUMMARY</a:t>
            </a:r>
          </a:p>
        </p:txBody>
      </p:sp>
      <p:sp>
        <p:nvSpPr>
          <p:cNvPr name="Freeform 4" id="4"/>
          <p:cNvSpPr/>
          <p:nvPr/>
        </p:nvSpPr>
        <p:spPr>
          <a:xfrm flipH="false" flipV="false" rot="0">
            <a:off x="13380922" y="-346045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619248" y="2774271"/>
            <a:ext cx="13945345" cy="7959027"/>
          </a:xfrm>
          <a:prstGeom prst="rect">
            <a:avLst/>
          </a:prstGeom>
        </p:spPr>
        <p:txBody>
          <a:bodyPr anchor="t" rtlCol="false" tIns="0" lIns="0" bIns="0" rIns="0">
            <a:spAutoFit/>
          </a:bodyPr>
          <a:lstStyle/>
          <a:p>
            <a:pPr algn="just">
              <a:lnSpc>
                <a:spcPts val="4708"/>
              </a:lnSpc>
            </a:pPr>
            <a:r>
              <a:rPr lang="en-US" sz="4167">
                <a:solidFill>
                  <a:srgbClr val="FFFFFF"/>
                </a:solidFill>
                <a:latin typeface="Inter"/>
                <a:ea typeface="Inter"/>
                <a:cs typeface="Inter"/>
                <a:sym typeface="Inter"/>
              </a:rPr>
              <a:t>Our AI Teacher Bot revolutionizes OLabs by providing personalized learning support and ensuring data security. This leads to enhanced student engagement, improved academic performance, and a trustworthy virtual education experience. By continuously updating and analyzing student progress, we create a more dynamic and responsive learning environment that benefits both students and educators. This innovation significantly elevates the effectiveness and appeal of virtual education on the OLabs platform.</a:t>
            </a:r>
          </a:p>
          <a:p>
            <a:pPr algn="just">
              <a:lnSpc>
                <a:spcPts val="4708"/>
              </a:lnSpc>
            </a:pPr>
          </a:p>
          <a:p>
            <a:pPr algn="just">
              <a:lnSpc>
                <a:spcPts val="11256"/>
              </a:lnSpc>
              <a:spcBef>
                <a:spcPct val="0"/>
              </a:spcBef>
            </a:pPr>
          </a:p>
        </p:txBody>
      </p:sp>
      <p:sp>
        <p:nvSpPr>
          <p:cNvPr name="TextBox 6" id="6"/>
          <p:cNvSpPr txBox="true"/>
          <p:nvPr/>
        </p:nvSpPr>
        <p:spPr>
          <a:xfrm rot="0">
            <a:off x="12818269" y="9474435"/>
            <a:ext cx="5817821" cy="375285"/>
          </a:xfrm>
          <a:prstGeom prst="rect">
            <a:avLst/>
          </a:prstGeom>
        </p:spPr>
        <p:txBody>
          <a:bodyPr anchor="t" rtlCol="false" tIns="0" lIns="0" bIns="0" rIns="0">
            <a:spAutoFit/>
          </a:bodyPr>
          <a:lstStyle/>
          <a:p>
            <a:pPr algn="ctr">
              <a:lnSpc>
                <a:spcPts val="2940"/>
              </a:lnSpc>
            </a:pPr>
            <a:r>
              <a:rPr lang="en-US" sz="2100" i="true">
                <a:solidFill>
                  <a:srgbClr val="FFFFFF"/>
                </a:solidFill>
                <a:latin typeface="Poppins Italics"/>
                <a:ea typeface="Poppins Italics"/>
                <a:cs typeface="Poppins Italics"/>
                <a:sym typeface="Poppins Italics"/>
              </a:rPr>
              <a:t>CODE CREW</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87501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84372" y="3726507"/>
            <a:ext cx="14319257" cy="2548236"/>
          </a:xfrm>
          <a:prstGeom prst="rect">
            <a:avLst/>
          </a:prstGeom>
        </p:spPr>
        <p:txBody>
          <a:bodyPr anchor="t" rtlCol="false" tIns="0" lIns="0" bIns="0" rIns="0">
            <a:spAutoFit/>
          </a:bodyPr>
          <a:lstStyle/>
          <a:p>
            <a:pPr algn="ctr">
              <a:lnSpc>
                <a:spcPts val="20851"/>
              </a:lnSpc>
            </a:pPr>
            <a:r>
              <a:rPr lang="en-US" sz="14893">
                <a:solidFill>
                  <a:srgbClr val="FFFFFF"/>
                </a:solidFill>
                <a:latin typeface="Anton"/>
                <a:ea typeface="Anton"/>
                <a:cs typeface="Anton"/>
                <a:sym typeface="Anton"/>
              </a:rPr>
              <a:t>THANK YOU</a:t>
            </a:r>
          </a:p>
        </p:txBody>
      </p:sp>
      <p:sp>
        <p:nvSpPr>
          <p:cNvPr name="Freeform 5" id="5"/>
          <p:cNvSpPr/>
          <p:nvPr/>
        </p:nvSpPr>
        <p:spPr>
          <a:xfrm flipH="false" flipV="false" rot="1366517">
            <a:off x="-1768901" y="4979430"/>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DAGgZ1Z9L78</dc:identifier>
  <dcterms:modified xsi:type="dcterms:W3CDTF">2011-08-01T06:04:30Z</dcterms:modified>
  <cp:revision>1</cp:revision>
  <dc:title>Black and White Modern Tech Company Presentation</dc:title>
</cp:coreProperties>
</file>