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256" r:id="rId2"/>
    <p:sldId id="257" r:id="rId3"/>
    <p:sldId id="267" r:id="rId4"/>
    <p:sldId id="258" r:id="rId5"/>
    <p:sldId id="259" r:id="rId6"/>
    <p:sldId id="260" r:id="rId7"/>
    <p:sldId id="261" r:id="rId8"/>
    <p:sldId id="262" r:id="rId9"/>
    <p:sldId id="263" r:id="rId10"/>
    <p:sldId id="264" r:id="rId11"/>
    <p:sldId id="265" r:id="rId12"/>
    <p:sldId id="268" r:id="rId13"/>
    <p:sldId id="269" r:id="rId14"/>
    <p:sldId id="272" r:id="rId15"/>
    <p:sldId id="271" r:id="rId16"/>
    <p:sldId id="273" r:id="rId17"/>
    <p:sldId id="270" r:id="rId18"/>
    <p:sldId id="266" r:id="rId19"/>
  </p:sldIdLst>
  <p:sldSz cx="18288000" cy="10287000"/>
  <p:notesSz cx="6858000" cy="9144000"/>
  <p:embeddedFontLst>
    <p:embeddedFont>
      <p:font typeface="Arial Bold" panose="020B0704020202020204" pitchFamily="34" charset="0"/>
      <p:regular r:id="rId21"/>
      <p:bold r:id="rId22"/>
    </p:embeddedFont>
    <p:embeddedFont>
      <p:font typeface="Calibri (MS)" panose="020B0604020202020204" charset="0"/>
      <p:regular r:id="rId23"/>
    </p:embeddedFont>
    <p:embeddedFont>
      <p:font typeface="Calibri (MS) Bold"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415F71A-C364-4D8B-918C-0783C302BECB}">
          <p14:sldIdLst>
            <p14:sldId id="256"/>
            <p14:sldId id="257"/>
            <p14:sldId id="267"/>
            <p14:sldId id="258"/>
            <p14:sldId id="259"/>
            <p14:sldId id="260"/>
            <p14:sldId id="261"/>
            <p14:sldId id="262"/>
            <p14:sldId id="263"/>
            <p14:sldId id="264"/>
            <p14:sldId id="265"/>
            <p14:sldId id="268"/>
            <p14:sldId id="269"/>
            <p14:sldId id="272"/>
            <p14:sldId id="271"/>
            <p14:sldId id="273"/>
            <p14:sldId id="270"/>
          </p14:sldIdLst>
        </p14:section>
        <p14:section name="Untitled Section" id="{888AA494-9375-431F-921B-821C1EEE10D6}">
          <p14:sldIdLst>
            <p14:sldId id="26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0" d="100"/>
          <a:sy n="50" d="100"/>
        </p:scale>
        <p:origin x="946"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07.04.2025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Abstract </a:t>
            </a:r>
          </a:p>
          <a:p>
            <a:r>
              <a:rPr lang="en-US"/>
              <a:t>Problem Statement (Clearly define the challenge)</a:t>
            </a:r>
          </a:p>
          <a:p>
            <a:r>
              <a:rPr lang="en-US"/>
              <a:t>Objective (State your project's goal)</a:t>
            </a:r>
          </a:p>
          <a:p>
            <a:r>
              <a:rPr lang="en-US"/>
              <a:t>Background and Research (Discuss existing solutions, trends, and gaps)</a:t>
            </a:r>
          </a:p>
          <a:p>
            <a:r>
              <a:rPr lang="en-US"/>
              <a:t>Data Collection and Preparation (Focus on data sources, cleaning, and augmentation)</a:t>
            </a:r>
          </a:p>
          <a:p>
            <a:r>
              <a:rPr lang="en-US"/>
              <a:t>Proposed Solution (Methodology)</a:t>
            </a:r>
          </a:p>
          <a:p>
            <a:r>
              <a:rPr lang="en-US"/>
              <a:t>	Model Architecture (e.g., CNN, U-Net, YOLOv5)</a:t>
            </a:r>
          </a:p>
          <a:p>
            <a:r>
              <a:rPr lang="en-US"/>
              <a:t>	Key Techniques (e.g., Transfer Learning, Image Augmentation)</a:t>
            </a:r>
          </a:p>
          <a:p>
            <a:r>
              <a:rPr lang="en-US"/>
              <a:t>Model Performance Evaluation</a:t>
            </a:r>
          </a:p>
          <a:p>
            <a:r>
              <a:rPr lang="en-US"/>
              <a:t>	Metrics (Accuracy, Precision, Recall, IoU, etc.)</a:t>
            </a:r>
          </a:p>
          <a:p>
            <a:r>
              <a:rPr lang="en-US"/>
              <a:t>	Graphs (Confusion Matrix, ROC Curve, etc.)</a:t>
            </a:r>
          </a:p>
          <a:p>
            <a:r>
              <a:rPr lang="en-US"/>
              <a:t>Screenshots / Demonstration (Visual proof of system functionality)</a:t>
            </a:r>
          </a:p>
          <a:p>
            <a:r>
              <a:rPr lang="en-US"/>
              <a:t>Future Scope (Improvements, scalability, and integration ideas)</a:t>
            </a:r>
          </a:p>
          <a:p>
            <a:r>
              <a:rPr lang="en-US"/>
              <a:t>Conclusion (Summarize results and impact)</a:t>
            </a:r>
          </a:p>
          <a:p>
            <a:r>
              <a:rPr lang="en-US"/>
              <a:t>Q&amp;A Session</a:t>
            </a:r>
          </a:p>
          <a:p>
            <a:endParaRPr lang="en-US"/>
          </a:p>
          <a:p>
            <a:r>
              <a:rPr lang="en-US"/>
              <a:t>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133021-9CD1-BC1C-4DDB-E46004F9F550}"/>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090AA2-C0B4-6B48-4B0E-02D570E97887}"/>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6C800E0B-4103-1418-1C58-AB77AC83C7DA}"/>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a:extLst>
              <a:ext uri="{FF2B5EF4-FFF2-40B4-BE49-F238E27FC236}">
                <a16:creationId xmlns:a16="http://schemas.microsoft.com/office/drawing/2014/main" id="{16B2E99F-0E2E-012C-500B-19202C00963B}"/>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a16="http://schemas.microsoft.com/office/drawing/2014/main" id="{A9E4CBE5-20AC-D2EC-D420-9A5610E1F280}"/>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Abstract </a:t>
            </a:r>
          </a:p>
          <a:p>
            <a:r>
              <a:rPr lang="en-US"/>
              <a:t>Problem Statement (Clearly define the challenge)</a:t>
            </a:r>
          </a:p>
          <a:p>
            <a:r>
              <a:rPr lang="en-US"/>
              <a:t>Objective (State your project's goal)</a:t>
            </a:r>
          </a:p>
          <a:p>
            <a:r>
              <a:rPr lang="en-US"/>
              <a:t>Background and Research (Discuss existing solutions, trends, and gaps)</a:t>
            </a:r>
          </a:p>
          <a:p>
            <a:r>
              <a:rPr lang="en-US"/>
              <a:t>Data Collection and Preparation (Focus on data sources, cleaning, and augmentation)</a:t>
            </a:r>
          </a:p>
          <a:p>
            <a:r>
              <a:rPr lang="en-US"/>
              <a:t>Proposed Solution (Methodology)</a:t>
            </a:r>
          </a:p>
          <a:p>
            <a:r>
              <a:rPr lang="en-US"/>
              <a:t>	Model Architecture (e.g., CNN, U-Net, YOLOv5)</a:t>
            </a:r>
          </a:p>
          <a:p>
            <a:r>
              <a:rPr lang="en-US"/>
              <a:t>	Key Techniques (e.g., Transfer Learning, Image Augmentation)</a:t>
            </a:r>
          </a:p>
          <a:p>
            <a:r>
              <a:rPr lang="en-US"/>
              <a:t>Model Performance Evaluation</a:t>
            </a:r>
          </a:p>
          <a:p>
            <a:r>
              <a:rPr lang="en-US"/>
              <a:t>	Metrics (Accuracy, Precision, Recall, IoU, etc.)</a:t>
            </a:r>
          </a:p>
          <a:p>
            <a:r>
              <a:rPr lang="en-US"/>
              <a:t>	Graphs (Confusion Matrix, ROC Curve, etc.)</a:t>
            </a:r>
          </a:p>
          <a:p>
            <a:r>
              <a:rPr lang="en-US"/>
              <a:t>Screenshots / Demonstration (Visual proof of system functionality)</a:t>
            </a:r>
          </a:p>
          <a:p>
            <a:r>
              <a:rPr lang="en-US"/>
              <a:t>Future Scope (Improvements, scalability, and integration ideas)</a:t>
            </a:r>
          </a:p>
          <a:p>
            <a:r>
              <a:rPr lang="en-US"/>
              <a:t>Conclusion (Summarize results and impact)</a:t>
            </a:r>
          </a:p>
          <a:p>
            <a:r>
              <a:rPr lang="en-US"/>
              <a:t>Q&amp;A Session</a:t>
            </a:r>
          </a:p>
          <a:p>
            <a:endParaRPr lang="en-US"/>
          </a:p>
          <a:p>
            <a:r>
              <a:rPr lang="en-US"/>
              <a:t>2</a:t>
            </a:r>
          </a:p>
        </p:txBody>
      </p:sp>
      <p:sp>
        <p:nvSpPr>
          <p:cNvPr id="6" name="Footer Placeholder 5">
            <a:extLst>
              <a:ext uri="{FF2B5EF4-FFF2-40B4-BE49-F238E27FC236}">
                <a16:creationId xmlns:a16="http://schemas.microsoft.com/office/drawing/2014/main" id="{EA6DF3E6-6F95-CCBE-CAAA-7A9E3879365C}"/>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a:extLst>
              <a:ext uri="{FF2B5EF4-FFF2-40B4-BE49-F238E27FC236}">
                <a16:creationId xmlns:a16="http://schemas.microsoft.com/office/drawing/2014/main" id="{D917E4DA-07CF-7EAC-8DCF-878986F503A8}"/>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380879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slide" Target="slide10.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A close up of a sign  Description automatically generated"/>
          <p:cNvSpPr/>
          <p:nvPr/>
        </p:nvSpPr>
        <p:spPr>
          <a:xfrm>
            <a:off x="15109032" y="117003"/>
            <a:ext cx="2700338" cy="863271"/>
          </a:xfrm>
          <a:custGeom>
            <a:avLst/>
            <a:gdLst/>
            <a:ahLst/>
            <a:cxnLst/>
            <a:rect l="l" t="t" r="r" b="b"/>
            <a:pathLst>
              <a:path w="2700338" h="863271">
                <a:moveTo>
                  <a:pt x="0" y="0"/>
                </a:moveTo>
                <a:lnTo>
                  <a:pt x="2700338" y="0"/>
                </a:lnTo>
                <a:lnTo>
                  <a:pt x="2700338" y="863271"/>
                </a:lnTo>
                <a:lnTo>
                  <a:pt x="0" y="863271"/>
                </a:lnTo>
                <a:lnTo>
                  <a:pt x="0" y="0"/>
                </a:lnTo>
                <a:close/>
              </a:path>
            </a:pathLst>
          </a:custGeom>
          <a:blipFill>
            <a:blip r:embed="rId2"/>
            <a:stretch>
              <a:fillRect b="-4568"/>
            </a:stretch>
          </a:blipFill>
        </p:spPr>
      </p:sp>
      <p:grpSp>
        <p:nvGrpSpPr>
          <p:cNvPr id="3" name="Group 3"/>
          <p:cNvGrpSpPr/>
          <p:nvPr/>
        </p:nvGrpSpPr>
        <p:grpSpPr>
          <a:xfrm>
            <a:off x="-19048" y="-19050"/>
            <a:ext cx="14782800" cy="1114545"/>
            <a:chOff x="0" y="0"/>
            <a:chExt cx="19710400" cy="1486060"/>
          </a:xfrm>
        </p:grpSpPr>
        <p:sp>
          <p:nvSpPr>
            <p:cNvPr id="4" name="Freeform 4"/>
            <p:cNvSpPr/>
            <p:nvPr/>
          </p:nvSpPr>
          <p:spPr>
            <a:xfrm>
              <a:off x="25400" y="25400"/>
              <a:ext cx="19659600" cy="1435227"/>
            </a:xfrm>
            <a:custGeom>
              <a:avLst/>
              <a:gdLst/>
              <a:ahLst/>
              <a:cxnLst/>
              <a:rect l="l" t="t" r="r" b="b"/>
              <a:pathLst>
                <a:path w="19659600" h="1435227">
                  <a:moveTo>
                    <a:pt x="0" y="0"/>
                  </a:moveTo>
                  <a:lnTo>
                    <a:pt x="19659600" y="0"/>
                  </a:lnTo>
                  <a:lnTo>
                    <a:pt x="19659600" y="1435227"/>
                  </a:lnTo>
                  <a:lnTo>
                    <a:pt x="0" y="1435227"/>
                  </a:lnTo>
                  <a:close/>
                </a:path>
              </a:pathLst>
            </a:custGeom>
            <a:solidFill>
              <a:srgbClr val="213264"/>
            </a:solidFill>
          </p:spPr>
        </p:sp>
        <p:sp>
          <p:nvSpPr>
            <p:cNvPr id="5" name="Freeform 5"/>
            <p:cNvSpPr/>
            <p:nvPr/>
          </p:nvSpPr>
          <p:spPr>
            <a:xfrm>
              <a:off x="0" y="0"/>
              <a:ext cx="19710400" cy="1486027"/>
            </a:xfrm>
            <a:custGeom>
              <a:avLst/>
              <a:gdLst/>
              <a:ahLst/>
              <a:cxnLst/>
              <a:rect l="l" t="t" r="r" b="b"/>
              <a:pathLst>
                <a:path w="19710400" h="1486027">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id="6" name="Group 6"/>
          <p:cNvGrpSpPr/>
          <p:nvPr/>
        </p:nvGrpSpPr>
        <p:grpSpPr>
          <a:xfrm>
            <a:off x="14833450" y="-628"/>
            <a:ext cx="168424" cy="1098536"/>
            <a:chOff x="0" y="0"/>
            <a:chExt cx="224566" cy="1464714"/>
          </a:xfrm>
        </p:grpSpPr>
        <p:sp>
          <p:nvSpPr>
            <p:cNvPr id="7" name="Freeform 7"/>
            <p:cNvSpPr/>
            <p:nvPr/>
          </p:nvSpPr>
          <p:spPr>
            <a:xfrm>
              <a:off x="0" y="0"/>
              <a:ext cx="224536" cy="1464691"/>
            </a:xfrm>
            <a:custGeom>
              <a:avLst/>
              <a:gdLst/>
              <a:ahLst/>
              <a:cxnLst/>
              <a:rect l="l" t="t" r="r" b="b"/>
              <a:pathLst>
                <a:path w="224536" h="1464691">
                  <a:moveTo>
                    <a:pt x="0" y="0"/>
                  </a:moveTo>
                  <a:lnTo>
                    <a:pt x="224536" y="0"/>
                  </a:lnTo>
                  <a:lnTo>
                    <a:pt x="224536" y="1464691"/>
                  </a:lnTo>
                  <a:lnTo>
                    <a:pt x="0" y="1464691"/>
                  </a:lnTo>
                  <a:close/>
                </a:path>
              </a:pathLst>
            </a:custGeom>
            <a:solidFill>
              <a:srgbClr val="7FBA00"/>
            </a:solidFill>
          </p:spPr>
        </p:sp>
      </p:grpSp>
      <p:sp>
        <p:nvSpPr>
          <p:cNvPr id="8" name="Freeform 8" descr="A blue and white background  Description automatically generated with medium confidence"/>
          <p:cNvSpPr/>
          <p:nvPr/>
        </p:nvSpPr>
        <p:spPr>
          <a:xfrm>
            <a:off x="0" y="-19050"/>
            <a:ext cx="14758988" cy="1085852"/>
          </a:xfrm>
          <a:custGeom>
            <a:avLst/>
            <a:gdLst/>
            <a:ahLst/>
            <a:cxnLst/>
            <a:rect l="l" t="t" r="r" b="b"/>
            <a:pathLst>
              <a:path w="14758988" h="1085852">
                <a:moveTo>
                  <a:pt x="0" y="0"/>
                </a:moveTo>
                <a:lnTo>
                  <a:pt x="14758988" y="0"/>
                </a:lnTo>
                <a:lnTo>
                  <a:pt x="14758988" y="1085852"/>
                </a:lnTo>
                <a:lnTo>
                  <a:pt x="0" y="1085852"/>
                </a:lnTo>
                <a:lnTo>
                  <a:pt x="0" y="0"/>
                </a:lnTo>
                <a:close/>
              </a:path>
            </a:pathLst>
          </a:custGeom>
          <a:blipFill>
            <a:blip r:embed="rId3">
              <a:alphaModFix amt="16000"/>
            </a:blip>
            <a:stretch>
              <a:fillRect t="-213488" r="-1645" b="-549997"/>
            </a:stretch>
          </a:blipFill>
        </p:spPr>
      </p:sp>
      <p:grpSp>
        <p:nvGrpSpPr>
          <p:cNvPr id="9" name="Group 9"/>
          <p:cNvGrpSpPr/>
          <p:nvPr/>
        </p:nvGrpSpPr>
        <p:grpSpPr>
          <a:xfrm>
            <a:off x="17887950" y="-628"/>
            <a:ext cx="400050" cy="1098536"/>
            <a:chOff x="0" y="0"/>
            <a:chExt cx="533400" cy="1464714"/>
          </a:xfrm>
        </p:grpSpPr>
        <p:sp>
          <p:nvSpPr>
            <p:cNvPr id="10" name="Freeform 10"/>
            <p:cNvSpPr/>
            <p:nvPr/>
          </p:nvSpPr>
          <p:spPr>
            <a:xfrm>
              <a:off x="0" y="0"/>
              <a:ext cx="533400" cy="1464691"/>
            </a:xfrm>
            <a:custGeom>
              <a:avLst/>
              <a:gdLst/>
              <a:ahLst/>
              <a:cxnLst/>
              <a:rect l="l" t="t" r="r" b="b"/>
              <a:pathLst>
                <a:path w="533400" h="1464691">
                  <a:moveTo>
                    <a:pt x="0" y="0"/>
                  </a:moveTo>
                  <a:lnTo>
                    <a:pt x="533400" y="0"/>
                  </a:lnTo>
                  <a:lnTo>
                    <a:pt x="533400" y="1464691"/>
                  </a:lnTo>
                  <a:lnTo>
                    <a:pt x="0" y="1464691"/>
                  </a:lnTo>
                  <a:close/>
                </a:path>
              </a:pathLst>
            </a:custGeom>
            <a:solidFill>
              <a:srgbClr val="FED500"/>
            </a:solidFill>
          </p:spPr>
        </p:sp>
      </p:grpSp>
      <p:sp>
        <p:nvSpPr>
          <p:cNvPr id="11" name="Freeform 11" descr="A person sitting at a desk with a computer  Description automatically generated"/>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4"/>
            <a:stretch>
              <a:fillRect/>
            </a:stretch>
          </a:blipFill>
        </p:spPr>
      </p:sp>
      <p:grpSp>
        <p:nvGrpSpPr>
          <p:cNvPr id="12" name="Group 12"/>
          <p:cNvGrpSpPr/>
          <p:nvPr/>
        </p:nvGrpSpPr>
        <p:grpSpPr>
          <a:xfrm>
            <a:off x="8791575" y="857250"/>
            <a:ext cx="7048500" cy="1504950"/>
            <a:chOff x="0" y="0"/>
            <a:chExt cx="9398000" cy="2006600"/>
          </a:xfrm>
        </p:grpSpPr>
        <p:sp>
          <p:nvSpPr>
            <p:cNvPr id="13" name="Freeform 13"/>
            <p:cNvSpPr/>
            <p:nvPr/>
          </p:nvSpPr>
          <p:spPr>
            <a:xfrm>
              <a:off x="25400" y="25400"/>
              <a:ext cx="9347200" cy="1955800"/>
            </a:xfrm>
            <a:custGeom>
              <a:avLst/>
              <a:gdLst/>
              <a:ahLst/>
              <a:cxnLst/>
              <a:rect l="l" t="t" r="r" b="b"/>
              <a:pathLst>
                <a:path w="9347200" h="1955800">
                  <a:moveTo>
                    <a:pt x="0" y="326009"/>
                  </a:moveTo>
                  <a:cubicBezTo>
                    <a:pt x="0" y="145923"/>
                    <a:pt x="148971" y="0"/>
                    <a:pt x="332613" y="0"/>
                  </a:cubicBezTo>
                  <a:lnTo>
                    <a:pt x="9014587" y="0"/>
                  </a:lnTo>
                  <a:cubicBezTo>
                    <a:pt x="9198229" y="0"/>
                    <a:pt x="9347200" y="145923"/>
                    <a:pt x="9347200" y="326009"/>
                  </a:cubicBezTo>
                  <a:lnTo>
                    <a:pt x="9347200" y="1629791"/>
                  </a:lnTo>
                  <a:cubicBezTo>
                    <a:pt x="9347200" y="1809877"/>
                    <a:pt x="9198229" y="1955800"/>
                    <a:pt x="9014587" y="1955800"/>
                  </a:cubicBezTo>
                  <a:lnTo>
                    <a:pt x="332613" y="1955800"/>
                  </a:lnTo>
                  <a:cubicBezTo>
                    <a:pt x="148971" y="1955800"/>
                    <a:pt x="0" y="1809877"/>
                    <a:pt x="0" y="1629791"/>
                  </a:cubicBezTo>
                  <a:close/>
                </a:path>
              </a:pathLst>
            </a:custGeom>
            <a:solidFill>
              <a:srgbClr val="EBEEF9"/>
            </a:solidFill>
          </p:spPr>
        </p:sp>
        <p:sp>
          <p:nvSpPr>
            <p:cNvPr id="14" name="Freeform 14"/>
            <p:cNvSpPr/>
            <p:nvPr/>
          </p:nvSpPr>
          <p:spPr>
            <a:xfrm>
              <a:off x="0" y="0"/>
              <a:ext cx="9398000" cy="2006600"/>
            </a:xfrm>
            <a:custGeom>
              <a:avLst/>
              <a:gdLst/>
              <a:ahLst/>
              <a:cxnLst/>
              <a:rect l="l" t="t" r="r" b="b"/>
              <a:pathLst>
                <a:path w="9398000" h="2006600">
                  <a:moveTo>
                    <a:pt x="0" y="351409"/>
                  </a:moveTo>
                  <a:cubicBezTo>
                    <a:pt x="0" y="156845"/>
                    <a:pt x="160782" y="0"/>
                    <a:pt x="358013" y="0"/>
                  </a:cubicBezTo>
                  <a:lnTo>
                    <a:pt x="9039987" y="0"/>
                  </a:lnTo>
                  <a:lnTo>
                    <a:pt x="9039987" y="25400"/>
                  </a:lnTo>
                  <a:lnTo>
                    <a:pt x="9039987" y="0"/>
                  </a:lnTo>
                  <a:cubicBezTo>
                    <a:pt x="9237218" y="0"/>
                    <a:pt x="9398000" y="156845"/>
                    <a:pt x="9398000" y="351409"/>
                  </a:cubicBezTo>
                  <a:lnTo>
                    <a:pt x="9372600" y="351409"/>
                  </a:lnTo>
                  <a:lnTo>
                    <a:pt x="9398000" y="351409"/>
                  </a:lnTo>
                  <a:lnTo>
                    <a:pt x="9398000" y="1655191"/>
                  </a:lnTo>
                  <a:lnTo>
                    <a:pt x="9372600" y="1655191"/>
                  </a:lnTo>
                  <a:lnTo>
                    <a:pt x="9398000" y="1655191"/>
                  </a:lnTo>
                  <a:cubicBezTo>
                    <a:pt x="9398000" y="1849755"/>
                    <a:pt x="9237218" y="2006600"/>
                    <a:pt x="9039987" y="2006600"/>
                  </a:cubicBezTo>
                  <a:lnTo>
                    <a:pt x="9039987" y="1981200"/>
                  </a:lnTo>
                  <a:lnTo>
                    <a:pt x="9039987" y="2006600"/>
                  </a:lnTo>
                  <a:lnTo>
                    <a:pt x="358013" y="2006600"/>
                  </a:lnTo>
                  <a:lnTo>
                    <a:pt x="358013" y="1981200"/>
                  </a:lnTo>
                  <a:lnTo>
                    <a:pt x="358013" y="2006600"/>
                  </a:lnTo>
                  <a:cubicBezTo>
                    <a:pt x="160782" y="2006600"/>
                    <a:pt x="0" y="1849755"/>
                    <a:pt x="0" y="1655191"/>
                  </a:cubicBezTo>
                  <a:lnTo>
                    <a:pt x="0" y="351409"/>
                  </a:lnTo>
                  <a:lnTo>
                    <a:pt x="25400" y="351409"/>
                  </a:lnTo>
                  <a:lnTo>
                    <a:pt x="0" y="351409"/>
                  </a:lnTo>
                  <a:moveTo>
                    <a:pt x="50800" y="351409"/>
                  </a:moveTo>
                  <a:lnTo>
                    <a:pt x="50800" y="1655191"/>
                  </a:lnTo>
                  <a:lnTo>
                    <a:pt x="25400" y="1655191"/>
                  </a:lnTo>
                  <a:lnTo>
                    <a:pt x="50800" y="1655191"/>
                  </a:lnTo>
                  <a:cubicBezTo>
                    <a:pt x="50800" y="1820799"/>
                    <a:pt x="187833" y="1955800"/>
                    <a:pt x="358013" y="1955800"/>
                  </a:cubicBezTo>
                  <a:lnTo>
                    <a:pt x="9039987" y="1955800"/>
                  </a:lnTo>
                  <a:cubicBezTo>
                    <a:pt x="9210167" y="1955800"/>
                    <a:pt x="9347200" y="1820799"/>
                    <a:pt x="9347200" y="1655191"/>
                  </a:cubicBezTo>
                  <a:lnTo>
                    <a:pt x="9347200" y="351409"/>
                  </a:lnTo>
                  <a:cubicBezTo>
                    <a:pt x="9347200" y="185801"/>
                    <a:pt x="9210167" y="50800"/>
                    <a:pt x="9039987" y="50800"/>
                  </a:cubicBezTo>
                  <a:lnTo>
                    <a:pt x="358013" y="50800"/>
                  </a:lnTo>
                  <a:lnTo>
                    <a:pt x="358013" y="25400"/>
                  </a:lnTo>
                  <a:lnTo>
                    <a:pt x="358013" y="50800"/>
                  </a:lnTo>
                  <a:cubicBezTo>
                    <a:pt x="187833" y="50800"/>
                    <a:pt x="50800" y="185801"/>
                    <a:pt x="50800" y="351409"/>
                  </a:cubicBezTo>
                  <a:close/>
                </a:path>
              </a:pathLst>
            </a:custGeom>
            <a:solidFill>
              <a:srgbClr val="D9D9D9"/>
            </a:solidFill>
          </p:spPr>
        </p:sp>
      </p:grpSp>
      <p:grpSp>
        <p:nvGrpSpPr>
          <p:cNvPr id="15" name="Group 15"/>
          <p:cNvGrpSpPr/>
          <p:nvPr/>
        </p:nvGrpSpPr>
        <p:grpSpPr>
          <a:xfrm>
            <a:off x="8382000" y="4804177"/>
            <a:ext cx="10306292" cy="1904551"/>
            <a:chOff x="0" y="0"/>
            <a:chExt cx="13741722" cy="2539402"/>
          </a:xfrm>
        </p:grpSpPr>
        <p:sp>
          <p:nvSpPr>
            <p:cNvPr id="16" name="Freeform 16"/>
            <p:cNvSpPr/>
            <p:nvPr/>
          </p:nvSpPr>
          <p:spPr>
            <a:xfrm>
              <a:off x="0" y="0"/>
              <a:ext cx="13741722" cy="2539402"/>
            </a:xfrm>
            <a:custGeom>
              <a:avLst/>
              <a:gdLst/>
              <a:ahLst/>
              <a:cxnLst/>
              <a:rect l="l" t="t" r="r" b="b"/>
              <a:pathLst>
                <a:path w="13741722" h="2539402">
                  <a:moveTo>
                    <a:pt x="0" y="0"/>
                  </a:moveTo>
                  <a:lnTo>
                    <a:pt x="13741722" y="0"/>
                  </a:lnTo>
                  <a:lnTo>
                    <a:pt x="13741722" y="2539402"/>
                  </a:lnTo>
                  <a:lnTo>
                    <a:pt x="0" y="2539402"/>
                  </a:lnTo>
                  <a:close/>
                </a:path>
              </a:pathLst>
            </a:custGeom>
            <a:solidFill>
              <a:srgbClr val="000000">
                <a:alpha val="0"/>
              </a:srgbClr>
            </a:solidFill>
          </p:spPr>
        </p:sp>
        <p:sp>
          <p:nvSpPr>
            <p:cNvPr id="17" name="TextBox 17"/>
            <p:cNvSpPr txBox="1"/>
            <p:nvPr/>
          </p:nvSpPr>
          <p:spPr>
            <a:xfrm>
              <a:off x="0" y="-114300"/>
              <a:ext cx="13741722" cy="2653702"/>
            </a:xfrm>
            <a:prstGeom prst="rect">
              <a:avLst/>
            </a:prstGeom>
          </p:spPr>
          <p:txBody>
            <a:bodyPr lIns="0" tIns="0" rIns="0" bIns="0" rtlCol="0" anchor="t"/>
            <a:lstStyle/>
            <a:p>
              <a:pPr algn="just">
                <a:lnSpc>
                  <a:spcPts val="6480"/>
                </a:lnSpc>
              </a:pPr>
              <a:r>
                <a:rPr lang="en-US" sz="5400" b="1" dirty="0">
                  <a:solidFill>
                    <a:srgbClr val="FFFFFF"/>
                  </a:solidFill>
                  <a:latin typeface="Calibri (MS) Bold"/>
                  <a:ea typeface="Calibri (MS) Bold"/>
                  <a:cs typeface="Calibri (MS) Bold"/>
                  <a:sym typeface="Calibri (MS) Bold"/>
                </a:rPr>
                <a:t>CASE STUDY-3</a:t>
              </a:r>
            </a:p>
            <a:p>
              <a:pPr algn="just">
                <a:lnSpc>
                  <a:spcPts val="6480"/>
                </a:lnSpc>
              </a:pPr>
              <a:r>
                <a:rPr lang="en-US" sz="5400" b="1" dirty="0">
                  <a:solidFill>
                    <a:srgbClr val="FFFFFF"/>
                  </a:solidFill>
                  <a:latin typeface="Calibri (MS) Bold"/>
                  <a:ea typeface="Calibri (MS) Bold"/>
                  <a:cs typeface="Calibri (MS) Bold"/>
                  <a:sym typeface="Calibri (MS) Bold"/>
                </a:rPr>
                <a:t>ENERGY EFFICIENCY IN </a:t>
              </a:r>
            </a:p>
            <a:p>
              <a:pPr algn="just">
                <a:lnSpc>
                  <a:spcPts val="6480"/>
                </a:lnSpc>
              </a:pPr>
              <a:r>
                <a:rPr lang="en-US" sz="5400" b="1" dirty="0">
                  <a:solidFill>
                    <a:srgbClr val="FFFFFF"/>
                  </a:solidFill>
                  <a:latin typeface="Calibri (MS) Bold"/>
                  <a:ea typeface="Calibri (MS) Bold"/>
                  <a:cs typeface="Calibri (MS) Bold"/>
                  <a:sym typeface="Calibri (MS) Bold"/>
                </a:rPr>
                <a:t>SMART BULIDINGS      </a:t>
              </a:r>
            </a:p>
          </p:txBody>
        </p:sp>
      </p:grpSp>
      <p:sp>
        <p:nvSpPr>
          <p:cNvPr id="18" name="Freeform 18" descr="A close up of a logo  Description automatically generated"/>
          <p:cNvSpPr/>
          <p:nvPr/>
        </p:nvSpPr>
        <p:spPr>
          <a:xfrm>
            <a:off x="12401128" y="1303294"/>
            <a:ext cx="1894735" cy="616251"/>
          </a:xfrm>
          <a:custGeom>
            <a:avLst/>
            <a:gdLst/>
            <a:ahLst/>
            <a:cxnLst/>
            <a:rect l="l" t="t" r="r" b="b"/>
            <a:pathLst>
              <a:path w="1894735" h="616251">
                <a:moveTo>
                  <a:pt x="0" y="0"/>
                </a:moveTo>
                <a:lnTo>
                  <a:pt x="1894736" y="0"/>
                </a:lnTo>
                <a:lnTo>
                  <a:pt x="1894736" y="616252"/>
                </a:lnTo>
                <a:lnTo>
                  <a:pt x="0" y="616252"/>
                </a:lnTo>
                <a:lnTo>
                  <a:pt x="0" y="0"/>
                </a:lnTo>
                <a:close/>
              </a:path>
            </a:pathLst>
          </a:custGeom>
          <a:blipFill>
            <a:blip r:embed="rId5"/>
            <a:stretch>
              <a:fillRect t="-86" b="-86"/>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A close up of a sign  Description automatically generated"/>
          <p:cNvSpPr/>
          <p:nvPr/>
        </p:nvSpPr>
        <p:spPr>
          <a:xfrm>
            <a:off x="15109032" y="117003"/>
            <a:ext cx="2700338" cy="863271"/>
          </a:xfrm>
          <a:custGeom>
            <a:avLst/>
            <a:gdLst/>
            <a:ahLst/>
            <a:cxnLst/>
            <a:rect l="l" t="t" r="r" b="b"/>
            <a:pathLst>
              <a:path w="2700338" h="863271">
                <a:moveTo>
                  <a:pt x="0" y="0"/>
                </a:moveTo>
                <a:lnTo>
                  <a:pt x="2700338" y="0"/>
                </a:lnTo>
                <a:lnTo>
                  <a:pt x="2700338" y="863271"/>
                </a:lnTo>
                <a:lnTo>
                  <a:pt x="0" y="863271"/>
                </a:lnTo>
                <a:lnTo>
                  <a:pt x="0" y="0"/>
                </a:lnTo>
                <a:close/>
              </a:path>
            </a:pathLst>
          </a:custGeom>
          <a:blipFill>
            <a:blip r:embed="rId2"/>
            <a:stretch>
              <a:fillRect b="-4568"/>
            </a:stretch>
          </a:blipFill>
        </p:spPr>
      </p:sp>
      <p:grpSp>
        <p:nvGrpSpPr>
          <p:cNvPr id="3" name="Group 3"/>
          <p:cNvGrpSpPr/>
          <p:nvPr/>
        </p:nvGrpSpPr>
        <p:grpSpPr>
          <a:xfrm>
            <a:off x="-19048" y="-19050"/>
            <a:ext cx="14782800" cy="1114545"/>
            <a:chOff x="0" y="0"/>
            <a:chExt cx="19710400" cy="1486060"/>
          </a:xfrm>
        </p:grpSpPr>
        <p:sp>
          <p:nvSpPr>
            <p:cNvPr id="4" name="Freeform 4"/>
            <p:cNvSpPr/>
            <p:nvPr/>
          </p:nvSpPr>
          <p:spPr>
            <a:xfrm>
              <a:off x="25400" y="25400"/>
              <a:ext cx="19659600" cy="1435227"/>
            </a:xfrm>
            <a:custGeom>
              <a:avLst/>
              <a:gdLst/>
              <a:ahLst/>
              <a:cxnLst/>
              <a:rect l="l" t="t" r="r" b="b"/>
              <a:pathLst>
                <a:path w="19659600" h="1435227">
                  <a:moveTo>
                    <a:pt x="0" y="0"/>
                  </a:moveTo>
                  <a:lnTo>
                    <a:pt x="19659600" y="0"/>
                  </a:lnTo>
                  <a:lnTo>
                    <a:pt x="19659600" y="1435227"/>
                  </a:lnTo>
                  <a:lnTo>
                    <a:pt x="0" y="1435227"/>
                  </a:lnTo>
                  <a:close/>
                </a:path>
              </a:pathLst>
            </a:custGeom>
            <a:solidFill>
              <a:srgbClr val="213264"/>
            </a:solidFill>
          </p:spPr>
        </p:sp>
        <p:sp>
          <p:nvSpPr>
            <p:cNvPr id="5" name="Freeform 5"/>
            <p:cNvSpPr/>
            <p:nvPr/>
          </p:nvSpPr>
          <p:spPr>
            <a:xfrm>
              <a:off x="0" y="0"/>
              <a:ext cx="19710400" cy="1486027"/>
            </a:xfrm>
            <a:custGeom>
              <a:avLst/>
              <a:gdLst/>
              <a:ahLst/>
              <a:cxnLst/>
              <a:rect l="l" t="t" r="r" b="b"/>
              <a:pathLst>
                <a:path w="19710400" h="1486027">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id="6" name="Group 6"/>
          <p:cNvGrpSpPr/>
          <p:nvPr/>
        </p:nvGrpSpPr>
        <p:grpSpPr>
          <a:xfrm>
            <a:off x="14833450" y="-628"/>
            <a:ext cx="168424" cy="1098536"/>
            <a:chOff x="0" y="0"/>
            <a:chExt cx="224566" cy="1464714"/>
          </a:xfrm>
        </p:grpSpPr>
        <p:sp>
          <p:nvSpPr>
            <p:cNvPr id="7" name="Freeform 7"/>
            <p:cNvSpPr/>
            <p:nvPr/>
          </p:nvSpPr>
          <p:spPr>
            <a:xfrm>
              <a:off x="0" y="0"/>
              <a:ext cx="224536" cy="1464691"/>
            </a:xfrm>
            <a:custGeom>
              <a:avLst/>
              <a:gdLst/>
              <a:ahLst/>
              <a:cxnLst/>
              <a:rect l="l" t="t" r="r" b="b"/>
              <a:pathLst>
                <a:path w="224536" h="1464691">
                  <a:moveTo>
                    <a:pt x="0" y="0"/>
                  </a:moveTo>
                  <a:lnTo>
                    <a:pt x="224536" y="0"/>
                  </a:lnTo>
                  <a:lnTo>
                    <a:pt x="224536" y="1464691"/>
                  </a:lnTo>
                  <a:lnTo>
                    <a:pt x="0" y="1464691"/>
                  </a:lnTo>
                  <a:close/>
                </a:path>
              </a:pathLst>
            </a:custGeom>
            <a:solidFill>
              <a:srgbClr val="7FBA00"/>
            </a:solidFill>
          </p:spPr>
        </p:sp>
      </p:grpSp>
      <p:sp>
        <p:nvSpPr>
          <p:cNvPr id="8" name="Freeform 8" descr="A blue and white background  Description automatically generated with medium confidence"/>
          <p:cNvSpPr/>
          <p:nvPr/>
        </p:nvSpPr>
        <p:spPr>
          <a:xfrm>
            <a:off x="0" y="-19050"/>
            <a:ext cx="14758988" cy="1085852"/>
          </a:xfrm>
          <a:custGeom>
            <a:avLst/>
            <a:gdLst/>
            <a:ahLst/>
            <a:cxnLst/>
            <a:rect l="l" t="t" r="r" b="b"/>
            <a:pathLst>
              <a:path w="14758988" h="1085852">
                <a:moveTo>
                  <a:pt x="0" y="0"/>
                </a:moveTo>
                <a:lnTo>
                  <a:pt x="14758988" y="0"/>
                </a:lnTo>
                <a:lnTo>
                  <a:pt x="14758988" y="1085852"/>
                </a:lnTo>
                <a:lnTo>
                  <a:pt x="0" y="1085852"/>
                </a:lnTo>
                <a:lnTo>
                  <a:pt x="0" y="0"/>
                </a:lnTo>
                <a:close/>
              </a:path>
            </a:pathLst>
          </a:custGeom>
          <a:blipFill>
            <a:blip r:embed="rId3">
              <a:alphaModFix amt="16000"/>
            </a:blip>
            <a:stretch>
              <a:fillRect t="-213488" r="-1645" b="-549997"/>
            </a:stretch>
          </a:blipFill>
        </p:spPr>
      </p:sp>
      <p:grpSp>
        <p:nvGrpSpPr>
          <p:cNvPr id="9" name="Group 9"/>
          <p:cNvGrpSpPr/>
          <p:nvPr/>
        </p:nvGrpSpPr>
        <p:grpSpPr>
          <a:xfrm>
            <a:off x="17887950" y="-628"/>
            <a:ext cx="400050" cy="1098536"/>
            <a:chOff x="0" y="0"/>
            <a:chExt cx="533400" cy="1464714"/>
          </a:xfrm>
        </p:grpSpPr>
        <p:sp>
          <p:nvSpPr>
            <p:cNvPr id="10" name="Freeform 10"/>
            <p:cNvSpPr/>
            <p:nvPr/>
          </p:nvSpPr>
          <p:spPr>
            <a:xfrm>
              <a:off x="0" y="0"/>
              <a:ext cx="533400" cy="1464691"/>
            </a:xfrm>
            <a:custGeom>
              <a:avLst/>
              <a:gdLst/>
              <a:ahLst/>
              <a:cxnLst/>
              <a:rect l="l" t="t" r="r" b="b"/>
              <a:pathLst>
                <a:path w="533400" h="1464691">
                  <a:moveTo>
                    <a:pt x="0" y="0"/>
                  </a:moveTo>
                  <a:lnTo>
                    <a:pt x="533400" y="0"/>
                  </a:lnTo>
                  <a:lnTo>
                    <a:pt x="533400" y="1464691"/>
                  </a:lnTo>
                  <a:lnTo>
                    <a:pt x="0" y="1464691"/>
                  </a:lnTo>
                  <a:close/>
                </a:path>
              </a:pathLst>
            </a:custGeom>
            <a:solidFill>
              <a:srgbClr val="FED500"/>
            </a:solidFill>
          </p:spPr>
        </p:sp>
      </p:grpSp>
      <p:grpSp>
        <p:nvGrpSpPr>
          <p:cNvPr id="11" name="Group 11"/>
          <p:cNvGrpSpPr/>
          <p:nvPr/>
        </p:nvGrpSpPr>
        <p:grpSpPr>
          <a:xfrm>
            <a:off x="223630" y="1482226"/>
            <a:ext cx="9153939" cy="600165"/>
            <a:chOff x="0" y="0"/>
            <a:chExt cx="12205252" cy="800220"/>
          </a:xfrm>
        </p:grpSpPr>
        <p:sp>
          <p:nvSpPr>
            <p:cNvPr id="12" name="Freeform 12"/>
            <p:cNvSpPr/>
            <p:nvPr/>
          </p:nvSpPr>
          <p:spPr>
            <a:xfrm>
              <a:off x="0" y="0"/>
              <a:ext cx="12205252" cy="800220"/>
            </a:xfrm>
            <a:custGeom>
              <a:avLst/>
              <a:gdLst/>
              <a:ahLst/>
              <a:cxnLst/>
              <a:rect l="l" t="t" r="r" b="b"/>
              <a:pathLst>
                <a:path w="12205252" h="800220">
                  <a:moveTo>
                    <a:pt x="0" y="0"/>
                  </a:moveTo>
                  <a:lnTo>
                    <a:pt x="12205252" y="0"/>
                  </a:lnTo>
                  <a:lnTo>
                    <a:pt x="12205252" y="800220"/>
                  </a:lnTo>
                  <a:lnTo>
                    <a:pt x="0" y="800220"/>
                  </a:lnTo>
                  <a:close/>
                </a:path>
              </a:pathLst>
            </a:custGeom>
            <a:solidFill>
              <a:srgbClr val="000000">
                <a:alpha val="0"/>
              </a:srgbClr>
            </a:solidFill>
          </p:spPr>
        </p:sp>
        <p:sp>
          <p:nvSpPr>
            <p:cNvPr id="13" name="TextBox 13"/>
            <p:cNvSpPr txBox="1"/>
            <p:nvPr/>
          </p:nvSpPr>
          <p:spPr>
            <a:xfrm>
              <a:off x="0" y="-66675"/>
              <a:ext cx="12205252" cy="866895"/>
            </a:xfrm>
            <a:prstGeom prst="rect">
              <a:avLst/>
            </a:prstGeom>
          </p:spPr>
          <p:txBody>
            <a:bodyPr lIns="0" tIns="0" rIns="0" bIns="0" rtlCol="0" anchor="t"/>
            <a:lstStyle/>
            <a:p>
              <a:pPr algn="l">
                <a:lnSpc>
                  <a:spcPts val="3600"/>
                </a:lnSpc>
              </a:pPr>
              <a:r>
                <a:rPr lang="en-US" sz="3000" b="1">
                  <a:solidFill>
                    <a:srgbClr val="213163"/>
                  </a:solidFill>
                  <a:latin typeface="Arial Bold"/>
                  <a:ea typeface="Arial Bold"/>
                  <a:cs typeface="Arial Bold"/>
                  <a:sym typeface="Arial Bold"/>
                </a:rPr>
                <a:t>Screenshots / Demonstration (video) </a:t>
              </a:r>
            </a:p>
          </p:txBody>
        </p:sp>
      </p:grpSp>
      <p:sp>
        <p:nvSpPr>
          <p:cNvPr id="14" name="Freeform 14"/>
          <p:cNvSpPr/>
          <p:nvPr/>
        </p:nvSpPr>
        <p:spPr>
          <a:xfrm>
            <a:off x="2152251" y="2501492"/>
            <a:ext cx="11301259" cy="5608250"/>
          </a:xfrm>
          <a:custGeom>
            <a:avLst/>
            <a:gdLst/>
            <a:ahLst/>
            <a:cxnLst/>
            <a:rect l="l" t="t" r="r" b="b"/>
            <a:pathLst>
              <a:path w="11301259" h="5608250">
                <a:moveTo>
                  <a:pt x="0" y="0"/>
                </a:moveTo>
                <a:lnTo>
                  <a:pt x="11301258" y="0"/>
                </a:lnTo>
                <a:lnTo>
                  <a:pt x="11301258" y="5608249"/>
                </a:lnTo>
                <a:lnTo>
                  <a:pt x="0" y="5608249"/>
                </a:lnTo>
                <a:lnTo>
                  <a:pt x="0" y="0"/>
                </a:lnTo>
                <a:close/>
              </a:path>
            </a:pathLst>
          </a:custGeom>
          <a:blipFill>
            <a:blip r:embed="rId4"/>
            <a:stretch>
              <a:fillRect/>
            </a:stretch>
          </a:blipFill>
        </p:spPr>
      </p:sp>
      <p:sp>
        <p:nvSpPr>
          <p:cNvPr id="15" name="TextBox 14">
            <a:extLst>
              <a:ext uri="{FF2B5EF4-FFF2-40B4-BE49-F238E27FC236}">
                <a16:creationId xmlns:a16="http://schemas.microsoft.com/office/drawing/2014/main" id="{4C213463-8F3B-16D1-E259-C3B213C90696}"/>
              </a:ext>
            </a:extLst>
          </p:cNvPr>
          <p:cNvSpPr txBox="1"/>
          <p:nvPr/>
        </p:nvSpPr>
        <p:spPr>
          <a:xfrm>
            <a:off x="762000" y="9029700"/>
            <a:ext cx="8495274" cy="369332"/>
          </a:xfrm>
          <a:prstGeom prst="rect">
            <a:avLst/>
          </a:prstGeom>
          <a:noFill/>
        </p:spPr>
        <p:txBody>
          <a:bodyPr wrap="none" rtlCol="0">
            <a:spAutoFit/>
          </a:bodyPr>
          <a:lstStyle/>
          <a:p>
            <a:r>
              <a:rPr lang="en-US" dirty="0" err="1"/>
              <a:t>Github</a:t>
            </a:r>
            <a:r>
              <a:rPr lang="en-US" dirty="0"/>
              <a:t> Link : </a:t>
            </a:r>
            <a:r>
              <a:rPr lang="en-US" dirty="0">
                <a:hlinkClick r:id="rId5" action="ppaction://hlinksldjump"/>
              </a:rPr>
              <a:t>https://github.com/Dharun1214/ENERGY-EFFICENCY-IN-SMART-BUILDINGS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A close up of a sign  Description automatically generated"/>
          <p:cNvSpPr/>
          <p:nvPr/>
        </p:nvSpPr>
        <p:spPr>
          <a:xfrm>
            <a:off x="15109032" y="117003"/>
            <a:ext cx="2700338" cy="863271"/>
          </a:xfrm>
          <a:custGeom>
            <a:avLst/>
            <a:gdLst/>
            <a:ahLst/>
            <a:cxnLst/>
            <a:rect l="l" t="t" r="r" b="b"/>
            <a:pathLst>
              <a:path w="2700338" h="863271">
                <a:moveTo>
                  <a:pt x="0" y="0"/>
                </a:moveTo>
                <a:lnTo>
                  <a:pt x="2700338" y="0"/>
                </a:lnTo>
                <a:lnTo>
                  <a:pt x="2700338" y="863271"/>
                </a:lnTo>
                <a:lnTo>
                  <a:pt x="0" y="863271"/>
                </a:lnTo>
                <a:lnTo>
                  <a:pt x="0" y="0"/>
                </a:lnTo>
                <a:close/>
              </a:path>
            </a:pathLst>
          </a:custGeom>
          <a:blipFill>
            <a:blip r:embed="rId2"/>
            <a:stretch>
              <a:fillRect b="-4568"/>
            </a:stretch>
          </a:blipFill>
        </p:spPr>
      </p:sp>
      <p:grpSp>
        <p:nvGrpSpPr>
          <p:cNvPr id="3" name="Group 3"/>
          <p:cNvGrpSpPr/>
          <p:nvPr/>
        </p:nvGrpSpPr>
        <p:grpSpPr>
          <a:xfrm>
            <a:off x="-19048" y="-19050"/>
            <a:ext cx="14782800" cy="1114545"/>
            <a:chOff x="0" y="0"/>
            <a:chExt cx="19710400" cy="1486060"/>
          </a:xfrm>
        </p:grpSpPr>
        <p:sp>
          <p:nvSpPr>
            <p:cNvPr id="4" name="Freeform 4"/>
            <p:cNvSpPr/>
            <p:nvPr/>
          </p:nvSpPr>
          <p:spPr>
            <a:xfrm>
              <a:off x="25400" y="25400"/>
              <a:ext cx="19659600" cy="1435227"/>
            </a:xfrm>
            <a:custGeom>
              <a:avLst/>
              <a:gdLst/>
              <a:ahLst/>
              <a:cxnLst/>
              <a:rect l="l" t="t" r="r" b="b"/>
              <a:pathLst>
                <a:path w="19659600" h="1435227">
                  <a:moveTo>
                    <a:pt x="0" y="0"/>
                  </a:moveTo>
                  <a:lnTo>
                    <a:pt x="19659600" y="0"/>
                  </a:lnTo>
                  <a:lnTo>
                    <a:pt x="19659600" y="1435227"/>
                  </a:lnTo>
                  <a:lnTo>
                    <a:pt x="0" y="1435227"/>
                  </a:lnTo>
                  <a:close/>
                </a:path>
              </a:pathLst>
            </a:custGeom>
            <a:solidFill>
              <a:srgbClr val="213264"/>
            </a:solidFill>
          </p:spPr>
        </p:sp>
        <p:sp>
          <p:nvSpPr>
            <p:cNvPr id="5" name="Freeform 5"/>
            <p:cNvSpPr/>
            <p:nvPr/>
          </p:nvSpPr>
          <p:spPr>
            <a:xfrm>
              <a:off x="0" y="0"/>
              <a:ext cx="19710400" cy="1486027"/>
            </a:xfrm>
            <a:custGeom>
              <a:avLst/>
              <a:gdLst/>
              <a:ahLst/>
              <a:cxnLst/>
              <a:rect l="l" t="t" r="r" b="b"/>
              <a:pathLst>
                <a:path w="19710400" h="1486027">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id="6" name="Group 6"/>
          <p:cNvGrpSpPr/>
          <p:nvPr/>
        </p:nvGrpSpPr>
        <p:grpSpPr>
          <a:xfrm>
            <a:off x="14833450" y="-628"/>
            <a:ext cx="168424" cy="1098536"/>
            <a:chOff x="0" y="0"/>
            <a:chExt cx="224566" cy="1464714"/>
          </a:xfrm>
        </p:grpSpPr>
        <p:sp>
          <p:nvSpPr>
            <p:cNvPr id="7" name="Freeform 7"/>
            <p:cNvSpPr/>
            <p:nvPr/>
          </p:nvSpPr>
          <p:spPr>
            <a:xfrm>
              <a:off x="0" y="0"/>
              <a:ext cx="224536" cy="1464691"/>
            </a:xfrm>
            <a:custGeom>
              <a:avLst/>
              <a:gdLst/>
              <a:ahLst/>
              <a:cxnLst/>
              <a:rect l="l" t="t" r="r" b="b"/>
              <a:pathLst>
                <a:path w="224536" h="1464691">
                  <a:moveTo>
                    <a:pt x="0" y="0"/>
                  </a:moveTo>
                  <a:lnTo>
                    <a:pt x="224536" y="0"/>
                  </a:lnTo>
                  <a:lnTo>
                    <a:pt x="224536" y="1464691"/>
                  </a:lnTo>
                  <a:lnTo>
                    <a:pt x="0" y="1464691"/>
                  </a:lnTo>
                  <a:close/>
                </a:path>
              </a:pathLst>
            </a:custGeom>
            <a:solidFill>
              <a:srgbClr val="7FBA00"/>
            </a:solidFill>
          </p:spPr>
        </p:sp>
      </p:grpSp>
      <p:sp>
        <p:nvSpPr>
          <p:cNvPr id="8" name="Freeform 8" descr="A blue and white background  Description automatically generated with medium confidence"/>
          <p:cNvSpPr/>
          <p:nvPr/>
        </p:nvSpPr>
        <p:spPr>
          <a:xfrm>
            <a:off x="0" y="-19050"/>
            <a:ext cx="14758988" cy="1085852"/>
          </a:xfrm>
          <a:custGeom>
            <a:avLst/>
            <a:gdLst/>
            <a:ahLst/>
            <a:cxnLst/>
            <a:rect l="l" t="t" r="r" b="b"/>
            <a:pathLst>
              <a:path w="14758988" h="1085852">
                <a:moveTo>
                  <a:pt x="0" y="0"/>
                </a:moveTo>
                <a:lnTo>
                  <a:pt x="14758988" y="0"/>
                </a:lnTo>
                <a:lnTo>
                  <a:pt x="14758988" y="1085852"/>
                </a:lnTo>
                <a:lnTo>
                  <a:pt x="0" y="1085852"/>
                </a:lnTo>
                <a:lnTo>
                  <a:pt x="0" y="0"/>
                </a:lnTo>
                <a:close/>
              </a:path>
            </a:pathLst>
          </a:custGeom>
          <a:blipFill>
            <a:blip r:embed="rId3">
              <a:alphaModFix amt="16000"/>
            </a:blip>
            <a:stretch>
              <a:fillRect t="-213488" r="-1645" b="-549997"/>
            </a:stretch>
          </a:blipFill>
        </p:spPr>
      </p:sp>
      <p:grpSp>
        <p:nvGrpSpPr>
          <p:cNvPr id="9" name="Group 9"/>
          <p:cNvGrpSpPr/>
          <p:nvPr/>
        </p:nvGrpSpPr>
        <p:grpSpPr>
          <a:xfrm>
            <a:off x="17887950" y="-628"/>
            <a:ext cx="400050" cy="1098536"/>
            <a:chOff x="0" y="0"/>
            <a:chExt cx="533400" cy="1464714"/>
          </a:xfrm>
        </p:grpSpPr>
        <p:sp>
          <p:nvSpPr>
            <p:cNvPr id="10" name="Freeform 10"/>
            <p:cNvSpPr/>
            <p:nvPr/>
          </p:nvSpPr>
          <p:spPr>
            <a:xfrm>
              <a:off x="0" y="0"/>
              <a:ext cx="533400" cy="1464691"/>
            </a:xfrm>
            <a:custGeom>
              <a:avLst/>
              <a:gdLst/>
              <a:ahLst/>
              <a:cxnLst/>
              <a:rect l="l" t="t" r="r" b="b"/>
              <a:pathLst>
                <a:path w="533400" h="1464691">
                  <a:moveTo>
                    <a:pt x="0" y="0"/>
                  </a:moveTo>
                  <a:lnTo>
                    <a:pt x="533400" y="0"/>
                  </a:lnTo>
                  <a:lnTo>
                    <a:pt x="533400" y="1464691"/>
                  </a:lnTo>
                  <a:lnTo>
                    <a:pt x="0" y="1464691"/>
                  </a:lnTo>
                  <a:close/>
                </a:path>
              </a:pathLst>
            </a:custGeom>
            <a:solidFill>
              <a:srgbClr val="FED500"/>
            </a:solidFill>
          </p:spPr>
        </p:sp>
      </p:grpSp>
      <p:grpSp>
        <p:nvGrpSpPr>
          <p:cNvPr id="11" name="Group 11"/>
          <p:cNvGrpSpPr/>
          <p:nvPr/>
        </p:nvGrpSpPr>
        <p:grpSpPr>
          <a:xfrm>
            <a:off x="223630" y="1482226"/>
            <a:ext cx="9153939" cy="600165"/>
            <a:chOff x="0" y="0"/>
            <a:chExt cx="12205252" cy="800220"/>
          </a:xfrm>
        </p:grpSpPr>
        <p:sp>
          <p:nvSpPr>
            <p:cNvPr id="12" name="Freeform 12"/>
            <p:cNvSpPr/>
            <p:nvPr/>
          </p:nvSpPr>
          <p:spPr>
            <a:xfrm>
              <a:off x="0" y="0"/>
              <a:ext cx="12205252" cy="800220"/>
            </a:xfrm>
            <a:custGeom>
              <a:avLst/>
              <a:gdLst/>
              <a:ahLst/>
              <a:cxnLst/>
              <a:rect l="l" t="t" r="r" b="b"/>
              <a:pathLst>
                <a:path w="12205252" h="800220">
                  <a:moveTo>
                    <a:pt x="0" y="0"/>
                  </a:moveTo>
                  <a:lnTo>
                    <a:pt x="12205252" y="0"/>
                  </a:lnTo>
                  <a:lnTo>
                    <a:pt x="12205252" y="800220"/>
                  </a:lnTo>
                  <a:lnTo>
                    <a:pt x="0" y="800220"/>
                  </a:lnTo>
                  <a:close/>
                </a:path>
              </a:pathLst>
            </a:custGeom>
            <a:solidFill>
              <a:srgbClr val="000000">
                <a:alpha val="0"/>
              </a:srgbClr>
            </a:solidFill>
          </p:spPr>
        </p:sp>
        <p:sp>
          <p:nvSpPr>
            <p:cNvPr id="13" name="TextBox 13"/>
            <p:cNvSpPr txBox="1"/>
            <p:nvPr/>
          </p:nvSpPr>
          <p:spPr>
            <a:xfrm>
              <a:off x="0" y="-66675"/>
              <a:ext cx="12205252" cy="866895"/>
            </a:xfrm>
            <a:prstGeom prst="rect">
              <a:avLst/>
            </a:prstGeom>
          </p:spPr>
          <p:txBody>
            <a:bodyPr lIns="0" tIns="0" rIns="0" bIns="0" rtlCol="0" anchor="t"/>
            <a:lstStyle/>
            <a:p>
              <a:pPr algn="l">
                <a:lnSpc>
                  <a:spcPts val="3600"/>
                </a:lnSpc>
              </a:pPr>
              <a:r>
                <a:rPr lang="en-US" sz="3000" b="1">
                  <a:solidFill>
                    <a:srgbClr val="213163"/>
                  </a:solidFill>
                  <a:latin typeface="Arial Bold"/>
                  <a:ea typeface="Arial Bold"/>
                  <a:cs typeface="Arial Bold"/>
                  <a:sym typeface="Arial Bold"/>
                </a:rPr>
                <a:t>Future Scope </a:t>
              </a:r>
            </a:p>
          </p:txBody>
        </p:sp>
      </p:grpSp>
      <p:sp>
        <p:nvSpPr>
          <p:cNvPr id="14" name="TextBox 14"/>
          <p:cNvSpPr txBox="1"/>
          <p:nvPr/>
        </p:nvSpPr>
        <p:spPr>
          <a:xfrm>
            <a:off x="1343982" y="3142621"/>
            <a:ext cx="15600037" cy="3357252"/>
          </a:xfrm>
          <a:prstGeom prst="rect">
            <a:avLst/>
          </a:prstGeom>
        </p:spPr>
        <p:txBody>
          <a:bodyPr lIns="0" tIns="0" rIns="0" bIns="0" rtlCol="0" anchor="t">
            <a:spAutoFit/>
          </a:bodyPr>
          <a:lstStyle/>
          <a:p>
            <a:pPr marL="786831" lvl="1" indent="-393415" algn="just">
              <a:lnSpc>
                <a:spcPts val="4373"/>
              </a:lnSpc>
              <a:buFont typeface="Arial"/>
              <a:buChar char="•"/>
            </a:pPr>
            <a:r>
              <a:rPr lang="en-US" sz="3644">
                <a:solidFill>
                  <a:srgbClr val="000000"/>
                </a:solidFill>
                <a:latin typeface="Calibri (MS)"/>
                <a:ea typeface="Calibri (MS)"/>
                <a:cs typeface="Calibri (MS)"/>
                <a:sym typeface="Calibri (MS)"/>
              </a:rPr>
              <a:t>Integration of AI-driven energy forecasting for enhanced optimization.</a:t>
            </a:r>
          </a:p>
          <a:p>
            <a:pPr algn="just">
              <a:lnSpc>
                <a:spcPts val="4373"/>
              </a:lnSpc>
            </a:pPr>
            <a:endParaRPr lang="en-US" sz="3644">
              <a:solidFill>
                <a:srgbClr val="000000"/>
              </a:solidFill>
              <a:latin typeface="Calibri (MS)"/>
              <a:ea typeface="Calibri (MS)"/>
              <a:cs typeface="Calibri (MS)"/>
              <a:sym typeface="Calibri (MS)"/>
            </a:endParaRPr>
          </a:p>
          <a:p>
            <a:pPr marL="786831" lvl="1" indent="-393415" algn="just">
              <a:lnSpc>
                <a:spcPts val="4373"/>
              </a:lnSpc>
              <a:buFont typeface="Arial"/>
              <a:buChar char="•"/>
            </a:pPr>
            <a:r>
              <a:rPr lang="en-US" sz="3644">
                <a:solidFill>
                  <a:srgbClr val="000000"/>
                </a:solidFill>
                <a:latin typeface="Calibri (MS)"/>
                <a:ea typeface="Calibri (MS)"/>
                <a:cs typeface="Calibri (MS)"/>
                <a:sym typeface="Calibri (MS)"/>
              </a:rPr>
              <a:t>Expansion to other properties within the corporate portfolio</a:t>
            </a:r>
          </a:p>
          <a:p>
            <a:pPr algn="just">
              <a:lnSpc>
                <a:spcPts val="4373"/>
              </a:lnSpc>
            </a:pPr>
            <a:endParaRPr lang="en-US" sz="3644">
              <a:solidFill>
                <a:srgbClr val="000000"/>
              </a:solidFill>
              <a:latin typeface="Calibri (MS)"/>
              <a:ea typeface="Calibri (MS)"/>
              <a:cs typeface="Calibri (MS)"/>
              <a:sym typeface="Calibri (MS)"/>
            </a:endParaRPr>
          </a:p>
          <a:p>
            <a:pPr marL="786831" lvl="1" indent="-393415" algn="just">
              <a:lnSpc>
                <a:spcPts val="4373"/>
              </a:lnSpc>
              <a:buFont typeface="Arial"/>
              <a:buChar char="•"/>
            </a:pPr>
            <a:r>
              <a:rPr lang="en-US" sz="3644">
                <a:solidFill>
                  <a:srgbClr val="000000"/>
                </a:solidFill>
                <a:latin typeface="Calibri (MS)"/>
                <a:ea typeface="Calibri (MS)"/>
                <a:cs typeface="Calibri (MS)"/>
                <a:sym typeface="Calibri (MS)"/>
              </a:rPr>
              <a:t>Adoption of more renewable energy sources such as wind and battery storage.</a:t>
            </a:r>
          </a:p>
          <a:p>
            <a:pPr algn="just">
              <a:lnSpc>
                <a:spcPts val="4373"/>
              </a:lnSpc>
            </a:pPr>
            <a:endParaRPr lang="en-US" sz="3644">
              <a:solidFill>
                <a:srgbClr val="000000"/>
              </a:solidFill>
              <a:latin typeface="Calibri (MS)"/>
              <a:ea typeface="Calibri (MS)"/>
              <a:cs typeface="Calibri (MS)"/>
              <a:sym typeface="Calibri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E59AF9-BDA3-4781-1F9A-118D6BE091F7}"/>
            </a:ext>
          </a:extLst>
        </p:cNvPr>
        <p:cNvGrpSpPr/>
        <p:nvPr/>
      </p:nvGrpSpPr>
      <p:grpSpPr>
        <a:xfrm>
          <a:off x="0" y="0"/>
          <a:ext cx="0" cy="0"/>
          <a:chOff x="0" y="0"/>
          <a:chExt cx="0" cy="0"/>
        </a:xfrm>
      </p:grpSpPr>
      <p:sp>
        <p:nvSpPr>
          <p:cNvPr id="2" name="Freeform 2" descr="A close up of a sign  Description automatically generated">
            <a:extLst>
              <a:ext uri="{FF2B5EF4-FFF2-40B4-BE49-F238E27FC236}">
                <a16:creationId xmlns:a16="http://schemas.microsoft.com/office/drawing/2014/main" id="{F57DF642-9EA7-4062-99F6-8BA891221DA8}"/>
              </a:ext>
            </a:extLst>
          </p:cNvPr>
          <p:cNvSpPr/>
          <p:nvPr/>
        </p:nvSpPr>
        <p:spPr>
          <a:xfrm>
            <a:off x="15109032" y="117003"/>
            <a:ext cx="2700338" cy="863271"/>
          </a:xfrm>
          <a:custGeom>
            <a:avLst/>
            <a:gdLst/>
            <a:ahLst/>
            <a:cxnLst/>
            <a:rect l="l" t="t" r="r" b="b"/>
            <a:pathLst>
              <a:path w="2700338" h="863271">
                <a:moveTo>
                  <a:pt x="0" y="0"/>
                </a:moveTo>
                <a:lnTo>
                  <a:pt x="2700338" y="0"/>
                </a:lnTo>
                <a:lnTo>
                  <a:pt x="2700338" y="863271"/>
                </a:lnTo>
                <a:lnTo>
                  <a:pt x="0" y="863271"/>
                </a:lnTo>
                <a:lnTo>
                  <a:pt x="0" y="0"/>
                </a:lnTo>
                <a:close/>
              </a:path>
            </a:pathLst>
          </a:custGeom>
          <a:blipFill>
            <a:blip r:embed="rId2"/>
            <a:stretch>
              <a:fillRect b="-4568"/>
            </a:stretch>
          </a:blipFill>
        </p:spPr>
      </p:sp>
      <p:grpSp>
        <p:nvGrpSpPr>
          <p:cNvPr id="3" name="Group 3">
            <a:extLst>
              <a:ext uri="{FF2B5EF4-FFF2-40B4-BE49-F238E27FC236}">
                <a16:creationId xmlns:a16="http://schemas.microsoft.com/office/drawing/2014/main" id="{EE75D1B4-45B6-BC2E-C5F5-12012DF61F42}"/>
              </a:ext>
            </a:extLst>
          </p:cNvPr>
          <p:cNvGrpSpPr/>
          <p:nvPr/>
        </p:nvGrpSpPr>
        <p:grpSpPr>
          <a:xfrm>
            <a:off x="-19048" y="-19050"/>
            <a:ext cx="14782800" cy="1114545"/>
            <a:chOff x="0" y="0"/>
            <a:chExt cx="19710400" cy="1486060"/>
          </a:xfrm>
        </p:grpSpPr>
        <p:sp>
          <p:nvSpPr>
            <p:cNvPr id="4" name="Freeform 4">
              <a:extLst>
                <a:ext uri="{FF2B5EF4-FFF2-40B4-BE49-F238E27FC236}">
                  <a16:creationId xmlns:a16="http://schemas.microsoft.com/office/drawing/2014/main" id="{4A48A2C4-B3E4-18C7-830C-B43918B344DF}"/>
                </a:ext>
              </a:extLst>
            </p:cNvPr>
            <p:cNvSpPr/>
            <p:nvPr/>
          </p:nvSpPr>
          <p:spPr>
            <a:xfrm>
              <a:off x="25400" y="25400"/>
              <a:ext cx="19659600" cy="1435227"/>
            </a:xfrm>
            <a:custGeom>
              <a:avLst/>
              <a:gdLst/>
              <a:ahLst/>
              <a:cxnLst/>
              <a:rect l="l" t="t" r="r" b="b"/>
              <a:pathLst>
                <a:path w="19659600" h="1435227">
                  <a:moveTo>
                    <a:pt x="0" y="0"/>
                  </a:moveTo>
                  <a:lnTo>
                    <a:pt x="19659600" y="0"/>
                  </a:lnTo>
                  <a:lnTo>
                    <a:pt x="19659600" y="1435227"/>
                  </a:lnTo>
                  <a:lnTo>
                    <a:pt x="0" y="1435227"/>
                  </a:lnTo>
                  <a:close/>
                </a:path>
              </a:pathLst>
            </a:custGeom>
            <a:solidFill>
              <a:srgbClr val="213264"/>
            </a:solidFill>
          </p:spPr>
        </p:sp>
        <p:sp>
          <p:nvSpPr>
            <p:cNvPr id="5" name="Freeform 5">
              <a:extLst>
                <a:ext uri="{FF2B5EF4-FFF2-40B4-BE49-F238E27FC236}">
                  <a16:creationId xmlns:a16="http://schemas.microsoft.com/office/drawing/2014/main" id="{9B27FE42-97D5-18D6-241F-BA7CB83ED3ED}"/>
                </a:ext>
              </a:extLst>
            </p:cNvPr>
            <p:cNvSpPr/>
            <p:nvPr/>
          </p:nvSpPr>
          <p:spPr>
            <a:xfrm>
              <a:off x="0" y="0"/>
              <a:ext cx="19710400" cy="1486027"/>
            </a:xfrm>
            <a:custGeom>
              <a:avLst/>
              <a:gdLst/>
              <a:ahLst/>
              <a:cxnLst/>
              <a:rect l="l" t="t" r="r" b="b"/>
              <a:pathLst>
                <a:path w="19710400" h="1486027">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id="6" name="Group 6">
            <a:extLst>
              <a:ext uri="{FF2B5EF4-FFF2-40B4-BE49-F238E27FC236}">
                <a16:creationId xmlns:a16="http://schemas.microsoft.com/office/drawing/2014/main" id="{760BF84A-C0E2-3502-350C-5B7D9EC70906}"/>
              </a:ext>
            </a:extLst>
          </p:cNvPr>
          <p:cNvGrpSpPr/>
          <p:nvPr/>
        </p:nvGrpSpPr>
        <p:grpSpPr>
          <a:xfrm>
            <a:off x="14833450" y="-628"/>
            <a:ext cx="168424" cy="1098536"/>
            <a:chOff x="0" y="0"/>
            <a:chExt cx="224566" cy="1464714"/>
          </a:xfrm>
        </p:grpSpPr>
        <p:sp>
          <p:nvSpPr>
            <p:cNvPr id="7" name="Freeform 7">
              <a:extLst>
                <a:ext uri="{FF2B5EF4-FFF2-40B4-BE49-F238E27FC236}">
                  <a16:creationId xmlns:a16="http://schemas.microsoft.com/office/drawing/2014/main" id="{16BF260A-2FD3-99EB-F944-1B976A0E0632}"/>
                </a:ext>
              </a:extLst>
            </p:cNvPr>
            <p:cNvSpPr/>
            <p:nvPr/>
          </p:nvSpPr>
          <p:spPr>
            <a:xfrm>
              <a:off x="0" y="0"/>
              <a:ext cx="224536" cy="1464691"/>
            </a:xfrm>
            <a:custGeom>
              <a:avLst/>
              <a:gdLst/>
              <a:ahLst/>
              <a:cxnLst/>
              <a:rect l="l" t="t" r="r" b="b"/>
              <a:pathLst>
                <a:path w="224536" h="1464691">
                  <a:moveTo>
                    <a:pt x="0" y="0"/>
                  </a:moveTo>
                  <a:lnTo>
                    <a:pt x="224536" y="0"/>
                  </a:lnTo>
                  <a:lnTo>
                    <a:pt x="224536" y="1464691"/>
                  </a:lnTo>
                  <a:lnTo>
                    <a:pt x="0" y="1464691"/>
                  </a:lnTo>
                  <a:close/>
                </a:path>
              </a:pathLst>
            </a:custGeom>
            <a:solidFill>
              <a:srgbClr val="7FBA00"/>
            </a:solidFill>
          </p:spPr>
        </p:sp>
      </p:grpSp>
      <p:sp>
        <p:nvSpPr>
          <p:cNvPr id="8" name="Freeform 8" descr="A blue and white background  Description automatically generated with medium confidence">
            <a:extLst>
              <a:ext uri="{FF2B5EF4-FFF2-40B4-BE49-F238E27FC236}">
                <a16:creationId xmlns:a16="http://schemas.microsoft.com/office/drawing/2014/main" id="{D91CCD71-D695-A286-E472-0B7EEA45BB0A}"/>
              </a:ext>
            </a:extLst>
          </p:cNvPr>
          <p:cNvSpPr/>
          <p:nvPr/>
        </p:nvSpPr>
        <p:spPr>
          <a:xfrm>
            <a:off x="0" y="-19050"/>
            <a:ext cx="14758988" cy="1085852"/>
          </a:xfrm>
          <a:custGeom>
            <a:avLst/>
            <a:gdLst/>
            <a:ahLst/>
            <a:cxnLst/>
            <a:rect l="l" t="t" r="r" b="b"/>
            <a:pathLst>
              <a:path w="14758988" h="1085852">
                <a:moveTo>
                  <a:pt x="0" y="0"/>
                </a:moveTo>
                <a:lnTo>
                  <a:pt x="14758988" y="0"/>
                </a:lnTo>
                <a:lnTo>
                  <a:pt x="14758988" y="1085852"/>
                </a:lnTo>
                <a:lnTo>
                  <a:pt x="0" y="1085852"/>
                </a:lnTo>
                <a:lnTo>
                  <a:pt x="0" y="0"/>
                </a:lnTo>
                <a:close/>
              </a:path>
            </a:pathLst>
          </a:custGeom>
          <a:blipFill>
            <a:blip r:embed="rId3">
              <a:alphaModFix amt="16000"/>
            </a:blip>
            <a:stretch>
              <a:fillRect t="-213488" r="-1645" b="-549997"/>
            </a:stretch>
          </a:blipFill>
        </p:spPr>
      </p:sp>
      <p:grpSp>
        <p:nvGrpSpPr>
          <p:cNvPr id="9" name="Group 9">
            <a:extLst>
              <a:ext uri="{FF2B5EF4-FFF2-40B4-BE49-F238E27FC236}">
                <a16:creationId xmlns:a16="http://schemas.microsoft.com/office/drawing/2014/main" id="{5CE66EB5-A8DC-C487-E747-ED46A15A18C8}"/>
              </a:ext>
            </a:extLst>
          </p:cNvPr>
          <p:cNvGrpSpPr/>
          <p:nvPr/>
        </p:nvGrpSpPr>
        <p:grpSpPr>
          <a:xfrm>
            <a:off x="17887950" y="-628"/>
            <a:ext cx="400050" cy="1098536"/>
            <a:chOff x="0" y="0"/>
            <a:chExt cx="533400" cy="1464714"/>
          </a:xfrm>
        </p:grpSpPr>
        <p:sp>
          <p:nvSpPr>
            <p:cNvPr id="10" name="Freeform 10">
              <a:extLst>
                <a:ext uri="{FF2B5EF4-FFF2-40B4-BE49-F238E27FC236}">
                  <a16:creationId xmlns:a16="http://schemas.microsoft.com/office/drawing/2014/main" id="{5761638B-EC9F-5232-E4CF-2F764FEED024}"/>
                </a:ext>
              </a:extLst>
            </p:cNvPr>
            <p:cNvSpPr/>
            <p:nvPr/>
          </p:nvSpPr>
          <p:spPr>
            <a:xfrm>
              <a:off x="0" y="0"/>
              <a:ext cx="533400" cy="1464691"/>
            </a:xfrm>
            <a:custGeom>
              <a:avLst/>
              <a:gdLst/>
              <a:ahLst/>
              <a:cxnLst/>
              <a:rect l="l" t="t" r="r" b="b"/>
              <a:pathLst>
                <a:path w="533400" h="1464691">
                  <a:moveTo>
                    <a:pt x="0" y="0"/>
                  </a:moveTo>
                  <a:lnTo>
                    <a:pt x="533400" y="0"/>
                  </a:lnTo>
                  <a:lnTo>
                    <a:pt x="533400" y="1464691"/>
                  </a:lnTo>
                  <a:lnTo>
                    <a:pt x="0" y="1464691"/>
                  </a:lnTo>
                  <a:close/>
                </a:path>
              </a:pathLst>
            </a:custGeom>
            <a:solidFill>
              <a:srgbClr val="FED500"/>
            </a:solidFill>
          </p:spPr>
        </p:sp>
      </p:grpSp>
      <p:grpSp>
        <p:nvGrpSpPr>
          <p:cNvPr id="11" name="Group 11">
            <a:extLst>
              <a:ext uri="{FF2B5EF4-FFF2-40B4-BE49-F238E27FC236}">
                <a16:creationId xmlns:a16="http://schemas.microsoft.com/office/drawing/2014/main" id="{2E0C68C9-B086-787B-A32D-9E04FFDB1E29}"/>
              </a:ext>
            </a:extLst>
          </p:cNvPr>
          <p:cNvGrpSpPr/>
          <p:nvPr/>
        </p:nvGrpSpPr>
        <p:grpSpPr>
          <a:xfrm>
            <a:off x="4953000" y="3257817"/>
            <a:ext cx="9153939" cy="600165"/>
            <a:chOff x="0" y="0"/>
            <a:chExt cx="12205252" cy="800220"/>
          </a:xfrm>
        </p:grpSpPr>
        <p:sp>
          <p:nvSpPr>
            <p:cNvPr id="12" name="Freeform 12">
              <a:extLst>
                <a:ext uri="{FF2B5EF4-FFF2-40B4-BE49-F238E27FC236}">
                  <a16:creationId xmlns:a16="http://schemas.microsoft.com/office/drawing/2014/main" id="{554E1CD8-837D-C418-811D-2C13A4C6B8C3}"/>
                </a:ext>
              </a:extLst>
            </p:cNvPr>
            <p:cNvSpPr/>
            <p:nvPr/>
          </p:nvSpPr>
          <p:spPr>
            <a:xfrm>
              <a:off x="0" y="0"/>
              <a:ext cx="12205252" cy="800220"/>
            </a:xfrm>
            <a:custGeom>
              <a:avLst/>
              <a:gdLst/>
              <a:ahLst/>
              <a:cxnLst/>
              <a:rect l="l" t="t" r="r" b="b"/>
              <a:pathLst>
                <a:path w="12205252" h="800220">
                  <a:moveTo>
                    <a:pt x="0" y="0"/>
                  </a:moveTo>
                  <a:lnTo>
                    <a:pt x="12205252" y="0"/>
                  </a:lnTo>
                  <a:lnTo>
                    <a:pt x="12205252" y="800220"/>
                  </a:lnTo>
                  <a:lnTo>
                    <a:pt x="0" y="800220"/>
                  </a:lnTo>
                  <a:close/>
                </a:path>
              </a:pathLst>
            </a:custGeom>
            <a:solidFill>
              <a:srgbClr val="000000">
                <a:alpha val="0"/>
              </a:srgbClr>
            </a:solidFill>
          </p:spPr>
          <p:txBody>
            <a:bodyPr/>
            <a:lstStyle/>
            <a:p>
              <a:pPr algn="just">
                <a:lnSpc>
                  <a:spcPct val="150000"/>
                </a:lnSpc>
              </a:pPr>
              <a:r>
                <a:rPr lang="en-US" sz="5400" dirty="0">
                  <a:latin typeface="Times New Roman" panose="02020603050405020304" pitchFamily="18" charset="0"/>
                  <a:cs typeface="Times New Roman" panose="02020603050405020304" pitchFamily="18" charset="0"/>
                </a:rPr>
                <a:t>          CASE STUDY-3</a:t>
              </a:r>
            </a:p>
            <a:p>
              <a:pPr algn="just">
                <a:lnSpc>
                  <a:spcPct val="150000"/>
                </a:lnSpc>
              </a:pPr>
              <a:r>
                <a:rPr lang="en-US" sz="5400" dirty="0">
                  <a:latin typeface="Times New Roman" panose="02020603050405020304" pitchFamily="18" charset="0"/>
                  <a:cs typeface="Times New Roman" panose="02020603050405020304" pitchFamily="18" charset="0"/>
                </a:rPr>
                <a:t>QUESTION AND ANSWER</a:t>
              </a:r>
              <a:endParaRPr lang="en-IN" sz="5400" dirty="0">
                <a:latin typeface="Times New Roman" panose="02020603050405020304" pitchFamily="18" charset="0"/>
                <a:cs typeface="Times New Roman" panose="02020603050405020304" pitchFamily="18" charset="0"/>
              </a:endParaRPr>
            </a:p>
          </p:txBody>
        </p:sp>
        <p:sp>
          <p:nvSpPr>
            <p:cNvPr id="13" name="TextBox 13">
              <a:extLst>
                <a:ext uri="{FF2B5EF4-FFF2-40B4-BE49-F238E27FC236}">
                  <a16:creationId xmlns:a16="http://schemas.microsoft.com/office/drawing/2014/main" id="{21675F81-C509-5BF4-DD83-2DB1645B35CE}"/>
                </a:ext>
              </a:extLst>
            </p:cNvPr>
            <p:cNvSpPr txBox="1"/>
            <p:nvPr/>
          </p:nvSpPr>
          <p:spPr>
            <a:xfrm>
              <a:off x="0" y="-66675"/>
              <a:ext cx="12205252" cy="866895"/>
            </a:xfrm>
            <a:prstGeom prst="rect">
              <a:avLst/>
            </a:prstGeom>
          </p:spPr>
          <p:txBody>
            <a:bodyPr lIns="0" tIns="0" rIns="0" bIns="0" rtlCol="0" anchor="t"/>
            <a:lstStyle/>
            <a:p>
              <a:pPr algn="l">
                <a:lnSpc>
                  <a:spcPts val="3600"/>
                </a:lnSpc>
              </a:pPr>
              <a:endParaRPr lang="en-US" sz="3000" b="1" dirty="0">
                <a:solidFill>
                  <a:srgbClr val="213163"/>
                </a:solidFill>
                <a:latin typeface="Arial Bold"/>
                <a:ea typeface="Arial Bold"/>
                <a:cs typeface="Arial Bold"/>
                <a:sym typeface="Arial Bold"/>
              </a:endParaRPr>
            </a:p>
          </p:txBody>
        </p:sp>
      </p:grpSp>
    </p:spTree>
    <p:extLst>
      <p:ext uri="{BB962C8B-B14F-4D97-AF65-F5344CB8AC3E}">
        <p14:creationId xmlns:p14="http://schemas.microsoft.com/office/powerpoint/2010/main" val="2874605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14020B-8677-ED6C-A877-A19613AC8D9C}"/>
            </a:ext>
          </a:extLst>
        </p:cNvPr>
        <p:cNvGrpSpPr/>
        <p:nvPr/>
      </p:nvGrpSpPr>
      <p:grpSpPr>
        <a:xfrm>
          <a:off x="0" y="0"/>
          <a:ext cx="0" cy="0"/>
          <a:chOff x="0" y="0"/>
          <a:chExt cx="0" cy="0"/>
        </a:xfrm>
      </p:grpSpPr>
      <p:sp>
        <p:nvSpPr>
          <p:cNvPr id="2" name="Freeform 2" descr="A close up of a sign  Description automatically generated">
            <a:extLst>
              <a:ext uri="{FF2B5EF4-FFF2-40B4-BE49-F238E27FC236}">
                <a16:creationId xmlns:a16="http://schemas.microsoft.com/office/drawing/2014/main" id="{66486AF7-180E-1474-03BE-90BF79B215BE}"/>
              </a:ext>
            </a:extLst>
          </p:cNvPr>
          <p:cNvSpPr/>
          <p:nvPr/>
        </p:nvSpPr>
        <p:spPr>
          <a:xfrm>
            <a:off x="15109032" y="117003"/>
            <a:ext cx="2700338" cy="863271"/>
          </a:xfrm>
          <a:custGeom>
            <a:avLst/>
            <a:gdLst/>
            <a:ahLst/>
            <a:cxnLst/>
            <a:rect l="l" t="t" r="r" b="b"/>
            <a:pathLst>
              <a:path w="2700338" h="863271">
                <a:moveTo>
                  <a:pt x="0" y="0"/>
                </a:moveTo>
                <a:lnTo>
                  <a:pt x="2700338" y="0"/>
                </a:lnTo>
                <a:lnTo>
                  <a:pt x="2700338" y="863271"/>
                </a:lnTo>
                <a:lnTo>
                  <a:pt x="0" y="863271"/>
                </a:lnTo>
                <a:lnTo>
                  <a:pt x="0" y="0"/>
                </a:lnTo>
                <a:close/>
              </a:path>
            </a:pathLst>
          </a:custGeom>
          <a:blipFill>
            <a:blip r:embed="rId2"/>
            <a:stretch>
              <a:fillRect b="-4568"/>
            </a:stretch>
          </a:blipFill>
        </p:spPr>
      </p:sp>
      <p:grpSp>
        <p:nvGrpSpPr>
          <p:cNvPr id="3" name="Group 3">
            <a:extLst>
              <a:ext uri="{FF2B5EF4-FFF2-40B4-BE49-F238E27FC236}">
                <a16:creationId xmlns:a16="http://schemas.microsoft.com/office/drawing/2014/main" id="{857A4186-1AFD-EE2D-49CE-84036C8FFE09}"/>
              </a:ext>
            </a:extLst>
          </p:cNvPr>
          <p:cNvGrpSpPr/>
          <p:nvPr/>
        </p:nvGrpSpPr>
        <p:grpSpPr>
          <a:xfrm>
            <a:off x="-19048" y="-19050"/>
            <a:ext cx="14782800" cy="1114545"/>
            <a:chOff x="0" y="0"/>
            <a:chExt cx="19710400" cy="1486060"/>
          </a:xfrm>
        </p:grpSpPr>
        <p:sp>
          <p:nvSpPr>
            <p:cNvPr id="4" name="Freeform 4">
              <a:extLst>
                <a:ext uri="{FF2B5EF4-FFF2-40B4-BE49-F238E27FC236}">
                  <a16:creationId xmlns:a16="http://schemas.microsoft.com/office/drawing/2014/main" id="{F53EFBE4-0755-F0E0-22DD-4A7200FA1DFD}"/>
                </a:ext>
              </a:extLst>
            </p:cNvPr>
            <p:cNvSpPr/>
            <p:nvPr/>
          </p:nvSpPr>
          <p:spPr>
            <a:xfrm>
              <a:off x="25400" y="25400"/>
              <a:ext cx="19659600" cy="1435227"/>
            </a:xfrm>
            <a:custGeom>
              <a:avLst/>
              <a:gdLst/>
              <a:ahLst/>
              <a:cxnLst/>
              <a:rect l="l" t="t" r="r" b="b"/>
              <a:pathLst>
                <a:path w="19659600" h="1435227">
                  <a:moveTo>
                    <a:pt x="0" y="0"/>
                  </a:moveTo>
                  <a:lnTo>
                    <a:pt x="19659600" y="0"/>
                  </a:lnTo>
                  <a:lnTo>
                    <a:pt x="19659600" y="1435227"/>
                  </a:lnTo>
                  <a:lnTo>
                    <a:pt x="0" y="1435227"/>
                  </a:lnTo>
                  <a:close/>
                </a:path>
              </a:pathLst>
            </a:custGeom>
            <a:solidFill>
              <a:srgbClr val="213264"/>
            </a:solidFill>
          </p:spPr>
        </p:sp>
        <p:sp>
          <p:nvSpPr>
            <p:cNvPr id="5" name="Freeform 5">
              <a:extLst>
                <a:ext uri="{FF2B5EF4-FFF2-40B4-BE49-F238E27FC236}">
                  <a16:creationId xmlns:a16="http://schemas.microsoft.com/office/drawing/2014/main" id="{52AC4C1A-9256-E7B5-5585-8BABEACD1161}"/>
                </a:ext>
              </a:extLst>
            </p:cNvPr>
            <p:cNvSpPr/>
            <p:nvPr/>
          </p:nvSpPr>
          <p:spPr>
            <a:xfrm>
              <a:off x="0" y="0"/>
              <a:ext cx="19710400" cy="1486027"/>
            </a:xfrm>
            <a:custGeom>
              <a:avLst/>
              <a:gdLst/>
              <a:ahLst/>
              <a:cxnLst/>
              <a:rect l="l" t="t" r="r" b="b"/>
              <a:pathLst>
                <a:path w="19710400" h="1486027">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id="6" name="Group 6">
            <a:extLst>
              <a:ext uri="{FF2B5EF4-FFF2-40B4-BE49-F238E27FC236}">
                <a16:creationId xmlns:a16="http://schemas.microsoft.com/office/drawing/2014/main" id="{1142A2C3-8D07-7721-5BD9-15496F2DF2A4}"/>
              </a:ext>
            </a:extLst>
          </p:cNvPr>
          <p:cNvGrpSpPr/>
          <p:nvPr/>
        </p:nvGrpSpPr>
        <p:grpSpPr>
          <a:xfrm>
            <a:off x="14833450" y="-628"/>
            <a:ext cx="168424" cy="1098536"/>
            <a:chOff x="0" y="0"/>
            <a:chExt cx="224566" cy="1464714"/>
          </a:xfrm>
        </p:grpSpPr>
        <p:sp>
          <p:nvSpPr>
            <p:cNvPr id="7" name="Freeform 7">
              <a:extLst>
                <a:ext uri="{FF2B5EF4-FFF2-40B4-BE49-F238E27FC236}">
                  <a16:creationId xmlns:a16="http://schemas.microsoft.com/office/drawing/2014/main" id="{78E9C1E7-DCBC-884C-DED6-6837ADDC2E4F}"/>
                </a:ext>
              </a:extLst>
            </p:cNvPr>
            <p:cNvSpPr/>
            <p:nvPr/>
          </p:nvSpPr>
          <p:spPr>
            <a:xfrm>
              <a:off x="0" y="0"/>
              <a:ext cx="224536" cy="1464691"/>
            </a:xfrm>
            <a:custGeom>
              <a:avLst/>
              <a:gdLst/>
              <a:ahLst/>
              <a:cxnLst/>
              <a:rect l="l" t="t" r="r" b="b"/>
              <a:pathLst>
                <a:path w="224536" h="1464691">
                  <a:moveTo>
                    <a:pt x="0" y="0"/>
                  </a:moveTo>
                  <a:lnTo>
                    <a:pt x="224536" y="0"/>
                  </a:lnTo>
                  <a:lnTo>
                    <a:pt x="224536" y="1464691"/>
                  </a:lnTo>
                  <a:lnTo>
                    <a:pt x="0" y="1464691"/>
                  </a:lnTo>
                  <a:close/>
                </a:path>
              </a:pathLst>
            </a:custGeom>
            <a:solidFill>
              <a:srgbClr val="7FBA00"/>
            </a:solidFill>
          </p:spPr>
        </p:sp>
      </p:grpSp>
      <p:sp>
        <p:nvSpPr>
          <p:cNvPr id="8" name="Freeform 8" descr="A blue and white background  Description automatically generated with medium confidence">
            <a:extLst>
              <a:ext uri="{FF2B5EF4-FFF2-40B4-BE49-F238E27FC236}">
                <a16:creationId xmlns:a16="http://schemas.microsoft.com/office/drawing/2014/main" id="{CF4D359A-86CC-1A18-4287-BDE0DCC621A4}"/>
              </a:ext>
            </a:extLst>
          </p:cNvPr>
          <p:cNvSpPr/>
          <p:nvPr/>
        </p:nvSpPr>
        <p:spPr>
          <a:xfrm>
            <a:off x="0" y="-19050"/>
            <a:ext cx="14758988" cy="1085852"/>
          </a:xfrm>
          <a:custGeom>
            <a:avLst/>
            <a:gdLst/>
            <a:ahLst/>
            <a:cxnLst/>
            <a:rect l="l" t="t" r="r" b="b"/>
            <a:pathLst>
              <a:path w="14758988" h="1085852">
                <a:moveTo>
                  <a:pt x="0" y="0"/>
                </a:moveTo>
                <a:lnTo>
                  <a:pt x="14758988" y="0"/>
                </a:lnTo>
                <a:lnTo>
                  <a:pt x="14758988" y="1085852"/>
                </a:lnTo>
                <a:lnTo>
                  <a:pt x="0" y="1085852"/>
                </a:lnTo>
                <a:lnTo>
                  <a:pt x="0" y="0"/>
                </a:lnTo>
                <a:close/>
              </a:path>
            </a:pathLst>
          </a:custGeom>
          <a:blipFill>
            <a:blip r:embed="rId3">
              <a:alphaModFix amt="16000"/>
            </a:blip>
            <a:stretch>
              <a:fillRect t="-213488" r="-1645" b="-549997"/>
            </a:stretch>
          </a:blipFill>
        </p:spPr>
      </p:sp>
      <p:grpSp>
        <p:nvGrpSpPr>
          <p:cNvPr id="9" name="Group 9">
            <a:extLst>
              <a:ext uri="{FF2B5EF4-FFF2-40B4-BE49-F238E27FC236}">
                <a16:creationId xmlns:a16="http://schemas.microsoft.com/office/drawing/2014/main" id="{96D4F1FC-B13A-DF98-C8E4-085A983B61FD}"/>
              </a:ext>
            </a:extLst>
          </p:cNvPr>
          <p:cNvGrpSpPr/>
          <p:nvPr/>
        </p:nvGrpSpPr>
        <p:grpSpPr>
          <a:xfrm>
            <a:off x="17887950" y="-628"/>
            <a:ext cx="400050" cy="1098536"/>
            <a:chOff x="0" y="0"/>
            <a:chExt cx="533400" cy="1464714"/>
          </a:xfrm>
        </p:grpSpPr>
        <p:sp>
          <p:nvSpPr>
            <p:cNvPr id="10" name="Freeform 10">
              <a:extLst>
                <a:ext uri="{FF2B5EF4-FFF2-40B4-BE49-F238E27FC236}">
                  <a16:creationId xmlns:a16="http://schemas.microsoft.com/office/drawing/2014/main" id="{D9B23FB9-14E3-F8F7-D03E-D3BF805C28C3}"/>
                </a:ext>
              </a:extLst>
            </p:cNvPr>
            <p:cNvSpPr/>
            <p:nvPr/>
          </p:nvSpPr>
          <p:spPr>
            <a:xfrm>
              <a:off x="0" y="0"/>
              <a:ext cx="533400" cy="1464691"/>
            </a:xfrm>
            <a:custGeom>
              <a:avLst/>
              <a:gdLst/>
              <a:ahLst/>
              <a:cxnLst/>
              <a:rect l="l" t="t" r="r" b="b"/>
              <a:pathLst>
                <a:path w="533400" h="1464691">
                  <a:moveTo>
                    <a:pt x="0" y="0"/>
                  </a:moveTo>
                  <a:lnTo>
                    <a:pt x="533400" y="0"/>
                  </a:lnTo>
                  <a:lnTo>
                    <a:pt x="533400" y="1464691"/>
                  </a:lnTo>
                  <a:lnTo>
                    <a:pt x="0" y="1464691"/>
                  </a:lnTo>
                  <a:close/>
                </a:path>
              </a:pathLst>
            </a:custGeom>
            <a:solidFill>
              <a:srgbClr val="FED500"/>
            </a:solidFill>
          </p:spPr>
        </p:sp>
      </p:grpSp>
      <p:grpSp>
        <p:nvGrpSpPr>
          <p:cNvPr id="11" name="Group 11">
            <a:extLst>
              <a:ext uri="{FF2B5EF4-FFF2-40B4-BE49-F238E27FC236}">
                <a16:creationId xmlns:a16="http://schemas.microsoft.com/office/drawing/2014/main" id="{2B6F189A-AA3F-F686-AF35-8A001051B034}"/>
              </a:ext>
            </a:extLst>
          </p:cNvPr>
          <p:cNvGrpSpPr/>
          <p:nvPr/>
        </p:nvGrpSpPr>
        <p:grpSpPr>
          <a:xfrm>
            <a:off x="4953000" y="3257817"/>
            <a:ext cx="9153939" cy="600165"/>
            <a:chOff x="0" y="0"/>
            <a:chExt cx="12205252" cy="800220"/>
          </a:xfrm>
        </p:grpSpPr>
        <p:sp>
          <p:nvSpPr>
            <p:cNvPr id="12" name="Freeform 12">
              <a:extLst>
                <a:ext uri="{FF2B5EF4-FFF2-40B4-BE49-F238E27FC236}">
                  <a16:creationId xmlns:a16="http://schemas.microsoft.com/office/drawing/2014/main" id="{FB56C055-3396-75C6-5CF4-E23AD376D7C8}"/>
                </a:ext>
              </a:extLst>
            </p:cNvPr>
            <p:cNvSpPr/>
            <p:nvPr/>
          </p:nvSpPr>
          <p:spPr>
            <a:xfrm>
              <a:off x="0" y="0"/>
              <a:ext cx="12205252" cy="800220"/>
            </a:xfrm>
            <a:custGeom>
              <a:avLst/>
              <a:gdLst/>
              <a:ahLst/>
              <a:cxnLst/>
              <a:rect l="l" t="t" r="r" b="b"/>
              <a:pathLst>
                <a:path w="12205252" h="800220">
                  <a:moveTo>
                    <a:pt x="0" y="0"/>
                  </a:moveTo>
                  <a:lnTo>
                    <a:pt x="12205252" y="0"/>
                  </a:lnTo>
                  <a:lnTo>
                    <a:pt x="12205252" y="800220"/>
                  </a:lnTo>
                  <a:lnTo>
                    <a:pt x="0" y="800220"/>
                  </a:lnTo>
                  <a:close/>
                </a:path>
              </a:pathLst>
            </a:custGeom>
            <a:solidFill>
              <a:srgbClr val="000000">
                <a:alpha val="0"/>
              </a:srgbClr>
            </a:solidFill>
          </p:spPr>
          <p:txBody>
            <a:bodyPr/>
            <a:lstStyle/>
            <a:p>
              <a:pPr algn="just">
                <a:lnSpc>
                  <a:spcPct val="150000"/>
                </a:lnSpc>
              </a:pPr>
              <a:endParaRPr lang="en-IN" sz="5400" dirty="0">
                <a:latin typeface="Times New Roman" panose="02020603050405020304" pitchFamily="18" charset="0"/>
                <a:cs typeface="Times New Roman" panose="02020603050405020304" pitchFamily="18" charset="0"/>
              </a:endParaRPr>
            </a:p>
          </p:txBody>
        </p:sp>
        <p:sp>
          <p:nvSpPr>
            <p:cNvPr id="13" name="TextBox 13">
              <a:extLst>
                <a:ext uri="{FF2B5EF4-FFF2-40B4-BE49-F238E27FC236}">
                  <a16:creationId xmlns:a16="http://schemas.microsoft.com/office/drawing/2014/main" id="{DBF90272-6C5C-3C67-7FDC-C9069C674AD3}"/>
                </a:ext>
              </a:extLst>
            </p:cNvPr>
            <p:cNvSpPr txBox="1"/>
            <p:nvPr/>
          </p:nvSpPr>
          <p:spPr>
            <a:xfrm>
              <a:off x="0" y="-66675"/>
              <a:ext cx="12205252" cy="866895"/>
            </a:xfrm>
            <a:prstGeom prst="rect">
              <a:avLst/>
            </a:prstGeom>
          </p:spPr>
          <p:txBody>
            <a:bodyPr lIns="0" tIns="0" rIns="0" bIns="0" rtlCol="0" anchor="t"/>
            <a:lstStyle/>
            <a:p>
              <a:pPr algn="l">
                <a:lnSpc>
                  <a:spcPts val="3600"/>
                </a:lnSpc>
              </a:pPr>
              <a:endParaRPr lang="en-US" sz="3000" b="1" dirty="0">
                <a:solidFill>
                  <a:srgbClr val="213163"/>
                </a:solidFill>
                <a:latin typeface="Arial Bold"/>
                <a:ea typeface="Arial Bold"/>
                <a:cs typeface="Arial Bold"/>
                <a:sym typeface="Arial Bold"/>
              </a:endParaRPr>
            </a:p>
          </p:txBody>
        </p:sp>
      </p:grpSp>
      <p:sp>
        <p:nvSpPr>
          <p:cNvPr id="14" name="TextBox 13">
            <a:extLst>
              <a:ext uri="{FF2B5EF4-FFF2-40B4-BE49-F238E27FC236}">
                <a16:creationId xmlns:a16="http://schemas.microsoft.com/office/drawing/2014/main" id="{37189187-4ADF-5DC6-1D75-EB00EE91D76E}"/>
              </a:ext>
            </a:extLst>
          </p:cNvPr>
          <p:cNvSpPr txBox="1"/>
          <p:nvPr/>
        </p:nvSpPr>
        <p:spPr>
          <a:xfrm>
            <a:off x="1066800" y="1866900"/>
            <a:ext cx="16513970" cy="5216941"/>
          </a:xfrm>
          <a:prstGeom prst="rect">
            <a:avLst/>
          </a:prstGeom>
          <a:noFill/>
        </p:spPr>
        <p:txBody>
          <a:bodyPr wrap="square" rtlCol="0">
            <a:spAutoFit/>
          </a:bodyPr>
          <a:lstStyle/>
          <a:p>
            <a:pPr>
              <a:lnSpc>
                <a:spcPct val="150000"/>
              </a:lnSpc>
              <a:buNone/>
            </a:pPr>
            <a:r>
              <a:rPr lang="en-US" sz="2500" b="1" dirty="0">
                <a:latin typeface="Times New Roman" panose="02020603050405020304" pitchFamily="18" charset="0"/>
                <a:cs typeface="Times New Roman" panose="02020603050405020304" pitchFamily="18" charset="0"/>
              </a:rPr>
              <a:t>1. How can AI be used to identify inefficiencies in energy consumption in smart buildings?</a:t>
            </a:r>
          </a:p>
          <a:p>
            <a:pPr>
              <a:lnSpc>
                <a:spcPct val="150000"/>
              </a:lnSpc>
              <a:buNone/>
            </a:pPr>
            <a:r>
              <a:rPr lang="en-US" sz="2500" dirty="0">
                <a:latin typeface="Times New Roman" panose="02020603050405020304" pitchFamily="18" charset="0"/>
                <a:cs typeface="Times New Roman" panose="02020603050405020304" pitchFamily="18" charset="0"/>
              </a:rPr>
              <a:t>AI can analyze large amounts of sensor data in real-time to identify patterns, anomalies, and inefficiencies. Specific ways include:</a:t>
            </a:r>
          </a:p>
          <a:p>
            <a:pPr>
              <a:lnSpc>
                <a:spcPct val="150000"/>
              </a:lnSpc>
              <a:buFont typeface="Arial" panose="020B0604020202020204" pitchFamily="34" charset="0"/>
              <a:buChar char="•"/>
            </a:pPr>
            <a:r>
              <a:rPr lang="en-US" sz="2500" b="1" dirty="0">
                <a:latin typeface="Times New Roman" panose="02020603050405020304" pitchFamily="18" charset="0"/>
                <a:cs typeface="Times New Roman" panose="02020603050405020304" pitchFamily="18" charset="0"/>
              </a:rPr>
              <a:t>Anomaly Detection</a:t>
            </a:r>
            <a:r>
              <a:rPr lang="en-US" sz="2500" dirty="0">
                <a:latin typeface="Times New Roman" panose="02020603050405020304" pitchFamily="18" charset="0"/>
                <a:cs typeface="Times New Roman" panose="02020603050405020304" pitchFamily="18" charset="0"/>
              </a:rPr>
              <a:t>: Identifying unusual spikes in energy usage that deviate from normal patterns (e.g., HVAC running during unoccupied hours).</a:t>
            </a:r>
          </a:p>
          <a:p>
            <a:pPr>
              <a:lnSpc>
                <a:spcPct val="150000"/>
              </a:lnSpc>
              <a:buFont typeface="Arial" panose="020B0604020202020204" pitchFamily="34" charset="0"/>
              <a:buChar char="•"/>
            </a:pPr>
            <a:r>
              <a:rPr lang="en-US" sz="2500" b="1" dirty="0">
                <a:latin typeface="Times New Roman" panose="02020603050405020304" pitchFamily="18" charset="0"/>
                <a:cs typeface="Times New Roman" panose="02020603050405020304" pitchFamily="18" charset="0"/>
              </a:rPr>
              <a:t>Predictive Maintenance</a:t>
            </a:r>
            <a:r>
              <a:rPr lang="en-US" sz="2500" dirty="0">
                <a:latin typeface="Times New Roman" panose="02020603050405020304" pitchFamily="18" charset="0"/>
                <a:cs typeface="Times New Roman" panose="02020603050405020304" pitchFamily="18" charset="0"/>
              </a:rPr>
              <a:t>: Detecting inefficient equipment operation or failure before it becomes costly.</a:t>
            </a:r>
          </a:p>
          <a:p>
            <a:pPr>
              <a:lnSpc>
                <a:spcPct val="150000"/>
              </a:lnSpc>
              <a:buFont typeface="Arial" panose="020B0604020202020204" pitchFamily="34" charset="0"/>
              <a:buChar char="•"/>
            </a:pPr>
            <a:r>
              <a:rPr lang="en-US" sz="2500" b="1" dirty="0">
                <a:latin typeface="Times New Roman" panose="02020603050405020304" pitchFamily="18" charset="0"/>
                <a:cs typeface="Times New Roman" panose="02020603050405020304" pitchFamily="18" charset="0"/>
              </a:rPr>
              <a:t>Usage Pattern Analysis</a:t>
            </a:r>
            <a:r>
              <a:rPr lang="en-US" sz="2500" dirty="0">
                <a:latin typeface="Times New Roman" panose="02020603050405020304" pitchFamily="18" charset="0"/>
                <a:cs typeface="Times New Roman" panose="02020603050405020304" pitchFamily="18" charset="0"/>
              </a:rPr>
              <a:t>: Understanding occupancy patterns to optimize lighting, heating, and cooling schedules.</a:t>
            </a:r>
          </a:p>
          <a:p>
            <a:pPr>
              <a:lnSpc>
                <a:spcPct val="150000"/>
              </a:lnSpc>
              <a:buFont typeface="Arial" panose="020B0604020202020204" pitchFamily="34" charset="0"/>
              <a:buChar char="•"/>
            </a:pPr>
            <a:r>
              <a:rPr lang="en-US" sz="2500" b="1" dirty="0">
                <a:latin typeface="Times New Roman" panose="02020603050405020304" pitchFamily="18" charset="0"/>
                <a:cs typeface="Times New Roman" panose="02020603050405020304" pitchFamily="18" charset="0"/>
              </a:rPr>
              <a:t>Benchmarking</a:t>
            </a:r>
            <a:r>
              <a:rPr lang="en-US" sz="2500" dirty="0">
                <a:latin typeface="Times New Roman" panose="02020603050405020304" pitchFamily="18" charset="0"/>
                <a:cs typeface="Times New Roman" panose="02020603050405020304" pitchFamily="18" charset="0"/>
              </a:rPr>
              <a:t>: Comparing energy usage across similar buildings to highlight underperforming areas.</a:t>
            </a:r>
          </a:p>
          <a:p>
            <a:pPr>
              <a:lnSpc>
                <a:spcPct val="150000"/>
              </a:lnSpc>
            </a:pP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9163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715A45-99D0-7979-1A79-CC815554073A}"/>
            </a:ext>
          </a:extLst>
        </p:cNvPr>
        <p:cNvGrpSpPr/>
        <p:nvPr/>
      </p:nvGrpSpPr>
      <p:grpSpPr>
        <a:xfrm>
          <a:off x="0" y="0"/>
          <a:ext cx="0" cy="0"/>
          <a:chOff x="0" y="0"/>
          <a:chExt cx="0" cy="0"/>
        </a:xfrm>
      </p:grpSpPr>
      <p:sp>
        <p:nvSpPr>
          <p:cNvPr id="2" name="Freeform 2" descr="A close up of a sign  Description automatically generated">
            <a:extLst>
              <a:ext uri="{FF2B5EF4-FFF2-40B4-BE49-F238E27FC236}">
                <a16:creationId xmlns:a16="http://schemas.microsoft.com/office/drawing/2014/main" id="{1B0779CC-C7E0-81A2-9704-054E9F027E07}"/>
              </a:ext>
            </a:extLst>
          </p:cNvPr>
          <p:cNvSpPr/>
          <p:nvPr/>
        </p:nvSpPr>
        <p:spPr>
          <a:xfrm>
            <a:off x="15109032" y="117003"/>
            <a:ext cx="2700338" cy="863271"/>
          </a:xfrm>
          <a:custGeom>
            <a:avLst/>
            <a:gdLst/>
            <a:ahLst/>
            <a:cxnLst/>
            <a:rect l="l" t="t" r="r" b="b"/>
            <a:pathLst>
              <a:path w="2700338" h="863271">
                <a:moveTo>
                  <a:pt x="0" y="0"/>
                </a:moveTo>
                <a:lnTo>
                  <a:pt x="2700338" y="0"/>
                </a:lnTo>
                <a:lnTo>
                  <a:pt x="2700338" y="863271"/>
                </a:lnTo>
                <a:lnTo>
                  <a:pt x="0" y="863271"/>
                </a:lnTo>
                <a:lnTo>
                  <a:pt x="0" y="0"/>
                </a:lnTo>
                <a:close/>
              </a:path>
            </a:pathLst>
          </a:custGeom>
          <a:blipFill>
            <a:blip r:embed="rId2"/>
            <a:stretch>
              <a:fillRect b="-4568"/>
            </a:stretch>
          </a:blipFill>
        </p:spPr>
      </p:sp>
      <p:grpSp>
        <p:nvGrpSpPr>
          <p:cNvPr id="3" name="Group 3">
            <a:extLst>
              <a:ext uri="{FF2B5EF4-FFF2-40B4-BE49-F238E27FC236}">
                <a16:creationId xmlns:a16="http://schemas.microsoft.com/office/drawing/2014/main" id="{8C6D0880-A514-75FD-0CC9-F393197DEEF8}"/>
              </a:ext>
            </a:extLst>
          </p:cNvPr>
          <p:cNvGrpSpPr/>
          <p:nvPr/>
        </p:nvGrpSpPr>
        <p:grpSpPr>
          <a:xfrm>
            <a:off x="-19048" y="-19050"/>
            <a:ext cx="14782800" cy="1114545"/>
            <a:chOff x="0" y="0"/>
            <a:chExt cx="19710400" cy="1486060"/>
          </a:xfrm>
        </p:grpSpPr>
        <p:sp>
          <p:nvSpPr>
            <p:cNvPr id="4" name="Freeform 4">
              <a:extLst>
                <a:ext uri="{FF2B5EF4-FFF2-40B4-BE49-F238E27FC236}">
                  <a16:creationId xmlns:a16="http://schemas.microsoft.com/office/drawing/2014/main" id="{7FB7CC4F-F0D1-B38A-266B-F38E319783B6}"/>
                </a:ext>
              </a:extLst>
            </p:cNvPr>
            <p:cNvSpPr/>
            <p:nvPr/>
          </p:nvSpPr>
          <p:spPr>
            <a:xfrm>
              <a:off x="25400" y="25400"/>
              <a:ext cx="19659600" cy="1435227"/>
            </a:xfrm>
            <a:custGeom>
              <a:avLst/>
              <a:gdLst/>
              <a:ahLst/>
              <a:cxnLst/>
              <a:rect l="l" t="t" r="r" b="b"/>
              <a:pathLst>
                <a:path w="19659600" h="1435227">
                  <a:moveTo>
                    <a:pt x="0" y="0"/>
                  </a:moveTo>
                  <a:lnTo>
                    <a:pt x="19659600" y="0"/>
                  </a:lnTo>
                  <a:lnTo>
                    <a:pt x="19659600" y="1435227"/>
                  </a:lnTo>
                  <a:lnTo>
                    <a:pt x="0" y="1435227"/>
                  </a:lnTo>
                  <a:close/>
                </a:path>
              </a:pathLst>
            </a:custGeom>
            <a:solidFill>
              <a:srgbClr val="213264"/>
            </a:solidFill>
          </p:spPr>
        </p:sp>
        <p:sp>
          <p:nvSpPr>
            <p:cNvPr id="5" name="Freeform 5">
              <a:extLst>
                <a:ext uri="{FF2B5EF4-FFF2-40B4-BE49-F238E27FC236}">
                  <a16:creationId xmlns:a16="http://schemas.microsoft.com/office/drawing/2014/main" id="{C4846069-AD33-4DE8-394F-08582FFFFDBE}"/>
                </a:ext>
              </a:extLst>
            </p:cNvPr>
            <p:cNvSpPr/>
            <p:nvPr/>
          </p:nvSpPr>
          <p:spPr>
            <a:xfrm>
              <a:off x="0" y="0"/>
              <a:ext cx="19710400" cy="1486027"/>
            </a:xfrm>
            <a:custGeom>
              <a:avLst/>
              <a:gdLst/>
              <a:ahLst/>
              <a:cxnLst/>
              <a:rect l="l" t="t" r="r" b="b"/>
              <a:pathLst>
                <a:path w="19710400" h="1486027">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id="6" name="Group 6">
            <a:extLst>
              <a:ext uri="{FF2B5EF4-FFF2-40B4-BE49-F238E27FC236}">
                <a16:creationId xmlns:a16="http://schemas.microsoft.com/office/drawing/2014/main" id="{B83E6F01-D6E1-7434-EBC1-B4AEB62892C8}"/>
              </a:ext>
            </a:extLst>
          </p:cNvPr>
          <p:cNvGrpSpPr/>
          <p:nvPr/>
        </p:nvGrpSpPr>
        <p:grpSpPr>
          <a:xfrm>
            <a:off x="14833450" y="-628"/>
            <a:ext cx="168424" cy="1098536"/>
            <a:chOff x="0" y="0"/>
            <a:chExt cx="224566" cy="1464714"/>
          </a:xfrm>
        </p:grpSpPr>
        <p:sp>
          <p:nvSpPr>
            <p:cNvPr id="7" name="Freeform 7">
              <a:extLst>
                <a:ext uri="{FF2B5EF4-FFF2-40B4-BE49-F238E27FC236}">
                  <a16:creationId xmlns:a16="http://schemas.microsoft.com/office/drawing/2014/main" id="{7A569399-3014-1316-815D-8E8FC382D424}"/>
                </a:ext>
              </a:extLst>
            </p:cNvPr>
            <p:cNvSpPr/>
            <p:nvPr/>
          </p:nvSpPr>
          <p:spPr>
            <a:xfrm>
              <a:off x="0" y="0"/>
              <a:ext cx="224536" cy="1464691"/>
            </a:xfrm>
            <a:custGeom>
              <a:avLst/>
              <a:gdLst/>
              <a:ahLst/>
              <a:cxnLst/>
              <a:rect l="l" t="t" r="r" b="b"/>
              <a:pathLst>
                <a:path w="224536" h="1464691">
                  <a:moveTo>
                    <a:pt x="0" y="0"/>
                  </a:moveTo>
                  <a:lnTo>
                    <a:pt x="224536" y="0"/>
                  </a:lnTo>
                  <a:lnTo>
                    <a:pt x="224536" y="1464691"/>
                  </a:lnTo>
                  <a:lnTo>
                    <a:pt x="0" y="1464691"/>
                  </a:lnTo>
                  <a:close/>
                </a:path>
              </a:pathLst>
            </a:custGeom>
            <a:solidFill>
              <a:srgbClr val="7FBA00"/>
            </a:solidFill>
          </p:spPr>
        </p:sp>
      </p:grpSp>
      <p:sp>
        <p:nvSpPr>
          <p:cNvPr id="8" name="Freeform 8" descr="A blue and white background  Description automatically generated with medium confidence">
            <a:extLst>
              <a:ext uri="{FF2B5EF4-FFF2-40B4-BE49-F238E27FC236}">
                <a16:creationId xmlns:a16="http://schemas.microsoft.com/office/drawing/2014/main" id="{C2A19438-8ADC-3260-5D90-E9F0FFC70A46}"/>
              </a:ext>
            </a:extLst>
          </p:cNvPr>
          <p:cNvSpPr/>
          <p:nvPr/>
        </p:nvSpPr>
        <p:spPr>
          <a:xfrm>
            <a:off x="0" y="-19050"/>
            <a:ext cx="14758988" cy="1085852"/>
          </a:xfrm>
          <a:custGeom>
            <a:avLst/>
            <a:gdLst/>
            <a:ahLst/>
            <a:cxnLst/>
            <a:rect l="l" t="t" r="r" b="b"/>
            <a:pathLst>
              <a:path w="14758988" h="1085852">
                <a:moveTo>
                  <a:pt x="0" y="0"/>
                </a:moveTo>
                <a:lnTo>
                  <a:pt x="14758988" y="0"/>
                </a:lnTo>
                <a:lnTo>
                  <a:pt x="14758988" y="1085852"/>
                </a:lnTo>
                <a:lnTo>
                  <a:pt x="0" y="1085852"/>
                </a:lnTo>
                <a:lnTo>
                  <a:pt x="0" y="0"/>
                </a:lnTo>
                <a:close/>
              </a:path>
            </a:pathLst>
          </a:custGeom>
          <a:blipFill>
            <a:blip r:embed="rId3">
              <a:alphaModFix amt="16000"/>
            </a:blip>
            <a:stretch>
              <a:fillRect t="-213488" r="-1645" b="-549997"/>
            </a:stretch>
          </a:blipFill>
        </p:spPr>
      </p:sp>
      <p:grpSp>
        <p:nvGrpSpPr>
          <p:cNvPr id="9" name="Group 9">
            <a:extLst>
              <a:ext uri="{FF2B5EF4-FFF2-40B4-BE49-F238E27FC236}">
                <a16:creationId xmlns:a16="http://schemas.microsoft.com/office/drawing/2014/main" id="{60BE0C54-FE17-6F8F-CE5A-CE0571687A7F}"/>
              </a:ext>
            </a:extLst>
          </p:cNvPr>
          <p:cNvGrpSpPr/>
          <p:nvPr/>
        </p:nvGrpSpPr>
        <p:grpSpPr>
          <a:xfrm>
            <a:off x="17887950" y="-628"/>
            <a:ext cx="400050" cy="1098536"/>
            <a:chOff x="0" y="0"/>
            <a:chExt cx="533400" cy="1464714"/>
          </a:xfrm>
        </p:grpSpPr>
        <p:sp>
          <p:nvSpPr>
            <p:cNvPr id="10" name="Freeform 10">
              <a:extLst>
                <a:ext uri="{FF2B5EF4-FFF2-40B4-BE49-F238E27FC236}">
                  <a16:creationId xmlns:a16="http://schemas.microsoft.com/office/drawing/2014/main" id="{1961A5E1-6B4D-9188-F073-7124F33C1401}"/>
                </a:ext>
              </a:extLst>
            </p:cNvPr>
            <p:cNvSpPr/>
            <p:nvPr/>
          </p:nvSpPr>
          <p:spPr>
            <a:xfrm>
              <a:off x="0" y="0"/>
              <a:ext cx="533400" cy="1464691"/>
            </a:xfrm>
            <a:custGeom>
              <a:avLst/>
              <a:gdLst/>
              <a:ahLst/>
              <a:cxnLst/>
              <a:rect l="l" t="t" r="r" b="b"/>
              <a:pathLst>
                <a:path w="533400" h="1464691">
                  <a:moveTo>
                    <a:pt x="0" y="0"/>
                  </a:moveTo>
                  <a:lnTo>
                    <a:pt x="533400" y="0"/>
                  </a:lnTo>
                  <a:lnTo>
                    <a:pt x="533400" y="1464691"/>
                  </a:lnTo>
                  <a:lnTo>
                    <a:pt x="0" y="1464691"/>
                  </a:lnTo>
                  <a:close/>
                </a:path>
              </a:pathLst>
            </a:custGeom>
            <a:solidFill>
              <a:srgbClr val="FED500"/>
            </a:solidFill>
          </p:spPr>
        </p:sp>
      </p:grpSp>
      <p:grpSp>
        <p:nvGrpSpPr>
          <p:cNvPr id="11" name="Group 11">
            <a:extLst>
              <a:ext uri="{FF2B5EF4-FFF2-40B4-BE49-F238E27FC236}">
                <a16:creationId xmlns:a16="http://schemas.microsoft.com/office/drawing/2014/main" id="{4575E644-0B97-4D9D-3558-014566BB7E06}"/>
              </a:ext>
            </a:extLst>
          </p:cNvPr>
          <p:cNvGrpSpPr/>
          <p:nvPr/>
        </p:nvGrpSpPr>
        <p:grpSpPr>
          <a:xfrm>
            <a:off x="4953000" y="3257817"/>
            <a:ext cx="9153939" cy="600165"/>
            <a:chOff x="0" y="0"/>
            <a:chExt cx="12205252" cy="800220"/>
          </a:xfrm>
        </p:grpSpPr>
        <p:sp>
          <p:nvSpPr>
            <p:cNvPr id="12" name="Freeform 12">
              <a:extLst>
                <a:ext uri="{FF2B5EF4-FFF2-40B4-BE49-F238E27FC236}">
                  <a16:creationId xmlns:a16="http://schemas.microsoft.com/office/drawing/2014/main" id="{B91C545A-2BDF-9CF5-E501-C3ED12F75FBF}"/>
                </a:ext>
              </a:extLst>
            </p:cNvPr>
            <p:cNvSpPr/>
            <p:nvPr/>
          </p:nvSpPr>
          <p:spPr>
            <a:xfrm>
              <a:off x="0" y="0"/>
              <a:ext cx="12205252" cy="800220"/>
            </a:xfrm>
            <a:custGeom>
              <a:avLst/>
              <a:gdLst/>
              <a:ahLst/>
              <a:cxnLst/>
              <a:rect l="l" t="t" r="r" b="b"/>
              <a:pathLst>
                <a:path w="12205252" h="800220">
                  <a:moveTo>
                    <a:pt x="0" y="0"/>
                  </a:moveTo>
                  <a:lnTo>
                    <a:pt x="12205252" y="0"/>
                  </a:lnTo>
                  <a:lnTo>
                    <a:pt x="12205252" y="800220"/>
                  </a:lnTo>
                  <a:lnTo>
                    <a:pt x="0" y="800220"/>
                  </a:lnTo>
                  <a:close/>
                </a:path>
              </a:pathLst>
            </a:custGeom>
            <a:solidFill>
              <a:srgbClr val="000000">
                <a:alpha val="0"/>
              </a:srgbClr>
            </a:solidFill>
          </p:spPr>
          <p:txBody>
            <a:bodyPr/>
            <a:lstStyle/>
            <a:p>
              <a:pPr algn="just">
                <a:lnSpc>
                  <a:spcPct val="150000"/>
                </a:lnSpc>
              </a:pPr>
              <a:endParaRPr lang="en-IN" sz="5400" dirty="0">
                <a:latin typeface="Times New Roman" panose="02020603050405020304" pitchFamily="18" charset="0"/>
                <a:cs typeface="Times New Roman" panose="02020603050405020304" pitchFamily="18" charset="0"/>
              </a:endParaRPr>
            </a:p>
          </p:txBody>
        </p:sp>
        <p:sp>
          <p:nvSpPr>
            <p:cNvPr id="13" name="TextBox 13">
              <a:extLst>
                <a:ext uri="{FF2B5EF4-FFF2-40B4-BE49-F238E27FC236}">
                  <a16:creationId xmlns:a16="http://schemas.microsoft.com/office/drawing/2014/main" id="{1E32D819-9C57-C282-03B9-F12EAE316C3E}"/>
                </a:ext>
              </a:extLst>
            </p:cNvPr>
            <p:cNvSpPr txBox="1"/>
            <p:nvPr/>
          </p:nvSpPr>
          <p:spPr>
            <a:xfrm>
              <a:off x="0" y="-66675"/>
              <a:ext cx="12205252" cy="866895"/>
            </a:xfrm>
            <a:prstGeom prst="rect">
              <a:avLst/>
            </a:prstGeom>
          </p:spPr>
          <p:txBody>
            <a:bodyPr lIns="0" tIns="0" rIns="0" bIns="0" rtlCol="0" anchor="t"/>
            <a:lstStyle/>
            <a:p>
              <a:pPr algn="l">
                <a:lnSpc>
                  <a:spcPts val="3600"/>
                </a:lnSpc>
              </a:pPr>
              <a:endParaRPr lang="en-US" sz="3000" b="1" dirty="0">
                <a:solidFill>
                  <a:srgbClr val="213163"/>
                </a:solidFill>
                <a:latin typeface="Arial Bold"/>
                <a:ea typeface="Arial Bold"/>
                <a:cs typeface="Arial Bold"/>
                <a:sym typeface="Arial Bold"/>
              </a:endParaRPr>
            </a:p>
          </p:txBody>
        </p:sp>
      </p:grpSp>
      <p:sp>
        <p:nvSpPr>
          <p:cNvPr id="14" name="TextBox 13">
            <a:extLst>
              <a:ext uri="{FF2B5EF4-FFF2-40B4-BE49-F238E27FC236}">
                <a16:creationId xmlns:a16="http://schemas.microsoft.com/office/drawing/2014/main" id="{CF7F6509-210F-7FD6-98CD-AF22327E8ADD}"/>
              </a:ext>
            </a:extLst>
          </p:cNvPr>
          <p:cNvSpPr txBox="1"/>
          <p:nvPr/>
        </p:nvSpPr>
        <p:spPr>
          <a:xfrm>
            <a:off x="1600200" y="2095500"/>
            <a:ext cx="14600151" cy="5794022"/>
          </a:xfrm>
          <a:prstGeom prst="rect">
            <a:avLst/>
          </a:prstGeom>
          <a:noFill/>
        </p:spPr>
        <p:txBody>
          <a:bodyPr wrap="none" rtlCol="0">
            <a:spAutoFit/>
          </a:bodyPr>
          <a:lstStyle/>
          <a:p>
            <a:pPr>
              <a:lnSpc>
                <a:spcPct val="150000"/>
              </a:lnSpc>
              <a:buNone/>
            </a:pPr>
            <a:r>
              <a:rPr lang="en-US" sz="2500" b="1" dirty="0">
                <a:latin typeface="Times New Roman" panose="02020603050405020304" pitchFamily="18" charset="0"/>
                <a:cs typeface="Times New Roman" panose="02020603050405020304" pitchFamily="18" charset="0"/>
              </a:rPr>
              <a:t>2. Build a model to predict the energy consumption of the building based on occupancy and weather data.</a:t>
            </a:r>
          </a:p>
          <a:p>
            <a:pPr>
              <a:lnSpc>
                <a:spcPct val="150000"/>
              </a:lnSpc>
              <a:buNone/>
            </a:pPr>
            <a:r>
              <a:rPr lang="en-US" sz="2500" dirty="0">
                <a:latin typeface="Times New Roman" panose="02020603050405020304" pitchFamily="18" charset="0"/>
                <a:cs typeface="Times New Roman" panose="02020603050405020304" pitchFamily="18" charset="0"/>
              </a:rPr>
              <a:t>Here's a simple approach using a regression model:</a:t>
            </a:r>
          </a:p>
          <a:p>
            <a:pPr>
              <a:lnSpc>
                <a:spcPct val="150000"/>
              </a:lnSpc>
              <a:buNone/>
            </a:pPr>
            <a:r>
              <a:rPr lang="en-US" sz="2500" b="1" dirty="0">
                <a:latin typeface="Times New Roman" panose="02020603050405020304" pitchFamily="18" charset="0"/>
                <a:cs typeface="Times New Roman" panose="02020603050405020304" pitchFamily="18" charset="0"/>
              </a:rPr>
              <a:t>Data Needed:</a:t>
            </a:r>
          </a:p>
          <a:p>
            <a:pPr>
              <a:lnSpc>
                <a:spcPct val="150000"/>
              </a:lnSpc>
              <a:buFont typeface="Arial" panose="020B0604020202020204" pitchFamily="34" charset="0"/>
              <a:buChar char="•"/>
            </a:pPr>
            <a:r>
              <a:rPr lang="en-US" sz="2500" b="1" dirty="0">
                <a:latin typeface="Times New Roman" panose="02020603050405020304" pitchFamily="18" charset="0"/>
                <a:cs typeface="Times New Roman" panose="02020603050405020304" pitchFamily="18" charset="0"/>
              </a:rPr>
              <a:t>Features</a:t>
            </a:r>
            <a:r>
              <a:rPr lang="en-US" sz="2500" dirty="0">
                <a:latin typeface="Times New Roman" panose="02020603050405020304" pitchFamily="18" charset="0"/>
                <a:cs typeface="Times New Roman" panose="02020603050405020304" pitchFamily="18" charset="0"/>
              </a:rPr>
              <a:t>:</a:t>
            </a:r>
          </a:p>
          <a:p>
            <a:pPr marL="742950" lvl="1" indent="-285750">
              <a:lnSpc>
                <a:spcPct val="15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Hourly occupancy (number of people or occupancy rate)</a:t>
            </a:r>
          </a:p>
          <a:p>
            <a:pPr marL="742950" lvl="1" indent="-285750">
              <a:lnSpc>
                <a:spcPct val="15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Temperature, humidity, wind speed, solar radiation, etc.</a:t>
            </a:r>
          </a:p>
          <a:p>
            <a:pPr marL="742950" lvl="1" indent="-285750">
              <a:lnSpc>
                <a:spcPct val="15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Time-based features (hour of day, day of week, season)</a:t>
            </a:r>
          </a:p>
          <a:p>
            <a:pPr>
              <a:lnSpc>
                <a:spcPct val="150000"/>
              </a:lnSpc>
              <a:buFont typeface="Arial" panose="020B0604020202020204" pitchFamily="34" charset="0"/>
              <a:buChar char="•"/>
            </a:pPr>
            <a:r>
              <a:rPr lang="en-US" sz="2500" b="1" dirty="0">
                <a:latin typeface="Times New Roman" panose="02020603050405020304" pitchFamily="18" charset="0"/>
                <a:cs typeface="Times New Roman" panose="02020603050405020304" pitchFamily="18" charset="0"/>
              </a:rPr>
              <a:t>Target</a:t>
            </a:r>
            <a:r>
              <a:rPr lang="en-US" sz="2500" dirty="0">
                <a:latin typeface="Times New Roman" panose="02020603050405020304" pitchFamily="18" charset="0"/>
                <a:cs typeface="Times New Roman" panose="02020603050405020304" pitchFamily="18" charset="0"/>
              </a:rPr>
              <a:t>:</a:t>
            </a:r>
          </a:p>
          <a:p>
            <a:pPr marL="742950" lvl="1" indent="-285750">
              <a:lnSpc>
                <a:spcPct val="15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Energy consumption (kWh)</a:t>
            </a:r>
          </a:p>
          <a:p>
            <a:pPr>
              <a:lnSpc>
                <a:spcPct val="150000"/>
              </a:lnSpc>
            </a:pP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7786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142E26-8AFF-FF53-3C5E-C8556CFA1A30}"/>
            </a:ext>
          </a:extLst>
        </p:cNvPr>
        <p:cNvGrpSpPr/>
        <p:nvPr/>
      </p:nvGrpSpPr>
      <p:grpSpPr>
        <a:xfrm>
          <a:off x="0" y="0"/>
          <a:ext cx="0" cy="0"/>
          <a:chOff x="0" y="0"/>
          <a:chExt cx="0" cy="0"/>
        </a:xfrm>
      </p:grpSpPr>
      <p:sp>
        <p:nvSpPr>
          <p:cNvPr id="2" name="Freeform 2" descr="A close up of a sign  Description automatically generated">
            <a:extLst>
              <a:ext uri="{FF2B5EF4-FFF2-40B4-BE49-F238E27FC236}">
                <a16:creationId xmlns:a16="http://schemas.microsoft.com/office/drawing/2014/main" id="{B28CB933-4628-CF6F-A4E8-B978BFCCCFAE}"/>
              </a:ext>
            </a:extLst>
          </p:cNvPr>
          <p:cNvSpPr/>
          <p:nvPr/>
        </p:nvSpPr>
        <p:spPr>
          <a:xfrm>
            <a:off x="15109032" y="117003"/>
            <a:ext cx="2700338" cy="863271"/>
          </a:xfrm>
          <a:custGeom>
            <a:avLst/>
            <a:gdLst/>
            <a:ahLst/>
            <a:cxnLst/>
            <a:rect l="l" t="t" r="r" b="b"/>
            <a:pathLst>
              <a:path w="2700338" h="863271">
                <a:moveTo>
                  <a:pt x="0" y="0"/>
                </a:moveTo>
                <a:lnTo>
                  <a:pt x="2700338" y="0"/>
                </a:lnTo>
                <a:lnTo>
                  <a:pt x="2700338" y="863271"/>
                </a:lnTo>
                <a:lnTo>
                  <a:pt x="0" y="863271"/>
                </a:lnTo>
                <a:lnTo>
                  <a:pt x="0" y="0"/>
                </a:lnTo>
                <a:close/>
              </a:path>
            </a:pathLst>
          </a:custGeom>
          <a:blipFill>
            <a:blip r:embed="rId2"/>
            <a:stretch>
              <a:fillRect b="-4568"/>
            </a:stretch>
          </a:blipFill>
        </p:spPr>
      </p:sp>
      <p:grpSp>
        <p:nvGrpSpPr>
          <p:cNvPr id="3" name="Group 3">
            <a:extLst>
              <a:ext uri="{FF2B5EF4-FFF2-40B4-BE49-F238E27FC236}">
                <a16:creationId xmlns:a16="http://schemas.microsoft.com/office/drawing/2014/main" id="{C85B2B02-327F-C043-9AFB-ADE7F0D8039A}"/>
              </a:ext>
            </a:extLst>
          </p:cNvPr>
          <p:cNvGrpSpPr/>
          <p:nvPr/>
        </p:nvGrpSpPr>
        <p:grpSpPr>
          <a:xfrm>
            <a:off x="-19048" y="-19050"/>
            <a:ext cx="14782800" cy="1114545"/>
            <a:chOff x="0" y="0"/>
            <a:chExt cx="19710400" cy="1486060"/>
          </a:xfrm>
        </p:grpSpPr>
        <p:sp>
          <p:nvSpPr>
            <p:cNvPr id="4" name="Freeform 4">
              <a:extLst>
                <a:ext uri="{FF2B5EF4-FFF2-40B4-BE49-F238E27FC236}">
                  <a16:creationId xmlns:a16="http://schemas.microsoft.com/office/drawing/2014/main" id="{E80ADEC3-AC31-76CB-A5C5-145AAD835BA6}"/>
                </a:ext>
              </a:extLst>
            </p:cNvPr>
            <p:cNvSpPr/>
            <p:nvPr/>
          </p:nvSpPr>
          <p:spPr>
            <a:xfrm>
              <a:off x="25400" y="25400"/>
              <a:ext cx="19659600" cy="1435227"/>
            </a:xfrm>
            <a:custGeom>
              <a:avLst/>
              <a:gdLst/>
              <a:ahLst/>
              <a:cxnLst/>
              <a:rect l="l" t="t" r="r" b="b"/>
              <a:pathLst>
                <a:path w="19659600" h="1435227">
                  <a:moveTo>
                    <a:pt x="0" y="0"/>
                  </a:moveTo>
                  <a:lnTo>
                    <a:pt x="19659600" y="0"/>
                  </a:lnTo>
                  <a:lnTo>
                    <a:pt x="19659600" y="1435227"/>
                  </a:lnTo>
                  <a:lnTo>
                    <a:pt x="0" y="1435227"/>
                  </a:lnTo>
                  <a:close/>
                </a:path>
              </a:pathLst>
            </a:custGeom>
            <a:solidFill>
              <a:srgbClr val="213264"/>
            </a:solidFill>
          </p:spPr>
        </p:sp>
        <p:sp>
          <p:nvSpPr>
            <p:cNvPr id="5" name="Freeform 5">
              <a:extLst>
                <a:ext uri="{FF2B5EF4-FFF2-40B4-BE49-F238E27FC236}">
                  <a16:creationId xmlns:a16="http://schemas.microsoft.com/office/drawing/2014/main" id="{DA0C12E6-0B31-E6A1-CFD4-7423D1EED147}"/>
                </a:ext>
              </a:extLst>
            </p:cNvPr>
            <p:cNvSpPr/>
            <p:nvPr/>
          </p:nvSpPr>
          <p:spPr>
            <a:xfrm>
              <a:off x="0" y="0"/>
              <a:ext cx="19710400" cy="1486027"/>
            </a:xfrm>
            <a:custGeom>
              <a:avLst/>
              <a:gdLst/>
              <a:ahLst/>
              <a:cxnLst/>
              <a:rect l="l" t="t" r="r" b="b"/>
              <a:pathLst>
                <a:path w="19710400" h="1486027">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id="6" name="Group 6">
            <a:extLst>
              <a:ext uri="{FF2B5EF4-FFF2-40B4-BE49-F238E27FC236}">
                <a16:creationId xmlns:a16="http://schemas.microsoft.com/office/drawing/2014/main" id="{CE4EF9F9-1D7E-0C0A-ADDD-00E375D52582}"/>
              </a:ext>
            </a:extLst>
          </p:cNvPr>
          <p:cNvGrpSpPr/>
          <p:nvPr/>
        </p:nvGrpSpPr>
        <p:grpSpPr>
          <a:xfrm>
            <a:off x="14833450" y="-628"/>
            <a:ext cx="168424" cy="1098536"/>
            <a:chOff x="0" y="0"/>
            <a:chExt cx="224566" cy="1464714"/>
          </a:xfrm>
        </p:grpSpPr>
        <p:sp>
          <p:nvSpPr>
            <p:cNvPr id="7" name="Freeform 7">
              <a:extLst>
                <a:ext uri="{FF2B5EF4-FFF2-40B4-BE49-F238E27FC236}">
                  <a16:creationId xmlns:a16="http://schemas.microsoft.com/office/drawing/2014/main" id="{4FD6BC8C-4CD2-1E05-F5AE-DF939C3251C1}"/>
                </a:ext>
              </a:extLst>
            </p:cNvPr>
            <p:cNvSpPr/>
            <p:nvPr/>
          </p:nvSpPr>
          <p:spPr>
            <a:xfrm>
              <a:off x="0" y="0"/>
              <a:ext cx="224536" cy="1464691"/>
            </a:xfrm>
            <a:custGeom>
              <a:avLst/>
              <a:gdLst/>
              <a:ahLst/>
              <a:cxnLst/>
              <a:rect l="l" t="t" r="r" b="b"/>
              <a:pathLst>
                <a:path w="224536" h="1464691">
                  <a:moveTo>
                    <a:pt x="0" y="0"/>
                  </a:moveTo>
                  <a:lnTo>
                    <a:pt x="224536" y="0"/>
                  </a:lnTo>
                  <a:lnTo>
                    <a:pt x="224536" y="1464691"/>
                  </a:lnTo>
                  <a:lnTo>
                    <a:pt x="0" y="1464691"/>
                  </a:lnTo>
                  <a:close/>
                </a:path>
              </a:pathLst>
            </a:custGeom>
            <a:solidFill>
              <a:srgbClr val="7FBA00"/>
            </a:solidFill>
          </p:spPr>
        </p:sp>
      </p:grpSp>
      <p:sp>
        <p:nvSpPr>
          <p:cNvPr id="8" name="Freeform 8" descr="A blue and white background  Description automatically generated with medium confidence">
            <a:extLst>
              <a:ext uri="{FF2B5EF4-FFF2-40B4-BE49-F238E27FC236}">
                <a16:creationId xmlns:a16="http://schemas.microsoft.com/office/drawing/2014/main" id="{F1952189-5974-9BB4-ADDF-D8EE3EEBFE9E}"/>
              </a:ext>
            </a:extLst>
          </p:cNvPr>
          <p:cNvSpPr/>
          <p:nvPr/>
        </p:nvSpPr>
        <p:spPr>
          <a:xfrm>
            <a:off x="0" y="-19050"/>
            <a:ext cx="14758988" cy="1085852"/>
          </a:xfrm>
          <a:custGeom>
            <a:avLst/>
            <a:gdLst/>
            <a:ahLst/>
            <a:cxnLst/>
            <a:rect l="l" t="t" r="r" b="b"/>
            <a:pathLst>
              <a:path w="14758988" h="1085852">
                <a:moveTo>
                  <a:pt x="0" y="0"/>
                </a:moveTo>
                <a:lnTo>
                  <a:pt x="14758988" y="0"/>
                </a:lnTo>
                <a:lnTo>
                  <a:pt x="14758988" y="1085852"/>
                </a:lnTo>
                <a:lnTo>
                  <a:pt x="0" y="1085852"/>
                </a:lnTo>
                <a:lnTo>
                  <a:pt x="0" y="0"/>
                </a:lnTo>
                <a:close/>
              </a:path>
            </a:pathLst>
          </a:custGeom>
          <a:blipFill>
            <a:blip r:embed="rId3">
              <a:alphaModFix amt="16000"/>
            </a:blip>
            <a:stretch>
              <a:fillRect t="-213488" r="-1645" b="-549997"/>
            </a:stretch>
          </a:blipFill>
        </p:spPr>
      </p:sp>
      <p:grpSp>
        <p:nvGrpSpPr>
          <p:cNvPr id="9" name="Group 9">
            <a:extLst>
              <a:ext uri="{FF2B5EF4-FFF2-40B4-BE49-F238E27FC236}">
                <a16:creationId xmlns:a16="http://schemas.microsoft.com/office/drawing/2014/main" id="{3FC60803-568E-0A79-EB96-3B42DC9CC144}"/>
              </a:ext>
            </a:extLst>
          </p:cNvPr>
          <p:cNvGrpSpPr/>
          <p:nvPr/>
        </p:nvGrpSpPr>
        <p:grpSpPr>
          <a:xfrm>
            <a:off x="17887950" y="-628"/>
            <a:ext cx="400050" cy="1098536"/>
            <a:chOff x="0" y="0"/>
            <a:chExt cx="533400" cy="1464714"/>
          </a:xfrm>
        </p:grpSpPr>
        <p:sp>
          <p:nvSpPr>
            <p:cNvPr id="10" name="Freeform 10">
              <a:extLst>
                <a:ext uri="{FF2B5EF4-FFF2-40B4-BE49-F238E27FC236}">
                  <a16:creationId xmlns:a16="http://schemas.microsoft.com/office/drawing/2014/main" id="{83B864DE-2F52-3394-D948-E58A08E34049}"/>
                </a:ext>
              </a:extLst>
            </p:cNvPr>
            <p:cNvSpPr/>
            <p:nvPr/>
          </p:nvSpPr>
          <p:spPr>
            <a:xfrm>
              <a:off x="0" y="0"/>
              <a:ext cx="533400" cy="1464691"/>
            </a:xfrm>
            <a:custGeom>
              <a:avLst/>
              <a:gdLst/>
              <a:ahLst/>
              <a:cxnLst/>
              <a:rect l="l" t="t" r="r" b="b"/>
              <a:pathLst>
                <a:path w="533400" h="1464691">
                  <a:moveTo>
                    <a:pt x="0" y="0"/>
                  </a:moveTo>
                  <a:lnTo>
                    <a:pt x="533400" y="0"/>
                  </a:lnTo>
                  <a:lnTo>
                    <a:pt x="533400" y="1464691"/>
                  </a:lnTo>
                  <a:lnTo>
                    <a:pt x="0" y="1464691"/>
                  </a:lnTo>
                  <a:close/>
                </a:path>
              </a:pathLst>
            </a:custGeom>
            <a:solidFill>
              <a:srgbClr val="FED500"/>
            </a:solidFill>
          </p:spPr>
        </p:sp>
      </p:grpSp>
      <p:grpSp>
        <p:nvGrpSpPr>
          <p:cNvPr id="11" name="Group 11">
            <a:extLst>
              <a:ext uri="{FF2B5EF4-FFF2-40B4-BE49-F238E27FC236}">
                <a16:creationId xmlns:a16="http://schemas.microsoft.com/office/drawing/2014/main" id="{8C7B19D6-22D3-B601-C35A-23F00F442660}"/>
              </a:ext>
            </a:extLst>
          </p:cNvPr>
          <p:cNvGrpSpPr/>
          <p:nvPr/>
        </p:nvGrpSpPr>
        <p:grpSpPr>
          <a:xfrm>
            <a:off x="4953000" y="3257817"/>
            <a:ext cx="9153939" cy="600165"/>
            <a:chOff x="0" y="0"/>
            <a:chExt cx="12205252" cy="800220"/>
          </a:xfrm>
        </p:grpSpPr>
        <p:sp>
          <p:nvSpPr>
            <p:cNvPr id="12" name="Freeform 12">
              <a:extLst>
                <a:ext uri="{FF2B5EF4-FFF2-40B4-BE49-F238E27FC236}">
                  <a16:creationId xmlns:a16="http://schemas.microsoft.com/office/drawing/2014/main" id="{93800F82-D7CD-05A5-BFAE-269B49E08607}"/>
                </a:ext>
              </a:extLst>
            </p:cNvPr>
            <p:cNvSpPr/>
            <p:nvPr/>
          </p:nvSpPr>
          <p:spPr>
            <a:xfrm>
              <a:off x="0" y="0"/>
              <a:ext cx="12205252" cy="800220"/>
            </a:xfrm>
            <a:custGeom>
              <a:avLst/>
              <a:gdLst/>
              <a:ahLst/>
              <a:cxnLst/>
              <a:rect l="l" t="t" r="r" b="b"/>
              <a:pathLst>
                <a:path w="12205252" h="800220">
                  <a:moveTo>
                    <a:pt x="0" y="0"/>
                  </a:moveTo>
                  <a:lnTo>
                    <a:pt x="12205252" y="0"/>
                  </a:lnTo>
                  <a:lnTo>
                    <a:pt x="12205252" y="800220"/>
                  </a:lnTo>
                  <a:lnTo>
                    <a:pt x="0" y="800220"/>
                  </a:lnTo>
                  <a:close/>
                </a:path>
              </a:pathLst>
            </a:custGeom>
            <a:solidFill>
              <a:srgbClr val="000000">
                <a:alpha val="0"/>
              </a:srgbClr>
            </a:solidFill>
          </p:spPr>
          <p:txBody>
            <a:bodyPr/>
            <a:lstStyle/>
            <a:p>
              <a:pPr algn="just">
                <a:lnSpc>
                  <a:spcPct val="150000"/>
                </a:lnSpc>
              </a:pPr>
              <a:endParaRPr lang="en-IN" sz="5400" dirty="0">
                <a:latin typeface="Times New Roman" panose="02020603050405020304" pitchFamily="18" charset="0"/>
                <a:cs typeface="Times New Roman" panose="02020603050405020304" pitchFamily="18" charset="0"/>
              </a:endParaRPr>
            </a:p>
          </p:txBody>
        </p:sp>
        <p:sp>
          <p:nvSpPr>
            <p:cNvPr id="13" name="TextBox 13">
              <a:extLst>
                <a:ext uri="{FF2B5EF4-FFF2-40B4-BE49-F238E27FC236}">
                  <a16:creationId xmlns:a16="http://schemas.microsoft.com/office/drawing/2014/main" id="{1BD39B58-8EA3-C01C-A505-4856E03CEE3F}"/>
                </a:ext>
              </a:extLst>
            </p:cNvPr>
            <p:cNvSpPr txBox="1"/>
            <p:nvPr/>
          </p:nvSpPr>
          <p:spPr>
            <a:xfrm>
              <a:off x="0" y="-66675"/>
              <a:ext cx="12205252" cy="866895"/>
            </a:xfrm>
            <a:prstGeom prst="rect">
              <a:avLst/>
            </a:prstGeom>
          </p:spPr>
          <p:txBody>
            <a:bodyPr lIns="0" tIns="0" rIns="0" bIns="0" rtlCol="0" anchor="t"/>
            <a:lstStyle/>
            <a:p>
              <a:pPr algn="l">
                <a:lnSpc>
                  <a:spcPts val="3600"/>
                </a:lnSpc>
              </a:pPr>
              <a:endParaRPr lang="en-US" sz="3000" b="1" dirty="0">
                <a:solidFill>
                  <a:srgbClr val="213163"/>
                </a:solidFill>
                <a:latin typeface="Arial Bold"/>
                <a:ea typeface="Arial Bold"/>
                <a:cs typeface="Arial Bold"/>
                <a:sym typeface="Arial Bold"/>
              </a:endParaRPr>
            </a:p>
          </p:txBody>
        </p:sp>
      </p:grpSp>
      <p:sp>
        <p:nvSpPr>
          <p:cNvPr id="14" name="TextBox 13">
            <a:extLst>
              <a:ext uri="{FF2B5EF4-FFF2-40B4-BE49-F238E27FC236}">
                <a16:creationId xmlns:a16="http://schemas.microsoft.com/office/drawing/2014/main" id="{E9276E4B-1E56-C795-E2B1-FF9FB806AD71}"/>
              </a:ext>
            </a:extLst>
          </p:cNvPr>
          <p:cNvSpPr txBox="1"/>
          <p:nvPr/>
        </p:nvSpPr>
        <p:spPr>
          <a:xfrm>
            <a:off x="1794553" y="2247900"/>
            <a:ext cx="13314479" cy="4639860"/>
          </a:xfrm>
          <a:prstGeom prst="rect">
            <a:avLst/>
          </a:prstGeom>
          <a:noFill/>
        </p:spPr>
        <p:txBody>
          <a:bodyPr wrap="none" rtlCol="0">
            <a:spAutoFit/>
          </a:bodyPr>
          <a:lstStyle/>
          <a:p>
            <a:pPr>
              <a:lnSpc>
                <a:spcPct val="150000"/>
              </a:lnSpc>
              <a:buNone/>
            </a:pPr>
            <a:r>
              <a:rPr lang="en-US" sz="2500" b="1" dirty="0">
                <a:latin typeface="Times New Roman" panose="02020603050405020304" pitchFamily="18" charset="0"/>
                <a:cs typeface="Times New Roman" panose="02020603050405020304" pitchFamily="18" charset="0"/>
              </a:rPr>
              <a:t>3. Suggest additional features that could be incorporated into the model to improve its accuracy.</a:t>
            </a:r>
          </a:p>
          <a:p>
            <a:pPr>
              <a:lnSpc>
                <a:spcPct val="150000"/>
              </a:lnSpc>
              <a:buFont typeface="Arial" panose="020B0604020202020204" pitchFamily="34" charset="0"/>
              <a:buChar char="•"/>
            </a:pPr>
            <a:endParaRPr lang="en-US" sz="2500" b="1"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2500" b="1" dirty="0">
                <a:latin typeface="Times New Roman" panose="02020603050405020304" pitchFamily="18" charset="0"/>
                <a:cs typeface="Times New Roman" panose="02020603050405020304" pitchFamily="18" charset="0"/>
              </a:rPr>
              <a:t>Building characteristics</a:t>
            </a:r>
            <a:r>
              <a:rPr lang="en-US" sz="2500" dirty="0">
                <a:latin typeface="Times New Roman" panose="02020603050405020304" pitchFamily="18" charset="0"/>
                <a:cs typeface="Times New Roman" panose="02020603050405020304" pitchFamily="18" charset="0"/>
              </a:rPr>
              <a:t>: Area (sq ft), number of floors, insulation type, window-to-wall ratio.</a:t>
            </a:r>
          </a:p>
          <a:p>
            <a:pPr>
              <a:lnSpc>
                <a:spcPct val="150000"/>
              </a:lnSpc>
              <a:buFont typeface="Arial" panose="020B0604020202020204" pitchFamily="34" charset="0"/>
              <a:buChar char="•"/>
            </a:pPr>
            <a:r>
              <a:rPr lang="en-US" sz="2500" b="1" dirty="0">
                <a:latin typeface="Times New Roman" panose="02020603050405020304" pitchFamily="18" charset="0"/>
                <a:cs typeface="Times New Roman" panose="02020603050405020304" pitchFamily="18" charset="0"/>
              </a:rPr>
              <a:t>Equipment state</a:t>
            </a:r>
            <a:r>
              <a:rPr lang="en-US" sz="2500" dirty="0">
                <a:latin typeface="Times New Roman" panose="02020603050405020304" pitchFamily="18" charset="0"/>
                <a:cs typeface="Times New Roman" panose="02020603050405020304" pitchFamily="18" charset="0"/>
              </a:rPr>
              <a:t>: HVAC system status, appliance usage data.</a:t>
            </a:r>
          </a:p>
          <a:p>
            <a:pPr>
              <a:lnSpc>
                <a:spcPct val="150000"/>
              </a:lnSpc>
              <a:buFont typeface="Arial" panose="020B0604020202020204" pitchFamily="34" charset="0"/>
              <a:buChar char="•"/>
            </a:pPr>
            <a:r>
              <a:rPr lang="en-US" sz="2500" b="1" dirty="0">
                <a:latin typeface="Times New Roman" panose="02020603050405020304" pitchFamily="18" charset="0"/>
                <a:cs typeface="Times New Roman" panose="02020603050405020304" pitchFamily="18" charset="0"/>
              </a:rPr>
              <a:t>Real-time sensor data</a:t>
            </a:r>
            <a:r>
              <a:rPr lang="en-US" sz="2500" dirty="0">
                <a:latin typeface="Times New Roman" panose="02020603050405020304" pitchFamily="18" charset="0"/>
                <a:cs typeface="Times New Roman" panose="02020603050405020304" pitchFamily="18" charset="0"/>
              </a:rPr>
              <a:t>: CO₂ levels, light levels, motion sensors.</a:t>
            </a:r>
          </a:p>
          <a:p>
            <a:pPr>
              <a:lnSpc>
                <a:spcPct val="150000"/>
              </a:lnSpc>
              <a:buFont typeface="Arial" panose="020B0604020202020204" pitchFamily="34" charset="0"/>
              <a:buChar char="•"/>
            </a:pPr>
            <a:r>
              <a:rPr lang="en-US" sz="2500" b="1" dirty="0">
                <a:latin typeface="Times New Roman" panose="02020603050405020304" pitchFamily="18" charset="0"/>
                <a:cs typeface="Times New Roman" panose="02020603050405020304" pitchFamily="18" charset="0"/>
              </a:rPr>
              <a:t>External factors</a:t>
            </a:r>
            <a:r>
              <a:rPr lang="en-US" sz="2500" dirty="0">
                <a:latin typeface="Times New Roman" panose="02020603050405020304" pitchFamily="18" charset="0"/>
                <a:cs typeface="Times New Roman" panose="02020603050405020304" pitchFamily="18" charset="0"/>
              </a:rPr>
              <a:t>: Electricity prices, public holidays, occupancy schedules.</a:t>
            </a:r>
          </a:p>
          <a:p>
            <a:pPr>
              <a:lnSpc>
                <a:spcPct val="150000"/>
              </a:lnSpc>
              <a:buFont typeface="Arial" panose="020B0604020202020204" pitchFamily="34" charset="0"/>
              <a:buChar char="•"/>
            </a:pPr>
            <a:r>
              <a:rPr lang="en-US" sz="2500" b="1" dirty="0">
                <a:latin typeface="Times New Roman" panose="02020603050405020304" pitchFamily="18" charset="0"/>
                <a:cs typeface="Times New Roman" panose="02020603050405020304" pitchFamily="18" charset="0"/>
              </a:rPr>
              <a:t>Lagged features</a:t>
            </a:r>
            <a:r>
              <a:rPr lang="en-US" sz="2500" dirty="0">
                <a:latin typeface="Times New Roman" panose="02020603050405020304" pitchFamily="18" charset="0"/>
                <a:cs typeface="Times New Roman" panose="02020603050405020304" pitchFamily="18" charset="0"/>
              </a:rPr>
              <a:t>: Previous hour/day energy consumption.</a:t>
            </a:r>
          </a:p>
          <a:p>
            <a:pPr>
              <a:lnSpc>
                <a:spcPct val="150000"/>
              </a:lnSpc>
            </a:pP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1196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0DFC96-C927-ED37-7C53-D4B8952B7311}"/>
            </a:ext>
          </a:extLst>
        </p:cNvPr>
        <p:cNvGrpSpPr/>
        <p:nvPr/>
      </p:nvGrpSpPr>
      <p:grpSpPr>
        <a:xfrm>
          <a:off x="0" y="0"/>
          <a:ext cx="0" cy="0"/>
          <a:chOff x="0" y="0"/>
          <a:chExt cx="0" cy="0"/>
        </a:xfrm>
      </p:grpSpPr>
      <p:sp>
        <p:nvSpPr>
          <p:cNvPr id="2" name="Freeform 2" descr="A close up of a sign  Description automatically generated">
            <a:extLst>
              <a:ext uri="{FF2B5EF4-FFF2-40B4-BE49-F238E27FC236}">
                <a16:creationId xmlns:a16="http://schemas.microsoft.com/office/drawing/2014/main" id="{76EB7291-D8C4-ECCD-8522-2C8D44193B49}"/>
              </a:ext>
            </a:extLst>
          </p:cNvPr>
          <p:cNvSpPr/>
          <p:nvPr/>
        </p:nvSpPr>
        <p:spPr>
          <a:xfrm>
            <a:off x="15109032" y="117003"/>
            <a:ext cx="2700338" cy="863271"/>
          </a:xfrm>
          <a:custGeom>
            <a:avLst/>
            <a:gdLst/>
            <a:ahLst/>
            <a:cxnLst/>
            <a:rect l="l" t="t" r="r" b="b"/>
            <a:pathLst>
              <a:path w="2700338" h="863271">
                <a:moveTo>
                  <a:pt x="0" y="0"/>
                </a:moveTo>
                <a:lnTo>
                  <a:pt x="2700338" y="0"/>
                </a:lnTo>
                <a:lnTo>
                  <a:pt x="2700338" y="863271"/>
                </a:lnTo>
                <a:lnTo>
                  <a:pt x="0" y="863271"/>
                </a:lnTo>
                <a:lnTo>
                  <a:pt x="0" y="0"/>
                </a:lnTo>
                <a:close/>
              </a:path>
            </a:pathLst>
          </a:custGeom>
          <a:blipFill>
            <a:blip r:embed="rId2"/>
            <a:stretch>
              <a:fillRect b="-4568"/>
            </a:stretch>
          </a:blipFill>
        </p:spPr>
      </p:sp>
      <p:grpSp>
        <p:nvGrpSpPr>
          <p:cNvPr id="3" name="Group 3">
            <a:extLst>
              <a:ext uri="{FF2B5EF4-FFF2-40B4-BE49-F238E27FC236}">
                <a16:creationId xmlns:a16="http://schemas.microsoft.com/office/drawing/2014/main" id="{EAFBB7F2-7FA0-DE07-9405-98D20CB7C644}"/>
              </a:ext>
            </a:extLst>
          </p:cNvPr>
          <p:cNvGrpSpPr/>
          <p:nvPr/>
        </p:nvGrpSpPr>
        <p:grpSpPr>
          <a:xfrm>
            <a:off x="-19048" y="-19050"/>
            <a:ext cx="14782800" cy="1114545"/>
            <a:chOff x="0" y="0"/>
            <a:chExt cx="19710400" cy="1486060"/>
          </a:xfrm>
        </p:grpSpPr>
        <p:sp>
          <p:nvSpPr>
            <p:cNvPr id="4" name="Freeform 4">
              <a:extLst>
                <a:ext uri="{FF2B5EF4-FFF2-40B4-BE49-F238E27FC236}">
                  <a16:creationId xmlns:a16="http://schemas.microsoft.com/office/drawing/2014/main" id="{312CE11D-B891-074D-29C6-96BCD4AD6670}"/>
                </a:ext>
              </a:extLst>
            </p:cNvPr>
            <p:cNvSpPr/>
            <p:nvPr/>
          </p:nvSpPr>
          <p:spPr>
            <a:xfrm>
              <a:off x="25400" y="25400"/>
              <a:ext cx="19659600" cy="1435227"/>
            </a:xfrm>
            <a:custGeom>
              <a:avLst/>
              <a:gdLst/>
              <a:ahLst/>
              <a:cxnLst/>
              <a:rect l="l" t="t" r="r" b="b"/>
              <a:pathLst>
                <a:path w="19659600" h="1435227">
                  <a:moveTo>
                    <a:pt x="0" y="0"/>
                  </a:moveTo>
                  <a:lnTo>
                    <a:pt x="19659600" y="0"/>
                  </a:lnTo>
                  <a:lnTo>
                    <a:pt x="19659600" y="1435227"/>
                  </a:lnTo>
                  <a:lnTo>
                    <a:pt x="0" y="1435227"/>
                  </a:lnTo>
                  <a:close/>
                </a:path>
              </a:pathLst>
            </a:custGeom>
            <a:solidFill>
              <a:srgbClr val="213264"/>
            </a:solidFill>
          </p:spPr>
        </p:sp>
        <p:sp>
          <p:nvSpPr>
            <p:cNvPr id="5" name="Freeform 5">
              <a:extLst>
                <a:ext uri="{FF2B5EF4-FFF2-40B4-BE49-F238E27FC236}">
                  <a16:creationId xmlns:a16="http://schemas.microsoft.com/office/drawing/2014/main" id="{311EF8A1-99F1-1864-69F8-63BB65FC3589}"/>
                </a:ext>
              </a:extLst>
            </p:cNvPr>
            <p:cNvSpPr/>
            <p:nvPr/>
          </p:nvSpPr>
          <p:spPr>
            <a:xfrm>
              <a:off x="0" y="0"/>
              <a:ext cx="19710400" cy="1486027"/>
            </a:xfrm>
            <a:custGeom>
              <a:avLst/>
              <a:gdLst/>
              <a:ahLst/>
              <a:cxnLst/>
              <a:rect l="l" t="t" r="r" b="b"/>
              <a:pathLst>
                <a:path w="19710400" h="1486027">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id="6" name="Group 6">
            <a:extLst>
              <a:ext uri="{FF2B5EF4-FFF2-40B4-BE49-F238E27FC236}">
                <a16:creationId xmlns:a16="http://schemas.microsoft.com/office/drawing/2014/main" id="{860A551B-B3FD-50D7-6F26-3D32B9B48F38}"/>
              </a:ext>
            </a:extLst>
          </p:cNvPr>
          <p:cNvGrpSpPr/>
          <p:nvPr/>
        </p:nvGrpSpPr>
        <p:grpSpPr>
          <a:xfrm>
            <a:off x="14833450" y="-628"/>
            <a:ext cx="168424" cy="1098536"/>
            <a:chOff x="0" y="0"/>
            <a:chExt cx="224566" cy="1464714"/>
          </a:xfrm>
        </p:grpSpPr>
        <p:sp>
          <p:nvSpPr>
            <p:cNvPr id="7" name="Freeform 7">
              <a:extLst>
                <a:ext uri="{FF2B5EF4-FFF2-40B4-BE49-F238E27FC236}">
                  <a16:creationId xmlns:a16="http://schemas.microsoft.com/office/drawing/2014/main" id="{B9916F46-99AA-6C9F-E6CB-D44E10B14322}"/>
                </a:ext>
              </a:extLst>
            </p:cNvPr>
            <p:cNvSpPr/>
            <p:nvPr/>
          </p:nvSpPr>
          <p:spPr>
            <a:xfrm>
              <a:off x="0" y="0"/>
              <a:ext cx="224536" cy="1464691"/>
            </a:xfrm>
            <a:custGeom>
              <a:avLst/>
              <a:gdLst/>
              <a:ahLst/>
              <a:cxnLst/>
              <a:rect l="l" t="t" r="r" b="b"/>
              <a:pathLst>
                <a:path w="224536" h="1464691">
                  <a:moveTo>
                    <a:pt x="0" y="0"/>
                  </a:moveTo>
                  <a:lnTo>
                    <a:pt x="224536" y="0"/>
                  </a:lnTo>
                  <a:lnTo>
                    <a:pt x="224536" y="1464691"/>
                  </a:lnTo>
                  <a:lnTo>
                    <a:pt x="0" y="1464691"/>
                  </a:lnTo>
                  <a:close/>
                </a:path>
              </a:pathLst>
            </a:custGeom>
            <a:solidFill>
              <a:srgbClr val="7FBA00"/>
            </a:solidFill>
          </p:spPr>
        </p:sp>
      </p:grpSp>
      <p:sp>
        <p:nvSpPr>
          <p:cNvPr id="8" name="Freeform 8" descr="A blue and white background  Description automatically generated with medium confidence">
            <a:extLst>
              <a:ext uri="{FF2B5EF4-FFF2-40B4-BE49-F238E27FC236}">
                <a16:creationId xmlns:a16="http://schemas.microsoft.com/office/drawing/2014/main" id="{E624D69C-6322-2487-10AE-673E7AE81FD0}"/>
              </a:ext>
            </a:extLst>
          </p:cNvPr>
          <p:cNvSpPr/>
          <p:nvPr/>
        </p:nvSpPr>
        <p:spPr>
          <a:xfrm>
            <a:off x="0" y="-19050"/>
            <a:ext cx="14758988" cy="1085852"/>
          </a:xfrm>
          <a:custGeom>
            <a:avLst/>
            <a:gdLst/>
            <a:ahLst/>
            <a:cxnLst/>
            <a:rect l="l" t="t" r="r" b="b"/>
            <a:pathLst>
              <a:path w="14758988" h="1085852">
                <a:moveTo>
                  <a:pt x="0" y="0"/>
                </a:moveTo>
                <a:lnTo>
                  <a:pt x="14758988" y="0"/>
                </a:lnTo>
                <a:lnTo>
                  <a:pt x="14758988" y="1085852"/>
                </a:lnTo>
                <a:lnTo>
                  <a:pt x="0" y="1085852"/>
                </a:lnTo>
                <a:lnTo>
                  <a:pt x="0" y="0"/>
                </a:lnTo>
                <a:close/>
              </a:path>
            </a:pathLst>
          </a:custGeom>
          <a:blipFill>
            <a:blip r:embed="rId3">
              <a:alphaModFix amt="16000"/>
            </a:blip>
            <a:stretch>
              <a:fillRect t="-213488" r="-1645" b="-549997"/>
            </a:stretch>
          </a:blipFill>
        </p:spPr>
      </p:sp>
      <p:grpSp>
        <p:nvGrpSpPr>
          <p:cNvPr id="9" name="Group 9">
            <a:extLst>
              <a:ext uri="{FF2B5EF4-FFF2-40B4-BE49-F238E27FC236}">
                <a16:creationId xmlns:a16="http://schemas.microsoft.com/office/drawing/2014/main" id="{E5534976-7F7F-72AB-2B26-412B870D305C}"/>
              </a:ext>
            </a:extLst>
          </p:cNvPr>
          <p:cNvGrpSpPr/>
          <p:nvPr/>
        </p:nvGrpSpPr>
        <p:grpSpPr>
          <a:xfrm>
            <a:off x="17887950" y="-628"/>
            <a:ext cx="400050" cy="1098536"/>
            <a:chOff x="0" y="0"/>
            <a:chExt cx="533400" cy="1464714"/>
          </a:xfrm>
        </p:grpSpPr>
        <p:sp>
          <p:nvSpPr>
            <p:cNvPr id="10" name="Freeform 10">
              <a:extLst>
                <a:ext uri="{FF2B5EF4-FFF2-40B4-BE49-F238E27FC236}">
                  <a16:creationId xmlns:a16="http://schemas.microsoft.com/office/drawing/2014/main" id="{126C7DB2-7910-387B-AD0F-5410862CB7B2}"/>
                </a:ext>
              </a:extLst>
            </p:cNvPr>
            <p:cNvSpPr/>
            <p:nvPr/>
          </p:nvSpPr>
          <p:spPr>
            <a:xfrm>
              <a:off x="0" y="0"/>
              <a:ext cx="533400" cy="1464691"/>
            </a:xfrm>
            <a:custGeom>
              <a:avLst/>
              <a:gdLst/>
              <a:ahLst/>
              <a:cxnLst/>
              <a:rect l="l" t="t" r="r" b="b"/>
              <a:pathLst>
                <a:path w="533400" h="1464691">
                  <a:moveTo>
                    <a:pt x="0" y="0"/>
                  </a:moveTo>
                  <a:lnTo>
                    <a:pt x="533400" y="0"/>
                  </a:lnTo>
                  <a:lnTo>
                    <a:pt x="533400" y="1464691"/>
                  </a:lnTo>
                  <a:lnTo>
                    <a:pt x="0" y="1464691"/>
                  </a:lnTo>
                  <a:close/>
                </a:path>
              </a:pathLst>
            </a:custGeom>
            <a:solidFill>
              <a:srgbClr val="FED500"/>
            </a:solidFill>
          </p:spPr>
        </p:sp>
      </p:grpSp>
      <p:grpSp>
        <p:nvGrpSpPr>
          <p:cNvPr id="11" name="Group 11">
            <a:extLst>
              <a:ext uri="{FF2B5EF4-FFF2-40B4-BE49-F238E27FC236}">
                <a16:creationId xmlns:a16="http://schemas.microsoft.com/office/drawing/2014/main" id="{0F08D372-404E-D57C-6FD9-0D006FBF1F56}"/>
              </a:ext>
            </a:extLst>
          </p:cNvPr>
          <p:cNvGrpSpPr/>
          <p:nvPr/>
        </p:nvGrpSpPr>
        <p:grpSpPr>
          <a:xfrm>
            <a:off x="4953000" y="3257817"/>
            <a:ext cx="9153939" cy="600165"/>
            <a:chOff x="0" y="0"/>
            <a:chExt cx="12205252" cy="800220"/>
          </a:xfrm>
        </p:grpSpPr>
        <p:sp>
          <p:nvSpPr>
            <p:cNvPr id="12" name="Freeform 12">
              <a:extLst>
                <a:ext uri="{FF2B5EF4-FFF2-40B4-BE49-F238E27FC236}">
                  <a16:creationId xmlns:a16="http://schemas.microsoft.com/office/drawing/2014/main" id="{6D511B11-E12C-9832-D169-585DA4767DA1}"/>
                </a:ext>
              </a:extLst>
            </p:cNvPr>
            <p:cNvSpPr/>
            <p:nvPr/>
          </p:nvSpPr>
          <p:spPr>
            <a:xfrm>
              <a:off x="0" y="0"/>
              <a:ext cx="12205252" cy="800220"/>
            </a:xfrm>
            <a:custGeom>
              <a:avLst/>
              <a:gdLst/>
              <a:ahLst/>
              <a:cxnLst/>
              <a:rect l="l" t="t" r="r" b="b"/>
              <a:pathLst>
                <a:path w="12205252" h="800220">
                  <a:moveTo>
                    <a:pt x="0" y="0"/>
                  </a:moveTo>
                  <a:lnTo>
                    <a:pt x="12205252" y="0"/>
                  </a:lnTo>
                  <a:lnTo>
                    <a:pt x="12205252" y="800220"/>
                  </a:lnTo>
                  <a:lnTo>
                    <a:pt x="0" y="800220"/>
                  </a:lnTo>
                  <a:close/>
                </a:path>
              </a:pathLst>
            </a:custGeom>
            <a:solidFill>
              <a:srgbClr val="000000">
                <a:alpha val="0"/>
              </a:srgbClr>
            </a:solidFill>
          </p:spPr>
          <p:txBody>
            <a:bodyPr/>
            <a:lstStyle/>
            <a:p>
              <a:pPr algn="just">
                <a:lnSpc>
                  <a:spcPct val="150000"/>
                </a:lnSpc>
              </a:pPr>
              <a:endParaRPr lang="en-IN" sz="5400" dirty="0">
                <a:latin typeface="Times New Roman" panose="02020603050405020304" pitchFamily="18" charset="0"/>
                <a:cs typeface="Times New Roman" panose="02020603050405020304" pitchFamily="18" charset="0"/>
              </a:endParaRPr>
            </a:p>
          </p:txBody>
        </p:sp>
        <p:sp>
          <p:nvSpPr>
            <p:cNvPr id="13" name="TextBox 13">
              <a:extLst>
                <a:ext uri="{FF2B5EF4-FFF2-40B4-BE49-F238E27FC236}">
                  <a16:creationId xmlns:a16="http://schemas.microsoft.com/office/drawing/2014/main" id="{29A93A32-53EE-E6D0-83FF-CC99C96895F5}"/>
                </a:ext>
              </a:extLst>
            </p:cNvPr>
            <p:cNvSpPr txBox="1"/>
            <p:nvPr/>
          </p:nvSpPr>
          <p:spPr>
            <a:xfrm>
              <a:off x="0" y="-66675"/>
              <a:ext cx="12205252" cy="866895"/>
            </a:xfrm>
            <a:prstGeom prst="rect">
              <a:avLst/>
            </a:prstGeom>
          </p:spPr>
          <p:txBody>
            <a:bodyPr lIns="0" tIns="0" rIns="0" bIns="0" rtlCol="0" anchor="t"/>
            <a:lstStyle/>
            <a:p>
              <a:pPr algn="l">
                <a:lnSpc>
                  <a:spcPts val="3600"/>
                </a:lnSpc>
              </a:pPr>
              <a:endParaRPr lang="en-US" sz="3000" b="1" dirty="0">
                <a:solidFill>
                  <a:srgbClr val="213163"/>
                </a:solidFill>
                <a:latin typeface="Arial Bold"/>
                <a:ea typeface="Arial Bold"/>
                <a:cs typeface="Arial Bold"/>
                <a:sym typeface="Arial Bold"/>
              </a:endParaRPr>
            </a:p>
          </p:txBody>
        </p:sp>
      </p:grpSp>
      <p:sp>
        <p:nvSpPr>
          <p:cNvPr id="14" name="TextBox 13">
            <a:extLst>
              <a:ext uri="{FF2B5EF4-FFF2-40B4-BE49-F238E27FC236}">
                <a16:creationId xmlns:a16="http://schemas.microsoft.com/office/drawing/2014/main" id="{A4143FCB-868F-79B1-7410-F10C59236E3E}"/>
              </a:ext>
            </a:extLst>
          </p:cNvPr>
          <p:cNvSpPr txBox="1"/>
          <p:nvPr/>
        </p:nvSpPr>
        <p:spPr>
          <a:xfrm>
            <a:off x="1676400" y="2247900"/>
            <a:ext cx="14785138" cy="4639860"/>
          </a:xfrm>
          <a:prstGeom prst="rect">
            <a:avLst/>
          </a:prstGeom>
          <a:noFill/>
        </p:spPr>
        <p:txBody>
          <a:bodyPr wrap="none" rtlCol="0">
            <a:spAutoFit/>
          </a:bodyPr>
          <a:lstStyle/>
          <a:p>
            <a:pPr>
              <a:lnSpc>
                <a:spcPct val="150000"/>
              </a:lnSpc>
              <a:buNone/>
            </a:pPr>
            <a:r>
              <a:rPr lang="en-US" sz="2500" b="1" dirty="0">
                <a:latin typeface="Times New Roman" panose="02020603050405020304" pitchFamily="18" charset="0"/>
                <a:cs typeface="Times New Roman" panose="02020603050405020304" pitchFamily="18" charset="0"/>
              </a:rPr>
              <a:t>4. What steps can building managers take based on the model's predictions to reduce energy consumption?</a:t>
            </a:r>
          </a:p>
          <a:p>
            <a:pPr>
              <a:lnSpc>
                <a:spcPct val="150000"/>
              </a:lnSpc>
              <a:buFont typeface="Arial" panose="020B0604020202020204" pitchFamily="34" charset="0"/>
              <a:buChar char="•"/>
            </a:pPr>
            <a:endParaRPr lang="en-US" sz="2500" b="1"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2500" b="1" dirty="0">
                <a:latin typeface="Times New Roman" panose="02020603050405020304" pitchFamily="18" charset="0"/>
                <a:cs typeface="Times New Roman" panose="02020603050405020304" pitchFamily="18" charset="0"/>
              </a:rPr>
              <a:t>Optimize HVAC usage</a:t>
            </a:r>
            <a:r>
              <a:rPr lang="en-US" sz="2500" dirty="0">
                <a:latin typeface="Times New Roman" panose="02020603050405020304" pitchFamily="18" charset="0"/>
                <a:cs typeface="Times New Roman" panose="02020603050405020304" pitchFamily="18" charset="0"/>
              </a:rPr>
              <a:t>: Adjust heating/cooling schedules based on occupancy forecasts.</a:t>
            </a:r>
          </a:p>
          <a:p>
            <a:pPr>
              <a:lnSpc>
                <a:spcPct val="150000"/>
              </a:lnSpc>
              <a:buFont typeface="Arial" panose="020B0604020202020204" pitchFamily="34" charset="0"/>
              <a:buChar char="•"/>
            </a:pPr>
            <a:r>
              <a:rPr lang="en-US" sz="2500" b="1" dirty="0">
                <a:latin typeface="Times New Roman" panose="02020603050405020304" pitchFamily="18" charset="0"/>
                <a:cs typeface="Times New Roman" panose="02020603050405020304" pitchFamily="18" charset="0"/>
              </a:rPr>
              <a:t>Lighting control</a:t>
            </a:r>
            <a:r>
              <a:rPr lang="en-US" sz="2500" dirty="0">
                <a:latin typeface="Times New Roman" panose="02020603050405020304" pitchFamily="18" charset="0"/>
                <a:cs typeface="Times New Roman" panose="02020603050405020304" pitchFamily="18" charset="0"/>
              </a:rPr>
              <a:t>: Use dimming or shutdowns in low-occupancy or naturally lit areas.</a:t>
            </a:r>
          </a:p>
          <a:p>
            <a:pPr>
              <a:lnSpc>
                <a:spcPct val="150000"/>
              </a:lnSpc>
              <a:buFont typeface="Arial" panose="020B0604020202020204" pitchFamily="34" charset="0"/>
              <a:buChar char="•"/>
            </a:pPr>
            <a:r>
              <a:rPr lang="en-US" sz="2500" b="1" dirty="0">
                <a:latin typeface="Times New Roman" panose="02020603050405020304" pitchFamily="18" charset="0"/>
                <a:cs typeface="Times New Roman" panose="02020603050405020304" pitchFamily="18" charset="0"/>
              </a:rPr>
              <a:t>Equipment scheduling</a:t>
            </a:r>
            <a:r>
              <a:rPr lang="en-US" sz="2500" dirty="0">
                <a:latin typeface="Times New Roman" panose="02020603050405020304" pitchFamily="18" charset="0"/>
                <a:cs typeface="Times New Roman" panose="02020603050405020304" pitchFamily="18" charset="0"/>
              </a:rPr>
              <a:t>: Delay or stagger high-load equipment use during peak times.</a:t>
            </a:r>
          </a:p>
          <a:p>
            <a:pPr>
              <a:lnSpc>
                <a:spcPct val="150000"/>
              </a:lnSpc>
              <a:buFont typeface="Arial" panose="020B0604020202020204" pitchFamily="34" charset="0"/>
              <a:buChar char="•"/>
            </a:pPr>
            <a:r>
              <a:rPr lang="en-US" sz="2500" b="1" dirty="0">
                <a:latin typeface="Times New Roman" panose="02020603050405020304" pitchFamily="18" charset="0"/>
                <a:cs typeface="Times New Roman" panose="02020603050405020304" pitchFamily="18" charset="0"/>
              </a:rPr>
              <a:t>Energy audits</a:t>
            </a:r>
            <a:r>
              <a:rPr lang="en-US" sz="2500" dirty="0">
                <a:latin typeface="Times New Roman" panose="02020603050405020304" pitchFamily="18" charset="0"/>
                <a:cs typeface="Times New Roman" panose="02020603050405020304" pitchFamily="18" charset="0"/>
              </a:rPr>
              <a:t>: Investigate anomalies or high-usage periods to identify root causes.</a:t>
            </a:r>
          </a:p>
          <a:p>
            <a:pPr>
              <a:lnSpc>
                <a:spcPct val="150000"/>
              </a:lnSpc>
              <a:buFont typeface="Arial" panose="020B0604020202020204" pitchFamily="34" charset="0"/>
              <a:buChar char="•"/>
            </a:pPr>
            <a:r>
              <a:rPr lang="en-US" sz="2500" b="1" dirty="0">
                <a:latin typeface="Times New Roman" panose="02020603050405020304" pitchFamily="18" charset="0"/>
                <a:cs typeface="Times New Roman" panose="02020603050405020304" pitchFamily="18" charset="0"/>
              </a:rPr>
              <a:t>Retrofits and upgrades</a:t>
            </a:r>
            <a:r>
              <a:rPr lang="en-US" sz="2500" dirty="0">
                <a:latin typeface="Times New Roman" panose="02020603050405020304" pitchFamily="18" charset="0"/>
                <a:cs typeface="Times New Roman" panose="02020603050405020304" pitchFamily="18" charset="0"/>
              </a:rPr>
              <a:t>: Prioritize upgrades in systems identified as inefficient by the model.</a:t>
            </a:r>
          </a:p>
          <a:p>
            <a:pPr>
              <a:lnSpc>
                <a:spcPct val="150000"/>
              </a:lnSpc>
            </a:pP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0218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622632-A97A-BA5E-5103-3981E0F2A653}"/>
            </a:ext>
          </a:extLst>
        </p:cNvPr>
        <p:cNvGrpSpPr/>
        <p:nvPr/>
      </p:nvGrpSpPr>
      <p:grpSpPr>
        <a:xfrm>
          <a:off x="0" y="0"/>
          <a:ext cx="0" cy="0"/>
          <a:chOff x="0" y="0"/>
          <a:chExt cx="0" cy="0"/>
        </a:xfrm>
      </p:grpSpPr>
      <p:sp>
        <p:nvSpPr>
          <p:cNvPr id="2" name="Freeform 2" descr="A close up of a sign  Description automatically generated">
            <a:extLst>
              <a:ext uri="{FF2B5EF4-FFF2-40B4-BE49-F238E27FC236}">
                <a16:creationId xmlns:a16="http://schemas.microsoft.com/office/drawing/2014/main" id="{20CC3385-BD2D-9389-C04E-2641BB30BBB0}"/>
              </a:ext>
            </a:extLst>
          </p:cNvPr>
          <p:cNvSpPr/>
          <p:nvPr/>
        </p:nvSpPr>
        <p:spPr>
          <a:xfrm>
            <a:off x="15109032" y="117003"/>
            <a:ext cx="2700338" cy="863271"/>
          </a:xfrm>
          <a:custGeom>
            <a:avLst/>
            <a:gdLst/>
            <a:ahLst/>
            <a:cxnLst/>
            <a:rect l="l" t="t" r="r" b="b"/>
            <a:pathLst>
              <a:path w="2700338" h="863271">
                <a:moveTo>
                  <a:pt x="0" y="0"/>
                </a:moveTo>
                <a:lnTo>
                  <a:pt x="2700338" y="0"/>
                </a:lnTo>
                <a:lnTo>
                  <a:pt x="2700338" y="863271"/>
                </a:lnTo>
                <a:lnTo>
                  <a:pt x="0" y="863271"/>
                </a:lnTo>
                <a:lnTo>
                  <a:pt x="0" y="0"/>
                </a:lnTo>
                <a:close/>
              </a:path>
            </a:pathLst>
          </a:custGeom>
          <a:blipFill>
            <a:blip r:embed="rId2"/>
            <a:stretch>
              <a:fillRect b="-4568"/>
            </a:stretch>
          </a:blipFill>
        </p:spPr>
      </p:sp>
      <p:grpSp>
        <p:nvGrpSpPr>
          <p:cNvPr id="3" name="Group 3">
            <a:extLst>
              <a:ext uri="{FF2B5EF4-FFF2-40B4-BE49-F238E27FC236}">
                <a16:creationId xmlns:a16="http://schemas.microsoft.com/office/drawing/2014/main" id="{C644E844-E307-2BB6-AC55-8D0700BF0181}"/>
              </a:ext>
            </a:extLst>
          </p:cNvPr>
          <p:cNvGrpSpPr/>
          <p:nvPr/>
        </p:nvGrpSpPr>
        <p:grpSpPr>
          <a:xfrm>
            <a:off x="-19048" y="-19050"/>
            <a:ext cx="14782800" cy="1114545"/>
            <a:chOff x="0" y="0"/>
            <a:chExt cx="19710400" cy="1486060"/>
          </a:xfrm>
        </p:grpSpPr>
        <p:sp>
          <p:nvSpPr>
            <p:cNvPr id="4" name="Freeform 4">
              <a:extLst>
                <a:ext uri="{FF2B5EF4-FFF2-40B4-BE49-F238E27FC236}">
                  <a16:creationId xmlns:a16="http://schemas.microsoft.com/office/drawing/2014/main" id="{C856861B-B38E-DE4F-69D4-2B9D53266968}"/>
                </a:ext>
              </a:extLst>
            </p:cNvPr>
            <p:cNvSpPr/>
            <p:nvPr/>
          </p:nvSpPr>
          <p:spPr>
            <a:xfrm>
              <a:off x="25400" y="25400"/>
              <a:ext cx="19659600" cy="1435227"/>
            </a:xfrm>
            <a:custGeom>
              <a:avLst/>
              <a:gdLst/>
              <a:ahLst/>
              <a:cxnLst/>
              <a:rect l="l" t="t" r="r" b="b"/>
              <a:pathLst>
                <a:path w="19659600" h="1435227">
                  <a:moveTo>
                    <a:pt x="0" y="0"/>
                  </a:moveTo>
                  <a:lnTo>
                    <a:pt x="19659600" y="0"/>
                  </a:lnTo>
                  <a:lnTo>
                    <a:pt x="19659600" y="1435227"/>
                  </a:lnTo>
                  <a:lnTo>
                    <a:pt x="0" y="1435227"/>
                  </a:lnTo>
                  <a:close/>
                </a:path>
              </a:pathLst>
            </a:custGeom>
            <a:solidFill>
              <a:srgbClr val="213264"/>
            </a:solidFill>
          </p:spPr>
        </p:sp>
        <p:sp>
          <p:nvSpPr>
            <p:cNvPr id="5" name="Freeform 5">
              <a:extLst>
                <a:ext uri="{FF2B5EF4-FFF2-40B4-BE49-F238E27FC236}">
                  <a16:creationId xmlns:a16="http://schemas.microsoft.com/office/drawing/2014/main" id="{1CA4438C-253A-E330-5EBA-60D10E12222B}"/>
                </a:ext>
              </a:extLst>
            </p:cNvPr>
            <p:cNvSpPr/>
            <p:nvPr/>
          </p:nvSpPr>
          <p:spPr>
            <a:xfrm>
              <a:off x="0" y="0"/>
              <a:ext cx="19710400" cy="1486027"/>
            </a:xfrm>
            <a:custGeom>
              <a:avLst/>
              <a:gdLst/>
              <a:ahLst/>
              <a:cxnLst/>
              <a:rect l="l" t="t" r="r" b="b"/>
              <a:pathLst>
                <a:path w="19710400" h="1486027">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id="6" name="Group 6">
            <a:extLst>
              <a:ext uri="{FF2B5EF4-FFF2-40B4-BE49-F238E27FC236}">
                <a16:creationId xmlns:a16="http://schemas.microsoft.com/office/drawing/2014/main" id="{F695FDC5-5718-C821-036E-C96AC4844E6F}"/>
              </a:ext>
            </a:extLst>
          </p:cNvPr>
          <p:cNvGrpSpPr/>
          <p:nvPr/>
        </p:nvGrpSpPr>
        <p:grpSpPr>
          <a:xfrm>
            <a:off x="14833450" y="-628"/>
            <a:ext cx="168424" cy="1098536"/>
            <a:chOff x="0" y="0"/>
            <a:chExt cx="224566" cy="1464714"/>
          </a:xfrm>
        </p:grpSpPr>
        <p:sp>
          <p:nvSpPr>
            <p:cNvPr id="7" name="Freeform 7">
              <a:extLst>
                <a:ext uri="{FF2B5EF4-FFF2-40B4-BE49-F238E27FC236}">
                  <a16:creationId xmlns:a16="http://schemas.microsoft.com/office/drawing/2014/main" id="{BF4DC72D-D2BC-3705-B98E-FE5B17B92A5B}"/>
                </a:ext>
              </a:extLst>
            </p:cNvPr>
            <p:cNvSpPr/>
            <p:nvPr/>
          </p:nvSpPr>
          <p:spPr>
            <a:xfrm>
              <a:off x="0" y="0"/>
              <a:ext cx="224536" cy="1464691"/>
            </a:xfrm>
            <a:custGeom>
              <a:avLst/>
              <a:gdLst/>
              <a:ahLst/>
              <a:cxnLst/>
              <a:rect l="l" t="t" r="r" b="b"/>
              <a:pathLst>
                <a:path w="224536" h="1464691">
                  <a:moveTo>
                    <a:pt x="0" y="0"/>
                  </a:moveTo>
                  <a:lnTo>
                    <a:pt x="224536" y="0"/>
                  </a:lnTo>
                  <a:lnTo>
                    <a:pt x="224536" y="1464691"/>
                  </a:lnTo>
                  <a:lnTo>
                    <a:pt x="0" y="1464691"/>
                  </a:lnTo>
                  <a:close/>
                </a:path>
              </a:pathLst>
            </a:custGeom>
            <a:solidFill>
              <a:srgbClr val="7FBA00"/>
            </a:solidFill>
          </p:spPr>
        </p:sp>
      </p:grpSp>
      <p:sp>
        <p:nvSpPr>
          <p:cNvPr id="8" name="Freeform 8" descr="A blue and white background  Description automatically generated with medium confidence">
            <a:extLst>
              <a:ext uri="{FF2B5EF4-FFF2-40B4-BE49-F238E27FC236}">
                <a16:creationId xmlns:a16="http://schemas.microsoft.com/office/drawing/2014/main" id="{53DBD79A-D41B-5404-38B2-F8DD67063FF1}"/>
              </a:ext>
            </a:extLst>
          </p:cNvPr>
          <p:cNvSpPr/>
          <p:nvPr/>
        </p:nvSpPr>
        <p:spPr>
          <a:xfrm>
            <a:off x="0" y="-19050"/>
            <a:ext cx="14758988" cy="1085852"/>
          </a:xfrm>
          <a:custGeom>
            <a:avLst/>
            <a:gdLst/>
            <a:ahLst/>
            <a:cxnLst/>
            <a:rect l="l" t="t" r="r" b="b"/>
            <a:pathLst>
              <a:path w="14758988" h="1085852">
                <a:moveTo>
                  <a:pt x="0" y="0"/>
                </a:moveTo>
                <a:lnTo>
                  <a:pt x="14758988" y="0"/>
                </a:lnTo>
                <a:lnTo>
                  <a:pt x="14758988" y="1085852"/>
                </a:lnTo>
                <a:lnTo>
                  <a:pt x="0" y="1085852"/>
                </a:lnTo>
                <a:lnTo>
                  <a:pt x="0" y="0"/>
                </a:lnTo>
                <a:close/>
              </a:path>
            </a:pathLst>
          </a:custGeom>
          <a:blipFill>
            <a:blip r:embed="rId3">
              <a:alphaModFix amt="16000"/>
            </a:blip>
            <a:stretch>
              <a:fillRect t="-213488" r="-1645" b="-549997"/>
            </a:stretch>
          </a:blipFill>
        </p:spPr>
      </p:sp>
      <p:grpSp>
        <p:nvGrpSpPr>
          <p:cNvPr id="9" name="Group 9">
            <a:extLst>
              <a:ext uri="{FF2B5EF4-FFF2-40B4-BE49-F238E27FC236}">
                <a16:creationId xmlns:a16="http://schemas.microsoft.com/office/drawing/2014/main" id="{05A7C2B3-91D9-140C-7B95-D102B1BC9E9B}"/>
              </a:ext>
            </a:extLst>
          </p:cNvPr>
          <p:cNvGrpSpPr/>
          <p:nvPr/>
        </p:nvGrpSpPr>
        <p:grpSpPr>
          <a:xfrm>
            <a:off x="17887950" y="-628"/>
            <a:ext cx="400050" cy="1098536"/>
            <a:chOff x="0" y="0"/>
            <a:chExt cx="533400" cy="1464714"/>
          </a:xfrm>
        </p:grpSpPr>
        <p:sp>
          <p:nvSpPr>
            <p:cNvPr id="10" name="Freeform 10">
              <a:extLst>
                <a:ext uri="{FF2B5EF4-FFF2-40B4-BE49-F238E27FC236}">
                  <a16:creationId xmlns:a16="http://schemas.microsoft.com/office/drawing/2014/main" id="{5CCFBBFC-646E-00B9-4EE5-A4BA3107E93F}"/>
                </a:ext>
              </a:extLst>
            </p:cNvPr>
            <p:cNvSpPr/>
            <p:nvPr/>
          </p:nvSpPr>
          <p:spPr>
            <a:xfrm>
              <a:off x="0" y="0"/>
              <a:ext cx="533400" cy="1464691"/>
            </a:xfrm>
            <a:custGeom>
              <a:avLst/>
              <a:gdLst/>
              <a:ahLst/>
              <a:cxnLst/>
              <a:rect l="l" t="t" r="r" b="b"/>
              <a:pathLst>
                <a:path w="533400" h="1464691">
                  <a:moveTo>
                    <a:pt x="0" y="0"/>
                  </a:moveTo>
                  <a:lnTo>
                    <a:pt x="533400" y="0"/>
                  </a:lnTo>
                  <a:lnTo>
                    <a:pt x="533400" y="1464691"/>
                  </a:lnTo>
                  <a:lnTo>
                    <a:pt x="0" y="1464691"/>
                  </a:lnTo>
                  <a:close/>
                </a:path>
              </a:pathLst>
            </a:custGeom>
            <a:solidFill>
              <a:srgbClr val="FED500"/>
            </a:solidFill>
          </p:spPr>
        </p:sp>
      </p:grpSp>
      <p:grpSp>
        <p:nvGrpSpPr>
          <p:cNvPr id="11" name="Group 11">
            <a:extLst>
              <a:ext uri="{FF2B5EF4-FFF2-40B4-BE49-F238E27FC236}">
                <a16:creationId xmlns:a16="http://schemas.microsoft.com/office/drawing/2014/main" id="{3701A3C3-7E00-118E-2208-72497A99B2A7}"/>
              </a:ext>
            </a:extLst>
          </p:cNvPr>
          <p:cNvGrpSpPr/>
          <p:nvPr/>
        </p:nvGrpSpPr>
        <p:grpSpPr>
          <a:xfrm>
            <a:off x="4953000" y="3257817"/>
            <a:ext cx="9153939" cy="600165"/>
            <a:chOff x="0" y="0"/>
            <a:chExt cx="12205252" cy="800220"/>
          </a:xfrm>
        </p:grpSpPr>
        <p:sp>
          <p:nvSpPr>
            <p:cNvPr id="12" name="Freeform 12">
              <a:extLst>
                <a:ext uri="{FF2B5EF4-FFF2-40B4-BE49-F238E27FC236}">
                  <a16:creationId xmlns:a16="http://schemas.microsoft.com/office/drawing/2014/main" id="{FD16272F-7BAE-D171-857A-AEDB6FA91474}"/>
                </a:ext>
              </a:extLst>
            </p:cNvPr>
            <p:cNvSpPr/>
            <p:nvPr/>
          </p:nvSpPr>
          <p:spPr>
            <a:xfrm>
              <a:off x="0" y="0"/>
              <a:ext cx="12205252" cy="800220"/>
            </a:xfrm>
            <a:custGeom>
              <a:avLst/>
              <a:gdLst/>
              <a:ahLst/>
              <a:cxnLst/>
              <a:rect l="l" t="t" r="r" b="b"/>
              <a:pathLst>
                <a:path w="12205252" h="800220">
                  <a:moveTo>
                    <a:pt x="0" y="0"/>
                  </a:moveTo>
                  <a:lnTo>
                    <a:pt x="12205252" y="0"/>
                  </a:lnTo>
                  <a:lnTo>
                    <a:pt x="12205252" y="800220"/>
                  </a:lnTo>
                  <a:lnTo>
                    <a:pt x="0" y="800220"/>
                  </a:lnTo>
                  <a:close/>
                </a:path>
              </a:pathLst>
            </a:custGeom>
            <a:solidFill>
              <a:srgbClr val="000000">
                <a:alpha val="0"/>
              </a:srgbClr>
            </a:solidFill>
          </p:spPr>
          <p:txBody>
            <a:bodyPr/>
            <a:lstStyle/>
            <a:p>
              <a:pPr algn="just">
                <a:lnSpc>
                  <a:spcPct val="150000"/>
                </a:lnSpc>
              </a:pPr>
              <a:endParaRPr lang="en-IN" sz="5400" dirty="0">
                <a:latin typeface="Times New Roman" panose="02020603050405020304" pitchFamily="18" charset="0"/>
                <a:cs typeface="Times New Roman" panose="02020603050405020304" pitchFamily="18" charset="0"/>
              </a:endParaRPr>
            </a:p>
          </p:txBody>
        </p:sp>
        <p:sp>
          <p:nvSpPr>
            <p:cNvPr id="13" name="TextBox 13">
              <a:extLst>
                <a:ext uri="{FF2B5EF4-FFF2-40B4-BE49-F238E27FC236}">
                  <a16:creationId xmlns:a16="http://schemas.microsoft.com/office/drawing/2014/main" id="{0A083F7E-835C-6384-41E2-A1E4507EC116}"/>
                </a:ext>
              </a:extLst>
            </p:cNvPr>
            <p:cNvSpPr txBox="1"/>
            <p:nvPr/>
          </p:nvSpPr>
          <p:spPr>
            <a:xfrm>
              <a:off x="0" y="-66675"/>
              <a:ext cx="12205252" cy="866895"/>
            </a:xfrm>
            <a:prstGeom prst="rect">
              <a:avLst/>
            </a:prstGeom>
          </p:spPr>
          <p:txBody>
            <a:bodyPr lIns="0" tIns="0" rIns="0" bIns="0" rtlCol="0" anchor="t"/>
            <a:lstStyle/>
            <a:p>
              <a:pPr algn="l">
                <a:lnSpc>
                  <a:spcPts val="3600"/>
                </a:lnSpc>
              </a:pPr>
              <a:endParaRPr lang="en-US" sz="3000" b="1" dirty="0">
                <a:solidFill>
                  <a:srgbClr val="213163"/>
                </a:solidFill>
                <a:latin typeface="Arial Bold"/>
                <a:ea typeface="Arial Bold"/>
                <a:cs typeface="Arial Bold"/>
                <a:sym typeface="Arial Bold"/>
              </a:endParaRPr>
            </a:p>
          </p:txBody>
        </p:sp>
      </p:grpSp>
      <p:sp>
        <p:nvSpPr>
          <p:cNvPr id="14" name="TextBox 13">
            <a:extLst>
              <a:ext uri="{FF2B5EF4-FFF2-40B4-BE49-F238E27FC236}">
                <a16:creationId xmlns:a16="http://schemas.microsoft.com/office/drawing/2014/main" id="{4A35FB78-0D13-64D1-26F5-4F2F2B43181A}"/>
              </a:ext>
            </a:extLst>
          </p:cNvPr>
          <p:cNvSpPr txBox="1"/>
          <p:nvPr/>
        </p:nvSpPr>
        <p:spPr>
          <a:xfrm>
            <a:off x="1368474" y="2247900"/>
            <a:ext cx="15551052" cy="4639860"/>
          </a:xfrm>
          <a:prstGeom prst="rect">
            <a:avLst/>
          </a:prstGeom>
          <a:noFill/>
        </p:spPr>
        <p:txBody>
          <a:bodyPr wrap="none" rtlCol="0">
            <a:spAutoFit/>
          </a:bodyPr>
          <a:lstStyle/>
          <a:p>
            <a:pPr>
              <a:lnSpc>
                <a:spcPct val="150000"/>
              </a:lnSpc>
              <a:buNone/>
            </a:pPr>
            <a:r>
              <a:rPr lang="en-US" sz="2500" b="1" dirty="0">
                <a:latin typeface="Times New Roman" panose="02020603050405020304" pitchFamily="18" charset="0"/>
                <a:cs typeface="Times New Roman" panose="02020603050405020304" pitchFamily="18" charset="0"/>
              </a:rPr>
              <a:t>5. How can AI-driven solutions contribute to achieving net-zero energy buildings?</a:t>
            </a:r>
          </a:p>
          <a:p>
            <a:pPr>
              <a:lnSpc>
                <a:spcPct val="150000"/>
              </a:lnSpc>
              <a:buFont typeface="Arial" panose="020B0604020202020204" pitchFamily="34" charset="0"/>
              <a:buChar char="•"/>
            </a:pPr>
            <a:endParaRPr lang="en-US" sz="2500" b="1"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2500" b="1" dirty="0">
                <a:latin typeface="Times New Roman" panose="02020603050405020304" pitchFamily="18" charset="0"/>
                <a:cs typeface="Times New Roman" panose="02020603050405020304" pitchFamily="18" charset="0"/>
              </a:rPr>
              <a:t>Dynamic Optimization</a:t>
            </a:r>
            <a:r>
              <a:rPr lang="en-US" sz="2500" dirty="0">
                <a:latin typeface="Times New Roman" panose="02020603050405020304" pitchFamily="18" charset="0"/>
                <a:cs typeface="Times New Roman" panose="02020603050405020304" pitchFamily="18" charset="0"/>
              </a:rPr>
              <a:t>: Real-time adjustment of systems to balance energy demand and supply.</a:t>
            </a:r>
          </a:p>
          <a:p>
            <a:pPr>
              <a:lnSpc>
                <a:spcPct val="150000"/>
              </a:lnSpc>
              <a:buFont typeface="Arial" panose="020B0604020202020204" pitchFamily="34" charset="0"/>
              <a:buChar char="•"/>
            </a:pPr>
            <a:r>
              <a:rPr lang="en-US" sz="2500" b="1" dirty="0">
                <a:latin typeface="Times New Roman" panose="02020603050405020304" pitchFamily="18" charset="0"/>
                <a:cs typeface="Times New Roman" panose="02020603050405020304" pitchFamily="18" charset="0"/>
              </a:rPr>
              <a:t>Integration with renewables</a:t>
            </a:r>
            <a:r>
              <a:rPr lang="en-US" sz="2500" dirty="0">
                <a:latin typeface="Times New Roman" panose="02020603050405020304" pitchFamily="18" charset="0"/>
                <a:cs typeface="Times New Roman" panose="02020603050405020304" pitchFamily="18" charset="0"/>
              </a:rPr>
              <a:t>: Align energy consumption with solar/wind availability.</a:t>
            </a:r>
          </a:p>
          <a:p>
            <a:pPr>
              <a:lnSpc>
                <a:spcPct val="150000"/>
              </a:lnSpc>
              <a:buFont typeface="Arial" panose="020B0604020202020204" pitchFamily="34" charset="0"/>
              <a:buChar char="•"/>
            </a:pPr>
            <a:r>
              <a:rPr lang="en-US" sz="2500" b="1" dirty="0">
                <a:latin typeface="Times New Roman" panose="02020603050405020304" pitchFamily="18" charset="0"/>
                <a:cs typeface="Times New Roman" panose="02020603050405020304" pitchFamily="18" charset="0"/>
              </a:rPr>
              <a:t>Smart Storage Management</a:t>
            </a:r>
            <a:r>
              <a:rPr lang="en-US" sz="2500" dirty="0">
                <a:latin typeface="Times New Roman" panose="02020603050405020304" pitchFamily="18" charset="0"/>
                <a:cs typeface="Times New Roman" panose="02020603050405020304" pitchFamily="18" charset="0"/>
              </a:rPr>
              <a:t>: Efficiently charge/discharge batteries based on forecasts.</a:t>
            </a:r>
          </a:p>
          <a:p>
            <a:pPr>
              <a:lnSpc>
                <a:spcPct val="150000"/>
              </a:lnSpc>
              <a:buFont typeface="Arial" panose="020B0604020202020204" pitchFamily="34" charset="0"/>
              <a:buChar char="•"/>
            </a:pPr>
            <a:r>
              <a:rPr lang="en-US" sz="2500" b="1" dirty="0">
                <a:latin typeface="Times New Roman" panose="02020603050405020304" pitchFamily="18" charset="0"/>
                <a:cs typeface="Times New Roman" panose="02020603050405020304" pitchFamily="18" charset="0"/>
              </a:rPr>
              <a:t>Occupant behavior modeling</a:t>
            </a:r>
            <a:r>
              <a:rPr lang="en-US" sz="2500" dirty="0">
                <a:latin typeface="Times New Roman" panose="02020603050405020304" pitchFamily="18" charset="0"/>
                <a:cs typeface="Times New Roman" panose="02020603050405020304" pitchFamily="18" charset="0"/>
              </a:rPr>
              <a:t>: Engage users with feedback and recommendations.</a:t>
            </a:r>
          </a:p>
          <a:p>
            <a:pPr>
              <a:lnSpc>
                <a:spcPct val="150000"/>
              </a:lnSpc>
              <a:buFont typeface="Arial" panose="020B0604020202020204" pitchFamily="34" charset="0"/>
              <a:buChar char="•"/>
            </a:pPr>
            <a:r>
              <a:rPr lang="en-US" sz="2500" b="1" dirty="0">
                <a:latin typeface="Times New Roman" panose="02020603050405020304" pitchFamily="18" charset="0"/>
                <a:cs typeface="Times New Roman" panose="02020603050405020304" pitchFamily="18" charset="0"/>
              </a:rPr>
              <a:t>Simulation and planning</a:t>
            </a:r>
            <a:r>
              <a:rPr lang="en-US" sz="2500" dirty="0">
                <a:latin typeface="Times New Roman" panose="02020603050405020304" pitchFamily="18" charset="0"/>
                <a:cs typeface="Times New Roman" panose="02020603050405020304" pitchFamily="18" charset="0"/>
              </a:rPr>
              <a:t>: Run simulations to evaluate the impact of design or policy changes before implementation.</a:t>
            </a:r>
          </a:p>
          <a:p>
            <a:pPr>
              <a:lnSpc>
                <a:spcPct val="150000"/>
              </a:lnSpc>
            </a:pP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2275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A close up of a sign  Description automatically generated"/>
          <p:cNvSpPr/>
          <p:nvPr/>
        </p:nvSpPr>
        <p:spPr>
          <a:xfrm>
            <a:off x="15109032" y="117003"/>
            <a:ext cx="2700338" cy="863271"/>
          </a:xfrm>
          <a:custGeom>
            <a:avLst/>
            <a:gdLst/>
            <a:ahLst/>
            <a:cxnLst/>
            <a:rect l="l" t="t" r="r" b="b"/>
            <a:pathLst>
              <a:path w="2700338" h="863271">
                <a:moveTo>
                  <a:pt x="0" y="0"/>
                </a:moveTo>
                <a:lnTo>
                  <a:pt x="2700338" y="0"/>
                </a:lnTo>
                <a:lnTo>
                  <a:pt x="2700338" y="863271"/>
                </a:lnTo>
                <a:lnTo>
                  <a:pt x="0" y="863271"/>
                </a:lnTo>
                <a:lnTo>
                  <a:pt x="0" y="0"/>
                </a:lnTo>
                <a:close/>
              </a:path>
            </a:pathLst>
          </a:custGeom>
          <a:blipFill>
            <a:blip r:embed="rId2"/>
            <a:stretch>
              <a:fillRect b="-4568"/>
            </a:stretch>
          </a:blipFill>
        </p:spPr>
      </p:sp>
      <p:grpSp>
        <p:nvGrpSpPr>
          <p:cNvPr id="3" name="Group 3"/>
          <p:cNvGrpSpPr/>
          <p:nvPr/>
        </p:nvGrpSpPr>
        <p:grpSpPr>
          <a:xfrm>
            <a:off x="-19048" y="-19050"/>
            <a:ext cx="14782800" cy="1114545"/>
            <a:chOff x="0" y="0"/>
            <a:chExt cx="19710400" cy="1486060"/>
          </a:xfrm>
        </p:grpSpPr>
        <p:sp>
          <p:nvSpPr>
            <p:cNvPr id="4" name="Freeform 4"/>
            <p:cNvSpPr/>
            <p:nvPr/>
          </p:nvSpPr>
          <p:spPr>
            <a:xfrm>
              <a:off x="25400" y="25400"/>
              <a:ext cx="19659600" cy="1435227"/>
            </a:xfrm>
            <a:custGeom>
              <a:avLst/>
              <a:gdLst/>
              <a:ahLst/>
              <a:cxnLst/>
              <a:rect l="l" t="t" r="r" b="b"/>
              <a:pathLst>
                <a:path w="19659600" h="1435227">
                  <a:moveTo>
                    <a:pt x="0" y="0"/>
                  </a:moveTo>
                  <a:lnTo>
                    <a:pt x="19659600" y="0"/>
                  </a:lnTo>
                  <a:lnTo>
                    <a:pt x="19659600" y="1435227"/>
                  </a:lnTo>
                  <a:lnTo>
                    <a:pt x="0" y="1435227"/>
                  </a:lnTo>
                  <a:close/>
                </a:path>
              </a:pathLst>
            </a:custGeom>
            <a:solidFill>
              <a:srgbClr val="213264"/>
            </a:solidFill>
          </p:spPr>
        </p:sp>
        <p:sp>
          <p:nvSpPr>
            <p:cNvPr id="5" name="Freeform 5"/>
            <p:cNvSpPr/>
            <p:nvPr/>
          </p:nvSpPr>
          <p:spPr>
            <a:xfrm>
              <a:off x="0" y="0"/>
              <a:ext cx="19710400" cy="1486027"/>
            </a:xfrm>
            <a:custGeom>
              <a:avLst/>
              <a:gdLst/>
              <a:ahLst/>
              <a:cxnLst/>
              <a:rect l="l" t="t" r="r" b="b"/>
              <a:pathLst>
                <a:path w="19710400" h="1486027">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id="6" name="Group 6"/>
          <p:cNvGrpSpPr/>
          <p:nvPr/>
        </p:nvGrpSpPr>
        <p:grpSpPr>
          <a:xfrm>
            <a:off x="14833450" y="-628"/>
            <a:ext cx="168424" cy="1098536"/>
            <a:chOff x="0" y="0"/>
            <a:chExt cx="224566" cy="1464714"/>
          </a:xfrm>
        </p:grpSpPr>
        <p:sp>
          <p:nvSpPr>
            <p:cNvPr id="7" name="Freeform 7"/>
            <p:cNvSpPr/>
            <p:nvPr/>
          </p:nvSpPr>
          <p:spPr>
            <a:xfrm>
              <a:off x="0" y="0"/>
              <a:ext cx="224536" cy="1464691"/>
            </a:xfrm>
            <a:custGeom>
              <a:avLst/>
              <a:gdLst/>
              <a:ahLst/>
              <a:cxnLst/>
              <a:rect l="l" t="t" r="r" b="b"/>
              <a:pathLst>
                <a:path w="224536" h="1464691">
                  <a:moveTo>
                    <a:pt x="0" y="0"/>
                  </a:moveTo>
                  <a:lnTo>
                    <a:pt x="224536" y="0"/>
                  </a:lnTo>
                  <a:lnTo>
                    <a:pt x="224536" y="1464691"/>
                  </a:lnTo>
                  <a:lnTo>
                    <a:pt x="0" y="1464691"/>
                  </a:lnTo>
                  <a:close/>
                </a:path>
              </a:pathLst>
            </a:custGeom>
            <a:solidFill>
              <a:srgbClr val="7FBA00"/>
            </a:solidFill>
          </p:spPr>
        </p:sp>
      </p:grpSp>
      <p:sp>
        <p:nvSpPr>
          <p:cNvPr id="8" name="Freeform 8" descr="A blue and white background  Description automatically generated with medium confidence"/>
          <p:cNvSpPr/>
          <p:nvPr/>
        </p:nvSpPr>
        <p:spPr>
          <a:xfrm>
            <a:off x="0" y="-19050"/>
            <a:ext cx="14758988" cy="1085852"/>
          </a:xfrm>
          <a:custGeom>
            <a:avLst/>
            <a:gdLst/>
            <a:ahLst/>
            <a:cxnLst/>
            <a:rect l="l" t="t" r="r" b="b"/>
            <a:pathLst>
              <a:path w="14758988" h="1085852">
                <a:moveTo>
                  <a:pt x="0" y="0"/>
                </a:moveTo>
                <a:lnTo>
                  <a:pt x="14758988" y="0"/>
                </a:lnTo>
                <a:lnTo>
                  <a:pt x="14758988" y="1085852"/>
                </a:lnTo>
                <a:lnTo>
                  <a:pt x="0" y="1085852"/>
                </a:lnTo>
                <a:lnTo>
                  <a:pt x="0" y="0"/>
                </a:lnTo>
                <a:close/>
              </a:path>
            </a:pathLst>
          </a:custGeom>
          <a:blipFill>
            <a:blip r:embed="rId3">
              <a:alphaModFix amt="16000"/>
            </a:blip>
            <a:stretch>
              <a:fillRect t="-213488" r="-1645" b="-549997"/>
            </a:stretch>
          </a:blipFill>
        </p:spPr>
      </p:sp>
      <p:grpSp>
        <p:nvGrpSpPr>
          <p:cNvPr id="9" name="Group 9"/>
          <p:cNvGrpSpPr/>
          <p:nvPr/>
        </p:nvGrpSpPr>
        <p:grpSpPr>
          <a:xfrm>
            <a:off x="17887950" y="-628"/>
            <a:ext cx="400050" cy="1098536"/>
            <a:chOff x="0" y="0"/>
            <a:chExt cx="533400" cy="1464714"/>
          </a:xfrm>
        </p:grpSpPr>
        <p:sp>
          <p:nvSpPr>
            <p:cNvPr id="10" name="Freeform 10"/>
            <p:cNvSpPr/>
            <p:nvPr/>
          </p:nvSpPr>
          <p:spPr>
            <a:xfrm>
              <a:off x="0" y="0"/>
              <a:ext cx="533400" cy="1464691"/>
            </a:xfrm>
            <a:custGeom>
              <a:avLst/>
              <a:gdLst/>
              <a:ahLst/>
              <a:cxnLst/>
              <a:rect l="l" t="t" r="r" b="b"/>
              <a:pathLst>
                <a:path w="533400" h="1464691">
                  <a:moveTo>
                    <a:pt x="0" y="0"/>
                  </a:moveTo>
                  <a:lnTo>
                    <a:pt x="533400" y="0"/>
                  </a:lnTo>
                  <a:lnTo>
                    <a:pt x="533400" y="1464691"/>
                  </a:lnTo>
                  <a:lnTo>
                    <a:pt x="0" y="1464691"/>
                  </a:lnTo>
                  <a:close/>
                </a:path>
              </a:pathLst>
            </a:custGeom>
            <a:solidFill>
              <a:srgbClr val="FED500"/>
            </a:solidFill>
          </p:spPr>
        </p:sp>
      </p:grpSp>
      <p:grpSp>
        <p:nvGrpSpPr>
          <p:cNvPr id="11" name="Group 11"/>
          <p:cNvGrpSpPr/>
          <p:nvPr/>
        </p:nvGrpSpPr>
        <p:grpSpPr>
          <a:xfrm>
            <a:off x="223630" y="1482226"/>
            <a:ext cx="9153939" cy="600165"/>
            <a:chOff x="0" y="0"/>
            <a:chExt cx="12205252" cy="800220"/>
          </a:xfrm>
        </p:grpSpPr>
        <p:sp>
          <p:nvSpPr>
            <p:cNvPr id="12" name="Freeform 12"/>
            <p:cNvSpPr/>
            <p:nvPr/>
          </p:nvSpPr>
          <p:spPr>
            <a:xfrm>
              <a:off x="0" y="0"/>
              <a:ext cx="12205252" cy="800220"/>
            </a:xfrm>
            <a:custGeom>
              <a:avLst/>
              <a:gdLst/>
              <a:ahLst/>
              <a:cxnLst/>
              <a:rect l="l" t="t" r="r" b="b"/>
              <a:pathLst>
                <a:path w="12205252" h="800220">
                  <a:moveTo>
                    <a:pt x="0" y="0"/>
                  </a:moveTo>
                  <a:lnTo>
                    <a:pt x="12205252" y="0"/>
                  </a:lnTo>
                  <a:lnTo>
                    <a:pt x="12205252" y="800220"/>
                  </a:lnTo>
                  <a:lnTo>
                    <a:pt x="0" y="800220"/>
                  </a:lnTo>
                  <a:close/>
                </a:path>
              </a:pathLst>
            </a:custGeom>
            <a:solidFill>
              <a:srgbClr val="000000">
                <a:alpha val="0"/>
              </a:srgbClr>
            </a:solidFill>
          </p:spPr>
        </p:sp>
        <p:sp>
          <p:nvSpPr>
            <p:cNvPr id="13" name="TextBox 13"/>
            <p:cNvSpPr txBox="1"/>
            <p:nvPr/>
          </p:nvSpPr>
          <p:spPr>
            <a:xfrm>
              <a:off x="0" y="-66675"/>
              <a:ext cx="12205252" cy="866895"/>
            </a:xfrm>
            <a:prstGeom prst="rect">
              <a:avLst/>
            </a:prstGeom>
          </p:spPr>
          <p:txBody>
            <a:bodyPr lIns="0" tIns="0" rIns="0" bIns="0" rtlCol="0" anchor="t"/>
            <a:lstStyle/>
            <a:p>
              <a:pPr algn="l">
                <a:lnSpc>
                  <a:spcPts val="3600"/>
                </a:lnSpc>
              </a:pPr>
              <a:r>
                <a:rPr lang="en-US" sz="3000" b="1">
                  <a:solidFill>
                    <a:srgbClr val="213163"/>
                  </a:solidFill>
                  <a:latin typeface="Arial Bold"/>
                  <a:ea typeface="Arial Bold"/>
                  <a:cs typeface="Arial Bold"/>
                  <a:sym typeface="Arial Bold"/>
                </a:rPr>
                <a:t>Conclusion </a:t>
              </a:r>
            </a:p>
          </p:txBody>
        </p:sp>
      </p:grpSp>
      <p:sp>
        <p:nvSpPr>
          <p:cNvPr id="14" name="TextBox 14"/>
          <p:cNvSpPr txBox="1"/>
          <p:nvPr/>
        </p:nvSpPr>
        <p:spPr>
          <a:xfrm>
            <a:off x="1028700" y="3684241"/>
            <a:ext cx="16256932" cy="2828750"/>
          </a:xfrm>
          <a:prstGeom prst="rect">
            <a:avLst/>
          </a:prstGeom>
        </p:spPr>
        <p:txBody>
          <a:bodyPr lIns="0" tIns="0" rIns="0" bIns="0" rtlCol="0" anchor="t">
            <a:spAutoFit/>
          </a:bodyPr>
          <a:lstStyle/>
          <a:p>
            <a:pPr algn="just">
              <a:lnSpc>
                <a:spcPts val="4386"/>
              </a:lnSpc>
              <a:spcBef>
                <a:spcPct val="0"/>
              </a:spcBef>
            </a:pPr>
            <a:r>
              <a:rPr lang="en-US" sz="3655">
                <a:solidFill>
                  <a:srgbClr val="000000"/>
                </a:solidFill>
                <a:latin typeface="Calibri (MS)"/>
                <a:ea typeface="Calibri (MS)"/>
                <a:cs typeface="Calibri (MS)"/>
                <a:sym typeface="Calibri (MS)"/>
              </a:rPr>
              <a:t>The adoption of smart technologies in Mahes Corporate Tower successfully demonstrated how energy efficiency measures can lead to financial savings, sustainability improvements, and enhanced occupant experiences. This case study highlights the potential for wider implementation in commercial and residential buildings.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A close up of a sign  Description automatically generated"/>
          <p:cNvSpPr/>
          <p:nvPr/>
        </p:nvSpPr>
        <p:spPr>
          <a:xfrm>
            <a:off x="15109032" y="117003"/>
            <a:ext cx="2700338" cy="863271"/>
          </a:xfrm>
          <a:custGeom>
            <a:avLst/>
            <a:gdLst/>
            <a:ahLst/>
            <a:cxnLst/>
            <a:rect l="l" t="t" r="r" b="b"/>
            <a:pathLst>
              <a:path w="2700338" h="863271">
                <a:moveTo>
                  <a:pt x="0" y="0"/>
                </a:moveTo>
                <a:lnTo>
                  <a:pt x="2700338" y="0"/>
                </a:lnTo>
                <a:lnTo>
                  <a:pt x="2700338" y="863271"/>
                </a:lnTo>
                <a:lnTo>
                  <a:pt x="0" y="863271"/>
                </a:lnTo>
                <a:lnTo>
                  <a:pt x="0" y="0"/>
                </a:lnTo>
                <a:close/>
              </a:path>
            </a:pathLst>
          </a:custGeom>
          <a:blipFill>
            <a:blip r:embed="rId3"/>
            <a:stretch>
              <a:fillRect b="-4568"/>
            </a:stretch>
          </a:blipFill>
        </p:spPr>
      </p:sp>
      <p:grpSp>
        <p:nvGrpSpPr>
          <p:cNvPr id="3" name="Group 3"/>
          <p:cNvGrpSpPr/>
          <p:nvPr/>
        </p:nvGrpSpPr>
        <p:grpSpPr>
          <a:xfrm>
            <a:off x="-19048" y="-19050"/>
            <a:ext cx="14782800" cy="1114545"/>
            <a:chOff x="0" y="0"/>
            <a:chExt cx="19710400" cy="1486060"/>
          </a:xfrm>
        </p:grpSpPr>
        <p:sp>
          <p:nvSpPr>
            <p:cNvPr id="4" name="Freeform 4"/>
            <p:cNvSpPr/>
            <p:nvPr/>
          </p:nvSpPr>
          <p:spPr>
            <a:xfrm>
              <a:off x="25400" y="25400"/>
              <a:ext cx="19659600" cy="1435227"/>
            </a:xfrm>
            <a:custGeom>
              <a:avLst/>
              <a:gdLst/>
              <a:ahLst/>
              <a:cxnLst/>
              <a:rect l="l" t="t" r="r" b="b"/>
              <a:pathLst>
                <a:path w="19659600" h="1435227">
                  <a:moveTo>
                    <a:pt x="0" y="0"/>
                  </a:moveTo>
                  <a:lnTo>
                    <a:pt x="19659600" y="0"/>
                  </a:lnTo>
                  <a:lnTo>
                    <a:pt x="19659600" y="1435227"/>
                  </a:lnTo>
                  <a:lnTo>
                    <a:pt x="0" y="1435227"/>
                  </a:lnTo>
                  <a:close/>
                </a:path>
              </a:pathLst>
            </a:custGeom>
            <a:solidFill>
              <a:srgbClr val="213264"/>
            </a:solidFill>
          </p:spPr>
        </p:sp>
        <p:sp>
          <p:nvSpPr>
            <p:cNvPr id="5" name="Freeform 5"/>
            <p:cNvSpPr/>
            <p:nvPr/>
          </p:nvSpPr>
          <p:spPr>
            <a:xfrm>
              <a:off x="0" y="0"/>
              <a:ext cx="19710400" cy="1486027"/>
            </a:xfrm>
            <a:custGeom>
              <a:avLst/>
              <a:gdLst/>
              <a:ahLst/>
              <a:cxnLst/>
              <a:rect l="l" t="t" r="r" b="b"/>
              <a:pathLst>
                <a:path w="19710400" h="1486027">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id="6" name="Group 6"/>
          <p:cNvGrpSpPr/>
          <p:nvPr/>
        </p:nvGrpSpPr>
        <p:grpSpPr>
          <a:xfrm>
            <a:off x="14833450" y="-628"/>
            <a:ext cx="168424" cy="1098536"/>
            <a:chOff x="0" y="0"/>
            <a:chExt cx="224566" cy="1464714"/>
          </a:xfrm>
        </p:grpSpPr>
        <p:sp>
          <p:nvSpPr>
            <p:cNvPr id="7" name="Freeform 7"/>
            <p:cNvSpPr/>
            <p:nvPr/>
          </p:nvSpPr>
          <p:spPr>
            <a:xfrm>
              <a:off x="0" y="0"/>
              <a:ext cx="224536" cy="1464691"/>
            </a:xfrm>
            <a:custGeom>
              <a:avLst/>
              <a:gdLst/>
              <a:ahLst/>
              <a:cxnLst/>
              <a:rect l="l" t="t" r="r" b="b"/>
              <a:pathLst>
                <a:path w="224536" h="1464691">
                  <a:moveTo>
                    <a:pt x="0" y="0"/>
                  </a:moveTo>
                  <a:lnTo>
                    <a:pt x="224536" y="0"/>
                  </a:lnTo>
                  <a:lnTo>
                    <a:pt x="224536" y="1464691"/>
                  </a:lnTo>
                  <a:lnTo>
                    <a:pt x="0" y="1464691"/>
                  </a:lnTo>
                  <a:close/>
                </a:path>
              </a:pathLst>
            </a:custGeom>
            <a:solidFill>
              <a:srgbClr val="7FBA00"/>
            </a:solidFill>
          </p:spPr>
        </p:sp>
      </p:grpSp>
      <p:sp>
        <p:nvSpPr>
          <p:cNvPr id="8" name="Freeform 8" descr="A blue and white background  Description automatically generated with medium confidence"/>
          <p:cNvSpPr/>
          <p:nvPr/>
        </p:nvSpPr>
        <p:spPr>
          <a:xfrm>
            <a:off x="0" y="-19050"/>
            <a:ext cx="14758988" cy="1085852"/>
          </a:xfrm>
          <a:custGeom>
            <a:avLst/>
            <a:gdLst/>
            <a:ahLst/>
            <a:cxnLst/>
            <a:rect l="l" t="t" r="r" b="b"/>
            <a:pathLst>
              <a:path w="14758988" h="1085852">
                <a:moveTo>
                  <a:pt x="0" y="0"/>
                </a:moveTo>
                <a:lnTo>
                  <a:pt x="14758988" y="0"/>
                </a:lnTo>
                <a:lnTo>
                  <a:pt x="14758988" y="1085852"/>
                </a:lnTo>
                <a:lnTo>
                  <a:pt x="0" y="1085852"/>
                </a:lnTo>
                <a:lnTo>
                  <a:pt x="0" y="0"/>
                </a:lnTo>
                <a:close/>
              </a:path>
            </a:pathLst>
          </a:custGeom>
          <a:blipFill>
            <a:blip r:embed="rId4">
              <a:alphaModFix amt="16000"/>
            </a:blip>
            <a:stretch>
              <a:fillRect t="-213488" r="-1645" b="-549997"/>
            </a:stretch>
          </a:blipFill>
        </p:spPr>
      </p:sp>
      <p:grpSp>
        <p:nvGrpSpPr>
          <p:cNvPr id="9" name="Group 9"/>
          <p:cNvGrpSpPr/>
          <p:nvPr/>
        </p:nvGrpSpPr>
        <p:grpSpPr>
          <a:xfrm>
            <a:off x="17887950" y="-628"/>
            <a:ext cx="400050" cy="1098536"/>
            <a:chOff x="0" y="0"/>
            <a:chExt cx="533400" cy="1464714"/>
          </a:xfrm>
        </p:grpSpPr>
        <p:sp>
          <p:nvSpPr>
            <p:cNvPr id="10" name="Freeform 10"/>
            <p:cNvSpPr/>
            <p:nvPr/>
          </p:nvSpPr>
          <p:spPr>
            <a:xfrm>
              <a:off x="0" y="0"/>
              <a:ext cx="533400" cy="1464691"/>
            </a:xfrm>
            <a:custGeom>
              <a:avLst/>
              <a:gdLst/>
              <a:ahLst/>
              <a:cxnLst/>
              <a:rect l="l" t="t" r="r" b="b"/>
              <a:pathLst>
                <a:path w="533400" h="1464691">
                  <a:moveTo>
                    <a:pt x="0" y="0"/>
                  </a:moveTo>
                  <a:lnTo>
                    <a:pt x="533400" y="0"/>
                  </a:lnTo>
                  <a:lnTo>
                    <a:pt x="533400" y="1464691"/>
                  </a:lnTo>
                  <a:lnTo>
                    <a:pt x="0" y="1464691"/>
                  </a:lnTo>
                  <a:close/>
                </a:path>
              </a:pathLst>
            </a:custGeom>
            <a:solidFill>
              <a:srgbClr val="FED500"/>
            </a:solidFill>
          </p:spPr>
        </p:sp>
      </p:grpSp>
      <p:sp>
        <p:nvSpPr>
          <p:cNvPr id="12" name="Freeform 12"/>
          <p:cNvSpPr/>
          <p:nvPr/>
        </p:nvSpPr>
        <p:spPr>
          <a:xfrm>
            <a:off x="287866" y="1458806"/>
            <a:ext cx="3979334" cy="600165"/>
          </a:xfrm>
          <a:custGeom>
            <a:avLst/>
            <a:gdLst/>
            <a:ahLst/>
            <a:cxnLst/>
            <a:rect l="l" t="t" r="r" b="b"/>
            <a:pathLst>
              <a:path w="5305778" h="800220">
                <a:moveTo>
                  <a:pt x="0" y="0"/>
                </a:moveTo>
                <a:lnTo>
                  <a:pt x="5305778" y="0"/>
                </a:lnTo>
                <a:lnTo>
                  <a:pt x="5305778" y="800220"/>
                </a:lnTo>
                <a:lnTo>
                  <a:pt x="0" y="800220"/>
                </a:lnTo>
                <a:close/>
              </a:path>
            </a:pathLst>
          </a:custGeom>
          <a:solidFill>
            <a:srgbClr val="000000">
              <a:alpha val="0"/>
            </a:srgbClr>
          </a:solidFill>
        </p:spPr>
      </p:sp>
      <p:sp>
        <p:nvSpPr>
          <p:cNvPr id="14" name="AutoShape 14"/>
          <p:cNvSpPr/>
          <p:nvPr/>
        </p:nvSpPr>
        <p:spPr>
          <a:xfrm rot="3577">
            <a:off x="-9530" y="9083040"/>
            <a:ext cx="18307060" cy="0"/>
          </a:xfrm>
          <a:prstGeom prst="line">
            <a:avLst/>
          </a:prstGeom>
          <a:ln w="9525" cap="rnd">
            <a:solidFill>
              <a:srgbClr val="FFFFFF"/>
            </a:solidFill>
            <a:prstDash val="solid"/>
            <a:headEnd type="none" w="sm" len="sm"/>
            <a:tailEnd type="none" w="sm" len="sm"/>
          </a:ln>
        </p:spPr>
      </p:sp>
      <p:sp>
        <p:nvSpPr>
          <p:cNvPr id="16" name="Freeform 16"/>
          <p:cNvSpPr/>
          <p:nvPr/>
        </p:nvSpPr>
        <p:spPr>
          <a:xfrm>
            <a:off x="1831696" y="2412931"/>
            <a:ext cx="13992420" cy="5877378"/>
          </a:xfrm>
          <a:custGeom>
            <a:avLst/>
            <a:gdLst/>
            <a:ahLst/>
            <a:cxnLst/>
            <a:rect l="l" t="t" r="r" b="b"/>
            <a:pathLst>
              <a:path w="18656560" h="7836504">
                <a:moveTo>
                  <a:pt x="0" y="0"/>
                </a:moveTo>
                <a:lnTo>
                  <a:pt x="18656560" y="0"/>
                </a:lnTo>
                <a:lnTo>
                  <a:pt x="18656560" y="7836504"/>
                </a:lnTo>
                <a:lnTo>
                  <a:pt x="0" y="7836504"/>
                </a:lnTo>
                <a:close/>
              </a:path>
            </a:pathLst>
          </a:custGeom>
          <a:solidFill>
            <a:srgbClr val="000000">
              <a:alpha val="0"/>
            </a:srgbClr>
          </a:solidFill>
        </p:spPr>
      </p:sp>
      <p:sp>
        <p:nvSpPr>
          <p:cNvPr id="18" name="TextBox 17">
            <a:extLst>
              <a:ext uri="{FF2B5EF4-FFF2-40B4-BE49-F238E27FC236}">
                <a16:creationId xmlns:a16="http://schemas.microsoft.com/office/drawing/2014/main" id="{DE88BED6-BA4E-E0E3-642B-0C70F293116D}"/>
              </a:ext>
            </a:extLst>
          </p:cNvPr>
          <p:cNvSpPr txBox="1"/>
          <p:nvPr/>
        </p:nvSpPr>
        <p:spPr>
          <a:xfrm>
            <a:off x="1524000" y="3052432"/>
            <a:ext cx="15392400" cy="5521704"/>
          </a:xfrm>
          <a:prstGeom prst="rect">
            <a:avLst/>
          </a:prstGeom>
          <a:noFill/>
        </p:spPr>
        <p:txBody>
          <a:bodyPr wrap="square" rtlCol="0">
            <a:spAutoFit/>
          </a:bodyPr>
          <a:lstStyle/>
          <a:p>
            <a:pPr>
              <a:lnSpc>
                <a:spcPct val="150000"/>
              </a:lnSpc>
            </a:pPr>
            <a:r>
              <a:rPr lang="en-US" sz="4000" b="1" dirty="0">
                <a:latin typeface="Times New Roman" panose="02020603050405020304" pitchFamily="18" charset="0"/>
                <a:cs typeface="Times New Roman" panose="02020603050405020304" pitchFamily="18" charset="0"/>
              </a:rPr>
              <a:t> MAHESWARAN .S (TEAMLEADER_S4F_CP_TEAM11943)</a:t>
            </a:r>
          </a:p>
          <a:p>
            <a:pPr>
              <a:lnSpc>
                <a:spcPct val="150000"/>
              </a:lnSpc>
            </a:pPr>
            <a:r>
              <a:rPr lang="en-US" sz="4000" b="1" dirty="0">
                <a:latin typeface="Times New Roman" panose="02020603050405020304" pitchFamily="18" charset="0"/>
                <a:cs typeface="Times New Roman" panose="02020603050405020304" pitchFamily="18" charset="0"/>
              </a:rPr>
              <a:t> DHARUN RAJ .D    (TEAMMEMBER_S4F_CP_TEAM11943)</a:t>
            </a:r>
          </a:p>
          <a:p>
            <a:pPr>
              <a:lnSpc>
                <a:spcPct val="150000"/>
              </a:lnSpc>
            </a:pPr>
            <a:r>
              <a:rPr lang="en-US" sz="4000" b="1" dirty="0">
                <a:latin typeface="Times New Roman" panose="02020603050405020304" pitchFamily="18" charset="0"/>
                <a:cs typeface="Times New Roman" panose="02020603050405020304" pitchFamily="18" charset="0"/>
              </a:rPr>
              <a:t> LOGESH .V		(TEAMMEMBER_S4F_CP_TEAM11943)</a:t>
            </a:r>
          </a:p>
          <a:p>
            <a:pPr>
              <a:lnSpc>
                <a:spcPct val="150000"/>
              </a:lnSpc>
            </a:pPr>
            <a:r>
              <a:rPr lang="en-US" sz="4000" b="1" dirty="0">
                <a:latin typeface="Times New Roman" panose="02020603050405020304" pitchFamily="18" charset="0"/>
                <a:cs typeface="Times New Roman" panose="02020603050405020304" pitchFamily="18" charset="0"/>
              </a:rPr>
              <a:t> DEEPAK KUMAR .S  (TEAMMEMBER_S4F_CP_TEAM11943)</a:t>
            </a:r>
          </a:p>
          <a:p>
            <a:pPr>
              <a:lnSpc>
                <a:spcPct val="150000"/>
              </a:lnSpc>
            </a:pPr>
            <a:r>
              <a:rPr lang="en-US" sz="4000" b="1" dirty="0">
                <a:latin typeface="Times New Roman" panose="02020603050405020304" pitchFamily="18" charset="0"/>
                <a:cs typeface="Times New Roman" panose="02020603050405020304" pitchFamily="18" charset="0"/>
              </a:rPr>
              <a:t> MYTHEESWARAN .K(TEAMMEMBER_S4F_CP_TEAM11943)</a:t>
            </a:r>
          </a:p>
          <a:p>
            <a:pPr>
              <a:lnSpc>
                <a:spcPct val="150000"/>
              </a:lnSpc>
            </a:pPr>
            <a:endParaRPr lang="en-IN" sz="4000" b="1"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64D88A7E-A294-C332-177C-6C1696264E5C}"/>
              </a:ext>
            </a:extLst>
          </p:cNvPr>
          <p:cNvSpPr txBox="1"/>
          <p:nvPr/>
        </p:nvSpPr>
        <p:spPr>
          <a:xfrm>
            <a:off x="7379494" y="1706303"/>
            <a:ext cx="3979334" cy="923330"/>
          </a:xfrm>
          <a:prstGeom prst="rect">
            <a:avLst/>
          </a:prstGeom>
          <a:noFill/>
        </p:spPr>
        <p:txBody>
          <a:bodyPr wrap="square" rtlCol="0">
            <a:spAutoFit/>
          </a:bodyPr>
          <a:lstStyle/>
          <a:p>
            <a:r>
              <a:rPr lang="en-US" sz="5400" b="1" dirty="0">
                <a:latin typeface="Times New Roman" panose="02020603050405020304" pitchFamily="18" charset="0"/>
                <a:cs typeface="Times New Roman" panose="02020603050405020304" pitchFamily="18" charset="0"/>
              </a:rPr>
              <a:t>TEAM</a:t>
            </a:r>
            <a:endParaRPr lang="en-IN" sz="5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AA7F5E-A031-973C-E652-C6A03BC165DC}"/>
            </a:ext>
          </a:extLst>
        </p:cNvPr>
        <p:cNvGrpSpPr/>
        <p:nvPr/>
      </p:nvGrpSpPr>
      <p:grpSpPr>
        <a:xfrm>
          <a:off x="0" y="0"/>
          <a:ext cx="0" cy="0"/>
          <a:chOff x="0" y="0"/>
          <a:chExt cx="0" cy="0"/>
        </a:xfrm>
      </p:grpSpPr>
      <p:sp>
        <p:nvSpPr>
          <p:cNvPr id="2" name="Freeform 2" descr="A close up of a sign  Description automatically generated">
            <a:extLst>
              <a:ext uri="{FF2B5EF4-FFF2-40B4-BE49-F238E27FC236}">
                <a16:creationId xmlns:a16="http://schemas.microsoft.com/office/drawing/2014/main" id="{130D4913-7EA3-B510-ECEF-738A8A6A98B1}"/>
              </a:ext>
            </a:extLst>
          </p:cNvPr>
          <p:cNvSpPr/>
          <p:nvPr/>
        </p:nvSpPr>
        <p:spPr>
          <a:xfrm>
            <a:off x="15109032" y="117003"/>
            <a:ext cx="2700338" cy="863271"/>
          </a:xfrm>
          <a:custGeom>
            <a:avLst/>
            <a:gdLst/>
            <a:ahLst/>
            <a:cxnLst/>
            <a:rect l="l" t="t" r="r" b="b"/>
            <a:pathLst>
              <a:path w="2700338" h="863271">
                <a:moveTo>
                  <a:pt x="0" y="0"/>
                </a:moveTo>
                <a:lnTo>
                  <a:pt x="2700338" y="0"/>
                </a:lnTo>
                <a:lnTo>
                  <a:pt x="2700338" y="863271"/>
                </a:lnTo>
                <a:lnTo>
                  <a:pt x="0" y="863271"/>
                </a:lnTo>
                <a:lnTo>
                  <a:pt x="0" y="0"/>
                </a:lnTo>
                <a:close/>
              </a:path>
            </a:pathLst>
          </a:custGeom>
          <a:blipFill>
            <a:blip r:embed="rId3"/>
            <a:stretch>
              <a:fillRect b="-4568"/>
            </a:stretch>
          </a:blipFill>
        </p:spPr>
      </p:sp>
      <p:grpSp>
        <p:nvGrpSpPr>
          <p:cNvPr id="3" name="Group 3">
            <a:extLst>
              <a:ext uri="{FF2B5EF4-FFF2-40B4-BE49-F238E27FC236}">
                <a16:creationId xmlns:a16="http://schemas.microsoft.com/office/drawing/2014/main" id="{00A53153-88E6-5EB7-2829-D7F72091A109}"/>
              </a:ext>
            </a:extLst>
          </p:cNvPr>
          <p:cNvGrpSpPr/>
          <p:nvPr/>
        </p:nvGrpSpPr>
        <p:grpSpPr>
          <a:xfrm>
            <a:off x="-19048" y="-19050"/>
            <a:ext cx="14782800" cy="1114545"/>
            <a:chOff x="0" y="0"/>
            <a:chExt cx="19710400" cy="1486060"/>
          </a:xfrm>
        </p:grpSpPr>
        <p:sp>
          <p:nvSpPr>
            <p:cNvPr id="4" name="Freeform 4">
              <a:extLst>
                <a:ext uri="{FF2B5EF4-FFF2-40B4-BE49-F238E27FC236}">
                  <a16:creationId xmlns:a16="http://schemas.microsoft.com/office/drawing/2014/main" id="{4AD5A16B-C2D9-BA59-DFAF-67118C03A1F7}"/>
                </a:ext>
              </a:extLst>
            </p:cNvPr>
            <p:cNvSpPr/>
            <p:nvPr/>
          </p:nvSpPr>
          <p:spPr>
            <a:xfrm>
              <a:off x="25400" y="25400"/>
              <a:ext cx="19659600" cy="1435227"/>
            </a:xfrm>
            <a:custGeom>
              <a:avLst/>
              <a:gdLst/>
              <a:ahLst/>
              <a:cxnLst/>
              <a:rect l="l" t="t" r="r" b="b"/>
              <a:pathLst>
                <a:path w="19659600" h="1435227">
                  <a:moveTo>
                    <a:pt x="0" y="0"/>
                  </a:moveTo>
                  <a:lnTo>
                    <a:pt x="19659600" y="0"/>
                  </a:lnTo>
                  <a:lnTo>
                    <a:pt x="19659600" y="1435227"/>
                  </a:lnTo>
                  <a:lnTo>
                    <a:pt x="0" y="1435227"/>
                  </a:lnTo>
                  <a:close/>
                </a:path>
              </a:pathLst>
            </a:custGeom>
            <a:solidFill>
              <a:srgbClr val="213264"/>
            </a:solidFill>
          </p:spPr>
        </p:sp>
        <p:sp>
          <p:nvSpPr>
            <p:cNvPr id="5" name="Freeform 5">
              <a:extLst>
                <a:ext uri="{FF2B5EF4-FFF2-40B4-BE49-F238E27FC236}">
                  <a16:creationId xmlns:a16="http://schemas.microsoft.com/office/drawing/2014/main" id="{37FF5091-CD46-63F5-B1F2-49D3AABAD610}"/>
                </a:ext>
              </a:extLst>
            </p:cNvPr>
            <p:cNvSpPr/>
            <p:nvPr/>
          </p:nvSpPr>
          <p:spPr>
            <a:xfrm>
              <a:off x="0" y="0"/>
              <a:ext cx="19710400" cy="1486027"/>
            </a:xfrm>
            <a:custGeom>
              <a:avLst/>
              <a:gdLst/>
              <a:ahLst/>
              <a:cxnLst/>
              <a:rect l="l" t="t" r="r" b="b"/>
              <a:pathLst>
                <a:path w="19710400" h="1486027">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id="6" name="Group 6">
            <a:extLst>
              <a:ext uri="{FF2B5EF4-FFF2-40B4-BE49-F238E27FC236}">
                <a16:creationId xmlns:a16="http://schemas.microsoft.com/office/drawing/2014/main" id="{0892BF11-066C-96BF-663C-7946FB85E675}"/>
              </a:ext>
            </a:extLst>
          </p:cNvPr>
          <p:cNvGrpSpPr/>
          <p:nvPr/>
        </p:nvGrpSpPr>
        <p:grpSpPr>
          <a:xfrm>
            <a:off x="14833450" y="-628"/>
            <a:ext cx="168424" cy="1098536"/>
            <a:chOff x="0" y="0"/>
            <a:chExt cx="224566" cy="1464714"/>
          </a:xfrm>
        </p:grpSpPr>
        <p:sp>
          <p:nvSpPr>
            <p:cNvPr id="7" name="Freeform 7">
              <a:extLst>
                <a:ext uri="{FF2B5EF4-FFF2-40B4-BE49-F238E27FC236}">
                  <a16:creationId xmlns:a16="http://schemas.microsoft.com/office/drawing/2014/main" id="{BE4BD048-5E31-8687-65D2-D88430FFD143}"/>
                </a:ext>
              </a:extLst>
            </p:cNvPr>
            <p:cNvSpPr/>
            <p:nvPr/>
          </p:nvSpPr>
          <p:spPr>
            <a:xfrm>
              <a:off x="0" y="0"/>
              <a:ext cx="224536" cy="1464691"/>
            </a:xfrm>
            <a:custGeom>
              <a:avLst/>
              <a:gdLst/>
              <a:ahLst/>
              <a:cxnLst/>
              <a:rect l="l" t="t" r="r" b="b"/>
              <a:pathLst>
                <a:path w="224536" h="1464691">
                  <a:moveTo>
                    <a:pt x="0" y="0"/>
                  </a:moveTo>
                  <a:lnTo>
                    <a:pt x="224536" y="0"/>
                  </a:lnTo>
                  <a:lnTo>
                    <a:pt x="224536" y="1464691"/>
                  </a:lnTo>
                  <a:lnTo>
                    <a:pt x="0" y="1464691"/>
                  </a:lnTo>
                  <a:close/>
                </a:path>
              </a:pathLst>
            </a:custGeom>
            <a:solidFill>
              <a:srgbClr val="7FBA00"/>
            </a:solidFill>
          </p:spPr>
        </p:sp>
      </p:grpSp>
      <p:sp>
        <p:nvSpPr>
          <p:cNvPr id="8" name="Freeform 8" descr="A blue and white background  Description automatically generated with medium confidence">
            <a:extLst>
              <a:ext uri="{FF2B5EF4-FFF2-40B4-BE49-F238E27FC236}">
                <a16:creationId xmlns:a16="http://schemas.microsoft.com/office/drawing/2014/main" id="{C413A0FB-F3A7-3812-EDFE-C93A1B651079}"/>
              </a:ext>
            </a:extLst>
          </p:cNvPr>
          <p:cNvSpPr/>
          <p:nvPr/>
        </p:nvSpPr>
        <p:spPr>
          <a:xfrm>
            <a:off x="0" y="-19050"/>
            <a:ext cx="14758988" cy="1085852"/>
          </a:xfrm>
          <a:custGeom>
            <a:avLst/>
            <a:gdLst/>
            <a:ahLst/>
            <a:cxnLst/>
            <a:rect l="l" t="t" r="r" b="b"/>
            <a:pathLst>
              <a:path w="14758988" h="1085852">
                <a:moveTo>
                  <a:pt x="0" y="0"/>
                </a:moveTo>
                <a:lnTo>
                  <a:pt x="14758988" y="0"/>
                </a:lnTo>
                <a:lnTo>
                  <a:pt x="14758988" y="1085852"/>
                </a:lnTo>
                <a:lnTo>
                  <a:pt x="0" y="1085852"/>
                </a:lnTo>
                <a:lnTo>
                  <a:pt x="0" y="0"/>
                </a:lnTo>
                <a:close/>
              </a:path>
            </a:pathLst>
          </a:custGeom>
          <a:blipFill>
            <a:blip r:embed="rId4">
              <a:alphaModFix amt="16000"/>
            </a:blip>
            <a:stretch>
              <a:fillRect t="-213488" r="-1645" b="-549997"/>
            </a:stretch>
          </a:blipFill>
        </p:spPr>
      </p:sp>
      <p:grpSp>
        <p:nvGrpSpPr>
          <p:cNvPr id="9" name="Group 9">
            <a:extLst>
              <a:ext uri="{FF2B5EF4-FFF2-40B4-BE49-F238E27FC236}">
                <a16:creationId xmlns:a16="http://schemas.microsoft.com/office/drawing/2014/main" id="{650AD622-E9A2-F2D1-ADC0-60380E02427D}"/>
              </a:ext>
            </a:extLst>
          </p:cNvPr>
          <p:cNvGrpSpPr/>
          <p:nvPr/>
        </p:nvGrpSpPr>
        <p:grpSpPr>
          <a:xfrm>
            <a:off x="17887950" y="-628"/>
            <a:ext cx="400050" cy="1098536"/>
            <a:chOff x="0" y="0"/>
            <a:chExt cx="533400" cy="1464714"/>
          </a:xfrm>
        </p:grpSpPr>
        <p:sp>
          <p:nvSpPr>
            <p:cNvPr id="10" name="Freeform 10">
              <a:extLst>
                <a:ext uri="{FF2B5EF4-FFF2-40B4-BE49-F238E27FC236}">
                  <a16:creationId xmlns:a16="http://schemas.microsoft.com/office/drawing/2014/main" id="{680D40FE-F8EE-8303-F9EC-38921988AD2A}"/>
                </a:ext>
              </a:extLst>
            </p:cNvPr>
            <p:cNvSpPr/>
            <p:nvPr/>
          </p:nvSpPr>
          <p:spPr>
            <a:xfrm>
              <a:off x="0" y="0"/>
              <a:ext cx="533400" cy="1464691"/>
            </a:xfrm>
            <a:custGeom>
              <a:avLst/>
              <a:gdLst/>
              <a:ahLst/>
              <a:cxnLst/>
              <a:rect l="l" t="t" r="r" b="b"/>
              <a:pathLst>
                <a:path w="533400" h="1464691">
                  <a:moveTo>
                    <a:pt x="0" y="0"/>
                  </a:moveTo>
                  <a:lnTo>
                    <a:pt x="533400" y="0"/>
                  </a:lnTo>
                  <a:lnTo>
                    <a:pt x="533400" y="1464691"/>
                  </a:lnTo>
                  <a:lnTo>
                    <a:pt x="0" y="1464691"/>
                  </a:lnTo>
                  <a:close/>
                </a:path>
              </a:pathLst>
            </a:custGeom>
            <a:solidFill>
              <a:srgbClr val="FED500"/>
            </a:solidFill>
          </p:spPr>
        </p:sp>
      </p:grpSp>
      <p:grpSp>
        <p:nvGrpSpPr>
          <p:cNvPr id="11" name="Group 11">
            <a:extLst>
              <a:ext uri="{FF2B5EF4-FFF2-40B4-BE49-F238E27FC236}">
                <a16:creationId xmlns:a16="http://schemas.microsoft.com/office/drawing/2014/main" id="{4D856EC3-05E1-EC9F-D12F-1BD5D06BB83E}"/>
              </a:ext>
            </a:extLst>
          </p:cNvPr>
          <p:cNvGrpSpPr/>
          <p:nvPr/>
        </p:nvGrpSpPr>
        <p:grpSpPr>
          <a:xfrm>
            <a:off x="287866" y="1458806"/>
            <a:ext cx="3979334" cy="600165"/>
            <a:chOff x="0" y="0"/>
            <a:chExt cx="5305778" cy="800220"/>
          </a:xfrm>
        </p:grpSpPr>
        <p:sp>
          <p:nvSpPr>
            <p:cNvPr id="12" name="Freeform 12">
              <a:extLst>
                <a:ext uri="{FF2B5EF4-FFF2-40B4-BE49-F238E27FC236}">
                  <a16:creationId xmlns:a16="http://schemas.microsoft.com/office/drawing/2014/main" id="{98055B53-58A2-2153-0797-626343067D93}"/>
                </a:ext>
              </a:extLst>
            </p:cNvPr>
            <p:cNvSpPr/>
            <p:nvPr/>
          </p:nvSpPr>
          <p:spPr>
            <a:xfrm>
              <a:off x="0" y="0"/>
              <a:ext cx="5305778" cy="800220"/>
            </a:xfrm>
            <a:custGeom>
              <a:avLst/>
              <a:gdLst/>
              <a:ahLst/>
              <a:cxnLst/>
              <a:rect l="l" t="t" r="r" b="b"/>
              <a:pathLst>
                <a:path w="5305778" h="800220">
                  <a:moveTo>
                    <a:pt x="0" y="0"/>
                  </a:moveTo>
                  <a:lnTo>
                    <a:pt x="5305778" y="0"/>
                  </a:lnTo>
                  <a:lnTo>
                    <a:pt x="5305778" y="800220"/>
                  </a:lnTo>
                  <a:lnTo>
                    <a:pt x="0" y="800220"/>
                  </a:lnTo>
                  <a:close/>
                </a:path>
              </a:pathLst>
            </a:custGeom>
            <a:solidFill>
              <a:srgbClr val="000000">
                <a:alpha val="0"/>
              </a:srgbClr>
            </a:solidFill>
          </p:spPr>
        </p:sp>
        <p:sp>
          <p:nvSpPr>
            <p:cNvPr id="13" name="TextBox 13">
              <a:extLst>
                <a:ext uri="{FF2B5EF4-FFF2-40B4-BE49-F238E27FC236}">
                  <a16:creationId xmlns:a16="http://schemas.microsoft.com/office/drawing/2014/main" id="{3D3E0B12-CC01-EE6E-C6E5-0F8D63F0BB35}"/>
                </a:ext>
              </a:extLst>
            </p:cNvPr>
            <p:cNvSpPr txBox="1"/>
            <p:nvPr/>
          </p:nvSpPr>
          <p:spPr>
            <a:xfrm>
              <a:off x="0" y="-66675"/>
              <a:ext cx="5305778" cy="866895"/>
            </a:xfrm>
            <a:prstGeom prst="rect">
              <a:avLst/>
            </a:prstGeom>
          </p:spPr>
          <p:txBody>
            <a:bodyPr lIns="0" tIns="0" rIns="0" bIns="0" rtlCol="0" anchor="t"/>
            <a:lstStyle/>
            <a:p>
              <a:pPr algn="l">
                <a:lnSpc>
                  <a:spcPts val="3600"/>
                </a:lnSpc>
              </a:pPr>
              <a:r>
                <a:rPr lang="en-US" sz="3000" b="1">
                  <a:solidFill>
                    <a:srgbClr val="213163"/>
                  </a:solidFill>
                  <a:latin typeface="Arial Bold"/>
                  <a:ea typeface="Arial Bold"/>
                  <a:cs typeface="Arial Bold"/>
                  <a:sym typeface="Arial Bold"/>
                </a:rPr>
                <a:t>Content </a:t>
              </a:r>
            </a:p>
          </p:txBody>
        </p:sp>
      </p:grpSp>
      <p:sp>
        <p:nvSpPr>
          <p:cNvPr id="14" name="AutoShape 14">
            <a:extLst>
              <a:ext uri="{FF2B5EF4-FFF2-40B4-BE49-F238E27FC236}">
                <a16:creationId xmlns:a16="http://schemas.microsoft.com/office/drawing/2014/main" id="{97F933B5-4A69-62D8-6901-FF8D455B2B28}"/>
              </a:ext>
            </a:extLst>
          </p:cNvPr>
          <p:cNvSpPr/>
          <p:nvPr/>
        </p:nvSpPr>
        <p:spPr>
          <a:xfrm rot="3577">
            <a:off x="-9530" y="9083040"/>
            <a:ext cx="18307060" cy="0"/>
          </a:xfrm>
          <a:prstGeom prst="line">
            <a:avLst/>
          </a:prstGeom>
          <a:ln w="9525" cap="rnd">
            <a:solidFill>
              <a:srgbClr val="FFFFFF"/>
            </a:solidFill>
            <a:prstDash val="solid"/>
            <a:headEnd type="none" w="sm" len="sm"/>
            <a:tailEnd type="none" w="sm" len="sm"/>
          </a:ln>
        </p:spPr>
      </p:sp>
      <p:grpSp>
        <p:nvGrpSpPr>
          <p:cNvPr id="15" name="Group 15">
            <a:extLst>
              <a:ext uri="{FF2B5EF4-FFF2-40B4-BE49-F238E27FC236}">
                <a16:creationId xmlns:a16="http://schemas.microsoft.com/office/drawing/2014/main" id="{7E9C4DDB-0F56-F02F-F65D-518C3C2323F9}"/>
              </a:ext>
            </a:extLst>
          </p:cNvPr>
          <p:cNvGrpSpPr/>
          <p:nvPr/>
        </p:nvGrpSpPr>
        <p:grpSpPr>
          <a:xfrm>
            <a:off x="1831696" y="2412931"/>
            <a:ext cx="13992420" cy="5877378"/>
            <a:chOff x="0" y="0"/>
            <a:chExt cx="18656560" cy="7836504"/>
          </a:xfrm>
        </p:grpSpPr>
        <p:sp>
          <p:nvSpPr>
            <p:cNvPr id="16" name="Freeform 16">
              <a:extLst>
                <a:ext uri="{FF2B5EF4-FFF2-40B4-BE49-F238E27FC236}">
                  <a16:creationId xmlns:a16="http://schemas.microsoft.com/office/drawing/2014/main" id="{3AFF4A03-E81F-5F82-61C1-791053143EB1}"/>
                </a:ext>
              </a:extLst>
            </p:cNvPr>
            <p:cNvSpPr/>
            <p:nvPr/>
          </p:nvSpPr>
          <p:spPr>
            <a:xfrm>
              <a:off x="0" y="0"/>
              <a:ext cx="18656560" cy="7836504"/>
            </a:xfrm>
            <a:custGeom>
              <a:avLst/>
              <a:gdLst/>
              <a:ahLst/>
              <a:cxnLst/>
              <a:rect l="l" t="t" r="r" b="b"/>
              <a:pathLst>
                <a:path w="18656560" h="7836504">
                  <a:moveTo>
                    <a:pt x="0" y="0"/>
                  </a:moveTo>
                  <a:lnTo>
                    <a:pt x="18656560" y="0"/>
                  </a:lnTo>
                  <a:lnTo>
                    <a:pt x="18656560" y="7836504"/>
                  </a:lnTo>
                  <a:lnTo>
                    <a:pt x="0" y="7836504"/>
                  </a:lnTo>
                  <a:close/>
                </a:path>
              </a:pathLst>
            </a:custGeom>
            <a:solidFill>
              <a:srgbClr val="000000">
                <a:alpha val="0"/>
              </a:srgbClr>
            </a:solidFill>
          </p:spPr>
        </p:sp>
        <p:sp>
          <p:nvSpPr>
            <p:cNvPr id="17" name="TextBox 17">
              <a:extLst>
                <a:ext uri="{FF2B5EF4-FFF2-40B4-BE49-F238E27FC236}">
                  <a16:creationId xmlns:a16="http://schemas.microsoft.com/office/drawing/2014/main" id="{7BD42236-B7C8-7DD1-07DE-778067547FC1}"/>
                </a:ext>
              </a:extLst>
            </p:cNvPr>
            <p:cNvSpPr txBox="1"/>
            <p:nvPr/>
          </p:nvSpPr>
          <p:spPr>
            <a:xfrm>
              <a:off x="0" y="-209550"/>
              <a:ext cx="18656560" cy="8046054"/>
            </a:xfrm>
            <a:prstGeom prst="rect">
              <a:avLst/>
            </a:prstGeom>
          </p:spPr>
          <p:txBody>
            <a:bodyPr lIns="0" tIns="0" rIns="0" bIns="0" rtlCol="0" anchor="t"/>
            <a:lstStyle/>
            <a:p>
              <a:pPr marL="506820" lvl="1" indent="-253410" algn="l">
                <a:lnSpc>
                  <a:spcPts val="5040"/>
                </a:lnSpc>
                <a:buFont typeface="Arial"/>
                <a:buChar char="•"/>
              </a:pPr>
              <a:r>
                <a:rPr lang="en-US" sz="2800">
                  <a:solidFill>
                    <a:srgbClr val="000000"/>
                  </a:solidFill>
                  <a:latin typeface="Calibri (MS)"/>
                  <a:ea typeface="Calibri (MS)"/>
                  <a:cs typeface="Calibri (MS)"/>
                  <a:sym typeface="Calibri (MS)"/>
                </a:rPr>
                <a:t>Abstract </a:t>
              </a:r>
            </a:p>
            <a:p>
              <a:pPr marL="506820" lvl="1" indent="-253410" algn="l">
                <a:lnSpc>
                  <a:spcPts val="5040"/>
                </a:lnSpc>
                <a:buFont typeface="Arial"/>
                <a:buChar char="•"/>
              </a:pPr>
              <a:r>
                <a:rPr lang="en-US" sz="2800">
                  <a:solidFill>
                    <a:srgbClr val="000000"/>
                  </a:solidFill>
                  <a:latin typeface="Calibri (MS)"/>
                  <a:ea typeface="Calibri (MS)"/>
                  <a:cs typeface="Calibri (MS)"/>
                  <a:sym typeface="Calibri (MS)"/>
                </a:rPr>
                <a:t>Problem Statement  </a:t>
              </a:r>
            </a:p>
            <a:p>
              <a:pPr marL="506820" lvl="1" indent="-253410" algn="l">
                <a:lnSpc>
                  <a:spcPts val="5040"/>
                </a:lnSpc>
                <a:buFont typeface="Arial"/>
                <a:buChar char="•"/>
              </a:pPr>
              <a:r>
                <a:rPr lang="en-US" sz="2800">
                  <a:solidFill>
                    <a:srgbClr val="000000"/>
                  </a:solidFill>
                  <a:latin typeface="Calibri (MS)"/>
                  <a:ea typeface="Calibri (MS)"/>
                  <a:cs typeface="Calibri (MS)"/>
                  <a:sym typeface="Calibri (MS)"/>
                </a:rPr>
                <a:t>Objective  </a:t>
              </a:r>
            </a:p>
            <a:p>
              <a:pPr marL="506820" lvl="1" indent="-253410" algn="l">
                <a:lnSpc>
                  <a:spcPts val="5040"/>
                </a:lnSpc>
                <a:buFont typeface="Arial"/>
                <a:buChar char="•"/>
              </a:pPr>
              <a:r>
                <a:rPr lang="en-US" sz="2800">
                  <a:solidFill>
                    <a:srgbClr val="000000"/>
                  </a:solidFill>
                  <a:latin typeface="Calibri (MS)"/>
                  <a:ea typeface="Calibri (MS)"/>
                  <a:cs typeface="Calibri (MS)"/>
                  <a:sym typeface="Calibri (MS)"/>
                </a:rPr>
                <a:t>Data Collection and Preparation  </a:t>
              </a:r>
            </a:p>
            <a:p>
              <a:pPr marL="506820" lvl="1" indent="-253410" algn="l">
                <a:lnSpc>
                  <a:spcPts val="5040"/>
                </a:lnSpc>
                <a:buFont typeface="Arial"/>
                <a:buChar char="•"/>
              </a:pPr>
              <a:r>
                <a:rPr lang="en-US" sz="2800">
                  <a:solidFill>
                    <a:srgbClr val="000000"/>
                  </a:solidFill>
                  <a:latin typeface="Calibri (MS)"/>
                  <a:ea typeface="Calibri (MS)"/>
                  <a:cs typeface="Calibri (MS)"/>
                  <a:sym typeface="Calibri (MS)"/>
                </a:rPr>
                <a:t>Proposed Solution (Methodology)</a:t>
              </a:r>
            </a:p>
            <a:p>
              <a:pPr marL="506820" lvl="1" indent="-253410" algn="l">
                <a:lnSpc>
                  <a:spcPts val="5040"/>
                </a:lnSpc>
                <a:buFont typeface="Arial"/>
                <a:buChar char="•"/>
              </a:pPr>
              <a:r>
                <a:rPr lang="en-US" sz="2800">
                  <a:solidFill>
                    <a:srgbClr val="000000"/>
                  </a:solidFill>
                  <a:latin typeface="Calibri (MS)"/>
                  <a:ea typeface="Calibri (MS)"/>
                  <a:cs typeface="Calibri (MS)"/>
                  <a:sym typeface="Calibri (MS)"/>
                </a:rPr>
                <a:t>Model Performance Evaluation</a:t>
              </a:r>
            </a:p>
            <a:p>
              <a:pPr marL="506820" lvl="1" indent="-253410" algn="l">
                <a:lnSpc>
                  <a:spcPts val="5040"/>
                </a:lnSpc>
                <a:buFont typeface="Arial"/>
                <a:buChar char="•"/>
              </a:pPr>
              <a:r>
                <a:rPr lang="en-US" sz="2800">
                  <a:solidFill>
                    <a:srgbClr val="000000"/>
                  </a:solidFill>
                  <a:latin typeface="Calibri (MS)"/>
                  <a:ea typeface="Calibri (MS)"/>
                  <a:cs typeface="Calibri (MS)"/>
                  <a:sym typeface="Calibri (MS)"/>
                </a:rPr>
                <a:t>Screenshots / Demonstration (video) </a:t>
              </a:r>
            </a:p>
            <a:p>
              <a:pPr marL="506820" lvl="1" indent="-253410" algn="l">
                <a:lnSpc>
                  <a:spcPts val="5040"/>
                </a:lnSpc>
                <a:buFont typeface="Arial"/>
                <a:buChar char="•"/>
              </a:pPr>
              <a:r>
                <a:rPr lang="en-US" sz="2800">
                  <a:solidFill>
                    <a:srgbClr val="000000"/>
                  </a:solidFill>
                  <a:latin typeface="Calibri (MS)"/>
                  <a:ea typeface="Calibri (MS)"/>
                  <a:cs typeface="Calibri (MS)"/>
                  <a:sym typeface="Calibri (MS)"/>
                </a:rPr>
                <a:t>Future Scope  </a:t>
              </a:r>
            </a:p>
            <a:p>
              <a:pPr marL="506820" lvl="1" indent="-253410" algn="l">
                <a:lnSpc>
                  <a:spcPts val="5040"/>
                </a:lnSpc>
                <a:buFont typeface="Arial"/>
                <a:buChar char="•"/>
              </a:pPr>
              <a:r>
                <a:rPr lang="en-US" sz="2800">
                  <a:solidFill>
                    <a:srgbClr val="000000"/>
                  </a:solidFill>
                  <a:latin typeface="Calibri (MS)"/>
                  <a:ea typeface="Calibri (MS)"/>
                  <a:cs typeface="Calibri (MS)"/>
                  <a:sym typeface="Calibri (MS)"/>
                </a:rPr>
                <a:t>Conclusion </a:t>
              </a:r>
            </a:p>
          </p:txBody>
        </p:sp>
      </p:grpSp>
    </p:spTree>
    <p:extLst>
      <p:ext uri="{BB962C8B-B14F-4D97-AF65-F5344CB8AC3E}">
        <p14:creationId xmlns:p14="http://schemas.microsoft.com/office/powerpoint/2010/main" val="451828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A close up of a sign  Description automatically generated"/>
          <p:cNvSpPr/>
          <p:nvPr/>
        </p:nvSpPr>
        <p:spPr>
          <a:xfrm>
            <a:off x="15109032" y="117003"/>
            <a:ext cx="2700338" cy="863271"/>
          </a:xfrm>
          <a:custGeom>
            <a:avLst/>
            <a:gdLst/>
            <a:ahLst/>
            <a:cxnLst/>
            <a:rect l="l" t="t" r="r" b="b"/>
            <a:pathLst>
              <a:path w="2700338" h="863271">
                <a:moveTo>
                  <a:pt x="0" y="0"/>
                </a:moveTo>
                <a:lnTo>
                  <a:pt x="2700338" y="0"/>
                </a:lnTo>
                <a:lnTo>
                  <a:pt x="2700338" y="863271"/>
                </a:lnTo>
                <a:lnTo>
                  <a:pt x="0" y="863271"/>
                </a:lnTo>
                <a:lnTo>
                  <a:pt x="0" y="0"/>
                </a:lnTo>
                <a:close/>
              </a:path>
            </a:pathLst>
          </a:custGeom>
          <a:blipFill>
            <a:blip r:embed="rId2"/>
            <a:stretch>
              <a:fillRect b="-4568"/>
            </a:stretch>
          </a:blipFill>
        </p:spPr>
      </p:sp>
      <p:grpSp>
        <p:nvGrpSpPr>
          <p:cNvPr id="3" name="Group 3"/>
          <p:cNvGrpSpPr/>
          <p:nvPr/>
        </p:nvGrpSpPr>
        <p:grpSpPr>
          <a:xfrm>
            <a:off x="-19048" y="-19050"/>
            <a:ext cx="14782800" cy="1114545"/>
            <a:chOff x="0" y="0"/>
            <a:chExt cx="19710400" cy="1486060"/>
          </a:xfrm>
        </p:grpSpPr>
        <p:sp>
          <p:nvSpPr>
            <p:cNvPr id="4" name="Freeform 4"/>
            <p:cNvSpPr/>
            <p:nvPr/>
          </p:nvSpPr>
          <p:spPr>
            <a:xfrm>
              <a:off x="25400" y="25400"/>
              <a:ext cx="19659600" cy="1435227"/>
            </a:xfrm>
            <a:custGeom>
              <a:avLst/>
              <a:gdLst/>
              <a:ahLst/>
              <a:cxnLst/>
              <a:rect l="l" t="t" r="r" b="b"/>
              <a:pathLst>
                <a:path w="19659600" h="1435227">
                  <a:moveTo>
                    <a:pt x="0" y="0"/>
                  </a:moveTo>
                  <a:lnTo>
                    <a:pt x="19659600" y="0"/>
                  </a:lnTo>
                  <a:lnTo>
                    <a:pt x="19659600" y="1435227"/>
                  </a:lnTo>
                  <a:lnTo>
                    <a:pt x="0" y="1435227"/>
                  </a:lnTo>
                  <a:close/>
                </a:path>
              </a:pathLst>
            </a:custGeom>
            <a:solidFill>
              <a:srgbClr val="213264"/>
            </a:solidFill>
          </p:spPr>
        </p:sp>
        <p:sp>
          <p:nvSpPr>
            <p:cNvPr id="5" name="Freeform 5"/>
            <p:cNvSpPr/>
            <p:nvPr/>
          </p:nvSpPr>
          <p:spPr>
            <a:xfrm>
              <a:off x="0" y="0"/>
              <a:ext cx="19710400" cy="1486027"/>
            </a:xfrm>
            <a:custGeom>
              <a:avLst/>
              <a:gdLst/>
              <a:ahLst/>
              <a:cxnLst/>
              <a:rect l="l" t="t" r="r" b="b"/>
              <a:pathLst>
                <a:path w="19710400" h="1486027">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id="6" name="Group 6"/>
          <p:cNvGrpSpPr/>
          <p:nvPr/>
        </p:nvGrpSpPr>
        <p:grpSpPr>
          <a:xfrm>
            <a:off x="14833450" y="-628"/>
            <a:ext cx="168424" cy="1098536"/>
            <a:chOff x="0" y="0"/>
            <a:chExt cx="224566" cy="1464714"/>
          </a:xfrm>
        </p:grpSpPr>
        <p:sp>
          <p:nvSpPr>
            <p:cNvPr id="7" name="Freeform 7"/>
            <p:cNvSpPr/>
            <p:nvPr/>
          </p:nvSpPr>
          <p:spPr>
            <a:xfrm>
              <a:off x="0" y="0"/>
              <a:ext cx="224536" cy="1464691"/>
            </a:xfrm>
            <a:custGeom>
              <a:avLst/>
              <a:gdLst/>
              <a:ahLst/>
              <a:cxnLst/>
              <a:rect l="l" t="t" r="r" b="b"/>
              <a:pathLst>
                <a:path w="224536" h="1464691">
                  <a:moveTo>
                    <a:pt x="0" y="0"/>
                  </a:moveTo>
                  <a:lnTo>
                    <a:pt x="224536" y="0"/>
                  </a:lnTo>
                  <a:lnTo>
                    <a:pt x="224536" y="1464691"/>
                  </a:lnTo>
                  <a:lnTo>
                    <a:pt x="0" y="1464691"/>
                  </a:lnTo>
                  <a:close/>
                </a:path>
              </a:pathLst>
            </a:custGeom>
            <a:solidFill>
              <a:srgbClr val="7FBA00"/>
            </a:solidFill>
          </p:spPr>
        </p:sp>
      </p:grpSp>
      <p:sp>
        <p:nvSpPr>
          <p:cNvPr id="8" name="Freeform 8" descr="A blue and white background  Description automatically generated with medium confidence"/>
          <p:cNvSpPr/>
          <p:nvPr/>
        </p:nvSpPr>
        <p:spPr>
          <a:xfrm>
            <a:off x="0" y="-19050"/>
            <a:ext cx="14758988" cy="1085852"/>
          </a:xfrm>
          <a:custGeom>
            <a:avLst/>
            <a:gdLst/>
            <a:ahLst/>
            <a:cxnLst/>
            <a:rect l="l" t="t" r="r" b="b"/>
            <a:pathLst>
              <a:path w="14758988" h="1085852">
                <a:moveTo>
                  <a:pt x="0" y="0"/>
                </a:moveTo>
                <a:lnTo>
                  <a:pt x="14758988" y="0"/>
                </a:lnTo>
                <a:lnTo>
                  <a:pt x="14758988" y="1085852"/>
                </a:lnTo>
                <a:lnTo>
                  <a:pt x="0" y="1085852"/>
                </a:lnTo>
                <a:lnTo>
                  <a:pt x="0" y="0"/>
                </a:lnTo>
                <a:close/>
              </a:path>
            </a:pathLst>
          </a:custGeom>
          <a:blipFill>
            <a:blip r:embed="rId3">
              <a:alphaModFix amt="16000"/>
            </a:blip>
            <a:stretch>
              <a:fillRect t="-213488" r="-1645" b="-549997"/>
            </a:stretch>
          </a:blipFill>
        </p:spPr>
      </p:sp>
      <p:grpSp>
        <p:nvGrpSpPr>
          <p:cNvPr id="9" name="Group 9"/>
          <p:cNvGrpSpPr/>
          <p:nvPr/>
        </p:nvGrpSpPr>
        <p:grpSpPr>
          <a:xfrm>
            <a:off x="17887950" y="-628"/>
            <a:ext cx="400050" cy="1098536"/>
            <a:chOff x="0" y="0"/>
            <a:chExt cx="533400" cy="1464714"/>
          </a:xfrm>
        </p:grpSpPr>
        <p:sp>
          <p:nvSpPr>
            <p:cNvPr id="10" name="Freeform 10"/>
            <p:cNvSpPr/>
            <p:nvPr/>
          </p:nvSpPr>
          <p:spPr>
            <a:xfrm>
              <a:off x="0" y="0"/>
              <a:ext cx="533400" cy="1464691"/>
            </a:xfrm>
            <a:custGeom>
              <a:avLst/>
              <a:gdLst/>
              <a:ahLst/>
              <a:cxnLst/>
              <a:rect l="l" t="t" r="r" b="b"/>
              <a:pathLst>
                <a:path w="533400" h="1464691">
                  <a:moveTo>
                    <a:pt x="0" y="0"/>
                  </a:moveTo>
                  <a:lnTo>
                    <a:pt x="533400" y="0"/>
                  </a:lnTo>
                  <a:lnTo>
                    <a:pt x="533400" y="1464691"/>
                  </a:lnTo>
                  <a:lnTo>
                    <a:pt x="0" y="1464691"/>
                  </a:lnTo>
                  <a:close/>
                </a:path>
              </a:pathLst>
            </a:custGeom>
            <a:solidFill>
              <a:srgbClr val="FED500"/>
            </a:solidFill>
          </p:spPr>
        </p:sp>
      </p:grpSp>
      <p:grpSp>
        <p:nvGrpSpPr>
          <p:cNvPr id="11" name="Group 11"/>
          <p:cNvGrpSpPr/>
          <p:nvPr/>
        </p:nvGrpSpPr>
        <p:grpSpPr>
          <a:xfrm>
            <a:off x="203751" y="1601496"/>
            <a:ext cx="9153939" cy="553998"/>
            <a:chOff x="0" y="0"/>
            <a:chExt cx="12205252" cy="738664"/>
          </a:xfrm>
        </p:grpSpPr>
        <p:sp>
          <p:nvSpPr>
            <p:cNvPr id="12" name="Freeform 12"/>
            <p:cNvSpPr/>
            <p:nvPr/>
          </p:nvSpPr>
          <p:spPr>
            <a:xfrm>
              <a:off x="0" y="0"/>
              <a:ext cx="12205252" cy="738664"/>
            </a:xfrm>
            <a:custGeom>
              <a:avLst/>
              <a:gdLst/>
              <a:ahLst/>
              <a:cxnLst/>
              <a:rect l="l" t="t" r="r" b="b"/>
              <a:pathLst>
                <a:path w="12205252" h="738664">
                  <a:moveTo>
                    <a:pt x="0" y="0"/>
                  </a:moveTo>
                  <a:lnTo>
                    <a:pt x="12205252" y="0"/>
                  </a:lnTo>
                  <a:lnTo>
                    <a:pt x="12205252" y="738664"/>
                  </a:lnTo>
                  <a:lnTo>
                    <a:pt x="0" y="738664"/>
                  </a:lnTo>
                  <a:close/>
                </a:path>
              </a:pathLst>
            </a:custGeom>
            <a:solidFill>
              <a:srgbClr val="000000">
                <a:alpha val="0"/>
              </a:srgbClr>
            </a:solidFill>
          </p:spPr>
        </p:sp>
        <p:sp>
          <p:nvSpPr>
            <p:cNvPr id="13" name="TextBox 13"/>
            <p:cNvSpPr txBox="1"/>
            <p:nvPr/>
          </p:nvSpPr>
          <p:spPr>
            <a:xfrm>
              <a:off x="0" y="-57150"/>
              <a:ext cx="12205252" cy="795814"/>
            </a:xfrm>
            <a:prstGeom prst="rect">
              <a:avLst/>
            </a:prstGeom>
          </p:spPr>
          <p:txBody>
            <a:bodyPr lIns="0" tIns="0" rIns="0" bIns="0" rtlCol="0" anchor="t"/>
            <a:lstStyle/>
            <a:p>
              <a:pPr algn="l">
                <a:lnSpc>
                  <a:spcPts val="3240"/>
                </a:lnSpc>
              </a:pPr>
              <a:r>
                <a:rPr lang="en-US" sz="2700" b="1">
                  <a:solidFill>
                    <a:srgbClr val="213163"/>
                  </a:solidFill>
                  <a:latin typeface="Arial Bold"/>
                  <a:ea typeface="Arial Bold"/>
                  <a:cs typeface="Arial Bold"/>
                  <a:sym typeface="Arial Bold"/>
                </a:rPr>
                <a:t>Abstract </a:t>
              </a:r>
            </a:p>
          </p:txBody>
        </p:sp>
      </p:grpSp>
      <p:sp>
        <p:nvSpPr>
          <p:cNvPr id="14" name="TextBox 14"/>
          <p:cNvSpPr txBox="1"/>
          <p:nvPr/>
        </p:nvSpPr>
        <p:spPr>
          <a:xfrm>
            <a:off x="2973760" y="3670319"/>
            <a:ext cx="12135272" cy="2870162"/>
          </a:xfrm>
          <a:prstGeom prst="rect">
            <a:avLst/>
          </a:prstGeom>
        </p:spPr>
        <p:txBody>
          <a:bodyPr lIns="0" tIns="0" rIns="0" bIns="0" rtlCol="0" anchor="t">
            <a:spAutoFit/>
          </a:bodyPr>
          <a:lstStyle/>
          <a:p>
            <a:pPr algn="just">
              <a:lnSpc>
                <a:spcPts val="4440"/>
              </a:lnSpc>
              <a:spcBef>
                <a:spcPct val="0"/>
              </a:spcBef>
            </a:pPr>
            <a:r>
              <a:rPr lang="en-US" sz="3700">
                <a:solidFill>
                  <a:srgbClr val="000000"/>
                </a:solidFill>
                <a:latin typeface="Calibri (MS)"/>
                <a:ea typeface="Calibri (MS)"/>
                <a:cs typeface="Calibri (MS)"/>
                <a:sym typeface="Calibri (MS)"/>
              </a:rPr>
              <a:t>Smart buildings integrate advanced technologies to optimize energy use, reduce costs, and enhance sustainability. This case study explores how Mahes Corporate Tower implemented energy-efficient solutions, resulting in significant operational benefits.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A close up of a sign  Description automatically generated"/>
          <p:cNvSpPr/>
          <p:nvPr/>
        </p:nvSpPr>
        <p:spPr>
          <a:xfrm>
            <a:off x="15109032" y="117003"/>
            <a:ext cx="2700338" cy="863271"/>
          </a:xfrm>
          <a:custGeom>
            <a:avLst/>
            <a:gdLst/>
            <a:ahLst/>
            <a:cxnLst/>
            <a:rect l="l" t="t" r="r" b="b"/>
            <a:pathLst>
              <a:path w="2700338" h="863271">
                <a:moveTo>
                  <a:pt x="0" y="0"/>
                </a:moveTo>
                <a:lnTo>
                  <a:pt x="2700338" y="0"/>
                </a:lnTo>
                <a:lnTo>
                  <a:pt x="2700338" y="863271"/>
                </a:lnTo>
                <a:lnTo>
                  <a:pt x="0" y="863271"/>
                </a:lnTo>
                <a:lnTo>
                  <a:pt x="0" y="0"/>
                </a:lnTo>
                <a:close/>
              </a:path>
            </a:pathLst>
          </a:custGeom>
          <a:blipFill>
            <a:blip r:embed="rId2"/>
            <a:stretch>
              <a:fillRect b="-4568"/>
            </a:stretch>
          </a:blipFill>
        </p:spPr>
      </p:sp>
      <p:grpSp>
        <p:nvGrpSpPr>
          <p:cNvPr id="3" name="Group 3"/>
          <p:cNvGrpSpPr/>
          <p:nvPr/>
        </p:nvGrpSpPr>
        <p:grpSpPr>
          <a:xfrm>
            <a:off x="-19048" y="-19050"/>
            <a:ext cx="14782800" cy="1114545"/>
            <a:chOff x="0" y="0"/>
            <a:chExt cx="19710400" cy="1486060"/>
          </a:xfrm>
        </p:grpSpPr>
        <p:sp>
          <p:nvSpPr>
            <p:cNvPr id="4" name="Freeform 4"/>
            <p:cNvSpPr/>
            <p:nvPr/>
          </p:nvSpPr>
          <p:spPr>
            <a:xfrm>
              <a:off x="25400" y="25400"/>
              <a:ext cx="19659600" cy="1435227"/>
            </a:xfrm>
            <a:custGeom>
              <a:avLst/>
              <a:gdLst/>
              <a:ahLst/>
              <a:cxnLst/>
              <a:rect l="l" t="t" r="r" b="b"/>
              <a:pathLst>
                <a:path w="19659600" h="1435227">
                  <a:moveTo>
                    <a:pt x="0" y="0"/>
                  </a:moveTo>
                  <a:lnTo>
                    <a:pt x="19659600" y="0"/>
                  </a:lnTo>
                  <a:lnTo>
                    <a:pt x="19659600" y="1435227"/>
                  </a:lnTo>
                  <a:lnTo>
                    <a:pt x="0" y="1435227"/>
                  </a:lnTo>
                  <a:close/>
                </a:path>
              </a:pathLst>
            </a:custGeom>
            <a:solidFill>
              <a:srgbClr val="213264"/>
            </a:solidFill>
          </p:spPr>
        </p:sp>
        <p:sp>
          <p:nvSpPr>
            <p:cNvPr id="5" name="Freeform 5"/>
            <p:cNvSpPr/>
            <p:nvPr/>
          </p:nvSpPr>
          <p:spPr>
            <a:xfrm>
              <a:off x="0" y="0"/>
              <a:ext cx="19710400" cy="1486027"/>
            </a:xfrm>
            <a:custGeom>
              <a:avLst/>
              <a:gdLst/>
              <a:ahLst/>
              <a:cxnLst/>
              <a:rect l="l" t="t" r="r" b="b"/>
              <a:pathLst>
                <a:path w="19710400" h="1486027">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id="6" name="Group 6"/>
          <p:cNvGrpSpPr/>
          <p:nvPr/>
        </p:nvGrpSpPr>
        <p:grpSpPr>
          <a:xfrm>
            <a:off x="14833450" y="-628"/>
            <a:ext cx="168424" cy="1098536"/>
            <a:chOff x="0" y="0"/>
            <a:chExt cx="224566" cy="1464714"/>
          </a:xfrm>
        </p:grpSpPr>
        <p:sp>
          <p:nvSpPr>
            <p:cNvPr id="7" name="Freeform 7"/>
            <p:cNvSpPr/>
            <p:nvPr/>
          </p:nvSpPr>
          <p:spPr>
            <a:xfrm>
              <a:off x="0" y="0"/>
              <a:ext cx="224536" cy="1464691"/>
            </a:xfrm>
            <a:custGeom>
              <a:avLst/>
              <a:gdLst/>
              <a:ahLst/>
              <a:cxnLst/>
              <a:rect l="l" t="t" r="r" b="b"/>
              <a:pathLst>
                <a:path w="224536" h="1464691">
                  <a:moveTo>
                    <a:pt x="0" y="0"/>
                  </a:moveTo>
                  <a:lnTo>
                    <a:pt x="224536" y="0"/>
                  </a:lnTo>
                  <a:lnTo>
                    <a:pt x="224536" y="1464691"/>
                  </a:lnTo>
                  <a:lnTo>
                    <a:pt x="0" y="1464691"/>
                  </a:lnTo>
                  <a:close/>
                </a:path>
              </a:pathLst>
            </a:custGeom>
            <a:solidFill>
              <a:srgbClr val="7FBA00"/>
            </a:solidFill>
          </p:spPr>
        </p:sp>
      </p:grpSp>
      <p:sp>
        <p:nvSpPr>
          <p:cNvPr id="8" name="Freeform 8" descr="A blue and white background  Description automatically generated with medium confidence"/>
          <p:cNvSpPr/>
          <p:nvPr/>
        </p:nvSpPr>
        <p:spPr>
          <a:xfrm>
            <a:off x="0" y="-19050"/>
            <a:ext cx="14758988" cy="1085852"/>
          </a:xfrm>
          <a:custGeom>
            <a:avLst/>
            <a:gdLst/>
            <a:ahLst/>
            <a:cxnLst/>
            <a:rect l="l" t="t" r="r" b="b"/>
            <a:pathLst>
              <a:path w="14758988" h="1085852">
                <a:moveTo>
                  <a:pt x="0" y="0"/>
                </a:moveTo>
                <a:lnTo>
                  <a:pt x="14758988" y="0"/>
                </a:lnTo>
                <a:lnTo>
                  <a:pt x="14758988" y="1085852"/>
                </a:lnTo>
                <a:lnTo>
                  <a:pt x="0" y="1085852"/>
                </a:lnTo>
                <a:lnTo>
                  <a:pt x="0" y="0"/>
                </a:lnTo>
                <a:close/>
              </a:path>
            </a:pathLst>
          </a:custGeom>
          <a:blipFill>
            <a:blip r:embed="rId3">
              <a:alphaModFix amt="16000"/>
            </a:blip>
            <a:stretch>
              <a:fillRect t="-213488" r="-1645" b="-549997"/>
            </a:stretch>
          </a:blipFill>
        </p:spPr>
      </p:sp>
      <p:grpSp>
        <p:nvGrpSpPr>
          <p:cNvPr id="9" name="Group 9"/>
          <p:cNvGrpSpPr/>
          <p:nvPr/>
        </p:nvGrpSpPr>
        <p:grpSpPr>
          <a:xfrm>
            <a:off x="17887950" y="-628"/>
            <a:ext cx="400050" cy="1098536"/>
            <a:chOff x="0" y="0"/>
            <a:chExt cx="533400" cy="1464714"/>
          </a:xfrm>
        </p:grpSpPr>
        <p:sp>
          <p:nvSpPr>
            <p:cNvPr id="10" name="Freeform 10"/>
            <p:cNvSpPr/>
            <p:nvPr/>
          </p:nvSpPr>
          <p:spPr>
            <a:xfrm>
              <a:off x="0" y="0"/>
              <a:ext cx="533400" cy="1464691"/>
            </a:xfrm>
            <a:custGeom>
              <a:avLst/>
              <a:gdLst/>
              <a:ahLst/>
              <a:cxnLst/>
              <a:rect l="l" t="t" r="r" b="b"/>
              <a:pathLst>
                <a:path w="533400" h="1464691">
                  <a:moveTo>
                    <a:pt x="0" y="0"/>
                  </a:moveTo>
                  <a:lnTo>
                    <a:pt x="533400" y="0"/>
                  </a:lnTo>
                  <a:lnTo>
                    <a:pt x="533400" y="1464691"/>
                  </a:lnTo>
                  <a:lnTo>
                    <a:pt x="0" y="1464691"/>
                  </a:lnTo>
                  <a:close/>
                </a:path>
              </a:pathLst>
            </a:custGeom>
            <a:solidFill>
              <a:srgbClr val="FED500"/>
            </a:solidFill>
          </p:spPr>
        </p:sp>
      </p:grpSp>
      <p:grpSp>
        <p:nvGrpSpPr>
          <p:cNvPr id="11" name="Group 11"/>
          <p:cNvGrpSpPr/>
          <p:nvPr/>
        </p:nvGrpSpPr>
        <p:grpSpPr>
          <a:xfrm>
            <a:off x="402534" y="1521984"/>
            <a:ext cx="9153939" cy="600165"/>
            <a:chOff x="0" y="0"/>
            <a:chExt cx="12205252" cy="800220"/>
          </a:xfrm>
        </p:grpSpPr>
        <p:sp>
          <p:nvSpPr>
            <p:cNvPr id="12" name="Freeform 12"/>
            <p:cNvSpPr/>
            <p:nvPr/>
          </p:nvSpPr>
          <p:spPr>
            <a:xfrm>
              <a:off x="0" y="0"/>
              <a:ext cx="12205252" cy="800220"/>
            </a:xfrm>
            <a:custGeom>
              <a:avLst/>
              <a:gdLst/>
              <a:ahLst/>
              <a:cxnLst/>
              <a:rect l="l" t="t" r="r" b="b"/>
              <a:pathLst>
                <a:path w="12205252" h="800220">
                  <a:moveTo>
                    <a:pt x="0" y="0"/>
                  </a:moveTo>
                  <a:lnTo>
                    <a:pt x="12205252" y="0"/>
                  </a:lnTo>
                  <a:lnTo>
                    <a:pt x="12205252" y="800220"/>
                  </a:lnTo>
                  <a:lnTo>
                    <a:pt x="0" y="800220"/>
                  </a:lnTo>
                  <a:close/>
                </a:path>
              </a:pathLst>
            </a:custGeom>
            <a:solidFill>
              <a:srgbClr val="000000">
                <a:alpha val="0"/>
              </a:srgbClr>
            </a:solidFill>
          </p:spPr>
        </p:sp>
        <p:sp>
          <p:nvSpPr>
            <p:cNvPr id="13" name="TextBox 13"/>
            <p:cNvSpPr txBox="1"/>
            <p:nvPr/>
          </p:nvSpPr>
          <p:spPr>
            <a:xfrm>
              <a:off x="0" y="-66675"/>
              <a:ext cx="12205252" cy="866895"/>
            </a:xfrm>
            <a:prstGeom prst="rect">
              <a:avLst/>
            </a:prstGeom>
          </p:spPr>
          <p:txBody>
            <a:bodyPr lIns="0" tIns="0" rIns="0" bIns="0" rtlCol="0" anchor="t"/>
            <a:lstStyle/>
            <a:p>
              <a:pPr algn="l">
                <a:lnSpc>
                  <a:spcPts val="3600"/>
                </a:lnSpc>
              </a:pPr>
              <a:r>
                <a:rPr lang="en-US" sz="3000" b="1">
                  <a:solidFill>
                    <a:srgbClr val="213163"/>
                  </a:solidFill>
                  <a:latin typeface="Arial Bold"/>
                  <a:ea typeface="Arial Bold"/>
                  <a:cs typeface="Arial Bold"/>
                  <a:sym typeface="Arial Bold"/>
                </a:rPr>
                <a:t>Problem Statement </a:t>
              </a:r>
            </a:p>
          </p:txBody>
        </p:sp>
      </p:grpSp>
      <p:sp>
        <p:nvSpPr>
          <p:cNvPr id="14" name="TextBox 14"/>
          <p:cNvSpPr txBox="1"/>
          <p:nvPr/>
        </p:nvSpPr>
        <p:spPr>
          <a:xfrm>
            <a:off x="1944774" y="3721051"/>
            <a:ext cx="15314526" cy="2000355"/>
          </a:xfrm>
          <a:prstGeom prst="rect">
            <a:avLst/>
          </a:prstGeom>
        </p:spPr>
        <p:txBody>
          <a:bodyPr lIns="0" tIns="0" rIns="0" bIns="0" rtlCol="0" anchor="t">
            <a:spAutoFit/>
          </a:bodyPr>
          <a:lstStyle/>
          <a:p>
            <a:pPr algn="just">
              <a:lnSpc>
                <a:spcPts val="5046"/>
              </a:lnSpc>
              <a:spcBef>
                <a:spcPct val="0"/>
              </a:spcBef>
            </a:pPr>
            <a:r>
              <a:rPr lang="en-US" sz="4205">
                <a:solidFill>
                  <a:srgbClr val="000000"/>
                </a:solidFill>
                <a:latin typeface="Calibri (MS)"/>
                <a:ea typeface="Calibri (MS)"/>
                <a:cs typeface="Calibri (MS)"/>
                <a:sym typeface="Calibri (MS)"/>
              </a:rPr>
              <a:t>Before implementing smart technologies, Mahes Corporate Tower faced high energy consumption, inefficient HVAC operations, and rising utility costs, negatively impacting sustainability goals.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A close up of a sign  Description automatically generated"/>
          <p:cNvSpPr/>
          <p:nvPr/>
        </p:nvSpPr>
        <p:spPr>
          <a:xfrm>
            <a:off x="15109032" y="117003"/>
            <a:ext cx="2700338" cy="863271"/>
          </a:xfrm>
          <a:custGeom>
            <a:avLst/>
            <a:gdLst/>
            <a:ahLst/>
            <a:cxnLst/>
            <a:rect l="l" t="t" r="r" b="b"/>
            <a:pathLst>
              <a:path w="2700338" h="863271">
                <a:moveTo>
                  <a:pt x="0" y="0"/>
                </a:moveTo>
                <a:lnTo>
                  <a:pt x="2700338" y="0"/>
                </a:lnTo>
                <a:lnTo>
                  <a:pt x="2700338" y="863271"/>
                </a:lnTo>
                <a:lnTo>
                  <a:pt x="0" y="863271"/>
                </a:lnTo>
                <a:lnTo>
                  <a:pt x="0" y="0"/>
                </a:lnTo>
                <a:close/>
              </a:path>
            </a:pathLst>
          </a:custGeom>
          <a:blipFill>
            <a:blip r:embed="rId2"/>
            <a:stretch>
              <a:fillRect b="-4568"/>
            </a:stretch>
          </a:blipFill>
        </p:spPr>
      </p:sp>
      <p:grpSp>
        <p:nvGrpSpPr>
          <p:cNvPr id="3" name="Group 3"/>
          <p:cNvGrpSpPr/>
          <p:nvPr/>
        </p:nvGrpSpPr>
        <p:grpSpPr>
          <a:xfrm>
            <a:off x="-19048" y="-19050"/>
            <a:ext cx="14782800" cy="1114545"/>
            <a:chOff x="0" y="0"/>
            <a:chExt cx="19710400" cy="1486060"/>
          </a:xfrm>
        </p:grpSpPr>
        <p:sp>
          <p:nvSpPr>
            <p:cNvPr id="4" name="Freeform 4"/>
            <p:cNvSpPr/>
            <p:nvPr/>
          </p:nvSpPr>
          <p:spPr>
            <a:xfrm>
              <a:off x="25400" y="25400"/>
              <a:ext cx="19659600" cy="1435227"/>
            </a:xfrm>
            <a:custGeom>
              <a:avLst/>
              <a:gdLst/>
              <a:ahLst/>
              <a:cxnLst/>
              <a:rect l="l" t="t" r="r" b="b"/>
              <a:pathLst>
                <a:path w="19659600" h="1435227">
                  <a:moveTo>
                    <a:pt x="0" y="0"/>
                  </a:moveTo>
                  <a:lnTo>
                    <a:pt x="19659600" y="0"/>
                  </a:lnTo>
                  <a:lnTo>
                    <a:pt x="19659600" y="1435227"/>
                  </a:lnTo>
                  <a:lnTo>
                    <a:pt x="0" y="1435227"/>
                  </a:lnTo>
                  <a:close/>
                </a:path>
              </a:pathLst>
            </a:custGeom>
            <a:solidFill>
              <a:srgbClr val="213264"/>
            </a:solidFill>
          </p:spPr>
        </p:sp>
        <p:sp>
          <p:nvSpPr>
            <p:cNvPr id="5" name="Freeform 5"/>
            <p:cNvSpPr/>
            <p:nvPr/>
          </p:nvSpPr>
          <p:spPr>
            <a:xfrm>
              <a:off x="0" y="0"/>
              <a:ext cx="19710400" cy="1486027"/>
            </a:xfrm>
            <a:custGeom>
              <a:avLst/>
              <a:gdLst/>
              <a:ahLst/>
              <a:cxnLst/>
              <a:rect l="l" t="t" r="r" b="b"/>
              <a:pathLst>
                <a:path w="19710400" h="1486027">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id="6" name="Group 6"/>
          <p:cNvGrpSpPr/>
          <p:nvPr/>
        </p:nvGrpSpPr>
        <p:grpSpPr>
          <a:xfrm>
            <a:off x="14833450" y="-628"/>
            <a:ext cx="168424" cy="1098536"/>
            <a:chOff x="0" y="0"/>
            <a:chExt cx="224566" cy="1464714"/>
          </a:xfrm>
        </p:grpSpPr>
        <p:sp>
          <p:nvSpPr>
            <p:cNvPr id="7" name="Freeform 7"/>
            <p:cNvSpPr/>
            <p:nvPr/>
          </p:nvSpPr>
          <p:spPr>
            <a:xfrm>
              <a:off x="0" y="0"/>
              <a:ext cx="224536" cy="1464691"/>
            </a:xfrm>
            <a:custGeom>
              <a:avLst/>
              <a:gdLst/>
              <a:ahLst/>
              <a:cxnLst/>
              <a:rect l="l" t="t" r="r" b="b"/>
              <a:pathLst>
                <a:path w="224536" h="1464691">
                  <a:moveTo>
                    <a:pt x="0" y="0"/>
                  </a:moveTo>
                  <a:lnTo>
                    <a:pt x="224536" y="0"/>
                  </a:lnTo>
                  <a:lnTo>
                    <a:pt x="224536" y="1464691"/>
                  </a:lnTo>
                  <a:lnTo>
                    <a:pt x="0" y="1464691"/>
                  </a:lnTo>
                  <a:close/>
                </a:path>
              </a:pathLst>
            </a:custGeom>
            <a:solidFill>
              <a:srgbClr val="7FBA00"/>
            </a:solidFill>
          </p:spPr>
        </p:sp>
      </p:grpSp>
      <p:sp>
        <p:nvSpPr>
          <p:cNvPr id="8" name="Freeform 8" descr="A blue and white background  Description automatically generated with medium confidence"/>
          <p:cNvSpPr/>
          <p:nvPr/>
        </p:nvSpPr>
        <p:spPr>
          <a:xfrm>
            <a:off x="0" y="-19050"/>
            <a:ext cx="14758988" cy="1085852"/>
          </a:xfrm>
          <a:custGeom>
            <a:avLst/>
            <a:gdLst/>
            <a:ahLst/>
            <a:cxnLst/>
            <a:rect l="l" t="t" r="r" b="b"/>
            <a:pathLst>
              <a:path w="14758988" h="1085852">
                <a:moveTo>
                  <a:pt x="0" y="0"/>
                </a:moveTo>
                <a:lnTo>
                  <a:pt x="14758988" y="0"/>
                </a:lnTo>
                <a:lnTo>
                  <a:pt x="14758988" y="1085852"/>
                </a:lnTo>
                <a:lnTo>
                  <a:pt x="0" y="1085852"/>
                </a:lnTo>
                <a:lnTo>
                  <a:pt x="0" y="0"/>
                </a:lnTo>
                <a:close/>
              </a:path>
            </a:pathLst>
          </a:custGeom>
          <a:blipFill>
            <a:blip r:embed="rId3">
              <a:alphaModFix amt="16000"/>
            </a:blip>
            <a:stretch>
              <a:fillRect t="-213488" r="-1645" b="-549997"/>
            </a:stretch>
          </a:blipFill>
        </p:spPr>
      </p:sp>
      <p:grpSp>
        <p:nvGrpSpPr>
          <p:cNvPr id="9" name="Group 9"/>
          <p:cNvGrpSpPr/>
          <p:nvPr/>
        </p:nvGrpSpPr>
        <p:grpSpPr>
          <a:xfrm>
            <a:off x="17887950" y="-628"/>
            <a:ext cx="400050" cy="1098536"/>
            <a:chOff x="0" y="0"/>
            <a:chExt cx="533400" cy="1464714"/>
          </a:xfrm>
        </p:grpSpPr>
        <p:sp>
          <p:nvSpPr>
            <p:cNvPr id="10" name="Freeform 10"/>
            <p:cNvSpPr/>
            <p:nvPr/>
          </p:nvSpPr>
          <p:spPr>
            <a:xfrm>
              <a:off x="0" y="0"/>
              <a:ext cx="533400" cy="1464691"/>
            </a:xfrm>
            <a:custGeom>
              <a:avLst/>
              <a:gdLst/>
              <a:ahLst/>
              <a:cxnLst/>
              <a:rect l="l" t="t" r="r" b="b"/>
              <a:pathLst>
                <a:path w="533400" h="1464691">
                  <a:moveTo>
                    <a:pt x="0" y="0"/>
                  </a:moveTo>
                  <a:lnTo>
                    <a:pt x="533400" y="0"/>
                  </a:lnTo>
                  <a:lnTo>
                    <a:pt x="533400" y="1464691"/>
                  </a:lnTo>
                  <a:lnTo>
                    <a:pt x="0" y="1464691"/>
                  </a:lnTo>
                  <a:close/>
                </a:path>
              </a:pathLst>
            </a:custGeom>
            <a:solidFill>
              <a:srgbClr val="FED500"/>
            </a:solidFill>
          </p:spPr>
        </p:sp>
      </p:grpSp>
      <p:grpSp>
        <p:nvGrpSpPr>
          <p:cNvPr id="11" name="Group 11"/>
          <p:cNvGrpSpPr/>
          <p:nvPr/>
        </p:nvGrpSpPr>
        <p:grpSpPr>
          <a:xfrm>
            <a:off x="382656" y="1581618"/>
            <a:ext cx="9153939" cy="600165"/>
            <a:chOff x="0" y="0"/>
            <a:chExt cx="12205252" cy="800220"/>
          </a:xfrm>
        </p:grpSpPr>
        <p:sp>
          <p:nvSpPr>
            <p:cNvPr id="12" name="Freeform 12"/>
            <p:cNvSpPr/>
            <p:nvPr/>
          </p:nvSpPr>
          <p:spPr>
            <a:xfrm>
              <a:off x="0" y="0"/>
              <a:ext cx="12205252" cy="800220"/>
            </a:xfrm>
            <a:custGeom>
              <a:avLst/>
              <a:gdLst/>
              <a:ahLst/>
              <a:cxnLst/>
              <a:rect l="l" t="t" r="r" b="b"/>
              <a:pathLst>
                <a:path w="12205252" h="800220">
                  <a:moveTo>
                    <a:pt x="0" y="0"/>
                  </a:moveTo>
                  <a:lnTo>
                    <a:pt x="12205252" y="0"/>
                  </a:lnTo>
                  <a:lnTo>
                    <a:pt x="12205252" y="800220"/>
                  </a:lnTo>
                  <a:lnTo>
                    <a:pt x="0" y="800220"/>
                  </a:lnTo>
                  <a:close/>
                </a:path>
              </a:pathLst>
            </a:custGeom>
            <a:solidFill>
              <a:srgbClr val="000000">
                <a:alpha val="0"/>
              </a:srgbClr>
            </a:solidFill>
          </p:spPr>
        </p:sp>
        <p:sp>
          <p:nvSpPr>
            <p:cNvPr id="13" name="TextBox 13"/>
            <p:cNvSpPr txBox="1"/>
            <p:nvPr/>
          </p:nvSpPr>
          <p:spPr>
            <a:xfrm>
              <a:off x="0" y="-66675"/>
              <a:ext cx="12205252" cy="866895"/>
            </a:xfrm>
            <a:prstGeom prst="rect">
              <a:avLst/>
            </a:prstGeom>
          </p:spPr>
          <p:txBody>
            <a:bodyPr lIns="0" tIns="0" rIns="0" bIns="0" rtlCol="0" anchor="t"/>
            <a:lstStyle/>
            <a:p>
              <a:pPr algn="l">
                <a:lnSpc>
                  <a:spcPts val="3600"/>
                </a:lnSpc>
              </a:pPr>
              <a:r>
                <a:rPr lang="en-US" sz="3000" b="1">
                  <a:solidFill>
                    <a:srgbClr val="213163"/>
                  </a:solidFill>
                  <a:latin typeface="Arial Bold"/>
                  <a:ea typeface="Arial Bold"/>
                  <a:cs typeface="Arial Bold"/>
                  <a:sym typeface="Arial Bold"/>
                </a:rPr>
                <a:t>Objective </a:t>
              </a:r>
            </a:p>
          </p:txBody>
        </p:sp>
      </p:grpSp>
      <p:sp>
        <p:nvSpPr>
          <p:cNvPr id="14" name="TextBox 14"/>
          <p:cNvSpPr txBox="1"/>
          <p:nvPr/>
        </p:nvSpPr>
        <p:spPr>
          <a:xfrm>
            <a:off x="1721068" y="3809888"/>
            <a:ext cx="14845864" cy="1904947"/>
          </a:xfrm>
          <a:prstGeom prst="rect">
            <a:avLst/>
          </a:prstGeom>
        </p:spPr>
        <p:txBody>
          <a:bodyPr lIns="0" tIns="0" rIns="0" bIns="0" rtlCol="0" anchor="t">
            <a:spAutoFit/>
          </a:bodyPr>
          <a:lstStyle/>
          <a:p>
            <a:pPr algn="just">
              <a:lnSpc>
                <a:spcPts val="4870"/>
              </a:lnSpc>
              <a:spcBef>
                <a:spcPct val="0"/>
              </a:spcBef>
            </a:pPr>
            <a:r>
              <a:rPr lang="en-US" sz="4058">
                <a:solidFill>
                  <a:srgbClr val="000000"/>
                </a:solidFill>
                <a:latin typeface="Calibri (MS)"/>
                <a:ea typeface="Calibri (MS)"/>
                <a:cs typeface="Calibri (MS)"/>
                <a:sym typeface="Calibri (MS)"/>
              </a:rPr>
              <a:t>The primary goal was to reduce energy consumption, lower operational expenses, and create a comfortable and eco-friendly environment for occupants.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A close up of a sign  Description automatically generated"/>
          <p:cNvSpPr/>
          <p:nvPr/>
        </p:nvSpPr>
        <p:spPr>
          <a:xfrm>
            <a:off x="15109032" y="117003"/>
            <a:ext cx="2700338" cy="863271"/>
          </a:xfrm>
          <a:custGeom>
            <a:avLst/>
            <a:gdLst/>
            <a:ahLst/>
            <a:cxnLst/>
            <a:rect l="l" t="t" r="r" b="b"/>
            <a:pathLst>
              <a:path w="2700338" h="863271">
                <a:moveTo>
                  <a:pt x="0" y="0"/>
                </a:moveTo>
                <a:lnTo>
                  <a:pt x="2700338" y="0"/>
                </a:lnTo>
                <a:lnTo>
                  <a:pt x="2700338" y="863271"/>
                </a:lnTo>
                <a:lnTo>
                  <a:pt x="0" y="863271"/>
                </a:lnTo>
                <a:lnTo>
                  <a:pt x="0" y="0"/>
                </a:lnTo>
                <a:close/>
              </a:path>
            </a:pathLst>
          </a:custGeom>
          <a:blipFill>
            <a:blip r:embed="rId2"/>
            <a:stretch>
              <a:fillRect b="-4568"/>
            </a:stretch>
          </a:blipFill>
        </p:spPr>
      </p:sp>
      <p:grpSp>
        <p:nvGrpSpPr>
          <p:cNvPr id="3" name="Group 3"/>
          <p:cNvGrpSpPr/>
          <p:nvPr/>
        </p:nvGrpSpPr>
        <p:grpSpPr>
          <a:xfrm>
            <a:off x="-19048" y="-19050"/>
            <a:ext cx="14782800" cy="1114545"/>
            <a:chOff x="0" y="0"/>
            <a:chExt cx="19710400" cy="1486060"/>
          </a:xfrm>
        </p:grpSpPr>
        <p:sp>
          <p:nvSpPr>
            <p:cNvPr id="4" name="Freeform 4"/>
            <p:cNvSpPr/>
            <p:nvPr/>
          </p:nvSpPr>
          <p:spPr>
            <a:xfrm>
              <a:off x="25400" y="25400"/>
              <a:ext cx="19659600" cy="1435227"/>
            </a:xfrm>
            <a:custGeom>
              <a:avLst/>
              <a:gdLst/>
              <a:ahLst/>
              <a:cxnLst/>
              <a:rect l="l" t="t" r="r" b="b"/>
              <a:pathLst>
                <a:path w="19659600" h="1435227">
                  <a:moveTo>
                    <a:pt x="0" y="0"/>
                  </a:moveTo>
                  <a:lnTo>
                    <a:pt x="19659600" y="0"/>
                  </a:lnTo>
                  <a:lnTo>
                    <a:pt x="19659600" y="1435227"/>
                  </a:lnTo>
                  <a:lnTo>
                    <a:pt x="0" y="1435227"/>
                  </a:lnTo>
                  <a:close/>
                </a:path>
              </a:pathLst>
            </a:custGeom>
            <a:solidFill>
              <a:srgbClr val="213264"/>
            </a:solidFill>
          </p:spPr>
        </p:sp>
        <p:sp>
          <p:nvSpPr>
            <p:cNvPr id="5" name="Freeform 5"/>
            <p:cNvSpPr/>
            <p:nvPr/>
          </p:nvSpPr>
          <p:spPr>
            <a:xfrm>
              <a:off x="0" y="0"/>
              <a:ext cx="19710400" cy="1486027"/>
            </a:xfrm>
            <a:custGeom>
              <a:avLst/>
              <a:gdLst/>
              <a:ahLst/>
              <a:cxnLst/>
              <a:rect l="l" t="t" r="r" b="b"/>
              <a:pathLst>
                <a:path w="19710400" h="1486027">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id="6" name="Group 6"/>
          <p:cNvGrpSpPr/>
          <p:nvPr/>
        </p:nvGrpSpPr>
        <p:grpSpPr>
          <a:xfrm>
            <a:off x="14833450" y="-628"/>
            <a:ext cx="168424" cy="1098536"/>
            <a:chOff x="0" y="0"/>
            <a:chExt cx="224566" cy="1464714"/>
          </a:xfrm>
        </p:grpSpPr>
        <p:sp>
          <p:nvSpPr>
            <p:cNvPr id="7" name="Freeform 7"/>
            <p:cNvSpPr/>
            <p:nvPr/>
          </p:nvSpPr>
          <p:spPr>
            <a:xfrm>
              <a:off x="0" y="0"/>
              <a:ext cx="224536" cy="1464691"/>
            </a:xfrm>
            <a:custGeom>
              <a:avLst/>
              <a:gdLst/>
              <a:ahLst/>
              <a:cxnLst/>
              <a:rect l="l" t="t" r="r" b="b"/>
              <a:pathLst>
                <a:path w="224536" h="1464691">
                  <a:moveTo>
                    <a:pt x="0" y="0"/>
                  </a:moveTo>
                  <a:lnTo>
                    <a:pt x="224536" y="0"/>
                  </a:lnTo>
                  <a:lnTo>
                    <a:pt x="224536" y="1464691"/>
                  </a:lnTo>
                  <a:lnTo>
                    <a:pt x="0" y="1464691"/>
                  </a:lnTo>
                  <a:close/>
                </a:path>
              </a:pathLst>
            </a:custGeom>
            <a:solidFill>
              <a:srgbClr val="7FBA00"/>
            </a:solidFill>
          </p:spPr>
        </p:sp>
      </p:grpSp>
      <p:sp>
        <p:nvSpPr>
          <p:cNvPr id="8" name="Freeform 8" descr="A blue and white background  Description automatically generated with medium confidence"/>
          <p:cNvSpPr/>
          <p:nvPr/>
        </p:nvSpPr>
        <p:spPr>
          <a:xfrm>
            <a:off x="0" y="-19050"/>
            <a:ext cx="14758988" cy="1085852"/>
          </a:xfrm>
          <a:custGeom>
            <a:avLst/>
            <a:gdLst/>
            <a:ahLst/>
            <a:cxnLst/>
            <a:rect l="l" t="t" r="r" b="b"/>
            <a:pathLst>
              <a:path w="14758988" h="1085852">
                <a:moveTo>
                  <a:pt x="0" y="0"/>
                </a:moveTo>
                <a:lnTo>
                  <a:pt x="14758988" y="0"/>
                </a:lnTo>
                <a:lnTo>
                  <a:pt x="14758988" y="1085852"/>
                </a:lnTo>
                <a:lnTo>
                  <a:pt x="0" y="1085852"/>
                </a:lnTo>
                <a:lnTo>
                  <a:pt x="0" y="0"/>
                </a:lnTo>
                <a:close/>
              </a:path>
            </a:pathLst>
          </a:custGeom>
          <a:blipFill>
            <a:blip r:embed="rId3">
              <a:alphaModFix amt="16000"/>
            </a:blip>
            <a:stretch>
              <a:fillRect t="-213488" r="-1645" b="-549997"/>
            </a:stretch>
          </a:blipFill>
        </p:spPr>
      </p:sp>
      <p:grpSp>
        <p:nvGrpSpPr>
          <p:cNvPr id="9" name="Group 9"/>
          <p:cNvGrpSpPr/>
          <p:nvPr/>
        </p:nvGrpSpPr>
        <p:grpSpPr>
          <a:xfrm>
            <a:off x="17887950" y="-628"/>
            <a:ext cx="400050" cy="1098536"/>
            <a:chOff x="0" y="0"/>
            <a:chExt cx="533400" cy="1464714"/>
          </a:xfrm>
        </p:grpSpPr>
        <p:sp>
          <p:nvSpPr>
            <p:cNvPr id="10" name="Freeform 10"/>
            <p:cNvSpPr/>
            <p:nvPr/>
          </p:nvSpPr>
          <p:spPr>
            <a:xfrm>
              <a:off x="0" y="0"/>
              <a:ext cx="533400" cy="1464691"/>
            </a:xfrm>
            <a:custGeom>
              <a:avLst/>
              <a:gdLst/>
              <a:ahLst/>
              <a:cxnLst/>
              <a:rect l="l" t="t" r="r" b="b"/>
              <a:pathLst>
                <a:path w="533400" h="1464691">
                  <a:moveTo>
                    <a:pt x="0" y="0"/>
                  </a:moveTo>
                  <a:lnTo>
                    <a:pt x="533400" y="0"/>
                  </a:lnTo>
                  <a:lnTo>
                    <a:pt x="533400" y="1464691"/>
                  </a:lnTo>
                  <a:lnTo>
                    <a:pt x="0" y="1464691"/>
                  </a:lnTo>
                  <a:close/>
                </a:path>
              </a:pathLst>
            </a:custGeom>
            <a:solidFill>
              <a:srgbClr val="FED500"/>
            </a:solidFill>
          </p:spPr>
        </p:sp>
      </p:grpSp>
      <p:grpSp>
        <p:nvGrpSpPr>
          <p:cNvPr id="11" name="Group 11"/>
          <p:cNvGrpSpPr/>
          <p:nvPr/>
        </p:nvGrpSpPr>
        <p:grpSpPr>
          <a:xfrm>
            <a:off x="382656" y="1581618"/>
            <a:ext cx="9153939" cy="600165"/>
            <a:chOff x="0" y="0"/>
            <a:chExt cx="12205252" cy="800220"/>
          </a:xfrm>
        </p:grpSpPr>
        <p:sp>
          <p:nvSpPr>
            <p:cNvPr id="12" name="Freeform 12"/>
            <p:cNvSpPr/>
            <p:nvPr/>
          </p:nvSpPr>
          <p:spPr>
            <a:xfrm>
              <a:off x="0" y="0"/>
              <a:ext cx="12205252" cy="800220"/>
            </a:xfrm>
            <a:custGeom>
              <a:avLst/>
              <a:gdLst/>
              <a:ahLst/>
              <a:cxnLst/>
              <a:rect l="l" t="t" r="r" b="b"/>
              <a:pathLst>
                <a:path w="12205252" h="800220">
                  <a:moveTo>
                    <a:pt x="0" y="0"/>
                  </a:moveTo>
                  <a:lnTo>
                    <a:pt x="12205252" y="0"/>
                  </a:lnTo>
                  <a:lnTo>
                    <a:pt x="12205252" y="800220"/>
                  </a:lnTo>
                  <a:lnTo>
                    <a:pt x="0" y="800220"/>
                  </a:lnTo>
                  <a:close/>
                </a:path>
              </a:pathLst>
            </a:custGeom>
            <a:solidFill>
              <a:srgbClr val="000000">
                <a:alpha val="0"/>
              </a:srgbClr>
            </a:solidFill>
          </p:spPr>
        </p:sp>
        <p:sp>
          <p:nvSpPr>
            <p:cNvPr id="13" name="TextBox 13"/>
            <p:cNvSpPr txBox="1"/>
            <p:nvPr/>
          </p:nvSpPr>
          <p:spPr>
            <a:xfrm>
              <a:off x="0" y="-66675"/>
              <a:ext cx="12205252" cy="866895"/>
            </a:xfrm>
            <a:prstGeom prst="rect">
              <a:avLst/>
            </a:prstGeom>
          </p:spPr>
          <p:txBody>
            <a:bodyPr lIns="0" tIns="0" rIns="0" bIns="0" rtlCol="0" anchor="t"/>
            <a:lstStyle/>
            <a:p>
              <a:pPr algn="l">
                <a:lnSpc>
                  <a:spcPts val="3600"/>
                </a:lnSpc>
              </a:pPr>
              <a:r>
                <a:rPr lang="en-US" sz="3000" b="1">
                  <a:solidFill>
                    <a:srgbClr val="213163"/>
                  </a:solidFill>
                  <a:latin typeface="Arial Bold"/>
                  <a:ea typeface="Arial Bold"/>
                  <a:cs typeface="Arial Bold"/>
                  <a:sym typeface="Arial Bold"/>
                </a:rPr>
                <a:t>Data Collection and Preparation </a:t>
              </a:r>
            </a:p>
          </p:txBody>
        </p:sp>
      </p:grpSp>
      <p:sp>
        <p:nvSpPr>
          <p:cNvPr id="14" name="TextBox 14"/>
          <p:cNvSpPr txBox="1"/>
          <p:nvPr/>
        </p:nvSpPr>
        <p:spPr>
          <a:xfrm>
            <a:off x="2111609" y="3881884"/>
            <a:ext cx="14347592" cy="2270967"/>
          </a:xfrm>
          <a:prstGeom prst="rect">
            <a:avLst/>
          </a:prstGeom>
        </p:spPr>
        <p:txBody>
          <a:bodyPr lIns="0" tIns="0" rIns="0" bIns="0" rtlCol="0" anchor="t">
            <a:spAutoFit/>
          </a:bodyPr>
          <a:lstStyle/>
          <a:p>
            <a:pPr algn="just">
              <a:lnSpc>
                <a:spcPts val="4306"/>
              </a:lnSpc>
            </a:pPr>
            <a:r>
              <a:rPr lang="en-US" sz="3588">
                <a:solidFill>
                  <a:srgbClr val="000000"/>
                </a:solidFill>
                <a:latin typeface="Calibri (MS)"/>
                <a:ea typeface="Calibri (MS)"/>
                <a:cs typeface="Calibri (MS)"/>
                <a:sym typeface="Calibri (MS)"/>
              </a:rPr>
              <a:t>Energy Usage Data: Historical electricity and HVAC consumption records.</a:t>
            </a:r>
          </a:p>
          <a:p>
            <a:pPr algn="just">
              <a:lnSpc>
                <a:spcPts val="4306"/>
              </a:lnSpc>
            </a:pPr>
            <a:r>
              <a:rPr lang="en-US" sz="3588">
                <a:solidFill>
                  <a:srgbClr val="000000"/>
                </a:solidFill>
                <a:latin typeface="Calibri (MS)"/>
                <a:ea typeface="Calibri (MS)"/>
                <a:cs typeface="Calibri (MS)"/>
                <a:sym typeface="Calibri (MS)"/>
              </a:rPr>
              <a:t>Occupancy Patterns: Sensor-based data to monitor space utilization.</a:t>
            </a:r>
          </a:p>
          <a:p>
            <a:pPr algn="just">
              <a:lnSpc>
                <a:spcPts val="4306"/>
              </a:lnSpc>
            </a:pPr>
            <a:r>
              <a:rPr lang="en-US" sz="3588">
                <a:solidFill>
                  <a:srgbClr val="000000"/>
                </a:solidFill>
                <a:latin typeface="Calibri (MS)"/>
                <a:ea typeface="Calibri (MS)"/>
                <a:cs typeface="Calibri (MS)"/>
                <a:sym typeface="Calibri (MS)"/>
              </a:rPr>
              <a:t>Weather Conditions: External climate data to optimize HVAC efficiency.</a:t>
            </a:r>
          </a:p>
          <a:p>
            <a:pPr algn="just">
              <a:lnSpc>
                <a:spcPts val="4306"/>
              </a:lnSpc>
              <a:spcBef>
                <a:spcPct val="0"/>
              </a:spcBef>
            </a:pPr>
            <a:r>
              <a:rPr lang="en-US" sz="3588">
                <a:solidFill>
                  <a:srgbClr val="000000"/>
                </a:solidFill>
                <a:latin typeface="Calibri (MS)"/>
                <a:ea typeface="Calibri (MS)"/>
                <a:cs typeface="Calibri (MS)"/>
                <a:sym typeface="Calibri (MS)"/>
              </a:rPr>
              <a:t>Cost Analysis: Comparison of pre- and post-implementation energy expenses.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A close up of a sign  Description automatically generated"/>
          <p:cNvSpPr/>
          <p:nvPr/>
        </p:nvSpPr>
        <p:spPr>
          <a:xfrm>
            <a:off x="15109032" y="117003"/>
            <a:ext cx="2700338" cy="863271"/>
          </a:xfrm>
          <a:custGeom>
            <a:avLst/>
            <a:gdLst/>
            <a:ahLst/>
            <a:cxnLst/>
            <a:rect l="l" t="t" r="r" b="b"/>
            <a:pathLst>
              <a:path w="2700338" h="863271">
                <a:moveTo>
                  <a:pt x="0" y="0"/>
                </a:moveTo>
                <a:lnTo>
                  <a:pt x="2700338" y="0"/>
                </a:lnTo>
                <a:lnTo>
                  <a:pt x="2700338" y="863271"/>
                </a:lnTo>
                <a:lnTo>
                  <a:pt x="0" y="863271"/>
                </a:lnTo>
                <a:lnTo>
                  <a:pt x="0" y="0"/>
                </a:lnTo>
                <a:close/>
              </a:path>
            </a:pathLst>
          </a:custGeom>
          <a:blipFill>
            <a:blip r:embed="rId2"/>
            <a:stretch>
              <a:fillRect b="-4568"/>
            </a:stretch>
          </a:blipFill>
        </p:spPr>
      </p:sp>
      <p:grpSp>
        <p:nvGrpSpPr>
          <p:cNvPr id="3" name="Group 3"/>
          <p:cNvGrpSpPr/>
          <p:nvPr/>
        </p:nvGrpSpPr>
        <p:grpSpPr>
          <a:xfrm>
            <a:off x="-19048" y="-19050"/>
            <a:ext cx="14782800" cy="1114545"/>
            <a:chOff x="0" y="0"/>
            <a:chExt cx="19710400" cy="1486060"/>
          </a:xfrm>
        </p:grpSpPr>
        <p:sp>
          <p:nvSpPr>
            <p:cNvPr id="4" name="Freeform 4"/>
            <p:cNvSpPr/>
            <p:nvPr/>
          </p:nvSpPr>
          <p:spPr>
            <a:xfrm>
              <a:off x="25400" y="25400"/>
              <a:ext cx="19659600" cy="1435227"/>
            </a:xfrm>
            <a:custGeom>
              <a:avLst/>
              <a:gdLst/>
              <a:ahLst/>
              <a:cxnLst/>
              <a:rect l="l" t="t" r="r" b="b"/>
              <a:pathLst>
                <a:path w="19659600" h="1435227">
                  <a:moveTo>
                    <a:pt x="0" y="0"/>
                  </a:moveTo>
                  <a:lnTo>
                    <a:pt x="19659600" y="0"/>
                  </a:lnTo>
                  <a:lnTo>
                    <a:pt x="19659600" y="1435227"/>
                  </a:lnTo>
                  <a:lnTo>
                    <a:pt x="0" y="1435227"/>
                  </a:lnTo>
                  <a:close/>
                </a:path>
              </a:pathLst>
            </a:custGeom>
            <a:solidFill>
              <a:srgbClr val="213264"/>
            </a:solidFill>
          </p:spPr>
        </p:sp>
        <p:sp>
          <p:nvSpPr>
            <p:cNvPr id="5" name="Freeform 5"/>
            <p:cNvSpPr/>
            <p:nvPr/>
          </p:nvSpPr>
          <p:spPr>
            <a:xfrm>
              <a:off x="0" y="0"/>
              <a:ext cx="19710400" cy="1486027"/>
            </a:xfrm>
            <a:custGeom>
              <a:avLst/>
              <a:gdLst/>
              <a:ahLst/>
              <a:cxnLst/>
              <a:rect l="l" t="t" r="r" b="b"/>
              <a:pathLst>
                <a:path w="19710400" h="1486027">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id="6" name="Group 6"/>
          <p:cNvGrpSpPr/>
          <p:nvPr/>
        </p:nvGrpSpPr>
        <p:grpSpPr>
          <a:xfrm>
            <a:off x="14833450" y="-628"/>
            <a:ext cx="168424" cy="1098536"/>
            <a:chOff x="0" y="0"/>
            <a:chExt cx="224566" cy="1464714"/>
          </a:xfrm>
        </p:grpSpPr>
        <p:sp>
          <p:nvSpPr>
            <p:cNvPr id="7" name="Freeform 7"/>
            <p:cNvSpPr/>
            <p:nvPr/>
          </p:nvSpPr>
          <p:spPr>
            <a:xfrm>
              <a:off x="0" y="0"/>
              <a:ext cx="224536" cy="1464691"/>
            </a:xfrm>
            <a:custGeom>
              <a:avLst/>
              <a:gdLst/>
              <a:ahLst/>
              <a:cxnLst/>
              <a:rect l="l" t="t" r="r" b="b"/>
              <a:pathLst>
                <a:path w="224536" h="1464691">
                  <a:moveTo>
                    <a:pt x="0" y="0"/>
                  </a:moveTo>
                  <a:lnTo>
                    <a:pt x="224536" y="0"/>
                  </a:lnTo>
                  <a:lnTo>
                    <a:pt x="224536" y="1464691"/>
                  </a:lnTo>
                  <a:lnTo>
                    <a:pt x="0" y="1464691"/>
                  </a:lnTo>
                  <a:close/>
                </a:path>
              </a:pathLst>
            </a:custGeom>
            <a:solidFill>
              <a:srgbClr val="7FBA00"/>
            </a:solidFill>
          </p:spPr>
        </p:sp>
      </p:grpSp>
      <p:sp>
        <p:nvSpPr>
          <p:cNvPr id="8" name="Freeform 8" descr="A blue and white background  Description automatically generated with medium confidence"/>
          <p:cNvSpPr/>
          <p:nvPr/>
        </p:nvSpPr>
        <p:spPr>
          <a:xfrm>
            <a:off x="0" y="-19050"/>
            <a:ext cx="14758988" cy="1085852"/>
          </a:xfrm>
          <a:custGeom>
            <a:avLst/>
            <a:gdLst/>
            <a:ahLst/>
            <a:cxnLst/>
            <a:rect l="l" t="t" r="r" b="b"/>
            <a:pathLst>
              <a:path w="14758988" h="1085852">
                <a:moveTo>
                  <a:pt x="0" y="0"/>
                </a:moveTo>
                <a:lnTo>
                  <a:pt x="14758988" y="0"/>
                </a:lnTo>
                <a:lnTo>
                  <a:pt x="14758988" y="1085852"/>
                </a:lnTo>
                <a:lnTo>
                  <a:pt x="0" y="1085852"/>
                </a:lnTo>
                <a:lnTo>
                  <a:pt x="0" y="0"/>
                </a:lnTo>
                <a:close/>
              </a:path>
            </a:pathLst>
          </a:custGeom>
          <a:blipFill>
            <a:blip r:embed="rId3">
              <a:alphaModFix amt="16000"/>
            </a:blip>
            <a:stretch>
              <a:fillRect t="-213488" r="-1645" b="-549997"/>
            </a:stretch>
          </a:blipFill>
        </p:spPr>
      </p:sp>
      <p:grpSp>
        <p:nvGrpSpPr>
          <p:cNvPr id="9" name="Group 9"/>
          <p:cNvGrpSpPr/>
          <p:nvPr/>
        </p:nvGrpSpPr>
        <p:grpSpPr>
          <a:xfrm>
            <a:off x="17887950" y="-628"/>
            <a:ext cx="400050" cy="1098536"/>
            <a:chOff x="0" y="0"/>
            <a:chExt cx="533400" cy="1464714"/>
          </a:xfrm>
        </p:grpSpPr>
        <p:sp>
          <p:nvSpPr>
            <p:cNvPr id="10" name="Freeform 10"/>
            <p:cNvSpPr/>
            <p:nvPr/>
          </p:nvSpPr>
          <p:spPr>
            <a:xfrm>
              <a:off x="0" y="0"/>
              <a:ext cx="533400" cy="1464691"/>
            </a:xfrm>
            <a:custGeom>
              <a:avLst/>
              <a:gdLst/>
              <a:ahLst/>
              <a:cxnLst/>
              <a:rect l="l" t="t" r="r" b="b"/>
              <a:pathLst>
                <a:path w="533400" h="1464691">
                  <a:moveTo>
                    <a:pt x="0" y="0"/>
                  </a:moveTo>
                  <a:lnTo>
                    <a:pt x="533400" y="0"/>
                  </a:lnTo>
                  <a:lnTo>
                    <a:pt x="533400" y="1464691"/>
                  </a:lnTo>
                  <a:lnTo>
                    <a:pt x="0" y="1464691"/>
                  </a:lnTo>
                  <a:close/>
                </a:path>
              </a:pathLst>
            </a:custGeom>
            <a:solidFill>
              <a:srgbClr val="FED500"/>
            </a:solidFill>
          </p:spPr>
        </p:sp>
      </p:grpSp>
      <p:grpSp>
        <p:nvGrpSpPr>
          <p:cNvPr id="11" name="Group 11"/>
          <p:cNvGrpSpPr/>
          <p:nvPr/>
        </p:nvGrpSpPr>
        <p:grpSpPr>
          <a:xfrm>
            <a:off x="382656" y="1581618"/>
            <a:ext cx="9153939" cy="600165"/>
            <a:chOff x="0" y="0"/>
            <a:chExt cx="12205252" cy="800220"/>
          </a:xfrm>
        </p:grpSpPr>
        <p:sp>
          <p:nvSpPr>
            <p:cNvPr id="12" name="Freeform 12"/>
            <p:cNvSpPr/>
            <p:nvPr/>
          </p:nvSpPr>
          <p:spPr>
            <a:xfrm>
              <a:off x="0" y="0"/>
              <a:ext cx="12205252" cy="800220"/>
            </a:xfrm>
            <a:custGeom>
              <a:avLst/>
              <a:gdLst/>
              <a:ahLst/>
              <a:cxnLst/>
              <a:rect l="l" t="t" r="r" b="b"/>
              <a:pathLst>
                <a:path w="12205252" h="800220">
                  <a:moveTo>
                    <a:pt x="0" y="0"/>
                  </a:moveTo>
                  <a:lnTo>
                    <a:pt x="12205252" y="0"/>
                  </a:lnTo>
                  <a:lnTo>
                    <a:pt x="12205252" y="800220"/>
                  </a:lnTo>
                  <a:lnTo>
                    <a:pt x="0" y="800220"/>
                  </a:lnTo>
                  <a:close/>
                </a:path>
              </a:pathLst>
            </a:custGeom>
            <a:solidFill>
              <a:srgbClr val="000000">
                <a:alpha val="0"/>
              </a:srgbClr>
            </a:solidFill>
          </p:spPr>
        </p:sp>
        <p:sp>
          <p:nvSpPr>
            <p:cNvPr id="13" name="TextBox 13"/>
            <p:cNvSpPr txBox="1"/>
            <p:nvPr/>
          </p:nvSpPr>
          <p:spPr>
            <a:xfrm>
              <a:off x="0" y="-66675"/>
              <a:ext cx="12205252" cy="866895"/>
            </a:xfrm>
            <a:prstGeom prst="rect">
              <a:avLst/>
            </a:prstGeom>
          </p:spPr>
          <p:txBody>
            <a:bodyPr lIns="0" tIns="0" rIns="0" bIns="0" rtlCol="0" anchor="t"/>
            <a:lstStyle/>
            <a:p>
              <a:pPr algn="l">
                <a:lnSpc>
                  <a:spcPts val="3600"/>
                </a:lnSpc>
              </a:pPr>
              <a:r>
                <a:rPr lang="en-US" sz="3000" b="1">
                  <a:solidFill>
                    <a:srgbClr val="213163"/>
                  </a:solidFill>
                  <a:latin typeface="Arial Bold"/>
                  <a:ea typeface="Arial Bold"/>
                  <a:cs typeface="Arial Bold"/>
                  <a:sym typeface="Arial Bold"/>
                </a:rPr>
                <a:t>Proposed Solution (Methodology)</a:t>
              </a:r>
            </a:p>
          </p:txBody>
        </p:sp>
      </p:grpSp>
      <p:sp>
        <p:nvSpPr>
          <p:cNvPr id="14" name="TextBox 14"/>
          <p:cNvSpPr txBox="1"/>
          <p:nvPr/>
        </p:nvSpPr>
        <p:spPr>
          <a:xfrm>
            <a:off x="2240914" y="3246754"/>
            <a:ext cx="13806171" cy="5010149"/>
          </a:xfrm>
          <a:prstGeom prst="rect">
            <a:avLst/>
          </a:prstGeom>
        </p:spPr>
        <p:txBody>
          <a:bodyPr lIns="0" tIns="0" rIns="0" bIns="0" rtlCol="0" anchor="t">
            <a:spAutoFit/>
          </a:bodyPr>
          <a:lstStyle/>
          <a:p>
            <a:pPr algn="just">
              <a:lnSpc>
                <a:spcPts val="3018"/>
              </a:lnSpc>
            </a:pPr>
            <a:r>
              <a:rPr lang="en-US" sz="2515">
                <a:solidFill>
                  <a:srgbClr val="000000"/>
                </a:solidFill>
                <a:latin typeface="Calibri (MS)"/>
                <a:ea typeface="Calibri (MS)"/>
                <a:cs typeface="Calibri (MS)"/>
                <a:sym typeface="Calibri (MS)"/>
              </a:rPr>
              <a:t>Mahes Corporate Tower adopted the following smart technologies:</a:t>
            </a:r>
          </a:p>
          <a:p>
            <a:pPr algn="just">
              <a:lnSpc>
                <a:spcPts val="3018"/>
              </a:lnSpc>
            </a:pPr>
            <a:endParaRPr lang="en-US" sz="2515">
              <a:solidFill>
                <a:srgbClr val="000000"/>
              </a:solidFill>
              <a:latin typeface="Calibri (MS)"/>
              <a:ea typeface="Calibri (MS)"/>
              <a:cs typeface="Calibri (MS)"/>
              <a:sym typeface="Calibri (MS)"/>
            </a:endParaRPr>
          </a:p>
          <a:p>
            <a:pPr algn="just">
              <a:lnSpc>
                <a:spcPts val="3018"/>
              </a:lnSpc>
            </a:pPr>
            <a:r>
              <a:rPr lang="en-US" sz="2515">
                <a:solidFill>
                  <a:srgbClr val="000000"/>
                </a:solidFill>
                <a:latin typeface="Calibri (MS)"/>
                <a:ea typeface="Calibri (MS)"/>
                <a:cs typeface="Calibri (MS)"/>
                <a:sym typeface="Calibri (MS)"/>
              </a:rPr>
              <a:t>1. Building Management System (BMS): Automated monitoring and control of energy-intensive systems.</a:t>
            </a:r>
          </a:p>
          <a:p>
            <a:pPr algn="just">
              <a:lnSpc>
                <a:spcPts val="3018"/>
              </a:lnSpc>
            </a:pPr>
            <a:endParaRPr lang="en-US" sz="2515">
              <a:solidFill>
                <a:srgbClr val="000000"/>
              </a:solidFill>
              <a:latin typeface="Calibri (MS)"/>
              <a:ea typeface="Calibri (MS)"/>
              <a:cs typeface="Calibri (MS)"/>
              <a:sym typeface="Calibri (MS)"/>
            </a:endParaRPr>
          </a:p>
          <a:p>
            <a:pPr algn="just">
              <a:lnSpc>
                <a:spcPts val="3018"/>
              </a:lnSpc>
            </a:pPr>
            <a:r>
              <a:rPr lang="en-US" sz="2515">
                <a:solidFill>
                  <a:srgbClr val="000000"/>
                </a:solidFill>
                <a:latin typeface="Calibri (MS)"/>
                <a:ea typeface="Calibri (MS)"/>
                <a:cs typeface="Calibri (MS)"/>
                <a:sym typeface="Calibri (MS)"/>
              </a:rPr>
              <a:t>2. IoT Sensors: Real-time tracking of occupancy, temperature, and humidity.</a:t>
            </a:r>
          </a:p>
          <a:p>
            <a:pPr algn="just">
              <a:lnSpc>
                <a:spcPts val="3018"/>
              </a:lnSpc>
            </a:pPr>
            <a:endParaRPr lang="en-US" sz="2515">
              <a:solidFill>
                <a:srgbClr val="000000"/>
              </a:solidFill>
              <a:latin typeface="Calibri (MS)"/>
              <a:ea typeface="Calibri (MS)"/>
              <a:cs typeface="Calibri (MS)"/>
              <a:sym typeface="Calibri (MS)"/>
            </a:endParaRPr>
          </a:p>
          <a:p>
            <a:pPr algn="just">
              <a:lnSpc>
                <a:spcPts val="3018"/>
              </a:lnSpc>
            </a:pPr>
            <a:r>
              <a:rPr lang="en-US" sz="2515">
                <a:solidFill>
                  <a:srgbClr val="000000"/>
                </a:solidFill>
                <a:latin typeface="Calibri (MS)"/>
                <a:ea typeface="Calibri (MS)"/>
                <a:cs typeface="Calibri (MS)"/>
                <a:sym typeface="Calibri (MS)"/>
              </a:rPr>
              <a:t>3. Automated Lighting Systems: Motion and daylight sensors with LED lighting.</a:t>
            </a:r>
          </a:p>
          <a:p>
            <a:pPr algn="just">
              <a:lnSpc>
                <a:spcPts val="3018"/>
              </a:lnSpc>
            </a:pPr>
            <a:endParaRPr lang="en-US" sz="2515">
              <a:solidFill>
                <a:srgbClr val="000000"/>
              </a:solidFill>
              <a:latin typeface="Calibri (MS)"/>
              <a:ea typeface="Calibri (MS)"/>
              <a:cs typeface="Calibri (MS)"/>
              <a:sym typeface="Calibri (MS)"/>
            </a:endParaRPr>
          </a:p>
          <a:p>
            <a:pPr algn="just">
              <a:lnSpc>
                <a:spcPts val="3018"/>
              </a:lnSpc>
            </a:pPr>
            <a:r>
              <a:rPr lang="en-US" sz="2515">
                <a:solidFill>
                  <a:srgbClr val="000000"/>
                </a:solidFill>
                <a:latin typeface="Calibri (MS)"/>
                <a:ea typeface="Calibri (MS)"/>
                <a:cs typeface="Calibri (MS)"/>
                <a:sym typeface="Calibri (MS)"/>
              </a:rPr>
              <a:t>4. Smart HVAC Controls: AI-driven climate control adapting to occupancy and external weather conditions.</a:t>
            </a:r>
          </a:p>
          <a:p>
            <a:pPr algn="just">
              <a:lnSpc>
                <a:spcPts val="3018"/>
              </a:lnSpc>
            </a:pPr>
            <a:endParaRPr lang="en-US" sz="2515">
              <a:solidFill>
                <a:srgbClr val="000000"/>
              </a:solidFill>
              <a:latin typeface="Calibri (MS)"/>
              <a:ea typeface="Calibri (MS)"/>
              <a:cs typeface="Calibri (MS)"/>
              <a:sym typeface="Calibri (MS)"/>
            </a:endParaRPr>
          </a:p>
          <a:p>
            <a:pPr algn="just">
              <a:lnSpc>
                <a:spcPts val="3018"/>
              </a:lnSpc>
            </a:pPr>
            <a:r>
              <a:rPr lang="en-US" sz="2515">
                <a:solidFill>
                  <a:srgbClr val="000000"/>
                </a:solidFill>
                <a:latin typeface="Calibri (MS)"/>
                <a:ea typeface="Calibri (MS)"/>
                <a:cs typeface="Calibri (MS)"/>
                <a:sym typeface="Calibri (MS)"/>
              </a:rPr>
              <a:t>5. Renewable Energy Integration: Solar panels and smart grid connectivity.</a:t>
            </a:r>
          </a:p>
          <a:p>
            <a:pPr algn="just">
              <a:lnSpc>
                <a:spcPts val="3018"/>
              </a:lnSpc>
            </a:pPr>
            <a:endParaRPr lang="en-US" sz="2515">
              <a:solidFill>
                <a:srgbClr val="000000"/>
              </a:solidFill>
              <a:latin typeface="Calibri (MS)"/>
              <a:ea typeface="Calibri (MS)"/>
              <a:cs typeface="Calibri (MS)"/>
              <a:sym typeface="Calibri (MS)"/>
            </a:endParaRPr>
          </a:p>
          <a:p>
            <a:pPr algn="just">
              <a:lnSpc>
                <a:spcPts val="3018"/>
              </a:lnSpc>
              <a:spcBef>
                <a:spcPct val="0"/>
              </a:spcBef>
            </a:pPr>
            <a:r>
              <a:rPr lang="en-US" sz="2515">
                <a:solidFill>
                  <a:srgbClr val="000000"/>
                </a:solidFill>
                <a:latin typeface="Calibri (MS)"/>
                <a:ea typeface="Calibri (MS)"/>
                <a:cs typeface="Calibri (MS)"/>
                <a:sym typeface="Calibri (MS)"/>
              </a:rPr>
              <a:t>6. Predictive Maintenance: AI-based fault detection to prevent energy wastage.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A close up of a sign  Description automatically generated"/>
          <p:cNvSpPr/>
          <p:nvPr/>
        </p:nvSpPr>
        <p:spPr>
          <a:xfrm>
            <a:off x="15109032" y="117003"/>
            <a:ext cx="2700338" cy="863271"/>
          </a:xfrm>
          <a:custGeom>
            <a:avLst/>
            <a:gdLst/>
            <a:ahLst/>
            <a:cxnLst/>
            <a:rect l="l" t="t" r="r" b="b"/>
            <a:pathLst>
              <a:path w="2700338" h="863271">
                <a:moveTo>
                  <a:pt x="0" y="0"/>
                </a:moveTo>
                <a:lnTo>
                  <a:pt x="2700338" y="0"/>
                </a:lnTo>
                <a:lnTo>
                  <a:pt x="2700338" y="863271"/>
                </a:lnTo>
                <a:lnTo>
                  <a:pt x="0" y="863271"/>
                </a:lnTo>
                <a:lnTo>
                  <a:pt x="0" y="0"/>
                </a:lnTo>
                <a:close/>
              </a:path>
            </a:pathLst>
          </a:custGeom>
          <a:blipFill>
            <a:blip r:embed="rId2"/>
            <a:stretch>
              <a:fillRect b="-4568"/>
            </a:stretch>
          </a:blipFill>
        </p:spPr>
      </p:sp>
      <p:grpSp>
        <p:nvGrpSpPr>
          <p:cNvPr id="3" name="Group 3"/>
          <p:cNvGrpSpPr/>
          <p:nvPr/>
        </p:nvGrpSpPr>
        <p:grpSpPr>
          <a:xfrm>
            <a:off x="-19048" y="-19050"/>
            <a:ext cx="14782800" cy="1114545"/>
            <a:chOff x="0" y="0"/>
            <a:chExt cx="19710400" cy="1486060"/>
          </a:xfrm>
        </p:grpSpPr>
        <p:sp>
          <p:nvSpPr>
            <p:cNvPr id="4" name="Freeform 4"/>
            <p:cNvSpPr/>
            <p:nvPr/>
          </p:nvSpPr>
          <p:spPr>
            <a:xfrm>
              <a:off x="25400" y="25400"/>
              <a:ext cx="19659600" cy="1435227"/>
            </a:xfrm>
            <a:custGeom>
              <a:avLst/>
              <a:gdLst/>
              <a:ahLst/>
              <a:cxnLst/>
              <a:rect l="l" t="t" r="r" b="b"/>
              <a:pathLst>
                <a:path w="19659600" h="1435227">
                  <a:moveTo>
                    <a:pt x="0" y="0"/>
                  </a:moveTo>
                  <a:lnTo>
                    <a:pt x="19659600" y="0"/>
                  </a:lnTo>
                  <a:lnTo>
                    <a:pt x="19659600" y="1435227"/>
                  </a:lnTo>
                  <a:lnTo>
                    <a:pt x="0" y="1435227"/>
                  </a:lnTo>
                  <a:close/>
                </a:path>
              </a:pathLst>
            </a:custGeom>
            <a:solidFill>
              <a:srgbClr val="213264"/>
            </a:solidFill>
          </p:spPr>
        </p:sp>
        <p:sp>
          <p:nvSpPr>
            <p:cNvPr id="5" name="Freeform 5"/>
            <p:cNvSpPr/>
            <p:nvPr/>
          </p:nvSpPr>
          <p:spPr>
            <a:xfrm>
              <a:off x="0" y="0"/>
              <a:ext cx="19710400" cy="1486027"/>
            </a:xfrm>
            <a:custGeom>
              <a:avLst/>
              <a:gdLst/>
              <a:ahLst/>
              <a:cxnLst/>
              <a:rect l="l" t="t" r="r" b="b"/>
              <a:pathLst>
                <a:path w="19710400" h="1486027">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id="6" name="Group 6"/>
          <p:cNvGrpSpPr/>
          <p:nvPr/>
        </p:nvGrpSpPr>
        <p:grpSpPr>
          <a:xfrm>
            <a:off x="14833450" y="-628"/>
            <a:ext cx="168424" cy="1098536"/>
            <a:chOff x="0" y="0"/>
            <a:chExt cx="224566" cy="1464714"/>
          </a:xfrm>
        </p:grpSpPr>
        <p:sp>
          <p:nvSpPr>
            <p:cNvPr id="7" name="Freeform 7"/>
            <p:cNvSpPr/>
            <p:nvPr/>
          </p:nvSpPr>
          <p:spPr>
            <a:xfrm>
              <a:off x="0" y="0"/>
              <a:ext cx="224536" cy="1464691"/>
            </a:xfrm>
            <a:custGeom>
              <a:avLst/>
              <a:gdLst/>
              <a:ahLst/>
              <a:cxnLst/>
              <a:rect l="l" t="t" r="r" b="b"/>
              <a:pathLst>
                <a:path w="224536" h="1464691">
                  <a:moveTo>
                    <a:pt x="0" y="0"/>
                  </a:moveTo>
                  <a:lnTo>
                    <a:pt x="224536" y="0"/>
                  </a:lnTo>
                  <a:lnTo>
                    <a:pt x="224536" y="1464691"/>
                  </a:lnTo>
                  <a:lnTo>
                    <a:pt x="0" y="1464691"/>
                  </a:lnTo>
                  <a:close/>
                </a:path>
              </a:pathLst>
            </a:custGeom>
            <a:solidFill>
              <a:srgbClr val="7FBA00"/>
            </a:solidFill>
          </p:spPr>
        </p:sp>
      </p:grpSp>
      <p:sp>
        <p:nvSpPr>
          <p:cNvPr id="8" name="Freeform 8" descr="A blue and white background  Description automatically generated with medium confidence"/>
          <p:cNvSpPr/>
          <p:nvPr/>
        </p:nvSpPr>
        <p:spPr>
          <a:xfrm>
            <a:off x="0" y="-19050"/>
            <a:ext cx="14758988" cy="1085852"/>
          </a:xfrm>
          <a:custGeom>
            <a:avLst/>
            <a:gdLst/>
            <a:ahLst/>
            <a:cxnLst/>
            <a:rect l="l" t="t" r="r" b="b"/>
            <a:pathLst>
              <a:path w="14758988" h="1085852">
                <a:moveTo>
                  <a:pt x="0" y="0"/>
                </a:moveTo>
                <a:lnTo>
                  <a:pt x="14758988" y="0"/>
                </a:lnTo>
                <a:lnTo>
                  <a:pt x="14758988" y="1085852"/>
                </a:lnTo>
                <a:lnTo>
                  <a:pt x="0" y="1085852"/>
                </a:lnTo>
                <a:lnTo>
                  <a:pt x="0" y="0"/>
                </a:lnTo>
                <a:close/>
              </a:path>
            </a:pathLst>
          </a:custGeom>
          <a:blipFill>
            <a:blip r:embed="rId3">
              <a:alphaModFix amt="16000"/>
            </a:blip>
            <a:stretch>
              <a:fillRect t="-213488" r="-1645" b="-549997"/>
            </a:stretch>
          </a:blipFill>
        </p:spPr>
      </p:sp>
      <p:grpSp>
        <p:nvGrpSpPr>
          <p:cNvPr id="9" name="Group 9"/>
          <p:cNvGrpSpPr/>
          <p:nvPr/>
        </p:nvGrpSpPr>
        <p:grpSpPr>
          <a:xfrm>
            <a:off x="17887950" y="-628"/>
            <a:ext cx="400050" cy="1098536"/>
            <a:chOff x="0" y="0"/>
            <a:chExt cx="533400" cy="1464714"/>
          </a:xfrm>
        </p:grpSpPr>
        <p:sp>
          <p:nvSpPr>
            <p:cNvPr id="10" name="Freeform 10"/>
            <p:cNvSpPr/>
            <p:nvPr/>
          </p:nvSpPr>
          <p:spPr>
            <a:xfrm>
              <a:off x="0" y="0"/>
              <a:ext cx="533400" cy="1464691"/>
            </a:xfrm>
            <a:custGeom>
              <a:avLst/>
              <a:gdLst/>
              <a:ahLst/>
              <a:cxnLst/>
              <a:rect l="l" t="t" r="r" b="b"/>
              <a:pathLst>
                <a:path w="533400" h="1464691">
                  <a:moveTo>
                    <a:pt x="0" y="0"/>
                  </a:moveTo>
                  <a:lnTo>
                    <a:pt x="533400" y="0"/>
                  </a:lnTo>
                  <a:lnTo>
                    <a:pt x="533400" y="1464691"/>
                  </a:lnTo>
                  <a:lnTo>
                    <a:pt x="0" y="1464691"/>
                  </a:lnTo>
                  <a:close/>
                </a:path>
              </a:pathLst>
            </a:custGeom>
            <a:solidFill>
              <a:srgbClr val="FED500"/>
            </a:solidFill>
          </p:spPr>
        </p:sp>
      </p:grpSp>
      <p:grpSp>
        <p:nvGrpSpPr>
          <p:cNvPr id="11" name="Group 11"/>
          <p:cNvGrpSpPr/>
          <p:nvPr/>
        </p:nvGrpSpPr>
        <p:grpSpPr>
          <a:xfrm>
            <a:off x="223630" y="1482226"/>
            <a:ext cx="9153939" cy="600165"/>
            <a:chOff x="0" y="0"/>
            <a:chExt cx="12205252" cy="800220"/>
          </a:xfrm>
        </p:grpSpPr>
        <p:sp>
          <p:nvSpPr>
            <p:cNvPr id="12" name="Freeform 12"/>
            <p:cNvSpPr/>
            <p:nvPr/>
          </p:nvSpPr>
          <p:spPr>
            <a:xfrm>
              <a:off x="0" y="0"/>
              <a:ext cx="12205252" cy="800220"/>
            </a:xfrm>
            <a:custGeom>
              <a:avLst/>
              <a:gdLst/>
              <a:ahLst/>
              <a:cxnLst/>
              <a:rect l="l" t="t" r="r" b="b"/>
              <a:pathLst>
                <a:path w="12205252" h="800220">
                  <a:moveTo>
                    <a:pt x="0" y="0"/>
                  </a:moveTo>
                  <a:lnTo>
                    <a:pt x="12205252" y="0"/>
                  </a:lnTo>
                  <a:lnTo>
                    <a:pt x="12205252" y="800220"/>
                  </a:lnTo>
                  <a:lnTo>
                    <a:pt x="0" y="800220"/>
                  </a:lnTo>
                  <a:close/>
                </a:path>
              </a:pathLst>
            </a:custGeom>
            <a:solidFill>
              <a:srgbClr val="000000">
                <a:alpha val="0"/>
              </a:srgbClr>
            </a:solidFill>
          </p:spPr>
        </p:sp>
        <p:sp>
          <p:nvSpPr>
            <p:cNvPr id="13" name="TextBox 13"/>
            <p:cNvSpPr txBox="1"/>
            <p:nvPr/>
          </p:nvSpPr>
          <p:spPr>
            <a:xfrm>
              <a:off x="0" y="-66675"/>
              <a:ext cx="12205252" cy="866895"/>
            </a:xfrm>
            <a:prstGeom prst="rect">
              <a:avLst/>
            </a:prstGeom>
          </p:spPr>
          <p:txBody>
            <a:bodyPr lIns="0" tIns="0" rIns="0" bIns="0" rtlCol="0" anchor="t"/>
            <a:lstStyle/>
            <a:p>
              <a:pPr algn="l">
                <a:lnSpc>
                  <a:spcPts val="3600"/>
                </a:lnSpc>
              </a:pPr>
              <a:r>
                <a:rPr lang="en-US" sz="3000" b="1">
                  <a:solidFill>
                    <a:srgbClr val="213163"/>
                  </a:solidFill>
                  <a:latin typeface="Arial Bold"/>
                  <a:ea typeface="Arial Bold"/>
                  <a:cs typeface="Arial Bold"/>
                  <a:sym typeface="Arial Bold"/>
                </a:rPr>
                <a:t>Model Performance Evaluation</a:t>
              </a:r>
            </a:p>
          </p:txBody>
        </p:sp>
      </p:grpSp>
      <p:sp>
        <p:nvSpPr>
          <p:cNvPr id="14" name="TextBox 14"/>
          <p:cNvSpPr txBox="1"/>
          <p:nvPr/>
        </p:nvSpPr>
        <p:spPr>
          <a:xfrm>
            <a:off x="2509899" y="3450656"/>
            <a:ext cx="12989455" cy="2543350"/>
          </a:xfrm>
          <a:prstGeom prst="rect">
            <a:avLst/>
          </a:prstGeom>
        </p:spPr>
        <p:txBody>
          <a:bodyPr lIns="0" tIns="0" rIns="0" bIns="0" rtlCol="0" anchor="t">
            <a:spAutoFit/>
          </a:bodyPr>
          <a:lstStyle/>
          <a:p>
            <a:pPr algn="just">
              <a:lnSpc>
                <a:spcPts val="3930"/>
              </a:lnSpc>
            </a:pPr>
            <a:r>
              <a:rPr lang="en-US" sz="3275">
                <a:solidFill>
                  <a:srgbClr val="000000"/>
                </a:solidFill>
                <a:latin typeface="Calibri (MS)"/>
                <a:ea typeface="Calibri (MS)"/>
                <a:cs typeface="Calibri (MS)"/>
                <a:sym typeface="Calibri (MS)"/>
              </a:rPr>
              <a:t>The success of the implementation was assessed using the following metrics:</a:t>
            </a:r>
          </a:p>
          <a:p>
            <a:pPr algn="just">
              <a:lnSpc>
                <a:spcPts val="3930"/>
              </a:lnSpc>
            </a:pPr>
            <a:r>
              <a:rPr lang="en-US" sz="3275">
                <a:solidFill>
                  <a:srgbClr val="000000"/>
                </a:solidFill>
                <a:latin typeface="Calibri (MS)"/>
                <a:ea typeface="Calibri (MS)"/>
                <a:cs typeface="Calibri (MS)"/>
                <a:sym typeface="Calibri (MS)"/>
              </a:rPr>
              <a:t>Energy Savings: 35% reduction in electricity consumption.</a:t>
            </a:r>
          </a:p>
          <a:p>
            <a:pPr algn="just">
              <a:lnSpc>
                <a:spcPts val="3930"/>
              </a:lnSpc>
            </a:pPr>
            <a:r>
              <a:rPr lang="en-US" sz="3275">
                <a:solidFill>
                  <a:srgbClr val="000000"/>
                </a:solidFill>
                <a:latin typeface="Calibri (MS)"/>
                <a:ea typeface="Calibri (MS)"/>
                <a:cs typeface="Calibri (MS)"/>
                <a:sym typeface="Calibri (MS)"/>
              </a:rPr>
              <a:t>Cost Reduction: Annual utility savings of $1.2 million.</a:t>
            </a:r>
          </a:p>
          <a:p>
            <a:pPr algn="just">
              <a:lnSpc>
                <a:spcPts val="3930"/>
              </a:lnSpc>
            </a:pPr>
            <a:r>
              <a:rPr lang="en-US" sz="3275">
                <a:solidFill>
                  <a:srgbClr val="000000"/>
                </a:solidFill>
                <a:latin typeface="Calibri (MS)"/>
                <a:ea typeface="Calibri (MS)"/>
                <a:cs typeface="Calibri (MS)"/>
                <a:sym typeface="Calibri (MS)"/>
              </a:rPr>
              <a:t>Occupant Satisfaction: 25% increase in reported comfort levels.</a:t>
            </a:r>
          </a:p>
          <a:p>
            <a:pPr algn="just">
              <a:lnSpc>
                <a:spcPts val="3930"/>
              </a:lnSpc>
              <a:spcBef>
                <a:spcPct val="0"/>
              </a:spcBef>
            </a:pPr>
            <a:r>
              <a:rPr lang="en-US" sz="3275">
                <a:solidFill>
                  <a:srgbClr val="000000"/>
                </a:solidFill>
                <a:latin typeface="Calibri (MS)"/>
                <a:ea typeface="Calibri (MS)"/>
                <a:cs typeface="Calibri (MS)"/>
                <a:sym typeface="Calibri (MS)"/>
              </a:rPr>
              <a:t>Environmental Impact: 40% reduction in carbon footprint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1212</Words>
  <Application>Microsoft Office PowerPoint</Application>
  <PresentationFormat>Custom</PresentationFormat>
  <Paragraphs>136</Paragraphs>
  <Slides>18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Calibri (MS) Bold</vt:lpstr>
      <vt:lpstr>Arial</vt:lpstr>
      <vt:lpstr>Times New Roman</vt:lpstr>
      <vt:lpstr>Calibri</vt:lpstr>
      <vt:lpstr>Calibri (MS)</vt:lpstr>
      <vt:lpstr>Arial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template file for project 2 (1) (1).pptx</dc:title>
  <dc:creator>sri maan</dc:creator>
  <cp:lastModifiedBy>srimaan446@gmail.com</cp:lastModifiedBy>
  <cp:revision>7</cp:revision>
  <dcterms:created xsi:type="dcterms:W3CDTF">2006-08-16T00:00:00Z</dcterms:created>
  <dcterms:modified xsi:type="dcterms:W3CDTF">2025-04-07T06:51:17Z</dcterms:modified>
  <dc:identifier>DAGjjZ360PQ</dc:identifier>
</cp:coreProperties>
</file>