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Kanit Light"/>
      <p:regular r:id="rId15"/>
    </p:embeddedFont>
    <p:embeddedFont>
      <p:font typeface="Kanit Light"/>
      <p:regular r:id="rId16"/>
    </p:embeddedFont>
    <p:embeddedFont>
      <p:font typeface="Kanit Light"/>
      <p:regular r:id="rId17"/>
    </p:embeddedFont>
    <p:embeddedFont>
      <p:font typeface="Kanit Light"/>
      <p:regular r:id="rId18"/>
    </p:embeddedFont>
    <p:embeddedFont>
      <p:font typeface="Martel Sans"/>
      <p:regular r:id="rId19"/>
    </p:embeddedFont>
    <p:embeddedFont>
      <p:font typeface="Martel Sans"/>
      <p:regular r:id="rId20"/>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slideLayout" Target="../slideLayouts/slideLayout3.xml"/><Relationship Id="rId8"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slideLayout" Target="../slideLayouts/slideLayout4.xml"/><Relationship Id="rId7"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image" Target="../media/image-6-7.png"/><Relationship Id="rId8" Type="http://schemas.openxmlformats.org/officeDocument/2006/relationships/image" Target="../media/image-6-8.png"/><Relationship Id="rId9" Type="http://schemas.openxmlformats.org/officeDocument/2006/relationships/slideLayout" Target="../slideLayouts/slideLayout7.xml"/><Relationship Id="rId10"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2184083"/>
            <a:ext cx="7556421" cy="1417558"/>
          </a:xfrm>
          <a:prstGeom prst="rect">
            <a:avLst/>
          </a:prstGeom>
          <a:noFill/>
          <a:ln/>
        </p:spPr>
        <p:txBody>
          <a:bodyPr wrap="square" lIns="0" tIns="0" rIns="0" bIns="0" rtlCol="0" anchor="t"/>
          <a:lstStyle/>
          <a:p>
            <a:pPr algn="l" indent="0" marL="0">
              <a:lnSpc>
                <a:spcPts val="5550"/>
              </a:lnSpc>
              <a:buNone/>
            </a:pPr>
            <a:r>
              <a:rPr lang="en-US" sz="4450" dirty="0">
                <a:solidFill>
                  <a:srgbClr val="272D45"/>
                </a:solidFill>
                <a:latin typeface="Kanit Light" pitchFamily="34" charset="0"/>
                <a:ea typeface="Kanit Light" pitchFamily="34" charset="-122"/>
                <a:cs typeface="Kanit Light" pitchFamily="34" charset="-120"/>
              </a:rPr>
              <a:t>User Access Management in Jira</a:t>
            </a:r>
            <a:endParaRPr lang="en-US" sz="4450" dirty="0"/>
          </a:p>
        </p:txBody>
      </p:sp>
      <p:sp>
        <p:nvSpPr>
          <p:cNvPr id="4" name="Text 1"/>
          <p:cNvSpPr/>
          <p:nvPr/>
        </p:nvSpPr>
        <p:spPr>
          <a:xfrm>
            <a:off x="793790" y="3941802"/>
            <a:ext cx="7556421" cy="1451610"/>
          </a:xfrm>
          <a:prstGeom prst="rect">
            <a:avLst/>
          </a:prstGeom>
          <a:noFill/>
          <a:ln/>
        </p:spPr>
        <p:txBody>
          <a:bodyPr wrap="square" lIns="0" tIns="0" rIns="0" bIns="0" rtlCol="0" anchor="t"/>
          <a:lstStyle/>
          <a:p>
            <a:pPr algn="l" indent="0" marL="0">
              <a:lnSpc>
                <a:spcPts val="2850"/>
              </a:lnSpc>
              <a:buNone/>
            </a:pPr>
            <a:r>
              <a:rPr lang="en-US" sz="1750" dirty="0">
                <a:solidFill>
                  <a:srgbClr val="2C3249"/>
                </a:solidFill>
                <a:latin typeface="Martel Sans" pitchFamily="34" charset="0"/>
                <a:ea typeface="Martel Sans" pitchFamily="34" charset="-122"/>
                <a:cs typeface="Martel Sans" pitchFamily="34" charset="-120"/>
              </a:rPr>
              <a:t>This appendix provides a concise overview of user access management within Jira. It covers essential topics from roles and permissions to best practices. Our goal is to enhance security and streamline administrative processes.</a:t>
            </a:r>
            <a:endParaRPr lang="en-US" sz="1750" dirty="0"/>
          </a:p>
        </p:txBody>
      </p:sp>
      <p:sp>
        <p:nvSpPr>
          <p:cNvPr id="5" name="Shape 2"/>
          <p:cNvSpPr/>
          <p:nvPr/>
        </p:nvSpPr>
        <p:spPr>
          <a:xfrm>
            <a:off x="793790" y="5665470"/>
            <a:ext cx="362903" cy="362903"/>
          </a:xfrm>
          <a:prstGeom prst="roundRect">
            <a:avLst>
              <a:gd name="adj" fmla="val 25194296"/>
            </a:avLst>
          </a:prstGeom>
          <a:solidFill>
            <a:srgbClr val="2BFB1D"/>
          </a:solidFill>
          <a:ln w="7620">
            <a:solidFill>
              <a:srgbClr val="FFFFFF"/>
            </a:solidFill>
            <a:prstDash val="solid"/>
          </a:ln>
        </p:spPr>
      </p:sp>
      <p:sp>
        <p:nvSpPr>
          <p:cNvPr id="6" name="Text 3"/>
          <p:cNvSpPr/>
          <p:nvPr/>
        </p:nvSpPr>
        <p:spPr>
          <a:xfrm>
            <a:off x="910590" y="5798106"/>
            <a:ext cx="129302" cy="97512"/>
          </a:xfrm>
          <a:prstGeom prst="rect">
            <a:avLst/>
          </a:prstGeom>
          <a:noFill/>
          <a:ln/>
        </p:spPr>
        <p:txBody>
          <a:bodyPr wrap="none" lIns="0" tIns="0" rIns="0" bIns="0" rtlCol="0" anchor="t"/>
          <a:lstStyle/>
          <a:p>
            <a:pPr algn="ctr" indent="0" marL="0">
              <a:lnSpc>
                <a:spcPts val="750"/>
              </a:lnSpc>
              <a:buNone/>
            </a:pPr>
            <a:r>
              <a:rPr lang="en-US" sz="750" dirty="0">
                <a:solidFill>
                  <a:srgbClr val="4D4D51"/>
                </a:solidFill>
                <a:latin typeface="Martel Sans Medium" pitchFamily="34" charset="0"/>
                <a:ea typeface="Martel Sans Medium" pitchFamily="34" charset="-122"/>
                <a:cs typeface="Martel Sans Medium" pitchFamily="34" charset="-120"/>
              </a:rPr>
              <a:t>DS</a:t>
            </a:r>
            <a:endParaRPr lang="en-US" sz="750" dirty="0"/>
          </a:p>
        </p:txBody>
      </p:sp>
      <p:sp>
        <p:nvSpPr>
          <p:cNvPr id="7" name="Text 4"/>
          <p:cNvSpPr/>
          <p:nvPr/>
        </p:nvSpPr>
        <p:spPr>
          <a:xfrm>
            <a:off x="1270040" y="5648563"/>
            <a:ext cx="2696885" cy="396835"/>
          </a:xfrm>
          <a:prstGeom prst="rect">
            <a:avLst/>
          </a:prstGeom>
          <a:noFill/>
          <a:ln/>
        </p:spPr>
        <p:txBody>
          <a:bodyPr wrap="none" lIns="0" tIns="0" rIns="0" bIns="0" rtlCol="0" anchor="t"/>
          <a:lstStyle/>
          <a:p>
            <a:pPr algn="l" indent="0" marL="0">
              <a:lnSpc>
                <a:spcPts val="3100"/>
              </a:lnSpc>
              <a:buNone/>
            </a:pPr>
            <a:r>
              <a:rPr lang="en-US" sz="2200" b="1" dirty="0">
                <a:solidFill>
                  <a:srgbClr val="2C3249"/>
                </a:solidFill>
                <a:latin typeface="Martel Sans Bold" pitchFamily="34" charset="0"/>
                <a:ea typeface="Martel Sans Bold" pitchFamily="34" charset="-122"/>
                <a:cs typeface="Martel Sans Bold" pitchFamily="34" charset="-120"/>
              </a:rPr>
              <a:t>by Dharun Anand S</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3" name="Image 1" descr="preencoded.png">    </p:cNvPr>
          <p:cNvPicPr>
            <a:picLocks noChangeAspect="1"/>
          </p:cNvPicPr>
          <p:nvPr/>
        </p:nvPicPr>
        <p:blipFill>
          <a:blip r:embed="rId2"/>
          <a:stretch>
            <a:fillRect/>
          </a:stretch>
        </p:blipFill>
        <p:spPr>
          <a:xfrm>
            <a:off x="283488" y="2393037"/>
            <a:ext cx="4919305" cy="3443526"/>
          </a:xfrm>
          <a:prstGeom prst="rect">
            <a:avLst/>
          </a:prstGeom>
        </p:spPr>
      </p:pic>
      <p:sp>
        <p:nvSpPr>
          <p:cNvPr id="4" name="Text 0"/>
          <p:cNvSpPr/>
          <p:nvPr/>
        </p:nvSpPr>
        <p:spPr>
          <a:xfrm>
            <a:off x="6280190" y="866061"/>
            <a:ext cx="6834426" cy="708779"/>
          </a:xfrm>
          <a:prstGeom prst="rect">
            <a:avLst/>
          </a:prstGeom>
          <a:noFill/>
          <a:ln/>
        </p:spPr>
        <p:txBody>
          <a:bodyPr wrap="none" lIns="0" tIns="0" rIns="0" bIns="0" rtlCol="0" anchor="t"/>
          <a:lstStyle/>
          <a:p>
            <a:pPr algn="l" indent="0" marL="0">
              <a:lnSpc>
                <a:spcPts val="5550"/>
              </a:lnSpc>
              <a:buNone/>
            </a:pPr>
            <a:r>
              <a:rPr lang="en-US" sz="4450" dirty="0">
                <a:solidFill>
                  <a:srgbClr val="272D45"/>
                </a:solidFill>
                <a:latin typeface="Kanit Light" pitchFamily="34" charset="0"/>
                <a:ea typeface="Kanit Light" pitchFamily="34" charset="-122"/>
                <a:cs typeface="Kanit Light" pitchFamily="34" charset="-120"/>
              </a:rPr>
              <a:t>User Roles and Permissions</a:t>
            </a:r>
            <a:endParaRPr lang="en-US" sz="4450" dirty="0"/>
          </a:p>
        </p:txBody>
      </p:sp>
      <p:sp>
        <p:nvSpPr>
          <p:cNvPr id="5" name="Shape 1"/>
          <p:cNvSpPr/>
          <p:nvPr/>
        </p:nvSpPr>
        <p:spPr>
          <a:xfrm>
            <a:off x="6280190" y="1915001"/>
            <a:ext cx="510302" cy="510302"/>
          </a:xfrm>
          <a:prstGeom prst="roundRect">
            <a:avLst>
              <a:gd name="adj" fmla="val 18669"/>
            </a:avLst>
          </a:prstGeom>
          <a:solidFill>
            <a:srgbClr val="DFECE9"/>
          </a:solidFill>
          <a:ln w="7620">
            <a:solidFill>
              <a:srgbClr val="C5D2CF"/>
            </a:solidFill>
            <a:prstDash val="solid"/>
          </a:ln>
        </p:spPr>
      </p:sp>
      <p:pic>
        <p:nvPicPr>
          <p:cNvPr id="6" name="Image 2" descr="preencoded.png">    </p:cNvPr>
          <p:cNvPicPr>
            <a:picLocks noChangeAspect="1"/>
          </p:cNvPicPr>
          <p:nvPr/>
        </p:nvPicPr>
        <p:blipFill>
          <a:blip r:embed="rId3"/>
          <a:stretch>
            <a:fillRect/>
          </a:stretch>
        </p:blipFill>
        <p:spPr>
          <a:xfrm>
            <a:off x="6365260" y="1957507"/>
            <a:ext cx="340162" cy="425291"/>
          </a:xfrm>
          <a:prstGeom prst="rect">
            <a:avLst/>
          </a:prstGeom>
        </p:spPr>
      </p:pic>
      <p:sp>
        <p:nvSpPr>
          <p:cNvPr id="7" name="Text 2"/>
          <p:cNvSpPr/>
          <p:nvPr/>
        </p:nvSpPr>
        <p:spPr>
          <a:xfrm>
            <a:off x="7017306" y="1992868"/>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2C3249"/>
                </a:solidFill>
                <a:latin typeface="Kanit Light" pitchFamily="34" charset="0"/>
                <a:ea typeface="Kanit Light" pitchFamily="34" charset="-122"/>
                <a:cs typeface="Kanit Light" pitchFamily="34" charset="-120"/>
              </a:rPr>
              <a:t>Roles</a:t>
            </a:r>
            <a:endParaRPr lang="en-US" sz="2200" dirty="0"/>
          </a:p>
        </p:txBody>
      </p:sp>
      <p:sp>
        <p:nvSpPr>
          <p:cNvPr id="8" name="Text 3"/>
          <p:cNvSpPr/>
          <p:nvPr/>
        </p:nvSpPr>
        <p:spPr>
          <a:xfrm>
            <a:off x="7017306" y="2483287"/>
            <a:ext cx="6819305" cy="362903"/>
          </a:xfrm>
          <a:prstGeom prst="rect">
            <a:avLst/>
          </a:prstGeom>
          <a:noFill/>
          <a:ln/>
        </p:spPr>
        <p:txBody>
          <a:bodyPr wrap="none" lIns="0" tIns="0" rIns="0" bIns="0" rtlCol="0" anchor="t"/>
          <a:lstStyle/>
          <a:p>
            <a:pPr algn="l" indent="0" marL="0">
              <a:lnSpc>
                <a:spcPts val="2850"/>
              </a:lnSpc>
              <a:buNone/>
            </a:pPr>
            <a:r>
              <a:rPr lang="en-US" sz="1750" dirty="0">
                <a:solidFill>
                  <a:srgbClr val="2C3249"/>
                </a:solidFill>
                <a:latin typeface="Martel Sans" pitchFamily="34" charset="0"/>
                <a:ea typeface="Martel Sans" pitchFamily="34" charset="-122"/>
                <a:cs typeface="Martel Sans" pitchFamily="34" charset="-120"/>
              </a:rPr>
              <a:t>Define user responsibilities like Administrator or Reporter.</a:t>
            </a:r>
            <a:endParaRPr lang="en-US" sz="1750" dirty="0"/>
          </a:p>
        </p:txBody>
      </p:sp>
      <p:sp>
        <p:nvSpPr>
          <p:cNvPr id="9" name="Shape 4"/>
          <p:cNvSpPr/>
          <p:nvPr/>
        </p:nvSpPr>
        <p:spPr>
          <a:xfrm>
            <a:off x="6280190" y="3299817"/>
            <a:ext cx="510302" cy="510302"/>
          </a:xfrm>
          <a:prstGeom prst="roundRect">
            <a:avLst>
              <a:gd name="adj" fmla="val 18669"/>
            </a:avLst>
          </a:prstGeom>
          <a:solidFill>
            <a:srgbClr val="DFECE9"/>
          </a:solidFill>
          <a:ln w="7620">
            <a:solidFill>
              <a:srgbClr val="C5D2CF"/>
            </a:solidFill>
            <a:prstDash val="solid"/>
          </a:ln>
        </p:spPr>
      </p:sp>
      <p:pic>
        <p:nvPicPr>
          <p:cNvPr id="10" name="Image 3" descr="preencoded.png">    </p:cNvPr>
          <p:cNvPicPr>
            <a:picLocks noChangeAspect="1"/>
          </p:cNvPicPr>
          <p:nvPr/>
        </p:nvPicPr>
        <p:blipFill>
          <a:blip r:embed="rId4"/>
          <a:stretch>
            <a:fillRect/>
          </a:stretch>
        </p:blipFill>
        <p:spPr>
          <a:xfrm>
            <a:off x="6365260" y="3342322"/>
            <a:ext cx="340162" cy="425291"/>
          </a:xfrm>
          <a:prstGeom prst="rect">
            <a:avLst/>
          </a:prstGeom>
        </p:spPr>
      </p:pic>
      <p:sp>
        <p:nvSpPr>
          <p:cNvPr id="11" name="Text 5"/>
          <p:cNvSpPr/>
          <p:nvPr/>
        </p:nvSpPr>
        <p:spPr>
          <a:xfrm>
            <a:off x="7017306" y="3377684"/>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2C3249"/>
                </a:solidFill>
                <a:latin typeface="Kanit Light" pitchFamily="34" charset="0"/>
                <a:ea typeface="Kanit Light" pitchFamily="34" charset="-122"/>
                <a:cs typeface="Kanit Light" pitchFamily="34" charset="-120"/>
              </a:rPr>
              <a:t>Permissions</a:t>
            </a:r>
            <a:endParaRPr lang="en-US" sz="2200" dirty="0"/>
          </a:p>
        </p:txBody>
      </p:sp>
      <p:sp>
        <p:nvSpPr>
          <p:cNvPr id="12" name="Text 6"/>
          <p:cNvSpPr/>
          <p:nvPr/>
        </p:nvSpPr>
        <p:spPr>
          <a:xfrm>
            <a:off x="7017306" y="3868103"/>
            <a:ext cx="6819305" cy="725805"/>
          </a:xfrm>
          <a:prstGeom prst="rect">
            <a:avLst/>
          </a:prstGeom>
          <a:noFill/>
          <a:ln/>
        </p:spPr>
        <p:txBody>
          <a:bodyPr wrap="square" lIns="0" tIns="0" rIns="0" bIns="0" rtlCol="0" anchor="t"/>
          <a:lstStyle/>
          <a:p>
            <a:pPr algn="l" indent="0" marL="0">
              <a:lnSpc>
                <a:spcPts val="2850"/>
              </a:lnSpc>
              <a:buNone/>
            </a:pPr>
            <a:r>
              <a:rPr lang="en-US" sz="1750" dirty="0">
                <a:solidFill>
                  <a:srgbClr val="2C3249"/>
                </a:solidFill>
                <a:latin typeface="Martel Sans" pitchFamily="34" charset="0"/>
                <a:ea typeface="Martel Sans" pitchFamily="34" charset="-122"/>
                <a:cs typeface="Martel Sans" pitchFamily="34" charset="-120"/>
              </a:rPr>
              <a:t>Granular control over actions such as creating or editing issues.</a:t>
            </a:r>
            <a:endParaRPr lang="en-US" sz="1750" dirty="0"/>
          </a:p>
        </p:txBody>
      </p:sp>
      <p:sp>
        <p:nvSpPr>
          <p:cNvPr id="13" name="Shape 7"/>
          <p:cNvSpPr/>
          <p:nvPr/>
        </p:nvSpPr>
        <p:spPr>
          <a:xfrm>
            <a:off x="6280190" y="5047536"/>
            <a:ext cx="510302" cy="510302"/>
          </a:xfrm>
          <a:prstGeom prst="roundRect">
            <a:avLst>
              <a:gd name="adj" fmla="val 18669"/>
            </a:avLst>
          </a:prstGeom>
          <a:solidFill>
            <a:srgbClr val="DFECE9"/>
          </a:solidFill>
          <a:ln w="7620">
            <a:solidFill>
              <a:srgbClr val="C5D2CF"/>
            </a:solidFill>
            <a:prstDash val="solid"/>
          </a:ln>
        </p:spPr>
      </p:sp>
      <p:pic>
        <p:nvPicPr>
          <p:cNvPr id="14" name="Image 4" descr="preencoded.png">    </p:cNvPr>
          <p:cNvPicPr>
            <a:picLocks noChangeAspect="1"/>
          </p:cNvPicPr>
          <p:nvPr/>
        </p:nvPicPr>
        <p:blipFill>
          <a:blip r:embed="rId5"/>
          <a:stretch>
            <a:fillRect/>
          </a:stretch>
        </p:blipFill>
        <p:spPr>
          <a:xfrm>
            <a:off x="6365260" y="5090041"/>
            <a:ext cx="340162" cy="425291"/>
          </a:xfrm>
          <a:prstGeom prst="rect">
            <a:avLst/>
          </a:prstGeom>
        </p:spPr>
      </p:pic>
      <p:sp>
        <p:nvSpPr>
          <p:cNvPr id="15" name="Text 8"/>
          <p:cNvSpPr/>
          <p:nvPr/>
        </p:nvSpPr>
        <p:spPr>
          <a:xfrm>
            <a:off x="7017306" y="5125403"/>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2C3249"/>
                </a:solidFill>
                <a:latin typeface="Kanit Light" pitchFamily="34" charset="0"/>
                <a:ea typeface="Kanit Light" pitchFamily="34" charset="-122"/>
                <a:cs typeface="Kanit Light" pitchFamily="34" charset="-120"/>
              </a:rPr>
              <a:t>RBAC</a:t>
            </a:r>
            <a:endParaRPr lang="en-US" sz="2200" dirty="0"/>
          </a:p>
        </p:txBody>
      </p:sp>
      <p:sp>
        <p:nvSpPr>
          <p:cNvPr id="16" name="Text 9"/>
          <p:cNvSpPr/>
          <p:nvPr/>
        </p:nvSpPr>
        <p:spPr>
          <a:xfrm>
            <a:off x="7017306" y="5615821"/>
            <a:ext cx="6819305" cy="362903"/>
          </a:xfrm>
          <a:prstGeom prst="rect">
            <a:avLst/>
          </a:prstGeom>
          <a:noFill/>
          <a:ln/>
        </p:spPr>
        <p:txBody>
          <a:bodyPr wrap="none" lIns="0" tIns="0" rIns="0" bIns="0" rtlCol="0" anchor="t"/>
          <a:lstStyle/>
          <a:p>
            <a:pPr algn="l" indent="0" marL="0">
              <a:lnSpc>
                <a:spcPts val="2850"/>
              </a:lnSpc>
              <a:buNone/>
            </a:pPr>
            <a:r>
              <a:rPr lang="en-US" sz="1750" dirty="0">
                <a:solidFill>
                  <a:srgbClr val="2C3249"/>
                </a:solidFill>
                <a:latin typeface="Martel Sans" pitchFamily="34" charset="0"/>
                <a:ea typeface="Martel Sans" pitchFamily="34" charset="-122"/>
                <a:cs typeface="Martel Sans" pitchFamily="34" charset="-120"/>
              </a:rPr>
              <a:t>Role-Based Access Control simplifies administration.</a:t>
            </a:r>
            <a:endParaRPr lang="en-US" sz="1750" dirty="0"/>
          </a:p>
        </p:txBody>
      </p:sp>
      <p:sp>
        <p:nvSpPr>
          <p:cNvPr id="17" name="Shape 10"/>
          <p:cNvSpPr/>
          <p:nvPr/>
        </p:nvSpPr>
        <p:spPr>
          <a:xfrm>
            <a:off x="6280190" y="6432352"/>
            <a:ext cx="510302" cy="510302"/>
          </a:xfrm>
          <a:prstGeom prst="roundRect">
            <a:avLst>
              <a:gd name="adj" fmla="val 18669"/>
            </a:avLst>
          </a:prstGeom>
          <a:solidFill>
            <a:srgbClr val="DFECE9"/>
          </a:solidFill>
          <a:ln w="7620">
            <a:solidFill>
              <a:srgbClr val="C5D2CF"/>
            </a:solidFill>
            <a:prstDash val="solid"/>
          </a:ln>
        </p:spPr>
      </p:sp>
      <p:pic>
        <p:nvPicPr>
          <p:cNvPr id="18" name="Image 5" descr="preencoded.png">    </p:cNvPr>
          <p:cNvPicPr>
            <a:picLocks noChangeAspect="1"/>
          </p:cNvPicPr>
          <p:nvPr/>
        </p:nvPicPr>
        <p:blipFill>
          <a:blip r:embed="rId6"/>
          <a:stretch>
            <a:fillRect/>
          </a:stretch>
        </p:blipFill>
        <p:spPr>
          <a:xfrm>
            <a:off x="6365260" y="6474857"/>
            <a:ext cx="340162" cy="425291"/>
          </a:xfrm>
          <a:prstGeom prst="rect">
            <a:avLst/>
          </a:prstGeom>
        </p:spPr>
      </p:pic>
      <p:sp>
        <p:nvSpPr>
          <p:cNvPr id="19" name="Text 11"/>
          <p:cNvSpPr/>
          <p:nvPr/>
        </p:nvSpPr>
        <p:spPr>
          <a:xfrm>
            <a:off x="7017306" y="6510218"/>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2C3249"/>
                </a:solidFill>
                <a:latin typeface="Kanit Light" pitchFamily="34" charset="0"/>
                <a:ea typeface="Kanit Light" pitchFamily="34" charset="-122"/>
                <a:cs typeface="Kanit Light" pitchFamily="34" charset="-120"/>
              </a:rPr>
              <a:t>Additive</a:t>
            </a:r>
            <a:endParaRPr lang="en-US" sz="2200" dirty="0"/>
          </a:p>
        </p:txBody>
      </p:sp>
      <p:sp>
        <p:nvSpPr>
          <p:cNvPr id="20" name="Text 12"/>
          <p:cNvSpPr/>
          <p:nvPr/>
        </p:nvSpPr>
        <p:spPr>
          <a:xfrm>
            <a:off x="7017306" y="7000637"/>
            <a:ext cx="6819305" cy="362903"/>
          </a:xfrm>
          <a:prstGeom prst="rect">
            <a:avLst/>
          </a:prstGeom>
          <a:noFill/>
          <a:ln/>
        </p:spPr>
        <p:txBody>
          <a:bodyPr wrap="none" lIns="0" tIns="0" rIns="0" bIns="0" rtlCol="0" anchor="t"/>
          <a:lstStyle/>
          <a:p>
            <a:pPr algn="l" indent="0" marL="0">
              <a:lnSpc>
                <a:spcPts val="2850"/>
              </a:lnSpc>
              <a:buNone/>
            </a:pPr>
            <a:r>
              <a:rPr lang="en-US" sz="1750" dirty="0">
                <a:solidFill>
                  <a:srgbClr val="2C3249"/>
                </a:solidFill>
                <a:latin typeface="Martel Sans" pitchFamily="34" charset="0"/>
                <a:ea typeface="Martel Sans" pitchFamily="34" charset="-122"/>
                <a:cs typeface="Martel Sans" pitchFamily="34" charset="-120"/>
              </a:rPr>
              <a:t>Permissions are additive, not subtractive.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835235"/>
          </a:xfrm>
          <a:prstGeom prst="rect">
            <a:avLst/>
          </a:prstGeom>
        </p:spPr>
      </p:pic>
      <p:sp>
        <p:nvSpPr>
          <p:cNvPr id="3" name="Text 0"/>
          <p:cNvSpPr/>
          <p:nvPr/>
        </p:nvSpPr>
        <p:spPr>
          <a:xfrm>
            <a:off x="793790" y="3481268"/>
            <a:ext cx="5670590" cy="708779"/>
          </a:xfrm>
          <a:prstGeom prst="rect">
            <a:avLst/>
          </a:prstGeom>
          <a:noFill/>
          <a:ln/>
        </p:spPr>
        <p:txBody>
          <a:bodyPr wrap="none" lIns="0" tIns="0" rIns="0" bIns="0" rtlCol="0" anchor="t"/>
          <a:lstStyle/>
          <a:p>
            <a:pPr algn="l" indent="0" marL="0">
              <a:lnSpc>
                <a:spcPts val="5550"/>
              </a:lnSpc>
              <a:buNone/>
            </a:pPr>
            <a:r>
              <a:rPr lang="en-US" sz="4450" dirty="0">
                <a:solidFill>
                  <a:srgbClr val="272D45"/>
                </a:solidFill>
                <a:latin typeface="Kanit Light" pitchFamily="34" charset="0"/>
                <a:ea typeface="Kanit Light" pitchFamily="34" charset="-122"/>
                <a:cs typeface="Kanit Light" pitchFamily="34" charset="-120"/>
              </a:rPr>
              <a:t>Jira Groups</a:t>
            </a:r>
            <a:endParaRPr lang="en-US" sz="4450" dirty="0"/>
          </a:p>
        </p:txBody>
      </p:sp>
      <p:pic>
        <p:nvPicPr>
          <p:cNvPr id="4" name="Image 1" descr="preencoded.png">    </p:cNvPr>
          <p:cNvPicPr>
            <a:picLocks noChangeAspect="1"/>
          </p:cNvPicPr>
          <p:nvPr/>
        </p:nvPicPr>
        <p:blipFill>
          <a:blip r:embed="rId2"/>
          <a:stretch>
            <a:fillRect/>
          </a:stretch>
        </p:blipFill>
        <p:spPr>
          <a:xfrm>
            <a:off x="793790" y="4530209"/>
            <a:ext cx="3260646" cy="907256"/>
          </a:xfrm>
          <a:prstGeom prst="rect">
            <a:avLst/>
          </a:prstGeom>
        </p:spPr>
      </p:pic>
      <p:sp>
        <p:nvSpPr>
          <p:cNvPr id="5" name="Text 1"/>
          <p:cNvSpPr/>
          <p:nvPr/>
        </p:nvSpPr>
        <p:spPr>
          <a:xfrm>
            <a:off x="1020604" y="5777627"/>
            <a:ext cx="2807018" cy="354330"/>
          </a:xfrm>
          <a:prstGeom prst="rect">
            <a:avLst/>
          </a:prstGeom>
          <a:noFill/>
          <a:ln/>
        </p:spPr>
        <p:txBody>
          <a:bodyPr wrap="none" lIns="0" tIns="0" rIns="0" bIns="0" rtlCol="0" anchor="t"/>
          <a:lstStyle/>
          <a:p>
            <a:pPr algn="l" indent="0" marL="0">
              <a:lnSpc>
                <a:spcPts val="2750"/>
              </a:lnSpc>
              <a:buNone/>
            </a:pPr>
            <a:r>
              <a:rPr lang="en-US" sz="2200" dirty="0">
                <a:solidFill>
                  <a:srgbClr val="2C3249"/>
                </a:solidFill>
                <a:latin typeface="Kanit Light" pitchFamily="34" charset="0"/>
                <a:ea typeface="Kanit Light" pitchFamily="34" charset="-122"/>
                <a:cs typeface="Kanit Light" pitchFamily="34" charset="-120"/>
              </a:rPr>
              <a:t>Purpose</a:t>
            </a:r>
            <a:endParaRPr lang="en-US" sz="2200" dirty="0"/>
          </a:p>
        </p:txBody>
      </p:sp>
      <p:sp>
        <p:nvSpPr>
          <p:cNvPr id="6" name="Text 2"/>
          <p:cNvSpPr/>
          <p:nvPr/>
        </p:nvSpPr>
        <p:spPr>
          <a:xfrm>
            <a:off x="1020604" y="6268045"/>
            <a:ext cx="2807018" cy="725805"/>
          </a:xfrm>
          <a:prstGeom prst="rect">
            <a:avLst/>
          </a:prstGeom>
          <a:noFill/>
          <a:ln/>
        </p:spPr>
        <p:txBody>
          <a:bodyPr wrap="square" lIns="0" tIns="0" rIns="0" bIns="0" rtlCol="0" anchor="t"/>
          <a:lstStyle/>
          <a:p>
            <a:pPr algn="l" indent="0" marL="0">
              <a:lnSpc>
                <a:spcPts val="2850"/>
              </a:lnSpc>
              <a:buNone/>
            </a:pPr>
            <a:r>
              <a:rPr lang="en-US" sz="1750" dirty="0">
                <a:solidFill>
                  <a:srgbClr val="2C3249"/>
                </a:solidFill>
                <a:latin typeface="Martel Sans" pitchFamily="34" charset="0"/>
                <a:ea typeface="Martel Sans" pitchFamily="34" charset="-122"/>
                <a:cs typeface="Martel Sans" pitchFamily="34" charset="-120"/>
              </a:rPr>
              <a:t>Aggregate users with similar access needs.</a:t>
            </a:r>
            <a:endParaRPr lang="en-US" sz="1750" dirty="0"/>
          </a:p>
        </p:txBody>
      </p:sp>
      <p:pic>
        <p:nvPicPr>
          <p:cNvPr id="7" name="Image 2" descr="preencoded.png">    </p:cNvPr>
          <p:cNvPicPr>
            <a:picLocks noChangeAspect="1"/>
          </p:cNvPicPr>
          <p:nvPr/>
        </p:nvPicPr>
        <p:blipFill>
          <a:blip r:embed="rId3"/>
          <a:stretch>
            <a:fillRect/>
          </a:stretch>
        </p:blipFill>
        <p:spPr>
          <a:xfrm>
            <a:off x="4054435" y="4530209"/>
            <a:ext cx="3260765" cy="907256"/>
          </a:xfrm>
          <a:prstGeom prst="rect">
            <a:avLst/>
          </a:prstGeom>
        </p:spPr>
      </p:pic>
      <p:sp>
        <p:nvSpPr>
          <p:cNvPr id="8" name="Text 3"/>
          <p:cNvSpPr/>
          <p:nvPr/>
        </p:nvSpPr>
        <p:spPr>
          <a:xfrm>
            <a:off x="4281249" y="5777627"/>
            <a:ext cx="2807137" cy="354330"/>
          </a:xfrm>
          <a:prstGeom prst="rect">
            <a:avLst/>
          </a:prstGeom>
          <a:noFill/>
          <a:ln/>
        </p:spPr>
        <p:txBody>
          <a:bodyPr wrap="none" lIns="0" tIns="0" rIns="0" bIns="0" rtlCol="0" anchor="t"/>
          <a:lstStyle/>
          <a:p>
            <a:pPr algn="l" indent="0" marL="0">
              <a:lnSpc>
                <a:spcPts val="2750"/>
              </a:lnSpc>
              <a:buNone/>
            </a:pPr>
            <a:r>
              <a:rPr lang="en-US" sz="2200" dirty="0">
                <a:solidFill>
                  <a:srgbClr val="2C3249"/>
                </a:solidFill>
                <a:latin typeface="Kanit Light" pitchFamily="34" charset="0"/>
                <a:ea typeface="Kanit Light" pitchFamily="34" charset="-122"/>
                <a:cs typeface="Kanit Light" pitchFamily="34" charset="-120"/>
              </a:rPr>
              <a:t>Examples</a:t>
            </a:r>
            <a:endParaRPr lang="en-US" sz="2200" dirty="0"/>
          </a:p>
        </p:txBody>
      </p:sp>
      <p:sp>
        <p:nvSpPr>
          <p:cNvPr id="9" name="Text 4"/>
          <p:cNvSpPr/>
          <p:nvPr/>
        </p:nvSpPr>
        <p:spPr>
          <a:xfrm>
            <a:off x="4281249" y="6268045"/>
            <a:ext cx="2807137" cy="1088708"/>
          </a:xfrm>
          <a:prstGeom prst="rect">
            <a:avLst/>
          </a:prstGeom>
          <a:noFill/>
          <a:ln/>
        </p:spPr>
        <p:txBody>
          <a:bodyPr wrap="square" lIns="0" tIns="0" rIns="0" bIns="0" rtlCol="0" anchor="t"/>
          <a:lstStyle/>
          <a:p>
            <a:pPr algn="l" indent="0" marL="0">
              <a:lnSpc>
                <a:spcPts val="2850"/>
              </a:lnSpc>
              <a:buNone/>
            </a:pPr>
            <a:r>
              <a:rPr lang="en-US" sz="1750" dirty="0">
                <a:solidFill>
                  <a:srgbClr val="2C3249"/>
                </a:solidFill>
                <a:latin typeface="Martel Sans" pitchFamily="34" charset="0"/>
                <a:ea typeface="Martel Sans" pitchFamily="34" charset="-122"/>
                <a:cs typeface="Martel Sans" pitchFamily="34" charset="-120"/>
              </a:rPr>
              <a:t>Common groups include jira-administrators and jira-developers.</a:t>
            </a:r>
            <a:endParaRPr lang="en-US" sz="1750" dirty="0"/>
          </a:p>
        </p:txBody>
      </p:sp>
      <p:pic>
        <p:nvPicPr>
          <p:cNvPr id="10" name="Image 3" descr="preencoded.png">    </p:cNvPr>
          <p:cNvPicPr>
            <a:picLocks noChangeAspect="1"/>
          </p:cNvPicPr>
          <p:nvPr/>
        </p:nvPicPr>
        <p:blipFill>
          <a:blip r:embed="rId4"/>
          <a:stretch>
            <a:fillRect/>
          </a:stretch>
        </p:blipFill>
        <p:spPr>
          <a:xfrm>
            <a:off x="7315200" y="4530209"/>
            <a:ext cx="3260646" cy="907256"/>
          </a:xfrm>
          <a:prstGeom prst="rect">
            <a:avLst/>
          </a:prstGeom>
        </p:spPr>
      </p:pic>
      <p:sp>
        <p:nvSpPr>
          <p:cNvPr id="11" name="Text 5"/>
          <p:cNvSpPr/>
          <p:nvPr/>
        </p:nvSpPr>
        <p:spPr>
          <a:xfrm>
            <a:off x="7542014" y="5777627"/>
            <a:ext cx="2807018" cy="354330"/>
          </a:xfrm>
          <a:prstGeom prst="rect">
            <a:avLst/>
          </a:prstGeom>
          <a:noFill/>
          <a:ln/>
        </p:spPr>
        <p:txBody>
          <a:bodyPr wrap="none" lIns="0" tIns="0" rIns="0" bIns="0" rtlCol="0" anchor="t"/>
          <a:lstStyle/>
          <a:p>
            <a:pPr algn="l" indent="0" marL="0">
              <a:lnSpc>
                <a:spcPts val="2750"/>
              </a:lnSpc>
              <a:buNone/>
            </a:pPr>
            <a:r>
              <a:rPr lang="en-US" sz="2200" dirty="0">
                <a:solidFill>
                  <a:srgbClr val="2C3249"/>
                </a:solidFill>
                <a:latin typeface="Kanit Light" pitchFamily="34" charset="0"/>
                <a:ea typeface="Kanit Light" pitchFamily="34" charset="-122"/>
                <a:cs typeface="Kanit Light" pitchFamily="34" charset="-120"/>
              </a:rPr>
              <a:t>Efficiency</a:t>
            </a:r>
            <a:endParaRPr lang="en-US" sz="2200" dirty="0"/>
          </a:p>
        </p:txBody>
      </p:sp>
      <p:sp>
        <p:nvSpPr>
          <p:cNvPr id="12" name="Text 6"/>
          <p:cNvSpPr/>
          <p:nvPr/>
        </p:nvSpPr>
        <p:spPr>
          <a:xfrm>
            <a:off x="7542014" y="6268045"/>
            <a:ext cx="2807018" cy="1088708"/>
          </a:xfrm>
          <a:prstGeom prst="rect">
            <a:avLst/>
          </a:prstGeom>
          <a:noFill/>
          <a:ln/>
        </p:spPr>
        <p:txBody>
          <a:bodyPr wrap="square" lIns="0" tIns="0" rIns="0" bIns="0" rtlCol="0" anchor="t"/>
          <a:lstStyle/>
          <a:p>
            <a:pPr algn="l" indent="0" marL="0">
              <a:lnSpc>
                <a:spcPts val="2850"/>
              </a:lnSpc>
              <a:buNone/>
            </a:pPr>
            <a:r>
              <a:rPr lang="en-US" sz="1750" dirty="0">
                <a:solidFill>
                  <a:srgbClr val="2C3249"/>
                </a:solidFill>
                <a:latin typeface="Martel Sans" pitchFamily="34" charset="0"/>
                <a:ea typeface="Martel Sans" pitchFamily="34" charset="-122"/>
                <a:cs typeface="Martel Sans" pitchFamily="34" charset="-120"/>
              </a:rPr>
              <a:t>Groups are linked to roles for efficient management.</a:t>
            </a:r>
            <a:endParaRPr lang="en-US" sz="1750" dirty="0"/>
          </a:p>
        </p:txBody>
      </p:sp>
      <p:pic>
        <p:nvPicPr>
          <p:cNvPr id="13" name="Image 4" descr="preencoded.png">    </p:cNvPr>
          <p:cNvPicPr>
            <a:picLocks noChangeAspect="1"/>
          </p:cNvPicPr>
          <p:nvPr/>
        </p:nvPicPr>
        <p:blipFill>
          <a:blip r:embed="rId5"/>
          <a:stretch>
            <a:fillRect/>
          </a:stretch>
        </p:blipFill>
        <p:spPr>
          <a:xfrm>
            <a:off x="10575846" y="4530209"/>
            <a:ext cx="3260765" cy="907256"/>
          </a:xfrm>
          <a:prstGeom prst="rect">
            <a:avLst/>
          </a:prstGeom>
        </p:spPr>
      </p:pic>
      <p:sp>
        <p:nvSpPr>
          <p:cNvPr id="14" name="Text 7"/>
          <p:cNvSpPr/>
          <p:nvPr/>
        </p:nvSpPr>
        <p:spPr>
          <a:xfrm>
            <a:off x="10802660" y="5777627"/>
            <a:ext cx="2807137" cy="354330"/>
          </a:xfrm>
          <a:prstGeom prst="rect">
            <a:avLst/>
          </a:prstGeom>
          <a:noFill/>
          <a:ln/>
        </p:spPr>
        <p:txBody>
          <a:bodyPr wrap="none" lIns="0" tIns="0" rIns="0" bIns="0" rtlCol="0" anchor="t"/>
          <a:lstStyle/>
          <a:p>
            <a:pPr algn="l" indent="0" marL="0">
              <a:lnSpc>
                <a:spcPts val="2750"/>
              </a:lnSpc>
              <a:buNone/>
            </a:pPr>
            <a:r>
              <a:rPr lang="en-US" sz="2200" dirty="0">
                <a:solidFill>
                  <a:srgbClr val="2C3249"/>
                </a:solidFill>
                <a:latin typeface="Kanit Light" pitchFamily="34" charset="0"/>
                <a:ea typeface="Kanit Light" pitchFamily="34" charset="-122"/>
                <a:cs typeface="Kanit Light" pitchFamily="34" charset="-120"/>
              </a:rPr>
              <a:t>Structure</a:t>
            </a:r>
            <a:endParaRPr lang="en-US" sz="2200" dirty="0"/>
          </a:p>
        </p:txBody>
      </p:sp>
      <p:sp>
        <p:nvSpPr>
          <p:cNvPr id="15" name="Text 8"/>
          <p:cNvSpPr/>
          <p:nvPr/>
        </p:nvSpPr>
        <p:spPr>
          <a:xfrm>
            <a:off x="10802660" y="6268045"/>
            <a:ext cx="2807137" cy="1088708"/>
          </a:xfrm>
          <a:prstGeom prst="rect">
            <a:avLst/>
          </a:prstGeom>
          <a:noFill/>
          <a:ln/>
        </p:spPr>
        <p:txBody>
          <a:bodyPr wrap="square" lIns="0" tIns="0" rIns="0" bIns="0" rtlCol="0" anchor="t"/>
          <a:lstStyle/>
          <a:p>
            <a:pPr algn="l" indent="0" marL="0">
              <a:lnSpc>
                <a:spcPts val="2850"/>
              </a:lnSpc>
              <a:buNone/>
            </a:pPr>
            <a:r>
              <a:rPr lang="en-US" sz="1750" dirty="0">
                <a:solidFill>
                  <a:srgbClr val="2C3249"/>
                </a:solidFill>
                <a:latin typeface="Martel Sans" pitchFamily="34" charset="0"/>
                <a:ea typeface="Martel Sans" pitchFamily="34" charset="-122"/>
                <a:cs typeface="Martel Sans" pitchFamily="34" charset="-120"/>
              </a:rPr>
              <a:t>Nested groups support complex organizational structures.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62119" y="598765"/>
            <a:ext cx="5443776" cy="680442"/>
          </a:xfrm>
          <a:prstGeom prst="rect">
            <a:avLst/>
          </a:prstGeom>
          <a:noFill/>
          <a:ln/>
        </p:spPr>
        <p:txBody>
          <a:bodyPr wrap="none" lIns="0" tIns="0" rIns="0" bIns="0" rtlCol="0" anchor="t"/>
          <a:lstStyle/>
          <a:p>
            <a:pPr algn="l" indent="0" marL="0">
              <a:lnSpc>
                <a:spcPts val="5350"/>
              </a:lnSpc>
              <a:buNone/>
            </a:pPr>
            <a:r>
              <a:rPr lang="en-US" sz="4250" dirty="0">
                <a:solidFill>
                  <a:srgbClr val="272D45"/>
                </a:solidFill>
                <a:latin typeface="Kanit Light" pitchFamily="34" charset="0"/>
                <a:ea typeface="Kanit Light" pitchFamily="34" charset="-122"/>
                <a:cs typeface="Kanit Light" pitchFamily="34" charset="-120"/>
              </a:rPr>
              <a:t>Project-Level Access</a:t>
            </a:r>
            <a:endParaRPr lang="en-US" sz="4250" dirty="0"/>
          </a:p>
        </p:txBody>
      </p:sp>
      <p:sp>
        <p:nvSpPr>
          <p:cNvPr id="3" name="Text 1"/>
          <p:cNvSpPr/>
          <p:nvPr/>
        </p:nvSpPr>
        <p:spPr>
          <a:xfrm>
            <a:off x="762119" y="1801773"/>
            <a:ext cx="6287453" cy="1741884"/>
          </a:xfrm>
          <a:prstGeom prst="rect">
            <a:avLst/>
          </a:prstGeom>
          <a:noFill/>
          <a:ln/>
        </p:spPr>
        <p:txBody>
          <a:bodyPr wrap="square" lIns="0" tIns="0" rIns="0" bIns="0" rtlCol="0" anchor="t"/>
          <a:lstStyle/>
          <a:p>
            <a:pPr algn="l" indent="0" marL="0">
              <a:lnSpc>
                <a:spcPts val="2700"/>
              </a:lnSpc>
              <a:buNone/>
            </a:pPr>
            <a:r>
              <a:rPr lang="en-US" sz="1700" dirty="0">
                <a:solidFill>
                  <a:srgbClr val="2C3249"/>
                </a:solidFill>
                <a:latin typeface="Martel Sans" pitchFamily="34" charset="0"/>
                <a:ea typeface="Martel Sans" pitchFamily="34" charset="-122"/>
                <a:cs typeface="Martel Sans" pitchFamily="34" charset="-120"/>
              </a:rPr>
              <a:t>Access is granted at the project level, overriding global permissions. Roles are assigned within specific projects. Common project roles include Project Lead and Contributor. Project Administrators manage these permissions, ensuring tailored control for each project team.</a:t>
            </a:r>
            <a:endParaRPr lang="en-US" sz="1700" dirty="0"/>
          </a:p>
        </p:txBody>
      </p:sp>
      <p:pic>
        <p:nvPicPr>
          <p:cNvPr id="4" name="Image 0" descr="preencoded.png">    </p:cNvPr>
          <p:cNvPicPr>
            <a:picLocks noChangeAspect="1"/>
          </p:cNvPicPr>
          <p:nvPr/>
        </p:nvPicPr>
        <p:blipFill>
          <a:blip r:embed="rId1"/>
          <a:stretch>
            <a:fillRect/>
          </a:stretch>
        </p:blipFill>
        <p:spPr>
          <a:xfrm>
            <a:off x="7588448" y="1850708"/>
            <a:ext cx="6287453" cy="58029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973223"/>
            <a:ext cx="5670590" cy="708779"/>
          </a:xfrm>
          <a:prstGeom prst="rect">
            <a:avLst/>
          </a:prstGeom>
          <a:noFill/>
          <a:ln/>
        </p:spPr>
        <p:txBody>
          <a:bodyPr wrap="none" lIns="0" tIns="0" rIns="0" bIns="0" rtlCol="0" anchor="t"/>
          <a:lstStyle/>
          <a:p>
            <a:pPr algn="l" indent="0" marL="0">
              <a:lnSpc>
                <a:spcPts val="5550"/>
              </a:lnSpc>
              <a:buNone/>
            </a:pPr>
            <a:r>
              <a:rPr lang="en-US" sz="4450" dirty="0">
                <a:solidFill>
                  <a:srgbClr val="272D45"/>
                </a:solidFill>
                <a:latin typeface="Kanit Light" pitchFamily="34" charset="0"/>
                <a:ea typeface="Kanit Light" pitchFamily="34" charset="-122"/>
                <a:cs typeface="Kanit Light" pitchFamily="34" charset="-120"/>
              </a:rPr>
              <a:t>Global Permissions</a:t>
            </a:r>
            <a:endParaRPr lang="en-US" sz="4450" dirty="0"/>
          </a:p>
        </p:txBody>
      </p:sp>
      <p:sp>
        <p:nvSpPr>
          <p:cNvPr id="4" name="Shape 1"/>
          <p:cNvSpPr/>
          <p:nvPr/>
        </p:nvSpPr>
        <p:spPr>
          <a:xfrm>
            <a:off x="6280190" y="3022163"/>
            <a:ext cx="3664863" cy="1685092"/>
          </a:xfrm>
          <a:prstGeom prst="roundRect">
            <a:avLst>
              <a:gd name="adj" fmla="val 5654"/>
            </a:avLst>
          </a:prstGeom>
          <a:solidFill>
            <a:srgbClr val="DFECE9"/>
          </a:solidFill>
          <a:ln w="7620">
            <a:solidFill>
              <a:srgbClr val="C5D2CF"/>
            </a:solidFill>
            <a:prstDash val="solid"/>
          </a:ln>
        </p:spPr>
      </p:sp>
      <p:sp>
        <p:nvSpPr>
          <p:cNvPr id="5" name="Text 2"/>
          <p:cNvSpPr/>
          <p:nvPr/>
        </p:nvSpPr>
        <p:spPr>
          <a:xfrm>
            <a:off x="6514624" y="3256598"/>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2C3249"/>
                </a:solidFill>
                <a:latin typeface="Kanit Light" pitchFamily="34" charset="0"/>
                <a:ea typeface="Kanit Light" pitchFamily="34" charset="-122"/>
                <a:cs typeface="Kanit Light" pitchFamily="34" charset="-120"/>
              </a:rPr>
              <a:t>Broad Scope</a:t>
            </a:r>
            <a:endParaRPr lang="en-US" sz="2200" dirty="0"/>
          </a:p>
        </p:txBody>
      </p:sp>
      <p:sp>
        <p:nvSpPr>
          <p:cNvPr id="6" name="Text 3"/>
          <p:cNvSpPr/>
          <p:nvPr/>
        </p:nvSpPr>
        <p:spPr>
          <a:xfrm>
            <a:off x="6514624" y="3747016"/>
            <a:ext cx="3195995" cy="725805"/>
          </a:xfrm>
          <a:prstGeom prst="rect">
            <a:avLst/>
          </a:prstGeom>
          <a:noFill/>
          <a:ln/>
        </p:spPr>
        <p:txBody>
          <a:bodyPr wrap="square" lIns="0" tIns="0" rIns="0" bIns="0" rtlCol="0" anchor="t"/>
          <a:lstStyle/>
          <a:p>
            <a:pPr algn="l" indent="0" marL="0">
              <a:lnSpc>
                <a:spcPts val="2850"/>
              </a:lnSpc>
              <a:buNone/>
            </a:pPr>
            <a:r>
              <a:rPr lang="en-US" sz="1750" dirty="0">
                <a:solidFill>
                  <a:srgbClr val="2C3249"/>
                </a:solidFill>
                <a:latin typeface="Martel Sans" pitchFamily="34" charset="0"/>
                <a:ea typeface="Martel Sans" pitchFamily="34" charset="-122"/>
                <a:cs typeface="Martel Sans" pitchFamily="34" charset="-120"/>
              </a:rPr>
              <a:t>Applies across all Jira instances.</a:t>
            </a:r>
            <a:endParaRPr lang="en-US" sz="1750" dirty="0"/>
          </a:p>
        </p:txBody>
      </p:sp>
      <p:sp>
        <p:nvSpPr>
          <p:cNvPr id="7" name="Shape 4"/>
          <p:cNvSpPr/>
          <p:nvPr/>
        </p:nvSpPr>
        <p:spPr>
          <a:xfrm>
            <a:off x="10171867" y="3022163"/>
            <a:ext cx="3664863" cy="1685092"/>
          </a:xfrm>
          <a:prstGeom prst="roundRect">
            <a:avLst>
              <a:gd name="adj" fmla="val 5654"/>
            </a:avLst>
          </a:prstGeom>
          <a:solidFill>
            <a:srgbClr val="DFECE9"/>
          </a:solidFill>
          <a:ln w="7620">
            <a:solidFill>
              <a:srgbClr val="C5D2CF"/>
            </a:solidFill>
            <a:prstDash val="solid"/>
          </a:ln>
        </p:spPr>
      </p:sp>
      <p:sp>
        <p:nvSpPr>
          <p:cNvPr id="8" name="Text 5"/>
          <p:cNvSpPr/>
          <p:nvPr/>
        </p:nvSpPr>
        <p:spPr>
          <a:xfrm>
            <a:off x="10406301" y="3256598"/>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2C3249"/>
                </a:solidFill>
                <a:latin typeface="Kanit Light" pitchFamily="34" charset="0"/>
                <a:ea typeface="Kanit Light" pitchFamily="34" charset="-122"/>
                <a:cs typeface="Kanit Light" pitchFamily="34" charset="-120"/>
              </a:rPr>
              <a:t>Sensitive</a:t>
            </a:r>
            <a:endParaRPr lang="en-US" sz="2200" dirty="0"/>
          </a:p>
        </p:txBody>
      </p:sp>
      <p:sp>
        <p:nvSpPr>
          <p:cNvPr id="9" name="Text 6"/>
          <p:cNvSpPr/>
          <p:nvPr/>
        </p:nvSpPr>
        <p:spPr>
          <a:xfrm>
            <a:off x="10406301" y="3747016"/>
            <a:ext cx="3195995" cy="725805"/>
          </a:xfrm>
          <a:prstGeom prst="rect">
            <a:avLst/>
          </a:prstGeom>
          <a:noFill/>
          <a:ln/>
        </p:spPr>
        <p:txBody>
          <a:bodyPr wrap="square" lIns="0" tIns="0" rIns="0" bIns="0" rtlCol="0" anchor="t"/>
          <a:lstStyle/>
          <a:p>
            <a:pPr algn="l" indent="0" marL="0">
              <a:lnSpc>
                <a:spcPts val="2850"/>
              </a:lnSpc>
              <a:buNone/>
            </a:pPr>
            <a:r>
              <a:rPr lang="en-US" sz="1750" dirty="0">
                <a:solidFill>
                  <a:srgbClr val="2C3249"/>
                </a:solidFill>
                <a:latin typeface="Martel Sans" pitchFamily="34" charset="0"/>
                <a:ea typeface="Martel Sans" pitchFamily="34" charset="-122"/>
                <a:cs typeface="Martel Sans" pitchFamily="34" charset="-120"/>
              </a:rPr>
              <a:t>Limit access to authorized personnel only.</a:t>
            </a:r>
            <a:endParaRPr lang="en-US" sz="1750" dirty="0"/>
          </a:p>
        </p:txBody>
      </p:sp>
      <p:sp>
        <p:nvSpPr>
          <p:cNvPr id="10" name="Shape 7"/>
          <p:cNvSpPr/>
          <p:nvPr/>
        </p:nvSpPr>
        <p:spPr>
          <a:xfrm>
            <a:off x="6280190" y="4934069"/>
            <a:ext cx="7556421" cy="1322189"/>
          </a:xfrm>
          <a:prstGeom prst="roundRect">
            <a:avLst>
              <a:gd name="adj" fmla="val 7205"/>
            </a:avLst>
          </a:prstGeom>
          <a:solidFill>
            <a:srgbClr val="DFECE9"/>
          </a:solidFill>
          <a:ln w="7620">
            <a:solidFill>
              <a:srgbClr val="C5D2CF"/>
            </a:solidFill>
            <a:prstDash val="solid"/>
          </a:ln>
        </p:spPr>
      </p:sp>
      <p:sp>
        <p:nvSpPr>
          <p:cNvPr id="11" name="Text 8"/>
          <p:cNvSpPr/>
          <p:nvPr/>
        </p:nvSpPr>
        <p:spPr>
          <a:xfrm>
            <a:off x="6514624" y="5168503"/>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2C3249"/>
                </a:solidFill>
                <a:latin typeface="Kanit Light" pitchFamily="34" charset="0"/>
                <a:ea typeface="Kanit Light" pitchFamily="34" charset="-122"/>
                <a:cs typeface="Kanit Light" pitchFamily="34" charset="-120"/>
              </a:rPr>
              <a:t>Review</a:t>
            </a:r>
            <a:endParaRPr lang="en-US" sz="2200" dirty="0"/>
          </a:p>
        </p:txBody>
      </p:sp>
      <p:sp>
        <p:nvSpPr>
          <p:cNvPr id="12" name="Text 9"/>
          <p:cNvSpPr/>
          <p:nvPr/>
        </p:nvSpPr>
        <p:spPr>
          <a:xfrm>
            <a:off x="6514624" y="5658922"/>
            <a:ext cx="7087553" cy="362903"/>
          </a:xfrm>
          <a:prstGeom prst="rect">
            <a:avLst/>
          </a:prstGeom>
          <a:noFill/>
          <a:ln/>
        </p:spPr>
        <p:txBody>
          <a:bodyPr wrap="none" lIns="0" tIns="0" rIns="0" bIns="0" rtlCol="0" anchor="t"/>
          <a:lstStyle/>
          <a:p>
            <a:pPr algn="l" indent="0" marL="0">
              <a:lnSpc>
                <a:spcPts val="2850"/>
              </a:lnSpc>
              <a:buNone/>
            </a:pPr>
            <a:r>
              <a:rPr lang="en-US" sz="1750" dirty="0">
                <a:solidFill>
                  <a:srgbClr val="2C3249"/>
                </a:solidFill>
                <a:latin typeface="Martel Sans" pitchFamily="34" charset="0"/>
                <a:ea typeface="Martel Sans" pitchFamily="34" charset="-122"/>
                <a:cs typeface="Martel Sans" pitchFamily="34" charset="-120"/>
              </a:rPr>
              <a:t>Regularly review to prevent privilege creep.</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251109"/>
            <a:ext cx="8108871" cy="708779"/>
          </a:xfrm>
          <a:prstGeom prst="rect">
            <a:avLst/>
          </a:prstGeom>
          <a:noFill/>
          <a:ln/>
        </p:spPr>
        <p:txBody>
          <a:bodyPr wrap="none" lIns="0" tIns="0" rIns="0" bIns="0" rtlCol="0" anchor="t"/>
          <a:lstStyle/>
          <a:p>
            <a:pPr algn="l" indent="0" marL="0">
              <a:lnSpc>
                <a:spcPts val="5550"/>
              </a:lnSpc>
              <a:buNone/>
            </a:pPr>
            <a:r>
              <a:rPr lang="en-US" sz="4450" dirty="0">
                <a:solidFill>
                  <a:srgbClr val="272D45"/>
                </a:solidFill>
                <a:latin typeface="Kanit Light" pitchFamily="34" charset="0"/>
                <a:ea typeface="Kanit Light" pitchFamily="34" charset="-122"/>
                <a:cs typeface="Kanit Light" pitchFamily="34" charset="-120"/>
              </a:rPr>
              <a:t>Best Practices for Access Control</a:t>
            </a:r>
            <a:endParaRPr lang="en-US" sz="4450" dirty="0"/>
          </a:p>
        </p:txBody>
      </p:sp>
      <p:sp>
        <p:nvSpPr>
          <p:cNvPr id="3" name="Text 1"/>
          <p:cNvSpPr/>
          <p:nvPr/>
        </p:nvSpPr>
        <p:spPr>
          <a:xfrm>
            <a:off x="1857256" y="3042999"/>
            <a:ext cx="2835235" cy="354330"/>
          </a:xfrm>
          <a:prstGeom prst="rect">
            <a:avLst/>
          </a:prstGeom>
          <a:noFill/>
          <a:ln/>
        </p:spPr>
        <p:txBody>
          <a:bodyPr wrap="none" lIns="0" tIns="0" rIns="0" bIns="0" rtlCol="0" anchor="t"/>
          <a:lstStyle/>
          <a:p>
            <a:pPr algn="r" indent="0" marL="0">
              <a:lnSpc>
                <a:spcPts val="2750"/>
              </a:lnSpc>
              <a:buNone/>
            </a:pPr>
            <a:r>
              <a:rPr lang="en-US" sz="2200" dirty="0">
                <a:solidFill>
                  <a:srgbClr val="2C3249"/>
                </a:solidFill>
                <a:latin typeface="Kanit Light" pitchFamily="34" charset="0"/>
                <a:ea typeface="Kanit Light" pitchFamily="34" charset="-122"/>
                <a:cs typeface="Kanit Light" pitchFamily="34" charset="-120"/>
              </a:rPr>
              <a:t>Audit</a:t>
            </a:r>
            <a:endParaRPr lang="en-US" sz="2200" dirty="0"/>
          </a:p>
        </p:txBody>
      </p:sp>
      <p:sp>
        <p:nvSpPr>
          <p:cNvPr id="4" name="Text 2"/>
          <p:cNvSpPr/>
          <p:nvPr/>
        </p:nvSpPr>
        <p:spPr>
          <a:xfrm>
            <a:off x="793790" y="3533418"/>
            <a:ext cx="3898702" cy="362903"/>
          </a:xfrm>
          <a:prstGeom prst="rect">
            <a:avLst/>
          </a:prstGeom>
          <a:noFill/>
          <a:ln/>
        </p:spPr>
        <p:txBody>
          <a:bodyPr wrap="none" lIns="0" tIns="0" rIns="0" bIns="0" rtlCol="0" anchor="t"/>
          <a:lstStyle/>
          <a:p>
            <a:pPr algn="r" indent="0" marL="0">
              <a:lnSpc>
                <a:spcPts val="2850"/>
              </a:lnSpc>
              <a:buNone/>
            </a:pPr>
            <a:r>
              <a:rPr lang="en-US" sz="1750" dirty="0">
                <a:solidFill>
                  <a:srgbClr val="2C3249"/>
                </a:solidFill>
                <a:latin typeface="Martel Sans" pitchFamily="34" charset="0"/>
                <a:ea typeface="Martel Sans" pitchFamily="34" charset="-122"/>
                <a:cs typeface="Martel Sans" pitchFamily="34" charset="-120"/>
              </a:rPr>
              <a:t>Regularly audit user permissions.</a:t>
            </a:r>
            <a:endParaRPr lang="en-US" sz="1750" dirty="0"/>
          </a:p>
        </p:txBody>
      </p:sp>
      <p:pic>
        <p:nvPicPr>
          <p:cNvPr id="5" name="Image 0" descr="preencoded.png">    </p:cNvPr>
          <p:cNvPicPr>
            <a:picLocks noChangeAspect="1"/>
          </p:cNvPicPr>
          <p:nvPr/>
        </p:nvPicPr>
        <p:blipFill>
          <a:blip r:embed="rId1"/>
          <a:stretch>
            <a:fillRect/>
          </a:stretch>
        </p:blipFill>
        <p:spPr>
          <a:xfrm>
            <a:off x="5032653" y="2413516"/>
            <a:ext cx="4564975" cy="4564975"/>
          </a:xfrm>
          <a:prstGeom prst="rect">
            <a:avLst/>
          </a:prstGeom>
        </p:spPr>
      </p:pic>
      <p:pic>
        <p:nvPicPr>
          <p:cNvPr id="6" name="Image 1" descr="preencoded.png">    </p:cNvPr>
          <p:cNvPicPr>
            <a:picLocks noChangeAspect="1"/>
          </p:cNvPicPr>
          <p:nvPr/>
        </p:nvPicPr>
        <p:blipFill>
          <a:blip r:embed="rId2"/>
          <a:stretch>
            <a:fillRect/>
          </a:stretch>
        </p:blipFill>
        <p:spPr>
          <a:xfrm>
            <a:off x="6226731" y="3176588"/>
            <a:ext cx="339328" cy="424220"/>
          </a:xfrm>
          <a:prstGeom prst="rect">
            <a:avLst/>
          </a:prstGeom>
        </p:spPr>
      </p:pic>
      <p:sp>
        <p:nvSpPr>
          <p:cNvPr id="7" name="Text 3"/>
          <p:cNvSpPr/>
          <p:nvPr/>
        </p:nvSpPr>
        <p:spPr>
          <a:xfrm>
            <a:off x="9937790" y="2861548"/>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2C3249"/>
                </a:solidFill>
                <a:latin typeface="Kanit Light" pitchFamily="34" charset="0"/>
                <a:ea typeface="Kanit Light" pitchFamily="34" charset="-122"/>
                <a:cs typeface="Kanit Light" pitchFamily="34" charset="-120"/>
              </a:rPr>
              <a:t>Least Privilege</a:t>
            </a:r>
            <a:endParaRPr lang="en-US" sz="2200" dirty="0"/>
          </a:p>
        </p:txBody>
      </p:sp>
      <p:sp>
        <p:nvSpPr>
          <p:cNvPr id="8" name="Text 4"/>
          <p:cNvSpPr/>
          <p:nvPr/>
        </p:nvSpPr>
        <p:spPr>
          <a:xfrm>
            <a:off x="9937790" y="3351967"/>
            <a:ext cx="3898821" cy="725805"/>
          </a:xfrm>
          <a:prstGeom prst="rect">
            <a:avLst/>
          </a:prstGeom>
          <a:noFill/>
          <a:ln/>
        </p:spPr>
        <p:txBody>
          <a:bodyPr wrap="square" lIns="0" tIns="0" rIns="0" bIns="0" rtlCol="0" anchor="t"/>
          <a:lstStyle/>
          <a:p>
            <a:pPr algn="l" indent="0" marL="0">
              <a:lnSpc>
                <a:spcPts val="2850"/>
              </a:lnSpc>
              <a:buNone/>
            </a:pPr>
            <a:r>
              <a:rPr lang="en-US" sz="1750" dirty="0">
                <a:solidFill>
                  <a:srgbClr val="2C3249"/>
                </a:solidFill>
                <a:latin typeface="Martel Sans" pitchFamily="34" charset="0"/>
                <a:ea typeface="Martel Sans" pitchFamily="34" charset="-122"/>
                <a:cs typeface="Martel Sans" pitchFamily="34" charset="-120"/>
              </a:rPr>
              <a:t>Implement the principle of least privilege.</a:t>
            </a:r>
            <a:endParaRPr lang="en-US" sz="1750" dirty="0"/>
          </a:p>
        </p:txBody>
      </p:sp>
      <p:pic>
        <p:nvPicPr>
          <p:cNvPr id="9" name="Image 2" descr="preencoded.png">    </p:cNvPr>
          <p:cNvPicPr>
            <a:picLocks noChangeAspect="1"/>
          </p:cNvPicPr>
          <p:nvPr/>
        </p:nvPicPr>
        <p:blipFill>
          <a:blip r:embed="rId3"/>
          <a:stretch>
            <a:fillRect/>
          </a:stretch>
        </p:blipFill>
        <p:spPr>
          <a:xfrm>
            <a:off x="5032653" y="2413516"/>
            <a:ext cx="4564975" cy="4564975"/>
          </a:xfrm>
          <a:prstGeom prst="rect">
            <a:avLst/>
          </a:prstGeom>
        </p:spPr>
      </p:pic>
      <p:pic>
        <p:nvPicPr>
          <p:cNvPr id="10" name="Image 3" descr="preencoded.png">    </p:cNvPr>
          <p:cNvPicPr>
            <a:picLocks noChangeAspect="1"/>
          </p:cNvPicPr>
          <p:nvPr/>
        </p:nvPicPr>
        <p:blipFill>
          <a:blip r:embed="rId4"/>
          <a:stretch>
            <a:fillRect/>
          </a:stretch>
        </p:blipFill>
        <p:spPr>
          <a:xfrm>
            <a:off x="8452604" y="3565088"/>
            <a:ext cx="339328" cy="424220"/>
          </a:xfrm>
          <a:prstGeom prst="rect">
            <a:avLst/>
          </a:prstGeom>
        </p:spPr>
      </p:pic>
      <p:sp>
        <p:nvSpPr>
          <p:cNvPr id="11" name="Text 5"/>
          <p:cNvSpPr/>
          <p:nvPr/>
        </p:nvSpPr>
        <p:spPr>
          <a:xfrm>
            <a:off x="9937790" y="5314117"/>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2C3249"/>
                </a:solidFill>
                <a:latin typeface="Kanit Light" pitchFamily="34" charset="0"/>
                <a:ea typeface="Kanit Light" pitchFamily="34" charset="-122"/>
                <a:cs typeface="Kanit Light" pitchFamily="34" charset="-120"/>
              </a:rPr>
              <a:t>Document</a:t>
            </a:r>
            <a:endParaRPr lang="en-US" sz="2200" dirty="0"/>
          </a:p>
        </p:txBody>
      </p:sp>
      <p:sp>
        <p:nvSpPr>
          <p:cNvPr id="12" name="Text 6"/>
          <p:cNvSpPr/>
          <p:nvPr/>
        </p:nvSpPr>
        <p:spPr>
          <a:xfrm>
            <a:off x="9937790" y="5804535"/>
            <a:ext cx="3898821" cy="725805"/>
          </a:xfrm>
          <a:prstGeom prst="rect">
            <a:avLst/>
          </a:prstGeom>
          <a:noFill/>
          <a:ln/>
        </p:spPr>
        <p:txBody>
          <a:bodyPr wrap="square" lIns="0" tIns="0" rIns="0" bIns="0" rtlCol="0" anchor="t"/>
          <a:lstStyle/>
          <a:p>
            <a:pPr algn="l" indent="0" marL="0">
              <a:lnSpc>
                <a:spcPts val="2850"/>
              </a:lnSpc>
              <a:buNone/>
            </a:pPr>
            <a:r>
              <a:rPr lang="en-US" sz="1750" dirty="0">
                <a:solidFill>
                  <a:srgbClr val="2C3249"/>
                </a:solidFill>
                <a:latin typeface="Martel Sans" pitchFamily="34" charset="0"/>
                <a:ea typeface="Martel Sans" pitchFamily="34" charset="-122"/>
                <a:cs typeface="Martel Sans" pitchFamily="34" charset="-120"/>
              </a:rPr>
              <a:t>Document access control procedures.</a:t>
            </a:r>
            <a:endParaRPr lang="en-US" sz="1750" dirty="0"/>
          </a:p>
        </p:txBody>
      </p:sp>
      <p:pic>
        <p:nvPicPr>
          <p:cNvPr id="13" name="Image 4" descr="preencoded.png">    </p:cNvPr>
          <p:cNvPicPr>
            <a:picLocks noChangeAspect="1"/>
          </p:cNvPicPr>
          <p:nvPr/>
        </p:nvPicPr>
        <p:blipFill>
          <a:blip r:embed="rId5"/>
          <a:stretch>
            <a:fillRect/>
          </a:stretch>
        </p:blipFill>
        <p:spPr>
          <a:xfrm>
            <a:off x="5032653" y="2413516"/>
            <a:ext cx="4564975" cy="4564975"/>
          </a:xfrm>
          <a:prstGeom prst="rect">
            <a:avLst/>
          </a:prstGeom>
        </p:spPr>
      </p:pic>
      <p:pic>
        <p:nvPicPr>
          <p:cNvPr id="14" name="Image 5" descr="preencoded.png">    </p:cNvPr>
          <p:cNvPicPr>
            <a:picLocks noChangeAspect="1"/>
          </p:cNvPicPr>
          <p:nvPr/>
        </p:nvPicPr>
        <p:blipFill>
          <a:blip r:embed="rId6"/>
          <a:stretch>
            <a:fillRect/>
          </a:stretch>
        </p:blipFill>
        <p:spPr>
          <a:xfrm>
            <a:off x="8064103" y="5790962"/>
            <a:ext cx="339328" cy="424220"/>
          </a:xfrm>
          <a:prstGeom prst="rect">
            <a:avLst/>
          </a:prstGeom>
        </p:spPr>
      </p:pic>
      <p:sp>
        <p:nvSpPr>
          <p:cNvPr id="15" name="Text 7"/>
          <p:cNvSpPr/>
          <p:nvPr/>
        </p:nvSpPr>
        <p:spPr>
          <a:xfrm>
            <a:off x="1857256" y="5314117"/>
            <a:ext cx="2835235" cy="354330"/>
          </a:xfrm>
          <a:prstGeom prst="rect">
            <a:avLst/>
          </a:prstGeom>
          <a:noFill/>
          <a:ln/>
        </p:spPr>
        <p:txBody>
          <a:bodyPr wrap="none" lIns="0" tIns="0" rIns="0" bIns="0" rtlCol="0" anchor="t"/>
          <a:lstStyle/>
          <a:p>
            <a:pPr algn="r" indent="0" marL="0">
              <a:lnSpc>
                <a:spcPts val="2750"/>
              </a:lnSpc>
              <a:buNone/>
            </a:pPr>
            <a:r>
              <a:rPr lang="en-US" sz="2200" dirty="0">
                <a:solidFill>
                  <a:srgbClr val="2C3249"/>
                </a:solidFill>
                <a:latin typeface="Kanit Light" pitchFamily="34" charset="0"/>
                <a:ea typeface="Kanit Light" pitchFamily="34" charset="-122"/>
                <a:cs typeface="Kanit Light" pitchFamily="34" charset="-120"/>
              </a:rPr>
              <a:t>Security</a:t>
            </a:r>
            <a:endParaRPr lang="en-US" sz="2200" dirty="0"/>
          </a:p>
        </p:txBody>
      </p:sp>
      <p:sp>
        <p:nvSpPr>
          <p:cNvPr id="16" name="Text 8"/>
          <p:cNvSpPr/>
          <p:nvPr/>
        </p:nvSpPr>
        <p:spPr>
          <a:xfrm>
            <a:off x="793790" y="5804535"/>
            <a:ext cx="3898702" cy="725805"/>
          </a:xfrm>
          <a:prstGeom prst="rect">
            <a:avLst/>
          </a:prstGeom>
          <a:noFill/>
          <a:ln/>
        </p:spPr>
        <p:txBody>
          <a:bodyPr wrap="square" lIns="0" tIns="0" rIns="0" bIns="0" rtlCol="0" anchor="t"/>
          <a:lstStyle/>
          <a:p>
            <a:pPr algn="r" indent="0" marL="0">
              <a:lnSpc>
                <a:spcPts val="2850"/>
              </a:lnSpc>
              <a:buNone/>
            </a:pPr>
            <a:r>
              <a:rPr lang="en-US" sz="1750" dirty="0">
                <a:solidFill>
                  <a:srgbClr val="2C3249"/>
                </a:solidFill>
                <a:latin typeface="Martel Sans" pitchFamily="34" charset="0"/>
                <a:ea typeface="Martel Sans" pitchFamily="34" charset="-122"/>
                <a:cs typeface="Martel Sans" pitchFamily="34" charset="-120"/>
              </a:rPr>
              <a:t>Use strong passwords and MFA; enforce password expiration.</a:t>
            </a:r>
            <a:endParaRPr lang="en-US" sz="1750" dirty="0"/>
          </a:p>
        </p:txBody>
      </p:sp>
      <p:pic>
        <p:nvPicPr>
          <p:cNvPr id="17" name="Image 6" descr="preencoded.png">    </p:cNvPr>
          <p:cNvPicPr>
            <a:picLocks noChangeAspect="1"/>
          </p:cNvPicPr>
          <p:nvPr/>
        </p:nvPicPr>
        <p:blipFill>
          <a:blip r:embed="rId7"/>
          <a:stretch>
            <a:fillRect/>
          </a:stretch>
        </p:blipFill>
        <p:spPr>
          <a:xfrm>
            <a:off x="5032653" y="2413516"/>
            <a:ext cx="4564975" cy="4564975"/>
          </a:xfrm>
          <a:prstGeom prst="rect">
            <a:avLst/>
          </a:prstGeom>
        </p:spPr>
      </p:pic>
      <p:pic>
        <p:nvPicPr>
          <p:cNvPr id="18" name="Image 7" descr="preencoded.png">    </p:cNvPr>
          <p:cNvPicPr>
            <a:picLocks noChangeAspect="1"/>
          </p:cNvPicPr>
          <p:nvPr/>
        </p:nvPicPr>
        <p:blipFill>
          <a:blip r:embed="rId8"/>
          <a:stretch>
            <a:fillRect/>
          </a:stretch>
        </p:blipFill>
        <p:spPr>
          <a:xfrm>
            <a:off x="5838230" y="5402461"/>
            <a:ext cx="339328" cy="4242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015871" y="417790"/>
            <a:ext cx="6741557" cy="472797"/>
          </a:xfrm>
          <a:prstGeom prst="rect">
            <a:avLst/>
          </a:prstGeom>
          <a:noFill/>
          <a:ln/>
        </p:spPr>
        <p:txBody>
          <a:bodyPr wrap="none" lIns="0" tIns="0" rIns="0" bIns="0" rtlCol="0" anchor="t"/>
          <a:lstStyle/>
          <a:p>
            <a:pPr algn="l" indent="0" marL="0">
              <a:lnSpc>
                <a:spcPts val="3700"/>
              </a:lnSpc>
              <a:buNone/>
            </a:pPr>
            <a:r>
              <a:rPr lang="en-US" sz="2950" dirty="0">
                <a:solidFill>
                  <a:srgbClr val="272D45"/>
                </a:solidFill>
                <a:latin typeface="Kanit Light" pitchFamily="34" charset="0"/>
                <a:ea typeface="Kanit Light" pitchFamily="34" charset="-122"/>
                <a:cs typeface="Kanit Light" pitchFamily="34" charset="-120"/>
              </a:rPr>
              <a:t>Audit Logs and Onboarding/Offboarding</a:t>
            </a:r>
            <a:endParaRPr lang="en-US" sz="2950" dirty="0"/>
          </a:p>
        </p:txBody>
      </p:sp>
      <p:sp>
        <p:nvSpPr>
          <p:cNvPr id="4" name="Text 1"/>
          <p:cNvSpPr/>
          <p:nvPr/>
        </p:nvSpPr>
        <p:spPr>
          <a:xfrm>
            <a:off x="6015871" y="1193125"/>
            <a:ext cx="8085058" cy="499229"/>
          </a:xfrm>
          <a:prstGeom prst="rect">
            <a:avLst/>
          </a:prstGeom>
          <a:noFill/>
          <a:ln/>
        </p:spPr>
        <p:txBody>
          <a:bodyPr wrap="none" lIns="0" tIns="0" rIns="0" bIns="0" rtlCol="0" anchor="t"/>
          <a:lstStyle/>
          <a:p>
            <a:pPr algn="ctr" indent="0" marL="0">
              <a:lnSpc>
                <a:spcPts val="3900"/>
              </a:lnSpc>
              <a:buNone/>
            </a:pPr>
            <a:r>
              <a:rPr lang="en-US" sz="3900" dirty="0">
                <a:solidFill>
                  <a:srgbClr val="2C3249"/>
                </a:solidFill>
                <a:latin typeface="Kanit Light" pitchFamily="34" charset="0"/>
                <a:ea typeface="Kanit Light" pitchFamily="34" charset="-122"/>
                <a:cs typeface="Kanit Light" pitchFamily="34" charset="-120"/>
              </a:rPr>
              <a:t>1</a:t>
            </a:r>
            <a:endParaRPr lang="en-US" sz="3900" dirty="0"/>
          </a:p>
        </p:txBody>
      </p:sp>
      <p:sp>
        <p:nvSpPr>
          <p:cNvPr id="5" name="Text 2"/>
          <p:cNvSpPr/>
          <p:nvPr/>
        </p:nvSpPr>
        <p:spPr>
          <a:xfrm>
            <a:off x="9112687" y="1881426"/>
            <a:ext cx="1891308" cy="236458"/>
          </a:xfrm>
          <a:prstGeom prst="rect">
            <a:avLst/>
          </a:prstGeom>
          <a:noFill/>
          <a:ln/>
        </p:spPr>
        <p:txBody>
          <a:bodyPr wrap="none" lIns="0" tIns="0" rIns="0" bIns="0" rtlCol="0" anchor="t"/>
          <a:lstStyle/>
          <a:p>
            <a:pPr algn="ctr" indent="0" marL="0">
              <a:lnSpc>
                <a:spcPts val="1850"/>
              </a:lnSpc>
              <a:buNone/>
            </a:pPr>
            <a:r>
              <a:rPr lang="en-US" sz="1450" dirty="0">
                <a:solidFill>
                  <a:srgbClr val="2C3249"/>
                </a:solidFill>
                <a:latin typeface="Kanit Light" pitchFamily="34" charset="0"/>
                <a:ea typeface="Kanit Light" pitchFamily="34" charset="-122"/>
                <a:cs typeface="Kanit Light" pitchFamily="34" charset="-120"/>
              </a:rPr>
              <a:t>Audit Logs</a:t>
            </a:r>
            <a:endParaRPr lang="en-US" sz="1450" dirty="0"/>
          </a:p>
        </p:txBody>
      </p:sp>
      <p:sp>
        <p:nvSpPr>
          <p:cNvPr id="6" name="Text 3"/>
          <p:cNvSpPr/>
          <p:nvPr/>
        </p:nvSpPr>
        <p:spPr>
          <a:xfrm>
            <a:off x="6015871" y="2208609"/>
            <a:ext cx="8085058" cy="242054"/>
          </a:xfrm>
          <a:prstGeom prst="rect">
            <a:avLst/>
          </a:prstGeom>
          <a:noFill/>
          <a:ln/>
        </p:spPr>
        <p:txBody>
          <a:bodyPr wrap="none" lIns="0" tIns="0" rIns="0" bIns="0" rtlCol="0" anchor="t"/>
          <a:lstStyle/>
          <a:p>
            <a:pPr algn="ctr" indent="0" marL="0">
              <a:lnSpc>
                <a:spcPts val="1900"/>
              </a:lnSpc>
              <a:buNone/>
            </a:pPr>
            <a:r>
              <a:rPr lang="en-US" sz="1150" dirty="0">
                <a:solidFill>
                  <a:srgbClr val="2C3249"/>
                </a:solidFill>
                <a:latin typeface="Martel Sans" pitchFamily="34" charset="0"/>
                <a:ea typeface="Martel Sans" pitchFamily="34" charset="-122"/>
                <a:cs typeface="Martel Sans" pitchFamily="34" charset="-120"/>
              </a:rPr>
              <a:t>Track user access and modifications for compliance.</a:t>
            </a:r>
            <a:endParaRPr lang="en-US" sz="1150" dirty="0"/>
          </a:p>
        </p:txBody>
      </p:sp>
      <p:sp>
        <p:nvSpPr>
          <p:cNvPr id="7" name="Text 4"/>
          <p:cNvSpPr/>
          <p:nvPr/>
        </p:nvSpPr>
        <p:spPr>
          <a:xfrm>
            <a:off x="6015871" y="2980134"/>
            <a:ext cx="8085058" cy="499229"/>
          </a:xfrm>
          <a:prstGeom prst="rect">
            <a:avLst/>
          </a:prstGeom>
          <a:noFill/>
          <a:ln/>
        </p:spPr>
        <p:txBody>
          <a:bodyPr wrap="none" lIns="0" tIns="0" rIns="0" bIns="0" rtlCol="0" anchor="t"/>
          <a:lstStyle/>
          <a:p>
            <a:pPr algn="ctr" indent="0" marL="0">
              <a:lnSpc>
                <a:spcPts val="3900"/>
              </a:lnSpc>
              <a:buNone/>
            </a:pPr>
            <a:r>
              <a:rPr lang="en-US" sz="3900" dirty="0">
                <a:solidFill>
                  <a:srgbClr val="2C3249"/>
                </a:solidFill>
                <a:latin typeface="Kanit Light" pitchFamily="34" charset="0"/>
                <a:ea typeface="Kanit Light" pitchFamily="34" charset="-122"/>
                <a:cs typeface="Kanit Light" pitchFamily="34" charset="-120"/>
              </a:rPr>
              <a:t>2</a:t>
            </a:r>
            <a:endParaRPr lang="en-US" sz="3900" dirty="0"/>
          </a:p>
        </p:txBody>
      </p:sp>
      <p:sp>
        <p:nvSpPr>
          <p:cNvPr id="8" name="Text 5"/>
          <p:cNvSpPr/>
          <p:nvPr/>
        </p:nvSpPr>
        <p:spPr>
          <a:xfrm>
            <a:off x="9112687" y="3668435"/>
            <a:ext cx="1891308" cy="236458"/>
          </a:xfrm>
          <a:prstGeom prst="rect">
            <a:avLst/>
          </a:prstGeom>
          <a:noFill/>
          <a:ln/>
        </p:spPr>
        <p:txBody>
          <a:bodyPr wrap="none" lIns="0" tIns="0" rIns="0" bIns="0" rtlCol="0" anchor="t"/>
          <a:lstStyle/>
          <a:p>
            <a:pPr algn="ctr" indent="0" marL="0">
              <a:lnSpc>
                <a:spcPts val="1850"/>
              </a:lnSpc>
              <a:buNone/>
            </a:pPr>
            <a:r>
              <a:rPr lang="en-US" sz="1450" dirty="0">
                <a:solidFill>
                  <a:srgbClr val="2C3249"/>
                </a:solidFill>
                <a:latin typeface="Kanit Light" pitchFamily="34" charset="0"/>
                <a:ea typeface="Kanit Light" pitchFamily="34" charset="-122"/>
                <a:cs typeface="Kanit Light" pitchFamily="34" charset="-120"/>
              </a:rPr>
              <a:t>Onboarding</a:t>
            </a:r>
            <a:endParaRPr lang="en-US" sz="1450" dirty="0"/>
          </a:p>
        </p:txBody>
      </p:sp>
      <p:sp>
        <p:nvSpPr>
          <p:cNvPr id="9" name="Text 6"/>
          <p:cNvSpPr/>
          <p:nvPr/>
        </p:nvSpPr>
        <p:spPr>
          <a:xfrm>
            <a:off x="6015871" y="3995618"/>
            <a:ext cx="8085058" cy="242054"/>
          </a:xfrm>
          <a:prstGeom prst="rect">
            <a:avLst/>
          </a:prstGeom>
          <a:noFill/>
          <a:ln/>
        </p:spPr>
        <p:txBody>
          <a:bodyPr wrap="none" lIns="0" tIns="0" rIns="0" bIns="0" rtlCol="0" anchor="t"/>
          <a:lstStyle/>
          <a:p>
            <a:pPr algn="ctr" indent="0" marL="0">
              <a:lnSpc>
                <a:spcPts val="1900"/>
              </a:lnSpc>
              <a:buNone/>
            </a:pPr>
            <a:r>
              <a:rPr lang="en-US" sz="1150" dirty="0">
                <a:solidFill>
                  <a:srgbClr val="2C3249"/>
                </a:solidFill>
                <a:latin typeface="Martel Sans" pitchFamily="34" charset="0"/>
                <a:ea typeface="Martel Sans" pitchFamily="34" charset="-122"/>
                <a:cs typeface="Martel Sans" pitchFamily="34" charset="-120"/>
              </a:rPr>
              <a:t>Provision access based on role upon joining.</a:t>
            </a:r>
            <a:endParaRPr lang="en-US" sz="1150" dirty="0"/>
          </a:p>
        </p:txBody>
      </p:sp>
      <p:sp>
        <p:nvSpPr>
          <p:cNvPr id="10" name="Text 7"/>
          <p:cNvSpPr/>
          <p:nvPr/>
        </p:nvSpPr>
        <p:spPr>
          <a:xfrm>
            <a:off x="6015871" y="4767143"/>
            <a:ext cx="8085058" cy="499229"/>
          </a:xfrm>
          <a:prstGeom prst="rect">
            <a:avLst/>
          </a:prstGeom>
          <a:noFill/>
          <a:ln/>
        </p:spPr>
        <p:txBody>
          <a:bodyPr wrap="none" lIns="0" tIns="0" rIns="0" bIns="0" rtlCol="0" anchor="t"/>
          <a:lstStyle/>
          <a:p>
            <a:pPr algn="ctr" indent="0" marL="0">
              <a:lnSpc>
                <a:spcPts val="3900"/>
              </a:lnSpc>
              <a:buNone/>
            </a:pPr>
            <a:r>
              <a:rPr lang="en-US" sz="3900" dirty="0">
                <a:solidFill>
                  <a:srgbClr val="2C3249"/>
                </a:solidFill>
                <a:latin typeface="Kanit Light" pitchFamily="34" charset="0"/>
                <a:ea typeface="Kanit Light" pitchFamily="34" charset="-122"/>
                <a:cs typeface="Kanit Light" pitchFamily="34" charset="-120"/>
              </a:rPr>
              <a:t>3</a:t>
            </a:r>
            <a:endParaRPr lang="en-US" sz="3900" dirty="0"/>
          </a:p>
        </p:txBody>
      </p:sp>
      <p:sp>
        <p:nvSpPr>
          <p:cNvPr id="11" name="Text 8"/>
          <p:cNvSpPr/>
          <p:nvPr/>
        </p:nvSpPr>
        <p:spPr>
          <a:xfrm>
            <a:off x="9112687" y="5455444"/>
            <a:ext cx="1891308" cy="236458"/>
          </a:xfrm>
          <a:prstGeom prst="rect">
            <a:avLst/>
          </a:prstGeom>
          <a:noFill/>
          <a:ln/>
        </p:spPr>
        <p:txBody>
          <a:bodyPr wrap="none" lIns="0" tIns="0" rIns="0" bIns="0" rtlCol="0" anchor="t"/>
          <a:lstStyle/>
          <a:p>
            <a:pPr algn="ctr" indent="0" marL="0">
              <a:lnSpc>
                <a:spcPts val="1850"/>
              </a:lnSpc>
              <a:buNone/>
            </a:pPr>
            <a:r>
              <a:rPr lang="en-US" sz="1450" dirty="0">
                <a:solidFill>
                  <a:srgbClr val="2C3249"/>
                </a:solidFill>
                <a:latin typeface="Kanit Light" pitchFamily="34" charset="0"/>
                <a:ea typeface="Kanit Light" pitchFamily="34" charset="-122"/>
                <a:cs typeface="Kanit Light" pitchFamily="34" charset="-120"/>
              </a:rPr>
              <a:t>Offboarding</a:t>
            </a:r>
            <a:endParaRPr lang="en-US" sz="1450" dirty="0"/>
          </a:p>
        </p:txBody>
      </p:sp>
      <p:sp>
        <p:nvSpPr>
          <p:cNvPr id="12" name="Text 9"/>
          <p:cNvSpPr/>
          <p:nvPr/>
        </p:nvSpPr>
        <p:spPr>
          <a:xfrm>
            <a:off x="6015871" y="5782628"/>
            <a:ext cx="8085058" cy="242054"/>
          </a:xfrm>
          <a:prstGeom prst="rect">
            <a:avLst/>
          </a:prstGeom>
          <a:noFill/>
          <a:ln/>
        </p:spPr>
        <p:txBody>
          <a:bodyPr wrap="none" lIns="0" tIns="0" rIns="0" bIns="0" rtlCol="0" anchor="t"/>
          <a:lstStyle/>
          <a:p>
            <a:pPr algn="ctr" indent="0" marL="0">
              <a:lnSpc>
                <a:spcPts val="1900"/>
              </a:lnSpc>
              <a:buNone/>
            </a:pPr>
            <a:r>
              <a:rPr lang="en-US" sz="1150" dirty="0">
                <a:solidFill>
                  <a:srgbClr val="2C3249"/>
                </a:solidFill>
                <a:latin typeface="Martel Sans" pitchFamily="34" charset="0"/>
                <a:ea typeface="Martel Sans" pitchFamily="34" charset="-122"/>
                <a:cs typeface="Martel Sans" pitchFamily="34" charset="-120"/>
              </a:rPr>
              <a:t>Revoke access immediately upon departure (critical).</a:t>
            </a:r>
            <a:endParaRPr lang="en-US" sz="1150" dirty="0"/>
          </a:p>
        </p:txBody>
      </p:sp>
      <p:sp>
        <p:nvSpPr>
          <p:cNvPr id="13" name="Text 10"/>
          <p:cNvSpPr/>
          <p:nvPr/>
        </p:nvSpPr>
        <p:spPr>
          <a:xfrm>
            <a:off x="6015871" y="6554153"/>
            <a:ext cx="8085058" cy="499229"/>
          </a:xfrm>
          <a:prstGeom prst="rect">
            <a:avLst/>
          </a:prstGeom>
          <a:noFill/>
          <a:ln/>
        </p:spPr>
        <p:txBody>
          <a:bodyPr wrap="none" lIns="0" tIns="0" rIns="0" bIns="0" rtlCol="0" anchor="t"/>
          <a:lstStyle/>
          <a:p>
            <a:pPr algn="ctr" indent="0" marL="0">
              <a:lnSpc>
                <a:spcPts val="3900"/>
              </a:lnSpc>
              <a:buNone/>
            </a:pPr>
            <a:r>
              <a:rPr lang="en-US" sz="3900" dirty="0">
                <a:solidFill>
                  <a:srgbClr val="2C3249"/>
                </a:solidFill>
                <a:latin typeface="Kanit Light" pitchFamily="34" charset="0"/>
                <a:ea typeface="Kanit Light" pitchFamily="34" charset="-122"/>
                <a:cs typeface="Kanit Light" pitchFamily="34" charset="-120"/>
              </a:rPr>
              <a:t>4</a:t>
            </a:r>
            <a:endParaRPr lang="en-US" sz="3900" dirty="0"/>
          </a:p>
        </p:txBody>
      </p:sp>
      <p:sp>
        <p:nvSpPr>
          <p:cNvPr id="14" name="Text 11"/>
          <p:cNvSpPr/>
          <p:nvPr/>
        </p:nvSpPr>
        <p:spPr>
          <a:xfrm>
            <a:off x="9112687" y="7242453"/>
            <a:ext cx="1891308" cy="236458"/>
          </a:xfrm>
          <a:prstGeom prst="rect">
            <a:avLst/>
          </a:prstGeom>
          <a:noFill/>
          <a:ln/>
        </p:spPr>
        <p:txBody>
          <a:bodyPr wrap="none" lIns="0" tIns="0" rIns="0" bIns="0" rtlCol="0" anchor="t"/>
          <a:lstStyle/>
          <a:p>
            <a:pPr algn="ctr" indent="0" marL="0">
              <a:lnSpc>
                <a:spcPts val="1850"/>
              </a:lnSpc>
              <a:buNone/>
            </a:pPr>
            <a:r>
              <a:rPr lang="en-US" sz="1450" dirty="0">
                <a:solidFill>
                  <a:srgbClr val="2C3249"/>
                </a:solidFill>
                <a:latin typeface="Kanit Light" pitchFamily="34" charset="0"/>
                <a:ea typeface="Kanit Light" pitchFamily="34" charset="-122"/>
                <a:cs typeface="Kanit Light" pitchFamily="34" charset="-120"/>
              </a:rPr>
              <a:t>Automation</a:t>
            </a:r>
            <a:endParaRPr lang="en-US" sz="1450" dirty="0"/>
          </a:p>
        </p:txBody>
      </p:sp>
      <p:sp>
        <p:nvSpPr>
          <p:cNvPr id="15" name="Text 12"/>
          <p:cNvSpPr/>
          <p:nvPr/>
        </p:nvSpPr>
        <p:spPr>
          <a:xfrm>
            <a:off x="6015871" y="7569637"/>
            <a:ext cx="8085058" cy="242054"/>
          </a:xfrm>
          <a:prstGeom prst="rect">
            <a:avLst/>
          </a:prstGeom>
          <a:noFill/>
          <a:ln/>
        </p:spPr>
        <p:txBody>
          <a:bodyPr wrap="none" lIns="0" tIns="0" rIns="0" bIns="0" rtlCol="0" anchor="t"/>
          <a:lstStyle/>
          <a:p>
            <a:pPr algn="ctr" indent="0" marL="0">
              <a:lnSpc>
                <a:spcPts val="1900"/>
              </a:lnSpc>
              <a:buNone/>
            </a:pPr>
            <a:r>
              <a:rPr lang="en-US" sz="1150" dirty="0">
                <a:solidFill>
                  <a:srgbClr val="2C3249"/>
                </a:solidFill>
                <a:latin typeface="Martel Sans" pitchFamily="34" charset="0"/>
                <a:ea typeface="Martel Sans" pitchFamily="34" charset="-122"/>
                <a:cs typeface="Martel Sans" pitchFamily="34" charset="-120"/>
              </a:rPr>
              <a:t>Use automated provisioning tools like Okta or Azure AD.</a:t>
            </a:r>
            <a:endParaRPr lang="en-US" sz="11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11279" y="560308"/>
            <a:ext cx="7735133" cy="634960"/>
          </a:xfrm>
          <a:prstGeom prst="rect">
            <a:avLst/>
          </a:prstGeom>
          <a:noFill/>
          <a:ln/>
        </p:spPr>
        <p:txBody>
          <a:bodyPr wrap="none" lIns="0" tIns="0" rIns="0" bIns="0" rtlCol="0" anchor="t"/>
          <a:lstStyle/>
          <a:p>
            <a:pPr algn="l" indent="0" marL="0">
              <a:lnSpc>
                <a:spcPts val="5000"/>
              </a:lnSpc>
              <a:buNone/>
            </a:pPr>
            <a:r>
              <a:rPr lang="en-US" sz="4000" dirty="0">
                <a:solidFill>
                  <a:srgbClr val="272D45"/>
                </a:solidFill>
                <a:latin typeface="Kanit Light" pitchFamily="34" charset="0"/>
                <a:ea typeface="Kanit Light" pitchFamily="34" charset="-122"/>
                <a:cs typeface="Kanit Light" pitchFamily="34" charset="-120"/>
              </a:rPr>
              <a:t>Common Issues &amp; Troubleshooting</a:t>
            </a:r>
            <a:endParaRPr lang="en-US" sz="4000" dirty="0"/>
          </a:p>
        </p:txBody>
      </p:sp>
      <p:sp>
        <p:nvSpPr>
          <p:cNvPr id="3" name="Shape 1"/>
          <p:cNvSpPr/>
          <p:nvPr/>
        </p:nvSpPr>
        <p:spPr>
          <a:xfrm>
            <a:off x="7303770" y="1601629"/>
            <a:ext cx="22860" cy="6067663"/>
          </a:xfrm>
          <a:prstGeom prst="roundRect">
            <a:avLst>
              <a:gd name="adj" fmla="val 373402"/>
            </a:avLst>
          </a:prstGeom>
          <a:solidFill>
            <a:srgbClr val="C5D2CF"/>
          </a:solidFill>
          <a:ln/>
        </p:spPr>
      </p:sp>
      <p:sp>
        <p:nvSpPr>
          <p:cNvPr id="4" name="Shape 2"/>
          <p:cNvSpPr/>
          <p:nvPr/>
        </p:nvSpPr>
        <p:spPr>
          <a:xfrm>
            <a:off x="6499860" y="1818799"/>
            <a:ext cx="609600" cy="22860"/>
          </a:xfrm>
          <a:prstGeom prst="roundRect">
            <a:avLst>
              <a:gd name="adj" fmla="val 373402"/>
            </a:avLst>
          </a:prstGeom>
          <a:solidFill>
            <a:srgbClr val="C5D2CF"/>
          </a:solidFill>
          <a:ln/>
        </p:spPr>
      </p:sp>
      <p:sp>
        <p:nvSpPr>
          <p:cNvPr id="5" name="Shape 3"/>
          <p:cNvSpPr/>
          <p:nvPr/>
        </p:nvSpPr>
        <p:spPr>
          <a:xfrm>
            <a:off x="7086600" y="1601629"/>
            <a:ext cx="457200" cy="457200"/>
          </a:xfrm>
          <a:prstGeom prst="roundRect">
            <a:avLst>
              <a:gd name="adj" fmla="val 18670"/>
            </a:avLst>
          </a:prstGeom>
          <a:solidFill>
            <a:srgbClr val="DFECE9"/>
          </a:solidFill>
          <a:ln w="7620">
            <a:solidFill>
              <a:srgbClr val="C5D2CF"/>
            </a:solidFill>
            <a:prstDash val="solid"/>
          </a:ln>
        </p:spPr>
      </p:sp>
      <p:sp>
        <p:nvSpPr>
          <p:cNvPr id="6" name="Text 4"/>
          <p:cNvSpPr/>
          <p:nvPr/>
        </p:nvSpPr>
        <p:spPr>
          <a:xfrm>
            <a:off x="7162800" y="1639729"/>
            <a:ext cx="304800" cy="381000"/>
          </a:xfrm>
          <a:prstGeom prst="rect">
            <a:avLst/>
          </a:prstGeom>
          <a:noFill/>
          <a:ln/>
        </p:spPr>
        <p:txBody>
          <a:bodyPr wrap="none" lIns="0" tIns="0" rIns="0" bIns="0" rtlCol="0" anchor="t"/>
          <a:lstStyle/>
          <a:p>
            <a:pPr algn="ctr" indent="0" marL="0">
              <a:lnSpc>
                <a:spcPts val="2400"/>
              </a:lnSpc>
              <a:buNone/>
            </a:pPr>
            <a:r>
              <a:rPr lang="en-US" sz="2400" dirty="0">
                <a:solidFill>
                  <a:srgbClr val="2C3249"/>
                </a:solidFill>
                <a:latin typeface="Kanit Light" pitchFamily="34" charset="0"/>
                <a:ea typeface="Kanit Light" pitchFamily="34" charset="-122"/>
                <a:cs typeface="Kanit Light" pitchFamily="34" charset="-120"/>
              </a:rPr>
              <a:t>1</a:t>
            </a:r>
            <a:endParaRPr lang="en-US" sz="2400" dirty="0"/>
          </a:p>
        </p:txBody>
      </p:sp>
      <p:sp>
        <p:nvSpPr>
          <p:cNvPr id="7" name="Text 5"/>
          <p:cNvSpPr/>
          <p:nvPr/>
        </p:nvSpPr>
        <p:spPr>
          <a:xfrm>
            <a:off x="3468886" y="1671399"/>
            <a:ext cx="2830235" cy="317540"/>
          </a:xfrm>
          <a:prstGeom prst="rect">
            <a:avLst/>
          </a:prstGeom>
          <a:noFill/>
          <a:ln/>
        </p:spPr>
        <p:txBody>
          <a:bodyPr wrap="none" lIns="0" tIns="0" rIns="0" bIns="0" rtlCol="0" anchor="t"/>
          <a:lstStyle/>
          <a:p>
            <a:pPr algn="r" indent="0" marL="0">
              <a:lnSpc>
                <a:spcPts val="2500"/>
              </a:lnSpc>
              <a:buNone/>
            </a:pPr>
            <a:r>
              <a:rPr lang="en-US" sz="2000" dirty="0">
                <a:solidFill>
                  <a:srgbClr val="2C3249"/>
                </a:solidFill>
                <a:latin typeface="Kanit Light" pitchFamily="34" charset="0"/>
                <a:ea typeface="Kanit Light" pitchFamily="34" charset="-122"/>
                <a:cs typeface="Kanit Light" pitchFamily="34" charset="-120"/>
              </a:rPr>
              <a:t>Over-permissioned Users</a:t>
            </a:r>
            <a:endParaRPr lang="en-US" sz="2000" dirty="0"/>
          </a:p>
        </p:txBody>
      </p:sp>
      <p:sp>
        <p:nvSpPr>
          <p:cNvPr id="8" name="Text 6"/>
          <p:cNvSpPr/>
          <p:nvPr/>
        </p:nvSpPr>
        <p:spPr>
          <a:xfrm>
            <a:off x="711279" y="2110859"/>
            <a:ext cx="5587841" cy="325160"/>
          </a:xfrm>
          <a:prstGeom prst="rect">
            <a:avLst/>
          </a:prstGeom>
          <a:noFill/>
          <a:ln/>
        </p:spPr>
        <p:txBody>
          <a:bodyPr wrap="none" lIns="0" tIns="0" rIns="0" bIns="0" rtlCol="0" anchor="t"/>
          <a:lstStyle/>
          <a:p>
            <a:pPr algn="r" indent="0" marL="0">
              <a:lnSpc>
                <a:spcPts val="2550"/>
              </a:lnSpc>
              <a:buNone/>
            </a:pPr>
            <a:r>
              <a:rPr lang="en-US" sz="1600" dirty="0">
                <a:solidFill>
                  <a:srgbClr val="2C3249"/>
                </a:solidFill>
                <a:latin typeface="Martel Sans" pitchFamily="34" charset="0"/>
                <a:ea typeface="Martel Sans" pitchFamily="34" charset="-122"/>
                <a:cs typeface="Martel Sans" pitchFamily="34" charset="-120"/>
              </a:rPr>
              <a:t>Limit access to necessary functions only.</a:t>
            </a:r>
            <a:endParaRPr lang="en-US" sz="1600" dirty="0"/>
          </a:p>
        </p:txBody>
      </p:sp>
      <p:sp>
        <p:nvSpPr>
          <p:cNvPr id="9" name="Shape 7"/>
          <p:cNvSpPr/>
          <p:nvPr/>
        </p:nvSpPr>
        <p:spPr>
          <a:xfrm>
            <a:off x="7520940" y="3037999"/>
            <a:ext cx="609600" cy="22860"/>
          </a:xfrm>
          <a:prstGeom prst="roundRect">
            <a:avLst>
              <a:gd name="adj" fmla="val 373402"/>
            </a:avLst>
          </a:prstGeom>
          <a:solidFill>
            <a:srgbClr val="C5D2CF"/>
          </a:solidFill>
          <a:ln/>
        </p:spPr>
      </p:sp>
      <p:sp>
        <p:nvSpPr>
          <p:cNvPr id="10" name="Shape 8"/>
          <p:cNvSpPr/>
          <p:nvPr/>
        </p:nvSpPr>
        <p:spPr>
          <a:xfrm>
            <a:off x="7086600" y="2820829"/>
            <a:ext cx="457200" cy="457200"/>
          </a:xfrm>
          <a:prstGeom prst="roundRect">
            <a:avLst>
              <a:gd name="adj" fmla="val 18670"/>
            </a:avLst>
          </a:prstGeom>
          <a:solidFill>
            <a:srgbClr val="DFECE9"/>
          </a:solidFill>
          <a:ln w="7620">
            <a:solidFill>
              <a:srgbClr val="C5D2CF"/>
            </a:solidFill>
            <a:prstDash val="solid"/>
          </a:ln>
        </p:spPr>
      </p:sp>
      <p:sp>
        <p:nvSpPr>
          <p:cNvPr id="11" name="Text 9"/>
          <p:cNvSpPr/>
          <p:nvPr/>
        </p:nvSpPr>
        <p:spPr>
          <a:xfrm>
            <a:off x="7162800" y="2858929"/>
            <a:ext cx="304800" cy="381000"/>
          </a:xfrm>
          <a:prstGeom prst="rect">
            <a:avLst/>
          </a:prstGeom>
          <a:noFill/>
          <a:ln/>
        </p:spPr>
        <p:txBody>
          <a:bodyPr wrap="none" lIns="0" tIns="0" rIns="0" bIns="0" rtlCol="0" anchor="t"/>
          <a:lstStyle/>
          <a:p>
            <a:pPr algn="ctr" indent="0" marL="0">
              <a:lnSpc>
                <a:spcPts val="2400"/>
              </a:lnSpc>
              <a:buNone/>
            </a:pPr>
            <a:r>
              <a:rPr lang="en-US" sz="2400" dirty="0">
                <a:solidFill>
                  <a:srgbClr val="2C3249"/>
                </a:solidFill>
                <a:latin typeface="Kanit Light" pitchFamily="34" charset="0"/>
                <a:ea typeface="Kanit Light" pitchFamily="34" charset="-122"/>
                <a:cs typeface="Kanit Light" pitchFamily="34" charset="-120"/>
              </a:rPr>
              <a:t>2</a:t>
            </a:r>
            <a:endParaRPr lang="en-US" sz="2400" dirty="0"/>
          </a:p>
        </p:txBody>
      </p:sp>
      <p:sp>
        <p:nvSpPr>
          <p:cNvPr id="12" name="Text 10"/>
          <p:cNvSpPr/>
          <p:nvPr/>
        </p:nvSpPr>
        <p:spPr>
          <a:xfrm>
            <a:off x="8331279" y="2890599"/>
            <a:ext cx="2540437" cy="317540"/>
          </a:xfrm>
          <a:prstGeom prst="rect">
            <a:avLst/>
          </a:prstGeom>
          <a:noFill/>
          <a:ln/>
        </p:spPr>
        <p:txBody>
          <a:bodyPr wrap="none" lIns="0" tIns="0" rIns="0" bIns="0" rtlCol="0" anchor="t"/>
          <a:lstStyle/>
          <a:p>
            <a:pPr algn="l" indent="0" marL="0">
              <a:lnSpc>
                <a:spcPts val="2500"/>
              </a:lnSpc>
              <a:buNone/>
            </a:pPr>
            <a:r>
              <a:rPr lang="en-US" sz="2000" dirty="0">
                <a:solidFill>
                  <a:srgbClr val="2C3249"/>
                </a:solidFill>
                <a:latin typeface="Kanit Light" pitchFamily="34" charset="0"/>
                <a:ea typeface="Kanit Light" pitchFamily="34" charset="-122"/>
                <a:cs typeface="Kanit Light" pitchFamily="34" charset="-120"/>
              </a:rPr>
              <a:t>Orphaned Accounts</a:t>
            </a:r>
            <a:endParaRPr lang="en-US" sz="2000" dirty="0"/>
          </a:p>
        </p:txBody>
      </p:sp>
      <p:sp>
        <p:nvSpPr>
          <p:cNvPr id="13" name="Text 11"/>
          <p:cNvSpPr/>
          <p:nvPr/>
        </p:nvSpPr>
        <p:spPr>
          <a:xfrm>
            <a:off x="8331279" y="3330059"/>
            <a:ext cx="5587841" cy="325160"/>
          </a:xfrm>
          <a:prstGeom prst="rect">
            <a:avLst/>
          </a:prstGeom>
          <a:noFill/>
          <a:ln/>
        </p:spPr>
        <p:txBody>
          <a:bodyPr wrap="none" lIns="0" tIns="0" rIns="0" bIns="0" rtlCol="0" anchor="t"/>
          <a:lstStyle/>
          <a:p>
            <a:pPr algn="l" indent="0" marL="0">
              <a:lnSpc>
                <a:spcPts val="2550"/>
              </a:lnSpc>
              <a:buNone/>
            </a:pPr>
            <a:r>
              <a:rPr lang="en-US" sz="1600" dirty="0">
                <a:solidFill>
                  <a:srgbClr val="2C3249"/>
                </a:solidFill>
                <a:latin typeface="Martel Sans" pitchFamily="34" charset="0"/>
                <a:ea typeface="Martel Sans" pitchFamily="34" charset="-122"/>
                <a:cs typeface="Martel Sans" pitchFamily="34" charset="-120"/>
              </a:rPr>
              <a:t>Disable inactive accounts after 90 days.</a:t>
            </a:r>
            <a:endParaRPr lang="en-US" sz="1600" dirty="0"/>
          </a:p>
        </p:txBody>
      </p:sp>
      <p:sp>
        <p:nvSpPr>
          <p:cNvPr id="14" name="Shape 12"/>
          <p:cNvSpPr/>
          <p:nvPr/>
        </p:nvSpPr>
        <p:spPr>
          <a:xfrm>
            <a:off x="6499860" y="4088963"/>
            <a:ext cx="609600" cy="22860"/>
          </a:xfrm>
          <a:prstGeom prst="roundRect">
            <a:avLst>
              <a:gd name="adj" fmla="val 373402"/>
            </a:avLst>
          </a:prstGeom>
          <a:solidFill>
            <a:srgbClr val="C5D2CF"/>
          </a:solidFill>
          <a:ln/>
        </p:spPr>
      </p:sp>
      <p:sp>
        <p:nvSpPr>
          <p:cNvPr id="15" name="Shape 13"/>
          <p:cNvSpPr/>
          <p:nvPr/>
        </p:nvSpPr>
        <p:spPr>
          <a:xfrm>
            <a:off x="7086600" y="3871793"/>
            <a:ext cx="457200" cy="457200"/>
          </a:xfrm>
          <a:prstGeom prst="roundRect">
            <a:avLst>
              <a:gd name="adj" fmla="val 18670"/>
            </a:avLst>
          </a:prstGeom>
          <a:solidFill>
            <a:srgbClr val="DFECE9"/>
          </a:solidFill>
          <a:ln w="7620">
            <a:solidFill>
              <a:srgbClr val="C5D2CF"/>
            </a:solidFill>
            <a:prstDash val="solid"/>
          </a:ln>
        </p:spPr>
      </p:sp>
      <p:sp>
        <p:nvSpPr>
          <p:cNvPr id="16" name="Text 14"/>
          <p:cNvSpPr/>
          <p:nvPr/>
        </p:nvSpPr>
        <p:spPr>
          <a:xfrm>
            <a:off x="7162800" y="3909893"/>
            <a:ext cx="304800" cy="381000"/>
          </a:xfrm>
          <a:prstGeom prst="rect">
            <a:avLst/>
          </a:prstGeom>
          <a:noFill/>
          <a:ln/>
        </p:spPr>
        <p:txBody>
          <a:bodyPr wrap="none" lIns="0" tIns="0" rIns="0" bIns="0" rtlCol="0" anchor="t"/>
          <a:lstStyle/>
          <a:p>
            <a:pPr algn="ctr" indent="0" marL="0">
              <a:lnSpc>
                <a:spcPts val="2400"/>
              </a:lnSpc>
              <a:buNone/>
            </a:pPr>
            <a:r>
              <a:rPr lang="en-US" sz="2400" dirty="0">
                <a:solidFill>
                  <a:srgbClr val="2C3249"/>
                </a:solidFill>
                <a:latin typeface="Kanit Light" pitchFamily="34" charset="0"/>
                <a:ea typeface="Kanit Light" pitchFamily="34" charset="-122"/>
                <a:cs typeface="Kanit Light" pitchFamily="34" charset="-120"/>
              </a:rPr>
              <a:t>3</a:t>
            </a:r>
            <a:endParaRPr lang="en-US" sz="2400" dirty="0"/>
          </a:p>
        </p:txBody>
      </p:sp>
      <p:sp>
        <p:nvSpPr>
          <p:cNvPr id="17" name="Text 15"/>
          <p:cNvSpPr/>
          <p:nvPr/>
        </p:nvSpPr>
        <p:spPr>
          <a:xfrm>
            <a:off x="3758684" y="3941564"/>
            <a:ext cx="2540437" cy="317540"/>
          </a:xfrm>
          <a:prstGeom prst="rect">
            <a:avLst/>
          </a:prstGeom>
          <a:noFill/>
          <a:ln/>
        </p:spPr>
        <p:txBody>
          <a:bodyPr wrap="none" lIns="0" tIns="0" rIns="0" bIns="0" rtlCol="0" anchor="t"/>
          <a:lstStyle/>
          <a:p>
            <a:pPr algn="r" indent="0" marL="0">
              <a:lnSpc>
                <a:spcPts val="2500"/>
              </a:lnSpc>
              <a:buNone/>
            </a:pPr>
            <a:r>
              <a:rPr lang="en-US" sz="2000" dirty="0">
                <a:solidFill>
                  <a:srgbClr val="2C3249"/>
                </a:solidFill>
                <a:latin typeface="Kanit Light" pitchFamily="34" charset="0"/>
                <a:ea typeface="Kanit Light" pitchFamily="34" charset="-122"/>
                <a:cs typeface="Kanit Light" pitchFamily="34" charset="-120"/>
              </a:rPr>
              <a:t>Complex Schemes</a:t>
            </a:r>
            <a:endParaRPr lang="en-US" sz="2000" dirty="0"/>
          </a:p>
        </p:txBody>
      </p:sp>
      <p:sp>
        <p:nvSpPr>
          <p:cNvPr id="18" name="Text 16"/>
          <p:cNvSpPr/>
          <p:nvPr/>
        </p:nvSpPr>
        <p:spPr>
          <a:xfrm>
            <a:off x="711279" y="4381024"/>
            <a:ext cx="5587841" cy="325160"/>
          </a:xfrm>
          <a:prstGeom prst="rect">
            <a:avLst/>
          </a:prstGeom>
          <a:noFill/>
          <a:ln/>
        </p:spPr>
        <p:txBody>
          <a:bodyPr wrap="none" lIns="0" tIns="0" rIns="0" bIns="0" rtlCol="0" anchor="t"/>
          <a:lstStyle/>
          <a:p>
            <a:pPr algn="r" indent="0" marL="0">
              <a:lnSpc>
                <a:spcPts val="2550"/>
              </a:lnSpc>
              <a:buNone/>
            </a:pPr>
            <a:r>
              <a:rPr lang="en-US" sz="1600" dirty="0">
                <a:solidFill>
                  <a:srgbClr val="2C3249"/>
                </a:solidFill>
                <a:latin typeface="Martel Sans" pitchFamily="34" charset="0"/>
                <a:ea typeface="Martel Sans" pitchFamily="34" charset="-122"/>
                <a:cs typeface="Martel Sans" pitchFamily="34" charset="-120"/>
              </a:rPr>
              <a:t>Simplify by using groups/roles consistently.</a:t>
            </a:r>
            <a:endParaRPr lang="en-US" sz="1600" dirty="0"/>
          </a:p>
        </p:txBody>
      </p:sp>
      <p:sp>
        <p:nvSpPr>
          <p:cNvPr id="19" name="Shape 17"/>
          <p:cNvSpPr/>
          <p:nvPr/>
        </p:nvSpPr>
        <p:spPr>
          <a:xfrm>
            <a:off x="7520940" y="5139928"/>
            <a:ext cx="609600" cy="22860"/>
          </a:xfrm>
          <a:prstGeom prst="roundRect">
            <a:avLst>
              <a:gd name="adj" fmla="val 373402"/>
            </a:avLst>
          </a:prstGeom>
          <a:solidFill>
            <a:srgbClr val="C5D2CF"/>
          </a:solidFill>
          <a:ln/>
        </p:spPr>
      </p:sp>
      <p:sp>
        <p:nvSpPr>
          <p:cNvPr id="20" name="Shape 18"/>
          <p:cNvSpPr/>
          <p:nvPr/>
        </p:nvSpPr>
        <p:spPr>
          <a:xfrm>
            <a:off x="7086600" y="4922758"/>
            <a:ext cx="457200" cy="457200"/>
          </a:xfrm>
          <a:prstGeom prst="roundRect">
            <a:avLst>
              <a:gd name="adj" fmla="val 18670"/>
            </a:avLst>
          </a:prstGeom>
          <a:solidFill>
            <a:srgbClr val="DFECE9"/>
          </a:solidFill>
          <a:ln w="7620">
            <a:solidFill>
              <a:srgbClr val="C5D2CF"/>
            </a:solidFill>
            <a:prstDash val="solid"/>
          </a:ln>
        </p:spPr>
      </p:sp>
      <p:sp>
        <p:nvSpPr>
          <p:cNvPr id="21" name="Text 19"/>
          <p:cNvSpPr/>
          <p:nvPr/>
        </p:nvSpPr>
        <p:spPr>
          <a:xfrm>
            <a:off x="7162800" y="4960858"/>
            <a:ext cx="304800" cy="381000"/>
          </a:xfrm>
          <a:prstGeom prst="rect">
            <a:avLst/>
          </a:prstGeom>
          <a:noFill/>
          <a:ln/>
        </p:spPr>
        <p:txBody>
          <a:bodyPr wrap="none" lIns="0" tIns="0" rIns="0" bIns="0" rtlCol="0" anchor="t"/>
          <a:lstStyle/>
          <a:p>
            <a:pPr algn="ctr" indent="0" marL="0">
              <a:lnSpc>
                <a:spcPts val="2400"/>
              </a:lnSpc>
              <a:buNone/>
            </a:pPr>
            <a:r>
              <a:rPr lang="en-US" sz="2400" dirty="0">
                <a:solidFill>
                  <a:srgbClr val="2C3249"/>
                </a:solidFill>
                <a:latin typeface="Kanit Light" pitchFamily="34" charset="0"/>
                <a:ea typeface="Kanit Light" pitchFamily="34" charset="-122"/>
                <a:cs typeface="Kanit Light" pitchFamily="34" charset="-120"/>
              </a:rPr>
              <a:t>4</a:t>
            </a:r>
            <a:endParaRPr lang="en-US" sz="2400" dirty="0"/>
          </a:p>
        </p:txBody>
      </p:sp>
      <p:sp>
        <p:nvSpPr>
          <p:cNvPr id="22" name="Text 20"/>
          <p:cNvSpPr/>
          <p:nvPr/>
        </p:nvSpPr>
        <p:spPr>
          <a:xfrm>
            <a:off x="8331279" y="4992529"/>
            <a:ext cx="2607707" cy="317540"/>
          </a:xfrm>
          <a:prstGeom prst="rect">
            <a:avLst/>
          </a:prstGeom>
          <a:noFill/>
          <a:ln/>
        </p:spPr>
        <p:txBody>
          <a:bodyPr wrap="none" lIns="0" tIns="0" rIns="0" bIns="0" rtlCol="0" anchor="t"/>
          <a:lstStyle/>
          <a:p>
            <a:pPr algn="l" indent="0" marL="0">
              <a:lnSpc>
                <a:spcPts val="2500"/>
              </a:lnSpc>
              <a:buNone/>
            </a:pPr>
            <a:r>
              <a:rPr lang="en-US" sz="2000" dirty="0">
                <a:solidFill>
                  <a:srgbClr val="2C3249"/>
                </a:solidFill>
                <a:latin typeface="Kanit Light" pitchFamily="34" charset="0"/>
                <a:ea typeface="Kanit Light" pitchFamily="34" charset="-122"/>
                <a:cs typeface="Kanit Light" pitchFamily="34" charset="-120"/>
              </a:rPr>
              <a:t>Lack of Documentation</a:t>
            </a:r>
            <a:endParaRPr lang="en-US" sz="2000" dirty="0"/>
          </a:p>
        </p:txBody>
      </p:sp>
      <p:sp>
        <p:nvSpPr>
          <p:cNvPr id="23" name="Text 21"/>
          <p:cNvSpPr/>
          <p:nvPr/>
        </p:nvSpPr>
        <p:spPr>
          <a:xfrm>
            <a:off x="8331279" y="5431988"/>
            <a:ext cx="5587841" cy="325160"/>
          </a:xfrm>
          <a:prstGeom prst="rect">
            <a:avLst/>
          </a:prstGeom>
          <a:noFill/>
          <a:ln/>
        </p:spPr>
        <p:txBody>
          <a:bodyPr wrap="none" lIns="0" tIns="0" rIns="0" bIns="0" rtlCol="0" anchor="t"/>
          <a:lstStyle/>
          <a:p>
            <a:pPr algn="l" indent="0" marL="0">
              <a:lnSpc>
                <a:spcPts val="2550"/>
              </a:lnSpc>
              <a:buNone/>
            </a:pPr>
            <a:r>
              <a:rPr lang="en-US" sz="1600" dirty="0">
                <a:solidFill>
                  <a:srgbClr val="2C3249"/>
                </a:solidFill>
                <a:latin typeface="Martel Sans" pitchFamily="34" charset="0"/>
                <a:ea typeface="Martel Sans" pitchFamily="34" charset="-122"/>
                <a:cs typeface="Martel Sans" pitchFamily="34" charset="-120"/>
              </a:rPr>
              <a:t>Maintain clear access control procedures.</a:t>
            </a:r>
            <a:endParaRPr lang="en-US" sz="1600" dirty="0"/>
          </a:p>
        </p:txBody>
      </p:sp>
      <p:sp>
        <p:nvSpPr>
          <p:cNvPr id="24" name="Shape 22"/>
          <p:cNvSpPr/>
          <p:nvPr/>
        </p:nvSpPr>
        <p:spPr>
          <a:xfrm>
            <a:off x="6499860" y="6190893"/>
            <a:ext cx="609600" cy="22860"/>
          </a:xfrm>
          <a:prstGeom prst="roundRect">
            <a:avLst>
              <a:gd name="adj" fmla="val 373402"/>
            </a:avLst>
          </a:prstGeom>
          <a:solidFill>
            <a:srgbClr val="C5D2CF"/>
          </a:solidFill>
          <a:ln/>
        </p:spPr>
      </p:sp>
      <p:sp>
        <p:nvSpPr>
          <p:cNvPr id="25" name="Shape 23"/>
          <p:cNvSpPr/>
          <p:nvPr/>
        </p:nvSpPr>
        <p:spPr>
          <a:xfrm>
            <a:off x="7086600" y="5973723"/>
            <a:ext cx="457200" cy="457200"/>
          </a:xfrm>
          <a:prstGeom prst="roundRect">
            <a:avLst>
              <a:gd name="adj" fmla="val 18670"/>
            </a:avLst>
          </a:prstGeom>
          <a:solidFill>
            <a:srgbClr val="DFECE9"/>
          </a:solidFill>
          <a:ln w="7620">
            <a:solidFill>
              <a:srgbClr val="C5D2CF"/>
            </a:solidFill>
            <a:prstDash val="solid"/>
          </a:ln>
        </p:spPr>
      </p:sp>
      <p:sp>
        <p:nvSpPr>
          <p:cNvPr id="26" name="Text 24"/>
          <p:cNvSpPr/>
          <p:nvPr/>
        </p:nvSpPr>
        <p:spPr>
          <a:xfrm>
            <a:off x="7162800" y="6011823"/>
            <a:ext cx="304800" cy="381000"/>
          </a:xfrm>
          <a:prstGeom prst="rect">
            <a:avLst/>
          </a:prstGeom>
          <a:noFill/>
          <a:ln/>
        </p:spPr>
        <p:txBody>
          <a:bodyPr wrap="none" lIns="0" tIns="0" rIns="0" bIns="0" rtlCol="0" anchor="t"/>
          <a:lstStyle/>
          <a:p>
            <a:pPr algn="ctr" indent="0" marL="0">
              <a:lnSpc>
                <a:spcPts val="2400"/>
              </a:lnSpc>
              <a:buNone/>
            </a:pPr>
            <a:r>
              <a:rPr lang="en-US" sz="2400" dirty="0">
                <a:solidFill>
                  <a:srgbClr val="2C3249"/>
                </a:solidFill>
                <a:latin typeface="Kanit Light" pitchFamily="34" charset="0"/>
                <a:ea typeface="Kanit Light" pitchFamily="34" charset="-122"/>
                <a:cs typeface="Kanit Light" pitchFamily="34" charset="-120"/>
              </a:rPr>
              <a:t>5</a:t>
            </a:r>
            <a:endParaRPr lang="en-US" sz="2400" dirty="0"/>
          </a:p>
        </p:txBody>
      </p:sp>
      <p:sp>
        <p:nvSpPr>
          <p:cNvPr id="27" name="Text 25"/>
          <p:cNvSpPr/>
          <p:nvPr/>
        </p:nvSpPr>
        <p:spPr>
          <a:xfrm>
            <a:off x="3679984" y="6043493"/>
            <a:ext cx="2619137" cy="317540"/>
          </a:xfrm>
          <a:prstGeom prst="rect">
            <a:avLst/>
          </a:prstGeom>
          <a:noFill/>
          <a:ln/>
        </p:spPr>
        <p:txBody>
          <a:bodyPr wrap="none" lIns="0" tIns="0" rIns="0" bIns="0" rtlCol="0" anchor="t"/>
          <a:lstStyle/>
          <a:p>
            <a:pPr algn="r" indent="0" marL="0">
              <a:lnSpc>
                <a:spcPts val="2500"/>
              </a:lnSpc>
              <a:buNone/>
            </a:pPr>
            <a:r>
              <a:rPr lang="en-US" sz="2000" dirty="0">
                <a:solidFill>
                  <a:srgbClr val="2C3249"/>
                </a:solidFill>
                <a:latin typeface="Kanit Light" pitchFamily="34" charset="0"/>
                <a:ea typeface="Kanit Light" pitchFamily="34" charset="-122"/>
                <a:cs typeface="Kanit Light" pitchFamily="34" charset="-120"/>
              </a:rPr>
              <a:t>Conflicting Permissions</a:t>
            </a:r>
            <a:endParaRPr lang="en-US" sz="2000" dirty="0"/>
          </a:p>
        </p:txBody>
      </p:sp>
      <p:sp>
        <p:nvSpPr>
          <p:cNvPr id="28" name="Text 26"/>
          <p:cNvSpPr/>
          <p:nvPr/>
        </p:nvSpPr>
        <p:spPr>
          <a:xfrm>
            <a:off x="711279" y="6482953"/>
            <a:ext cx="5587841" cy="325160"/>
          </a:xfrm>
          <a:prstGeom prst="rect">
            <a:avLst/>
          </a:prstGeom>
          <a:noFill/>
          <a:ln/>
        </p:spPr>
        <p:txBody>
          <a:bodyPr wrap="none" lIns="0" tIns="0" rIns="0" bIns="0" rtlCol="0" anchor="t"/>
          <a:lstStyle/>
          <a:p>
            <a:pPr algn="r" indent="0" marL="0">
              <a:lnSpc>
                <a:spcPts val="2550"/>
              </a:lnSpc>
              <a:buNone/>
            </a:pPr>
            <a:r>
              <a:rPr lang="en-US" sz="1600" dirty="0">
                <a:solidFill>
                  <a:srgbClr val="2C3249"/>
                </a:solidFill>
                <a:latin typeface="Martel Sans" pitchFamily="34" charset="0"/>
                <a:ea typeface="Martel Sans" pitchFamily="34" charset="-122"/>
                <a:cs typeface="Martel Sans" pitchFamily="34" charset="-120"/>
              </a:rPr>
              <a:t>Review user's group memberships.</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2025-06-09T07:46:47Z</dcterms:created>
  <dcterms:modified xsi:type="dcterms:W3CDTF">2025-06-09T07:46:47Z</dcterms:modified>
</cp:coreProperties>
</file>