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7"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B4655-2166-45E4-9FF1-182527CB235B}" type="datetimeFigureOut">
              <a:rPr lang="en-IN" smtClean="0"/>
              <a:t>28-06-2024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462C95-1524-4E8B-8115-629DFE3C29C0}" type="slidenum">
              <a:rPr lang="en-IN" smtClean="0"/>
              <a:t>‹#›</a:t>
            </a:fld>
            <a:endParaRPr lang="en-IN"/>
          </a:p>
        </p:txBody>
      </p:sp>
    </p:spTree>
    <p:extLst>
      <p:ext uri="{BB962C8B-B14F-4D97-AF65-F5344CB8AC3E}">
        <p14:creationId xmlns:p14="http://schemas.microsoft.com/office/powerpoint/2010/main" val="3203217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462C95-1524-4E8B-8115-629DFE3C29C0}" type="slidenum">
              <a:rPr lang="en-IN" smtClean="0"/>
              <a:t>4</a:t>
            </a:fld>
            <a:endParaRPr lang="en-IN"/>
          </a:p>
        </p:txBody>
      </p:sp>
    </p:spTree>
    <p:extLst>
      <p:ext uri="{BB962C8B-B14F-4D97-AF65-F5344CB8AC3E}">
        <p14:creationId xmlns:p14="http://schemas.microsoft.com/office/powerpoint/2010/main" val="23327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9AA6-F1D8-1A21-4092-200ABDA56B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1375E5-247F-8F9E-1C50-52D3FF9EEA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F0306F-6F4E-646F-7A01-9FF465B2EA4B}"/>
              </a:ext>
            </a:extLst>
          </p:cNvPr>
          <p:cNvSpPr>
            <a:spLocks noGrp="1"/>
          </p:cNvSpPr>
          <p:nvPr>
            <p:ph type="dt" sz="half" idx="10"/>
          </p:nvPr>
        </p:nvSpPr>
        <p:spPr/>
        <p:txBody>
          <a:bodyPr/>
          <a:lstStyle/>
          <a:p>
            <a:fld id="{9A214322-6B08-47EC-BB2B-CA1024B85B33}" type="datetimeFigureOut">
              <a:rPr lang="en-IN" smtClean="0"/>
              <a:t>28-06-2024</a:t>
            </a:fld>
            <a:endParaRPr lang="en-IN"/>
          </a:p>
        </p:txBody>
      </p:sp>
      <p:sp>
        <p:nvSpPr>
          <p:cNvPr id="5" name="Footer Placeholder 4">
            <a:extLst>
              <a:ext uri="{FF2B5EF4-FFF2-40B4-BE49-F238E27FC236}">
                <a16:creationId xmlns:a16="http://schemas.microsoft.com/office/drawing/2014/main" id="{4DB6E43F-A4D3-4E5E-3E1E-E31C0A80EB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8E0CF5-4889-AC50-F102-2F372E6A3179}"/>
              </a:ext>
            </a:extLst>
          </p:cNvPr>
          <p:cNvSpPr>
            <a:spLocks noGrp="1"/>
          </p:cNvSpPr>
          <p:nvPr>
            <p:ph type="sldNum" sz="quarter" idx="12"/>
          </p:nvPr>
        </p:nvSpPr>
        <p:spPr/>
        <p:txBody>
          <a:bodyPr/>
          <a:lstStyle/>
          <a:p>
            <a:fld id="{FD99A7FB-FB1D-474B-B5D8-B751243CF0C7}" type="slidenum">
              <a:rPr lang="en-IN" smtClean="0"/>
              <a:t>‹#›</a:t>
            </a:fld>
            <a:endParaRPr lang="en-IN"/>
          </a:p>
        </p:txBody>
      </p:sp>
    </p:spTree>
    <p:extLst>
      <p:ext uri="{BB962C8B-B14F-4D97-AF65-F5344CB8AC3E}">
        <p14:creationId xmlns:p14="http://schemas.microsoft.com/office/powerpoint/2010/main" val="3649329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811ED-ABA2-FF63-BD09-FF8062AFA2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791573-12E4-E4C2-F23F-1DEEDA549F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373236-4B4E-23C6-403E-35DD6BF5B2F3}"/>
              </a:ext>
            </a:extLst>
          </p:cNvPr>
          <p:cNvSpPr>
            <a:spLocks noGrp="1"/>
          </p:cNvSpPr>
          <p:nvPr>
            <p:ph type="dt" sz="half" idx="10"/>
          </p:nvPr>
        </p:nvSpPr>
        <p:spPr/>
        <p:txBody>
          <a:bodyPr/>
          <a:lstStyle/>
          <a:p>
            <a:fld id="{9A214322-6B08-47EC-BB2B-CA1024B85B33}" type="datetimeFigureOut">
              <a:rPr lang="en-IN" smtClean="0"/>
              <a:t>28-06-2024</a:t>
            </a:fld>
            <a:endParaRPr lang="en-IN"/>
          </a:p>
        </p:txBody>
      </p:sp>
      <p:sp>
        <p:nvSpPr>
          <p:cNvPr id="5" name="Footer Placeholder 4">
            <a:extLst>
              <a:ext uri="{FF2B5EF4-FFF2-40B4-BE49-F238E27FC236}">
                <a16:creationId xmlns:a16="http://schemas.microsoft.com/office/drawing/2014/main" id="{3FCA1D6C-BF09-7154-58E6-E7ABC37A76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E9727E-F7D7-0161-AE95-111EDE1BEEA8}"/>
              </a:ext>
            </a:extLst>
          </p:cNvPr>
          <p:cNvSpPr>
            <a:spLocks noGrp="1"/>
          </p:cNvSpPr>
          <p:nvPr>
            <p:ph type="sldNum" sz="quarter" idx="12"/>
          </p:nvPr>
        </p:nvSpPr>
        <p:spPr/>
        <p:txBody>
          <a:bodyPr/>
          <a:lstStyle/>
          <a:p>
            <a:fld id="{FD99A7FB-FB1D-474B-B5D8-B751243CF0C7}" type="slidenum">
              <a:rPr lang="en-IN" smtClean="0"/>
              <a:t>‹#›</a:t>
            </a:fld>
            <a:endParaRPr lang="en-IN"/>
          </a:p>
        </p:txBody>
      </p:sp>
    </p:spTree>
    <p:extLst>
      <p:ext uri="{BB962C8B-B14F-4D97-AF65-F5344CB8AC3E}">
        <p14:creationId xmlns:p14="http://schemas.microsoft.com/office/powerpoint/2010/main" val="428418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356042-8386-BD70-D8A3-E5CA7291CA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A2A9E3-F355-7C1C-700B-16B418354F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14D059-1CC2-A945-6051-BB40A9D0CEDB}"/>
              </a:ext>
            </a:extLst>
          </p:cNvPr>
          <p:cNvSpPr>
            <a:spLocks noGrp="1"/>
          </p:cNvSpPr>
          <p:nvPr>
            <p:ph type="dt" sz="half" idx="10"/>
          </p:nvPr>
        </p:nvSpPr>
        <p:spPr/>
        <p:txBody>
          <a:bodyPr/>
          <a:lstStyle/>
          <a:p>
            <a:fld id="{9A214322-6B08-47EC-BB2B-CA1024B85B33}" type="datetimeFigureOut">
              <a:rPr lang="en-IN" smtClean="0"/>
              <a:t>28-06-2024</a:t>
            </a:fld>
            <a:endParaRPr lang="en-IN"/>
          </a:p>
        </p:txBody>
      </p:sp>
      <p:sp>
        <p:nvSpPr>
          <p:cNvPr id="5" name="Footer Placeholder 4">
            <a:extLst>
              <a:ext uri="{FF2B5EF4-FFF2-40B4-BE49-F238E27FC236}">
                <a16:creationId xmlns:a16="http://schemas.microsoft.com/office/drawing/2014/main" id="{34011C32-2D5F-BD03-DBD8-61E240B755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98EB54-4399-0254-4D0A-E49E92A124D4}"/>
              </a:ext>
            </a:extLst>
          </p:cNvPr>
          <p:cNvSpPr>
            <a:spLocks noGrp="1"/>
          </p:cNvSpPr>
          <p:nvPr>
            <p:ph type="sldNum" sz="quarter" idx="12"/>
          </p:nvPr>
        </p:nvSpPr>
        <p:spPr/>
        <p:txBody>
          <a:bodyPr/>
          <a:lstStyle/>
          <a:p>
            <a:fld id="{FD99A7FB-FB1D-474B-B5D8-B751243CF0C7}" type="slidenum">
              <a:rPr lang="en-IN" smtClean="0"/>
              <a:t>‹#›</a:t>
            </a:fld>
            <a:endParaRPr lang="en-IN"/>
          </a:p>
        </p:txBody>
      </p:sp>
    </p:spTree>
    <p:extLst>
      <p:ext uri="{BB962C8B-B14F-4D97-AF65-F5344CB8AC3E}">
        <p14:creationId xmlns:p14="http://schemas.microsoft.com/office/powerpoint/2010/main" val="2068122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46B52-494B-3F88-FCA9-C08612DED7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768F32-C0D1-508D-3635-840983F397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2155DF-71E2-2A5A-47C3-8F61EB62F2B3}"/>
              </a:ext>
            </a:extLst>
          </p:cNvPr>
          <p:cNvSpPr>
            <a:spLocks noGrp="1"/>
          </p:cNvSpPr>
          <p:nvPr>
            <p:ph type="dt" sz="half" idx="10"/>
          </p:nvPr>
        </p:nvSpPr>
        <p:spPr/>
        <p:txBody>
          <a:bodyPr/>
          <a:lstStyle/>
          <a:p>
            <a:fld id="{9A214322-6B08-47EC-BB2B-CA1024B85B33}" type="datetimeFigureOut">
              <a:rPr lang="en-IN" smtClean="0"/>
              <a:t>28-06-2024</a:t>
            </a:fld>
            <a:endParaRPr lang="en-IN"/>
          </a:p>
        </p:txBody>
      </p:sp>
      <p:sp>
        <p:nvSpPr>
          <p:cNvPr id="5" name="Footer Placeholder 4">
            <a:extLst>
              <a:ext uri="{FF2B5EF4-FFF2-40B4-BE49-F238E27FC236}">
                <a16:creationId xmlns:a16="http://schemas.microsoft.com/office/drawing/2014/main" id="{3FA4F752-325C-5F6F-4F7C-A6FCB4285D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14B03F-EEFB-C252-47B9-36EB2C2B43A6}"/>
              </a:ext>
            </a:extLst>
          </p:cNvPr>
          <p:cNvSpPr>
            <a:spLocks noGrp="1"/>
          </p:cNvSpPr>
          <p:nvPr>
            <p:ph type="sldNum" sz="quarter" idx="12"/>
          </p:nvPr>
        </p:nvSpPr>
        <p:spPr/>
        <p:txBody>
          <a:bodyPr/>
          <a:lstStyle/>
          <a:p>
            <a:fld id="{FD99A7FB-FB1D-474B-B5D8-B751243CF0C7}" type="slidenum">
              <a:rPr lang="en-IN" smtClean="0"/>
              <a:t>‹#›</a:t>
            </a:fld>
            <a:endParaRPr lang="en-IN"/>
          </a:p>
        </p:txBody>
      </p:sp>
    </p:spTree>
    <p:extLst>
      <p:ext uri="{BB962C8B-B14F-4D97-AF65-F5344CB8AC3E}">
        <p14:creationId xmlns:p14="http://schemas.microsoft.com/office/powerpoint/2010/main" val="3046826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ABDD-677C-E547-0B6B-4B5498B964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8DC928-10C3-BF27-9D99-A21789438C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36990F-8FEB-A51E-CA3A-BBDFC7D36ED0}"/>
              </a:ext>
            </a:extLst>
          </p:cNvPr>
          <p:cNvSpPr>
            <a:spLocks noGrp="1"/>
          </p:cNvSpPr>
          <p:nvPr>
            <p:ph type="dt" sz="half" idx="10"/>
          </p:nvPr>
        </p:nvSpPr>
        <p:spPr/>
        <p:txBody>
          <a:bodyPr/>
          <a:lstStyle/>
          <a:p>
            <a:fld id="{9A214322-6B08-47EC-BB2B-CA1024B85B33}" type="datetimeFigureOut">
              <a:rPr lang="en-IN" smtClean="0"/>
              <a:t>28-06-2024</a:t>
            </a:fld>
            <a:endParaRPr lang="en-IN"/>
          </a:p>
        </p:txBody>
      </p:sp>
      <p:sp>
        <p:nvSpPr>
          <p:cNvPr id="5" name="Footer Placeholder 4">
            <a:extLst>
              <a:ext uri="{FF2B5EF4-FFF2-40B4-BE49-F238E27FC236}">
                <a16:creationId xmlns:a16="http://schemas.microsoft.com/office/drawing/2014/main" id="{0796E7E7-6406-EDD7-1593-116D4E14BE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3D7B25-E9ED-D86A-DC04-6BAE284BD7BE}"/>
              </a:ext>
            </a:extLst>
          </p:cNvPr>
          <p:cNvSpPr>
            <a:spLocks noGrp="1"/>
          </p:cNvSpPr>
          <p:nvPr>
            <p:ph type="sldNum" sz="quarter" idx="12"/>
          </p:nvPr>
        </p:nvSpPr>
        <p:spPr/>
        <p:txBody>
          <a:bodyPr/>
          <a:lstStyle/>
          <a:p>
            <a:fld id="{FD99A7FB-FB1D-474B-B5D8-B751243CF0C7}" type="slidenum">
              <a:rPr lang="en-IN" smtClean="0"/>
              <a:t>‹#›</a:t>
            </a:fld>
            <a:endParaRPr lang="en-IN"/>
          </a:p>
        </p:txBody>
      </p:sp>
    </p:spTree>
    <p:extLst>
      <p:ext uri="{BB962C8B-B14F-4D97-AF65-F5344CB8AC3E}">
        <p14:creationId xmlns:p14="http://schemas.microsoft.com/office/powerpoint/2010/main" val="3340656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48399-65E9-33D6-60CC-E5CFC3405B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615BC5-05C4-D7FE-91FD-CC4B8F6BE0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B9217C-DD7A-6DED-56AC-CC3A5A28FA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1A2C38F-C798-6CC0-707F-D07685CE698A}"/>
              </a:ext>
            </a:extLst>
          </p:cNvPr>
          <p:cNvSpPr>
            <a:spLocks noGrp="1"/>
          </p:cNvSpPr>
          <p:nvPr>
            <p:ph type="dt" sz="half" idx="10"/>
          </p:nvPr>
        </p:nvSpPr>
        <p:spPr/>
        <p:txBody>
          <a:bodyPr/>
          <a:lstStyle/>
          <a:p>
            <a:fld id="{9A214322-6B08-47EC-BB2B-CA1024B85B33}" type="datetimeFigureOut">
              <a:rPr lang="en-IN" smtClean="0"/>
              <a:t>28-06-2024</a:t>
            </a:fld>
            <a:endParaRPr lang="en-IN"/>
          </a:p>
        </p:txBody>
      </p:sp>
      <p:sp>
        <p:nvSpPr>
          <p:cNvPr id="6" name="Footer Placeholder 5">
            <a:extLst>
              <a:ext uri="{FF2B5EF4-FFF2-40B4-BE49-F238E27FC236}">
                <a16:creationId xmlns:a16="http://schemas.microsoft.com/office/drawing/2014/main" id="{D12676FD-638C-5EC0-E537-CBF84DD886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56140A-E69B-D271-0CEB-A9E9C61D7A01}"/>
              </a:ext>
            </a:extLst>
          </p:cNvPr>
          <p:cNvSpPr>
            <a:spLocks noGrp="1"/>
          </p:cNvSpPr>
          <p:nvPr>
            <p:ph type="sldNum" sz="quarter" idx="12"/>
          </p:nvPr>
        </p:nvSpPr>
        <p:spPr/>
        <p:txBody>
          <a:bodyPr/>
          <a:lstStyle/>
          <a:p>
            <a:fld id="{FD99A7FB-FB1D-474B-B5D8-B751243CF0C7}" type="slidenum">
              <a:rPr lang="en-IN" smtClean="0"/>
              <a:t>‹#›</a:t>
            </a:fld>
            <a:endParaRPr lang="en-IN"/>
          </a:p>
        </p:txBody>
      </p:sp>
    </p:spTree>
    <p:extLst>
      <p:ext uri="{BB962C8B-B14F-4D97-AF65-F5344CB8AC3E}">
        <p14:creationId xmlns:p14="http://schemas.microsoft.com/office/powerpoint/2010/main" val="3269967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2C65-0177-E735-25E3-94151FE512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6C43F2-97A6-85B6-45CF-164D33A31C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910404-277A-4693-CA6B-2731D45497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4EDE32-7418-DD1F-6E47-250E092858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8C20AC-209B-D797-6447-E4BE8B71DF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60F991-EC79-448B-A7B2-F5F02B177D7B}"/>
              </a:ext>
            </a:extLst>
          </p:cNvPr>
          <p:cNvSpPr>
            <a:spLocks noGrp="1"/>
          </p:cNvSpPr>
          <p:nvPr>
            <p:ph type="dt" sz="half" idx="10"/>
          </p:nvPr>
        </p:nvSpPr>
        <p:spPr/>
        <p:txBody>
          <a:bodyPr/>
          <a:lstStyle/>
          <a:p>
            <a:fld id="{9A214322-6B08-47EC-BB2B-CA1024B85B33}" type="datetimeFigureOut">
              <a:rPr lang="en-IN" smtClean="0"/>
              <a:t>28-06-2024</a:t>
            </a:fld>
            <a:endParaRPr lang="en-IN"/>
          </a:p>
        </p:txBody>
      </p:sp>
      <p:sp>
        <p:nvSpPr>
          <p:cNvPr id="8" name="Footer Placeholder 7">
            <a:extLst>
              <a:ext uri="{FF2B5EF4-FFF2-40B4-BE49-F238E27FC236}">
                <a16:creationId xmlns:a16="http://schemas.microsoft.com/office/drawing/2014/main" id="{6B73A9B7-6C6A-107C-915D-540B703A9A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2F48B7-13B1-EAAF-5A51-70FB02F3D6DC}"/>
              </a:ext>
            </a:extLst>
          </p:cNvPr>
          <p:cNvSpPr>
            <a:spLocks noGrp="1"/>
          </p:cNvSpPr>
          <p:nvPr>
            <p:ph type="sldNum" sz="quarter" idx="12"/>
          </p:nvPr>
        </p:nvSpPr>
        <p:spPr/>
        <p:txBody>
          <a:bodyPr/>
          <a:lstStyle/>
          <a:p>
            <a:fld id="{FD99A7FB-FB1D-474B-B5D8-B751243CF0C7}" type="slidenum">
              <a:rPr lang="en-IN" smtClean="0"/>
              <a:t>‹#›</a:t>
            </a:fld>
            <a:endParaRPr lang="en-IN"/>
          </a:p>
        </p:txBody>
      </p:sp>
    </p:spTree>
    <p:extLst>
      <p:ext uri="{BB962C8B-B14F-4D97-AF65-F5344CB8AC3E}">
        <p14:creationId xmlns:p14="http://schemas.microsoft.com/office/powerpoint/2010/main" val="3052039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2802-F71C-2864-4D27-7A693F0C63F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EF704D-6BB1-3852-35C6-6D772B9061A0}"/>
              </a:ext>
            </a:extLst>
          </p:cNvPr>
          <p:cNvSpPr>
            <a:spLocks noGrp="1"/>
          </p:cNvSpPr>
          <p:nvPr>
            <p:ph type="dt" sz="half" idx="10"/>
          </p:nvPr>
        </p:nvSpPr>
        <p:spPr/>
        <p:txBody>
          <a:bodyPr/>
          <a:lstStyle/>
          <a:p>
            <a:fld id="{9A214322-6B08-47EC-BB2B-CA1024B85B33}" type="datetimeFigureOut">
              <a:rPr lang="en-IN" smtClean="0"/>
              <a:t>28-06-2024</a:t>
            </a:fld>
            <a:endParaRPr lang="en-IN"/>
          </a:p>
        </p:txBody>
      </p:sp>
      <p:sp>
        <p:nvSpPr>
          <p:cNvPr id="4" name="Footer Placeholder 3">
            <a:extLst>
              <a:ext uri="{FF2B5EF4-FFF2-40B4-BE49-F238E27FC236}">
                <a16:creationId xmlns:a16="http://schemas.microsoft.com/office/drawing/2014/main" id="{E7158B16-6FC4-1B00-E89E-7B17E8308C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95B6BE8-8A45-6FE8-2524-9899E4384DEF}"/>
              </a:ext>
            </a:extLst>
          </p:cNvPr>
          <p:cNvSpPr>
            <a:spLocks noGrp="1"/>
          </p:cNvSpPr>
          <p:nvPr>
            <p:ph type="sldNum" sz="quarter" idx="12"/>
          </p:nvPr>
        </p:nvSpPr>
        <p:spPr/>
        <p:txBody>
          <a:bodyPr/>
          <a:lstStyle/>
          <a:p>
            <a:fld id="{FD99A7FB-FB1D-474B-B5D8-B751243CF0C7}" type="slidenum">
              <a:rPr lang="en-IN" smtClean="0"/>
              <a:t>‹#›</a:t>
            </a:fld>
            <a:endParaRPr lang="en-IN"/>
          </a:p>
        </p:txBody>
      </p:sp>
    </p:spTree>
    <p:extLst>
      <p:ext uri="{BB962C8B-B14F-4D97-AF65-F5344CB8AC3E}">
        <p14:creationId xmlns:p14="http://schemas.microsoft.com/office/powerpoint/2010/main" val="1862976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2AF621-EA05-16F5-9640-C09DF73C5636}"/>
              </a:ext>
            </a:extLst>
          </p:cNvPr>
          <p:cNvSpPr>
            <a:spLocks noGrp="1"/>
          </p:cNvSpPr>
          <p:nvPr>
            <p:ph type="dt" sz="half" idx="10"/>
          </p:nvPr>
        </p:nvSpPr>
        <p:spPr/>
        <p:txBody>
          <a:bodyPr/>
          <a:lstStyle/>
          <a:p>
            <a:fld id="{9A214322-6B08-47EC-BB2B-CA1024B85B33}" type="datetimeFigureOut">
              <a:rPr lang="en-IN" smtClean="0"/>
              <a:t>28-06-2024</a:t>
            </a:fld>
            <a:endParaRPr lang="en-IN"/>
          </a:p>
        </p:txBody>
      </p:sp>
      <p:sp>
        <p:nvSpPr>
          <p:cNvPr id="3" name="Footer Placeholder 2">
            <a:extLst>
              <a:ext uri="{FF2B5EF4-FFF2-40B4-BE49-F238E27FC236}">
                <a16:creationId xmlns:a16="http://schemas.microsoft.com/office/drawing/2014/main" id="{B4885C12-531D-AE04-D203-2F932E46F14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385A95-E4AE-3E1B-88C6-23C8F8466875}"/>
              </a:ext>
            </a:extLst>
          </p:cNvPr>
          <p:cNvSpPr>
            <a:spLocks noGrp="1"/>
          </p:cNvSpPr>
          <p:nvPr>
            <p:ph type="sldNum" sz="quarter" idx="12"/>
          </p:nvPr>
        </p:nvSpPr>
        <p:spPr/>
        <p:txBody>
          <a:bodyPr/>
          <a:lstStyle/>
          <a:p>
            <a:fld id="{FD99A7FB-FB1D-474B-B5D8-B751243CF0C7}" type="slidenum">
              <a:rPr lang="en-IN" smtClean="0"/>
              <a:t>‹#›</a:t>
            </a:fld>
            <a:endParaRPr lang="en-IN"/>
          </a:p>
        </p:txBody>
      </p:sp>
    </p:spTree>
    <p:extLst>
      <p:ext uri="{BB962C8B-B14F-4D97-AF65-F5344CB8AC3E}">
        <p14:creationId xmlns:p14="http://schemas.microsoft.com/office/powerpoint/2010/main" val="530094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A3E59-6D98-99E8-E5E2-F0BCEA024A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608B90-FB38-C305-49C8-17353C4AAF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9B6224-D554-468B-CA22-02D3266C9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03007E-A362-FEB5-BFE0-5DD4CA27D84F}"/>
              </a:ext>
            </a:extLst>
          </p:cNvPr>
          <p:cNvSpPr>
            <a:spLocks noGrp="1"/>
          </p:cNvSpPr>
          <p:nvPr>
            <p:ph type="dt" sz="half" idx="10"/>
          </p:nvPr>
        </p:nvSpPr>
        <p:spPr/>
        <p:txBody>
          <a:bodyPr/>
          <a:lstStyle/>
          <a:p>
            <a:fld id="{9A214322-6B08-47EC-BB2B-CA1024B85B33}" type="datetimeFigureOut">
              <a:rPr lang="en-IN" smtClean="0"/>
              <a:t>28-06-2024</a:t>
            </a:fld>
            <a:endParaRPr lang="en-IN"/>
          </a:p>
        </p:txBody>
      </p:sp>
      <p:sp>
        <p:nvSpPr>
          <p:cNvPr id="6" name="Footer Placeholder 5">
            <a:extLst>
              <a:ext uri="{FF2B5EF4-FFF2-40B4-BE49-F238E27FC236}">
                <a16:creationId xmlns:a16="http://schemas.microsoft.com/office/drawing/2014/main" id="{4B62FC31-95D1-ED5D-431C-642D9EB50D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DFE11C-C354-4D3A-71DE-EE744E123340}"/>
              </a:ext>
            </a:extLst>
          </p:cNvPr>
          <p:cNvSpPr>
            <a:spLocks noGrp="1"/>
          </p:cNvSpPr>
          <p:nvPr>
            <p:ph type="sldNum" sz="quarter" idx="12"/>
          </p:nvPr>
        </p:nvSpPr>
        <p:spPr/>
        <p:txBody>
          <a:bodyPr/>
          <a:lstStyle/>
          <a:p>
            <a:fld id="{FD99A7FB-FB1D-474B-B5D8-B751243CF0C7}" type="slidenum">
              <a:rPr lang="en-IN" smtClean="0"/>
              <a:t>‹#›</a:t>
            </a:fld>
            <a:endParaRPr lang="en-IN"/>
          </a:p>
        </p:txBody>
      </p:sp>
    </p:spTree>
    <p:extLst>
      <p:ext uri="{BB962C8B-B14F-4D97-AF65-F5344CB8AC3E}">
        <p14:creationId xmlns:p14="http://schemas.microsoft.com/office/powerpoint/2010/main" val="4289560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E2C9B-52A3-0486-2A6C-92F5AE4F4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21F01D-BBBE-DD9B-7673-736E5DAD53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A7F265-4601-94DD-A419-EB505BA8F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DEDED9-E1D7-20A7-9A77-7F5D88A5D2CB}"/>
              </a:ext>
            </a:extLst>
          </p:cNvPr>
          <p:cNvSpPr>
            <a:spLocks noGrp="1"/>
          </p:cNvSpPr>
          <p:nvPr>
            <p:ph type="dt" sz="half" idx="10"/>
          </p:nvPr>
        </p:nvSpPr>
        <p:spPr/>
        <p:txBody>
          <a:bodyPr/>
          <a:lstStyle/>
          <a:p>
            <a:fld id="{9A214322-6B08-47EC-BB2B-CA1024B85B33}" type="datetimeFigureOut">
              <a:rPr lang="en-IN" smtClean="0"/>
              <a:t>28-06-2024</a:t>
            </a:fld>
            <a:endParaRPr lang="en-IN"/>
          </a:p>
        </p:txBody>
      </p:sp>
      <p:sp>
        <p:nvSpPr>
          <p:cNvPr id="6" name="Footer Placeholder 5">
            <a:extLst>
              <a:ext uri="{FF2B5EF4-FFF2-40B4-BE49-F238E27FC236}">
                <a16:creationId xmlns:a16="http://schemas.microsoft.com/office/drawing/2014/main" id="{6306E80B-A6A1-2835-7770-766570EA83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DA7A28-12A0-977F-27D9-287A43FC8610}"/>
              </a:ext>
            </a:extLst>
          </p:cNvPr>
          <p:cNvSpPr>
            <a:spLocks noGrp="1"/>
          </p:cNvSpPr>
          <p:nvPr>
            <p:ph type="sldNum" sz="quarter" idx="12"/>
          </p:nvPr>
        </p:nvSpPr>
        <p:spPr/>
        <p:txBody>
          <a:bodyPr/>
          <a:lstStyle/>
          <a:p>
            <a:fld id="{FD99A7FB-FB1D-474B-B5D8-B751243CF0C7}" type="slidenum">
              <a:rPr lang="en-IN" smtClean="0"/>
              <a:t>‹#›</a:t>
            </a:fld>
            <a:endParaRPr lang="en-IN"/>
          </a:p>
        </p:txBody>
      </p:sp>
    </p:spTree>
    <p:extLst>
      <p:ext uri="{BB962C8B-B14F-4D97-AF65-F5344CB8AC3E}">
        <p14:creationId xmlns:p14="http://schemas.microsoft.com/office/powerpoint/2010/main" val="1425423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EABFE4-0977-C44C-1A29-E5E519198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01E1F4-7D53-EEFA-ED6A-DC181CC0D8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8CAD8C-699C-C1DB-9AAB-C004FD115B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214322-6B08-47EC-BB2B-CA1024B85B33}" type="datetimeFigureOut">
              <a:rPr lang="en-IN" smtClean="0"/>
              <a:t>28-06-2024</a:t>
            </a:fld>
            <a:endParaRPr lang="en-IN"/>
          </a:p>
        </p:txBody>
      </p:sp>
      <p:sp>
        <p:nvSpPr>
          <p:cNvPr id="5" name="Footer Placeholder 4">
            <a:extLst>
              <a:ext uri="{FF2B5EF4-FFF2-40B4-BE49-F238E27FC236}">
                <a16:creationId xmlns:a16="http://schemas.microsoft.com/office/drawing/2014/main" id="{0812092E-3E13-B09E-CB37-A1C3BE8C42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DD987F-E4C0-82F3-CF40-838024F230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9A7FB-FB1D-474B-B5D8-B751243CF0C7}" type="slidenum">
              <a:rPr lang="en-IN" smtClean="0"/>
              <a:t>‹#›</a:t>
            </a:fld>
            <a:endParaRPr lang="en-IN"/>
          </a:p>
        </p:txBody>
      </p:sp>
    </p:spTree>
    <p:extLst>
      <p:ext uri="{BB962C8B-B14F-4D97-AF65-F5344CB8AC3E}">
        <p14:creationId xmlns:p14="http://schemas.microsoft.com/office/powerpoint/2010/main" val="1276246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207A5D-336E-3E2B-7B21-21BBA963C178}"/>
              </a:ext>
            </a:extLst>
          </p:cNvPr>
          <p:cNvSpPr txBox="1"/>
          <p:nvPr/>
        </p:nvSpPr>
        <p:spPr>
          <a:xfrm>
            <a:off x="4414683" y="1869662"/>
            <a:ext cx="7620000" cy="1754326"/>
          </a:xfrm>
          <a:prstGeom prst="rect">
            <a:avLst/>
          </a:prstGeom>
          <a:noFill/>
        </p:spPr>
        <p:txBody>
          <a:bodyPr wrap="square" rtlCol="0">
            <a:spAutoFit/>
          </a:bodyPr>
          <a:lstStyle/>
          <a:p>
            <a:pPr algn="ctr"/>
            <a:r>
              <a:rPr lang="en-US" sz="5400" dirty="0">
                <a:solidFill>
                  <a:schemeClr val="accent6"/>
                </a:solidFill>
                <a:latin typeface="Segoe UI Variable Text Semibold" pitchFamily="2" charset="0"/>
              </a:rPr>
              <a:t>ADVENTURE EXPLORE BOT</a:t>
            </a:r>
            <a:endParaRPr lang="en-IN" sz="5400" dirty="0">
              <a:solidFill>
                <a:schemeClr val="accent6"/>
              </a:solidFill>
              <a:latin typeface="Segoe UI Variable Text Semibold" pitchFamily="2" charset="0"/>
            </a:endParaRPr>
          </a:p>
        </p:txBody>
      </p:sp>
      <p:sp>
        <p:nvSpPr>
          <p:cNvPr id="3" name="TextBox 2">
            <a:extLst>
              <a:ext uri="{FF2B5EF4-FFF2-40B4-BE49-F238E27FC236}">
                <a16:creationId xmlns:a16="http://schemas.microsoft.com/office/drawing/2014/main" id="{7906105D-6604-5547-5468-740E0404FC1D}"/>
              </a:ext>
            </a:extLst>
          </p:cNvPr>
          <p:cNvSpPr txBox="1"/>
          <p:nvPr/>
        </p:nvSpPr>
        <p:spPr>
          <a:xfrm>
            <a:off x="639095" y="2038939"/>
            <a:ext cx="4355690" cy="707886"/>
          </a:xfrm>
          <a:prstGeom prst="rect">
            <a:avLst/>
          </a:prstGeom>
          <a:noFill/>
        </p:spPr>
        <p:txBody>
          <a:bodyPr wrap="square" rtlCol="0">
            <a:spAutoFit/>
          </a:bodyPr>
          <a:lstStyle/>
          <a:p>
            <a:r>
              <a:rPr lang="en-US" sz="4000" dirty="0">
                <a:latin typeface="Segoe UI Variable Text Semibold" pitchFamily="2" charset="0"/>
              </a:rPr>
              <a:t>PROJECT TITLE</a:t>
            </a:r>
            <a:r>
              <a:rPr lang="en-US" sz="4000" dirty="0"/>
              <a:t>:</a:t>
            </a:r>
            <a:endParaRPr lang="en-IN" sz="4000" dirty="0"/>
          </a:p>
        </p:txBody>
      </p:sp>
      <p:sp>
        <p:nvSpPr>
          <p:cNvPr id="4" name="TextBox 3">
            <a:extLst>
              <a:ext uri="{FF2B5EF4-FFF2-40B4-BE49-F238E27FC236}">
                <a16:creationId xmlns:a16="http://schemas.microsoft.com/office/drawing/2014/main" id="{C1B62CD7-B357-FDE5-BDA3-625F794A5257}"/>
              </a:ext>
            </a:extLst>
          </p:cNvPr>
          <p:cNvSpPr txBox="1"/>
          <p:nvPr/>
        </p:nvSpPr>
        <p:spPr>
          <a:xfrm>
            <a:off x="639095" y="3844413"/>
            <a:ext cx="5594555" cy="2554545"/>
          </a:xfrm>
          <a:prstGeom prst="rect">
            <a:avLst/>
          </a:prstGeom>
          <a:noFill/>
        </p:spPr>
        <p:txBody>
          <a:bodyPr wrap="square" rtlCol="0">
            <a:spAutoFit/>
          </a:bodyPr>
          <a:lstStyle/>
          <a:p>
            <a:r>
              <a:rPr lang="en-US" sz="3200" b="1" dirty="0">
                <a:latin typeface="Segoe UI Variable Text Semibold" pitchFamily="2" charset="0"/>
              </a:rPr>
              <a:t>TEAM MEMBERS:</a:t>
            </a:r>
          </a:p>
          <a:p>
            <a:endParaRPr lang="en-US" sz="3200" b="1" dirty="0">
              <a:latin typeface="Segoe UI Variable Text Semibold" pitchFamily="2" charset="0"/>
            </a:endParaRPr>
          </a:p>
          <a:p>
            <a:r>
              <a:rPr lang="en-US" sz="3200" b="1" dirty="0">
                <a:solidFill>
                  <a:schemeClr val="accent6"/>
                </a:solidFill>
                <a:latin typeface="Segoe UI Variable Text Semibold" pitchFamily="2" charset="0"/>
              </a:rPr>
              <a:t>DHARUN KUMAR C</a:t>
            </a:r>
          </a:p>
          <a:p>
            <a:r>
              <a:rPr lang="en-US" sz="3200" b="1" dirty="0">
                <a:solidFill>
                  <a:schemeClr val="accent6"/>
                </a:solidFill>
                <a:latin typeface="Segoe UI Variable Text Semibold" pitchFamily="2" charset="0"/>
              </a:rPr>
              <a:t>KAVIN M</a:t>
            </a:r>
          </a:p>
          <a:p>
            <a:r>
              <a:rPr lang="en-US" sz="3200" b="1" dirty="0">
                <a:solidFill>
                  <a:schemeClr val="accent6"/>
                </a:solidFill>
                <a:latin typeface="Segoe UI Variable Text Semibold" pitchFamily="2" charset="0"/>
              </a:rPr>
              <a:t>SOUNDER G</a:t>
            </a:r>
            <a:endParaRPr lang="en-IN" sz="3200" b="1" dirty="0">
              <a:solidFill>
                <a:schemeClr val="accent6"/>
              </a:solidFill>
              <a:latin typeface="Segoe UI Variable Text Semibold" pitchFamily="2" charset="0"/>
            </a:endParaRPr>
          </a:p>
        </p:txBody>
      </p:sp>
      <p:sp>
        <p:nvSpPr>
          <p:cNvPr id="5" name="TextBox 4">
            <a:extLst>
              <a:ext uri="{FF2B5EF4-FFF2-40B4-BE49-F238E27FC236}">
                <a16:creationId xmlns:a16="http://schemas.microsoft.com/office/drawing/2014/main" id="{FFC4D6F3-6BB0-D92C-85AB-F89E24EC2AA1}"/>
              </a:ext>
            </a:extLst>
          </p:cNvPr>
          <p:cNvSpPr txBox="1"/>
          <p:nvPr/>
        </p:nvSpPr>
        <p:spPr>
          <a:xfrm>
            <a:off x="147485" y="402742"/>
            <a:ext cx="12044516" cy="1323439"/>
          </a:xfrm>
          <a:prstGeom prst="rect">
            <a:avLst/>
          </a:prstGeom>
          <a:noFill/>
        </p:spPr>
        <p:txBody>
          <a:bodyPr wrap="square" rtlCol="0">
            <a:spAutoFit/>
          </a:bodyPr>
          <a:lstStyle/>
          <a:p>
            <a:pPr algn="ctr"/>
            <a:r>
              <a:rPr lang="en-US" sz="4000" b="1" dirty="0">
                <a:latin typeface="Bahnschrift Light" panose="020B0502040204020203" pitchFamily="34" charset="0"/>
              </a:rPr>
              <a:t>NANDHA ENGINNERING COLLEGE</a:t>
            </a:r>
          </a:p>
          <a:p>
            <a:pPr algn="ctr"/>
            <a:r>
              <a:rPr lang="en-US" sz="4000" b="1" dirty="0">
                <a:latin typeface="Bahnschrift Light" panose="020B0502040204020203" pitchFamily="34" charset="0"/>
              </a:rPr>
              <a:t>(AUTONOMOUS)</a:t>
            </a:r>
            <a:endParaRPr lang="en-IN" sz="4000" b="1" dirty="0">
              <a:latin typeface="Bahnschrift Light" panose="020B0502040204020203" pitchFamily="34" charset="0"/>
            </a:endParaRPr>
          </a:p>
        </p:txBody>
      </p:sp>
      <p:sp>
        <p:nvSpPr>
          <p:cNvPr id="6" name="Rectangle 5">
            <a:extLst>
              <a:ext uri="{FF2B5EF4-FFF2-40B4-BE49-F238E27FC236}">
                <a16:creationId xmlns:a16="http://schemas.microsoft.com/office/drawing/2014/main" id="{6269F3F5-B872-B097-7E4D-4589CF7B0C2E}"/>
              </a:ext>
            </a:extLst>
          </p:cNvPr>
          <p:cNvSpPr/>
          <p:nvPr/>
        </p:nvSpPr>
        <p:spPr>
          <a:xfrm>
            <a:off x="491613" y="402742"/>
            <a:ext cx="1720645" cy="1323439"/>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22372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7AE3C0-DD54-C17C-D71D-894088A39A96}"/>
              </a:ext>
            </a:extLst>
          </p:cNvPr>
          <p:cNvSpPr txBox="1"/>
          <p:nvPr/>
        </p:nvSpPr>
        <p:spPr>
          <a:xfrm>
            <a:off x="5118295" y="101600"/>
            <a:ext cx="5535561" cy="584775"/>
          </a:xfrm>
          <a:prstGeom prst="rect">
            <a:avLst/>
          </a:prstGeom>
          <a:noFill/>
        </p:spPr>
        <p:txBody>
          <a:bodyPr wrap="square" rtlCol="0">
            <a:spAutoFit/>
          </a:bodyPr>
          <a:lstStyle/>
          <a:p>
            <a:r>
              <a:rPr lang="en-IN" sz="3200" dirty="0">
                <a:latin typeface="Bookman Old Style" panose="02050604050505020204" pitchFamily="18" charset="0"/>
              </a:rPr>
              <a:t>Challenges and Solutions </a:t>
            </a:r>
          </a:p>
        </p:txBody>
      </p:sp>
      <p:sp>
        <p:nvSpPr>
          <p:cNvPr id="5" name="Rectangle 1">
            <a:extLst>
              <a:ext uri="{FF2B5EF4-FFF2-40B4-BE49-F238E27FC236}">
                <a16:creationId xmlns:a16="http://schemas.microsoft.com/office/drawing/2014/main" id="{C0F37930-0424-7E59-88D2-E15D9788F9A5}"/>
              </a:ext>
            </a:extLst>
          </p:cNvPr>
          <p:cNvSpPr>
            <a:spLocks noChangeArrowheads="1"/>
          </p:cNvSpPr>
          <p:nvPr/>
        </p:nvSpPr>
        <p:spPr bwMode="auto">
          <a:xfrm flipH="1">
            <a:off x="5118295" y="1728196"/>
            <a:ext cx="635234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000" dirty="0"/>
              <a:t>Security and Privacy:</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Challenge: Protecting user data and preventing misuse. </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Solution: Encrypt sensitive data (e.g., user preferences, location). Follow best practices for secure communication.</a:t>
            </a:r>
          </a:p>
          <a:p>
            <a:pPr marL="457200" marR="0" lvl="1" indent="0" algn="l" defTabSz="914400" rtl="0" eaLnBrk="0" fontAlgn="base" latinLnBrk="0" hangingPunct="0">
              <a:lnSpc>
                <a:spcPct val="100000"/>
              </a:lnSpc>
              <a:spcBef>
                <a:spcPct val="0"/>
              </a:spcBef>
              <a:spcAft>
                <a:spcPct val="0"/>
              </a:spcAft>
              <a:buClrTx/>
              <a:buSzTx/>
              <a:tabLst/>
            </a:pPr>
            <a:r>
              <a:rPr lang="en-US" altLang="en-US" sz="2000" dirty="0"/>
              <a:t> </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t>Error Handling:</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Challenge: Handling unexpected inputs or errors gracefully. </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Solution: Create fallback responses for unrecognized commands. Log errors for debugging. </a:t>
            </a:r>
          </a:p>
        </p:txBody>
      </p:sp>
      <p:sp>
        <p:nvSpPr>
          <p:cNvPr id="3" name="Rectangle 2">
            <a:extLst>
              <a:ext uri="{FF2B5EF4-FFF2-40B4-BE49-F238E27FC236}">
                <a16:creationId xmlns:a16="http://schemas.microsoft.com/office/drawing/2014/main" id="{199158B5-AEE0-3246-811C-FB6E9AC61B72}"/>
              </a:ext>
            </a:extLst>
          </p:cNvPr>
          <p:cNvSpPr/>
          <p:nvPr/>
        </p:nvSpPr>
        <p:spPr>
          <a:xfrm>
            <a:off x="353960" y="626806"/>
            <a:ext cx="4277032" cy="5604387"/>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18567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7AE3C0-DD54-C17C-D71D-894088A39A96}"/>
              </a:ext>
            </a:extLst>
          </p:cNvPr>
          <p:cNvSpPr txBox="1"/>
          <p:nvPr/>
        </p:nvSpPr>
        <p:spPr>
          <a:xfrm>
            <a:off x="373575" y="0"/>
            <a:ext cx="5535561" cy="584775"/>
          </a:xfrm>
          <a:prstGeom prst="rect">
            <a:avLst/>
          </a:prstGeom>
          <a:noFill/>
        </p:spPr>
        <p:txBody>
          <a:bodyPr wrap="square" rtlCol="0">
            <a:spAutoFit/>
          </a:bodyPr>
          <a:lstStyle/>
          <a:p>
            <a:r>
              <a:rPr lang="en-IN" sz="3200" dirty="0" err="1">
                <a:latin typeface="Bookman Old Style" panose="02050604050505020204" pitchFamily="18" charset="0"/>
              </a:rPr>
              <a:t>Conclution</a:t>
            </a:r>
            <a:endParaRPr lang="en-IN" sz="3200" dirty="0">
              <a:latin typeface="Bookman Old Style" panose="02050604050505020204" pitchFamily="18" charset="0"/>
            </a:endParaRPr>
          </a:p>
        </p:txBody>
      </p:sp>
      <p:sp>
        <p:nvSpPr>
          <p:cNvPr id="5" name="Rectangle 1">
            <a:extLst>
              <a:ext uri="{FF2B5EF4-FFF2-40B4-BE49-F238E27FC236}">
                <a16:creationId xmlns:a16="http://schemas.microsoft.com/office/drawing/2014/main" id="{C0F37930-0424-7E59-88D2-E15D9788F9A5}"/>
              </a:ext>
            </a:extLst>
          </p:cNvPr>
          <p:cNvSpPr>
            <a:spLocks noChangeArrowheads="1"/>
          </p:cNvSpPr>
          <p:nvPr/>
        </p:nvSpPr>
        <p:spPr bwMode="auto">
          <a:xfrm flipH="1">
            <a:off x="373575" y="584775"/>
            <a:ext cx="6352345"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sz="2000" dirty="0"/>
              <a:t>Concluding a tourist places </a:t>
            </a:r>
            <a:r>
              <a:rPr lang="en-US" sz="2000" dirty="0" err="1"/>
              <a:t>telebot</a:t>
            </a:r>
            <a:r>
              <a:rPr lang="en-US" sz="2000" dirty="0"/>
              <a:t> project involves several critical steps. First, ensure all features, such as destination information, maps, recommendations, and booking options, are fully developed and thoroughly tested for accuracy and usability. Conduct extensive debugging to resolve any issues. Next, gather user feedback through beta testing, refine the bot based on this feedback, and make necessary adjustments to improve the user experience. Ensure all tourist information is accurate, up-to-date, and relevant. Prepare comprehensive documentation, including user guides and setup instructions, to aid both users and future developers. Deploy the bot in a stable environment and set up monitoring tools to track performance and user interactions. Provide user support through FAQs, support tickets, or a dedicated team, and continuously evaluate the bot's performance using analytics and user feedback to identify areas for improvement. Finally, promote the bot to attract users and increase engagement, ensuring it becomes a valuable tool for tourists seeking information and assistance.</a:t>
            </a:r>
            <a:endParaRPr lang="en-US" altLang="en-US" sz="2000" dirty="0"/>
          </a:p>
        </p:txBody>
      </p:sp>
      <p:sp>
        <p:nvSpPr>
          <p:cNvPr id="3" name="Rectangle 2">
            <a:extLst>
              <a:ext uri="{FF2B5EF4-FFF2-40B4-BE49-F238E27FC236}">
                <a16:creationId xmlns:a16="http://schemas.microsoft.com/office/drawing/2014/main" id="{CCFA20AF-D068-D3CA-6C04-EFC5ED16C3BC}"/>
              </a:ext>
            </a:extLst>
          </p:cNvPr>
          <p:cNvSpPr/>
          <p:nvPr/>
        </p:nvSpPr>
        <p:spPr>
          <a:xfrm>
            <a:off x="6921910" y="1337187"/>
            <a:ext cx="4896515" cy="4660491"/>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16875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BF935F-9D62-FAFC-5D70-CF0862E24F42}"/>
              </a:ext>
            </a:extLst>
          </p:cNvPr>
          <p:cNvSpPr txBox="1"/>
          <p:nvPr/>
        </p:nvSpPr>
        <p:spPr>
          <a:xfrm>
            <a:off x="363792" y="0"/>
            <a:ext cx="11592233" cy="6247864"/>
          </a:xfrm>
          <a:prstGeom prst="rect">
            <a:avLst/>
          </a:prstGeom>
          <a:noFill/>
        </p:spPr>
        <p:txBody>
          <a:bodyPr wrap="square" rtlCol="0">
            <a:spAutoFit/>
          </a:bodyPr>
          <a:lstStyle/>
          <a:p>
            <a:endParaRPr lang="en-US" sz="2800" b="1" dirty="0">
              <a:latin typeface="Bodoni MT" panose="02070603080606020203" pitchFamily="18" charset="0"/>
            </a:endParaRPr>
          </a:p>
          <a:p>
            <a:endParaRPr lang="en-US" sz="2800" b="1" dirty="0">
              <a:latin typeface="Bodoni MT" panose="02070603080606020203" pitchFamily="18" charset="0"/>
            </a:endParaRPr>
          </a:p>
          <a:p>
            <a:r>
              <a:rPr lang="en-US" sz="2800" b="1" dirty="0">
                <a:latin typeface="Bodoni MT" panose="02070603080606020203" pitchFamily="18" charset="0"/>
              </a:rPr>
              <a:t>REFERENCE</a:t>
            </a:r>
          </a:p>
          <a:p>
            <a:endParaRPr lang="en-US" sz="2800" b="1" dirty="0">
              <a:latin typeface="Bodoni MT" panose="02070603080606020203" pitchFamily="18" charset="0"/>
            </a:endParaRPr>
          </a:p>
          <a:p>
            <a:endParaRPr lang="en-US" sz="2800" b="1" dirty="0">
              <a:latin typeface="Bodoni MT" panose="02070603080606020203" pitchFamily="18" charset="0"/>
            </a:endParaRPr>
          </a:p>
          <a:p>
            <a:r>
              <a:rPr lang="en-US" sz="2000" b="1" dirty="0"/>
              <a:t>Data Source for Tourist Places: </a:t>
            </a:r>
            <a:r>
              <a:rPr lang="en-US" sz="2000" dirty="0"/>
              <a:t>You’ll need a dataset containing information about tourist spots. For example, you can extract data from websites like </a:t>
            </a:r>
            <a:r>
              <a:rPr lang="en-US" sz="2000" dirty="0" err="1"/>
              <a:t>Trawell</a:t>
            </a:r>
            <a:r>
              <a:rPr lang="en-US" sz="2000" dirty="0"/>
              <a:t> that list tourist places in specific cities. The dataset could include details like title, category, distance from the railway station, duration, nearby places, and ratings1.</a:t>
            </a:r>
          </a:p>
          <a:p>
            <a:endParaRPr lang="en-US" sz="2000" dirty="0"/>
          </a:p>
          <a:p>
            <a:r>
              <a:rPr lang="en-US" sz="2000" b="1" dirty="0"/>
              <a:t> Telegram Bot Framework: </a:t>
            </a:r>
            <a:r>
              <a:rPr lang="en-US" sz="2000" dirty="0"/>
              <a:t>To create a Telegram bot, you’ll need to use the Telegram Bot API. You can start by creating a bot using the @BotFather on Telegram. Install the </a:t>
            </a:r>
            <a:r>
              <a:rPr lang="en-US" sz="2000" dirty="0" err="1"/>
              <a:t>pyTelegramBotAPI</a:t>
            </a:r>
            <a:r>
              <a:rPr lang="en-US" sz="2000" dirty="0"/>
              <a:t> library, which provides a Python implementation for the Telegram Bot API2.</a:t>
            </a:r>
          </a:p>
          <a:p>
            <a:endParaRPr lang="en-US" sz="2000" dirty="0"/>
          </a:p>
          <a:p>
            <a:r>
              <a:rPr lang="en-US" sz="2000" dirty="0"/>
              <a:t> </a:t>
            </a:r>
            <a:r>
              <a:rPr lang="en-US" sz="2000" b="1" dirty="0"/>
              <a:t>Bot Functionality: </a:t>
            </a:r>
            <a:r>
              <a:rPr lang="en-US" sz="2000" dirty="0"/>
              <a:t>Decide what functionality your bot will offer. For a tourist places bot, consider features like</a:t>
            </a:r>
          </a:p>
          <a:p>
            <a:r>
              <a:rPr lang="en-US" sz="2000" dirty="0"/>
              <a:t> Search for Places: Allow users to search for tourist spots based on keywords or location.. </a:t>
            </a:r>
          </a:p>
          <a:p>
            <a:endParaRPr lang="en-US" sz="2000" dirty="0"/>
          </a:p>
          <a:p>
            <a:r>
              <a:rPr lang="en-US" sz="2000" b="1" dirty="0"/>
              <a:t>Bot Example: Eddy Travels</a:t>
            </a:r>
            <a:r>
              <a:rPr lang="en-US" sz="2000" dirty="0"/>
              <a:t>: One of the best Telegram bots for travelers is Eddy Travels (@EddyTravels_bot). It’s powered by Skyscanner and helps users find deals on flights, accommodations, and places to visit. </a:t>
            </a:r>
            <a:endParaRPr lang="en-IN" sz="2000" dirty="0"/>
          </a:p>
        </p:txBody>
      </p:sp>
    </p:spTree>
    <p:extLst>
      <p:ext uri="{BB962C8B-B14F-4D97-AF65-F5344CB8AC3E}">
        <p14:creationId xmlns:p14="http://schemas.microsoft.com/office/powerpoint/2010/main" val="792913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5">
            <a:extLst>
              <a:ext uri="{FF2B5EF4-FFF2-40B4-BE49-F238E27FC236}">
                <a16:creationId xmlns:a16="http://schemas.microsoft.com/office/drawing/2014/main" id="{E7C7C4C7-8C30-B768-3EB8-C1A3C2006441}"/>
              </a:ext>
            </a:extLst>
          </p:cNvPr>
          <p:cNvSpPr>
            <a:spLocks noChangeArrowheads="1"/>
          </p:cNvSpPr>
          <p:nvPr/>
        </p:nvSpPr>
        <p:spPr bwMode="auto">
          <a:xfrm>
            <a:off x="68826" y="2535594"/>
            <a:ext cx="1180854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Tourist Information Bot</a:t>
            </a:r>
            <a:r>
              <a:rPr kumimoji="0" lang="en-US" altLang="en-US" sz="2000" b="0" i="0" u="none" strike="noStrike" cap="none" normalizeH="0" baseline="0" dirty="0">
                <a:ln>
                  <a:noFill/>
                </a:ln>
                <a:solidFill>
                  <a:schemeClr val="tx1"/>
                </a:solidFill>
                <a:effectLst/>
                <a:latin typeface="Arial" panose="020B0604020202020204" pitchFamily="34" charset="0"/>
              </a:rPr>
              <a:t>: Develop a bot that provides users with information about various tourist destinations, including popular attractions, historical sites, local cuisine, accommodations, weather updates, transportation options, and more. Users can query the bot for specific destinations or browse recommendations based on their preferences.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Interactive Travel Planner</a:t>
            </a:r>
            <a:r>
              <a:rPr kumimoji="0" lang="en-US" altLang="en-US" sz="2000" b="0" i="0" u="none" strike="noStrike" cap="none" normalizeH="0" baseline="0" dirty="0">
                <a:ln>
                  <a:noFill/>
                </a:ln>
                <a:solidFill>
                  <a:schemeClr val="tx1"/>
                </a:solidFill>
                <a:effectLst/>
                <a:latin typeface="Arial" panose="020B0604020202020204" pitchFamily="34" charset="0"/>
              </a:rPr>
              <a:t>: Build a bot that helps users plan their trips by suggesting itineraries, activities, and points of interest based on their interests, budget, and travel dates. The bot can also assist with booking accommodations, flights, and tours, as well as providing real-time updates and notifications during the trip.</a:t>
            </a:r>
          </a:p>
        </p:txBody>
      </p:sp>
      <p:sp>
        <p:nvSpPr>
          <p:cNvPr id="12" name="TextBox 11">
            <a:extLst>
              <a:ext uri="{FF2B5EF4-FFF2-40B4-BE49-F238E27FC236}">
                <a16:creationId xmlns:a16="http://schemas.microsoft.com/office/drawing/2014/main" id="{CEA303AE-2EBB-D592-40A2-5839AD285502}"/>
              </a:ext>
            </a:extLst>
          </p:cNvPr>
          <p:cNvSpPr txBox="1"/>
          <p:nvPr/>
        </p:nvSpPr>
        <p:spPr>
          <a:xfrm>
            <a:off x="0" y="1047135"/>
            <a:ext cx="4768645" cy="584775"/>
          </a:xfrm>
          <a:prstGeom prst="rect">
            <a:avLst/>
          </a:prstGeom>
          <a:noFill/>
        </p:spPr>
        <p:txBody>
          <a:bodyPr wrap="square" rtlCol="0">
            <a:spAutoFit/>
          </a:bodyPr>
          <a:lstStyle/>
          <a:p>
            <a:r>
              <a:rPr lang="en-US" sz="3200" dirty="0">
                <a:latin typeface="Bookman Old Style" panose="02050604050505020204" pitchFamily="18" charset="0"/>
              </a:rPr>
              <a:t>PROJECT DOMAIN</a:t>
            </a:r>
            <a:endParaRPr lang="en-IN" sz="3200" dirty="0">
              <a:latin typeface="Bookman Old Style" panose="02050604050505020204" pitchFamily="18" charset="0"/>
            </a:endParaRPr>
          </a:p>
        </p:txBody>
      </p:sp>
    </p:spTree>
    <p:extLst>
      <p:ext uri="{BB962C8B-B14F-4D97-AF65-F5344CB8AC3E}">
        <p14:creationId xmlns:p14="http://schemas.microsoft.com/office/powerpoint/2010/main" val="3110116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EA303AE-2EBB-D592-40A2-5839AD285502}"/>
              </a:ext>
            </a:extLst>
          </p:cNvPr>
          <p:cNvSpPr txBox="1"/>
          <p:nvPr/>
        </p:nvSpPr>
        <p:spPr>
          <a:xfrm>
            <a:off x="0" y="1043255"/>
            <a:ext cx="4621161" cy="584775"/>
          </a:xfrm>
          <a:prstGeom prst="rect">
            <a:avLst/>
          </a:prstGeom>
          <a:noFill/>
        </p:spPr>
        <p:txBody>
          <a:bodyPr wrap="square" rtlCol="0">
            <a:spAutoFit/>
          </a:bodyPr>
          <a:lstStyle/>
          <a:p>
            <a:r>
              <a:rPr lang="en-US" sz="3200" dirty="0">
                <a:latin typeface="Bookman Old Style" panose="02050604050505020204" pitchFamily="18" charset="0"/>
              </a:rPr>
              <a:t>PROJECT DOMAIN</a:t>
            </a:r>
            <a:endParaRPr lang="en-IN" sz="3200" dirty="0">
              <a:latin typeface="Bookman Old Style" panose="02050604050505020204" pitchFamily="18" charset="0"/>
            </a:endParaRPr>
          </a:p>
        </p:txBody>
      </p:sp>
      <p:sp>
        <p:nvSpPr>
          <p:cNvPr id="2" name="Rectangle 1">
            <a:extLst>
              <a:ext uri="{FF2B5EF4-FFF2-40B4-BE49-F238E27FC236}">
                <a16:creationId xmlns:a16="http://schemas.microsoft.com/office/drawing/2014/main" id="{7384777E-6D02-EC19-EA39-8C7F2C231B14}"/>
              </a:ext>
            </a:extLst>
          </p:cNvPr>
          <p:cNvSpPr>
            <a:spLocks noChangeArrowheads="1"/>
          </p:cNvSpPr>
          <p:nvPr/>
        </p:nvSpPr>
        <p:spPr bwMode="auto">
          <a:xfrm>
            <a:off x="0" y="2644646"/>
            <a:ext cx="115824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Virtual Tour Guide</a:t>
            </a:r>
            <a:r>
              <a:rPr kumimoji="0" lang="en-US" altLang="en-US" sz="2000" b="0" i="0" u="none" strike="noStrike" cap="none" normalizeH="0" baseline="0" dirty="0">
                <a:ln>
                  <a:noFill/>
                </a:ln>
                <a:solidFill>
                  <a:schemeClr val="tx1"/>
                </a:solidFill>
                <a:effectLst/>
                <a:latin typeface="Arial" panose="020B0604020202020204" pitchFamily="34" charset="0"/>
              </a:rPr>
              <a:t>: Create a bot that offers virtual tours of famous landmarks and tourist attractions through multimedia content such as photos, videos, and audio guides. Users can explore different destinations from the comfort of their homes and interact with the bot to learn more about each location.</a:t>
            </a:r>
          </a:p>
          <a:p>
            <a:pPr eaLnBrk="0" fontAlgn="base" hangingPunct="0">
              <a:spcBef>
                <a:spcPct val="0"/>
              </a:spcBef>
              <a:spcAft>
                <a:spcPct val="0"/>
              </a:spcAft>
              <a:buFontTx/>
              <a:buChar char="•"/>
            </a:pPr>
            <a:endParaRPr lang="en-US" altLang="en-US" sz="2000" dirty="0">
              <a:latin typeface="Arial" panose="020B0604020202020204" pitchFamily="34" charset="0"/>
            </a:endParaRPr>
          </a:p>
          <a:p>
            <a:pPr eaLnBrk="0" fontAlgn="base" hangingPunct="0">
              <a:spcBef>
                <a:spcPct val="0"/>
              </a:spcBef>
              <a:spcAft>
                <a:spcPct val="0"/>
              </a:spcAft>
              <a:buFontTx/>
              <a:buChar char="•"/>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Local Recommendations Bot</a:t>
            </a:r>
            <a:r>
              <a:rPr kumimoji="0" lang="en-US" altLang="en-US" sz="2000" b="0" i="0" u="none" strike="noStrike" cap="none" normalizeH="0" baseline="0" dirty="0">
                <a:ln>
                  <a:noFill/>
                </a:ln>
                <a:solidFill>
                  <a:schemeClr val="tx1"/>
                </a:solidFill>
                <a:effectLst/>
                <a:latin typeface="Arial" panose="020B0604020202020204" pitchFamily="34" charset="0"/>
              </a:rPr>
              <a:t>: Develop a bot that connects users with local residents or experts who can provide personalized recommendations and insider tips for exploring tourist destinations. Users can ask questions, seek advice, and receive recommendations tailored to their preferences and interests.</a:t>
            </a:r>
          </a:p>
        </p:txBody>
      </p:sp>
    </p:spTree>
    <p:extLst>
      <p:ext uri="{BB962C8B-B14F-4D97-AF65-F5344CB8AC3E}">
        <p14:creationId xmlns:p14="http://schemas.microsoft.com/office/powerpoint/2010/main" val="3580392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48C33C-B832-973E-88EF-7F298223E704}"/>
              </a:ext>
            </a:extLst>
          </p:cNvPr>
          <p:cNvSpPr txBox="1"/>
          <p:nvPr/>
        </p:nvSpPr>
        <p:spPr>
          <a:xfrm flipH="1">
            <a:off x="6096000" y="207818"/>
            <a:ext cx="5846618" cy="584775"/>
          </a:xfrm>
          <a:prstGeom prst="rect">
            <a:avLst/>
          </a:prstGeom>
          <a:noFill/>
        </p:spPr>
        <p:txBody>
          <a:bodyPr wrap="square" rtlCol="0">
            <a:spAutoFit/>
          </a:bodyPr>
          <a:lstStyle/>
          <a:p>
            <a:r>
              <a:rPr lang="en-US" sz="3200" dirty="0">
                <a:latin typeface="Bookman Old Style" panose="02050604050505020204" pitchFamily="18" charset="0"/>
              </a:rPr>
              <a:t>ABSTACT</a:t>
            </a:r>
            <a:endParaRPr lang="en-IN" sz="3200" dirty="0">
              <a:latin typeface="Bookman Old Style" panose="02050604050505020204" pitchFamily="18" charset="0"/>
            </a:endParaRPr>
          </a:p>
        </p:txBody>
      </p:sp>
      <p:sp>
        <p:nvSpPr>
          <p:cNvPr id="3" name="TextBox 2">
            <a:extLst>
              <a:ext uri="{FF2B5EF4-FFF2-40B4-BE49-F238E27FC236}">
                <a16:creationId xmlns:a16="http://schemas.microsoft.com/office/drawing/2014/main" id="{47F921FD-430D-7A3D-603F-DF2F858B5F34}"/>
              </a:ext>
            </a:extLst>
          </p:cNvPr>
          <p:cNvSpPr txBox="1"/>
          <p:nvPr/>
        </p:nvSpPr>
        <p:spPr>
          <a:xfrm>
            <a:off x="6096001" y="1158949"/>
            <a:ext cx="5458690" cy="5632311"/>
          </a:xfrm>
          <a:prstGeom prst="rect">
            <a:avLst/>
          </a:prstGeom>
          <a:noFill/>
        </p:spPr>
        <p:txBody>
          <a:bodyPr wrap="square" rtlCol="0">
            <a:spAutoFit/>
          </a:bodyPr>
          <a:lstStyle/>
          <a:p>
            <a:r>
              <a:rPr lang="en-US" sz="2000" dirty="0"/>
              <a:t>This project proposes the development of a Telegram bot tailored for the exploration and discovery of tourist places. The bot aims to enhance the travel experience by providing users with comprehensive information, personalized recommendations, and interactive features. Key functionalities include tourist information retrieval, travel planning assistance, virtual tours. By leveraging the Telegram platform's messaging capabilities, multimedia support, and bot API, the project seeks to create a user-friendly and accessible tool for travelers worldwide. Through innovative features and seamless integration with Telegram, the bot aims to revolutionize the way users explore and interact with tourist destinations, making travel planning and exploration more convenient, enjoyable, and enriching.</a:t>
            </a:r>
            <a:endParaRPr lang="en-IN" sz="2000" dirty="0"/>
          </a:p>
        </p:txBody>
      </p:sp>
      <p:sp>
        <p:nvSpPr>
          <p:cNvPr id="4" name="Rectangle 3">
            <a:extLst>
              <a:ext uri="{FF2B5EF4-FFF2-40B4-BE49-F238E27FC236}">
                <a16:creationId xmlns:a16="http://schemas.microsoft.com/office/drawing/2014/main" id="{B67366FA-186F-3B26-57C6-D3A5CA34D123}"/>
              </a:ext>
            </a:extLst>
          </p:cNvPr>
          <p:cNvSpPr/>
          <p:nvPr/>
        </p:nvSpPr>
        <p:spPr>
          <a:xfrm>
            <a:off x="393290" y="934065"/>
            <a:ext cx="5299587" cy="5289754"/>
          </a:xfrm>
          <a:prstGeom prst="rect">
            <a:avLst/>
          </a:prstGeom>
          <a:blipFill>
            <a:blip r:embed="rId3"/>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05174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895820-FD0F-0EEB-4FA1-0840BFDF8E35}"/>
              </a:ext>
            </a:extLst>
          </p:cNvPr>
          <p:cNvSpPr txBox="1"/>
          <p:nvPr/>
        </p:nvSpPr>
        <p:spPr>
          <a:xfrm>
            <a:off x="-1" y="2"/>
            <a:ext cx="6858001" cy="7048083"/>
          </a:xfrm>
          <a:prstGeom prst="rect">
            <a:avLst/>
          </a:prstGeom>
          <a:noFill/>
        </p:spPr>
        <p:txBody>
          <a:bodyPr wrap="square" rtlCol="0">
            <a:spAutoFit/>
          </a:bodyPr>
          <a:lstStyle/>
          <a:p>
            <a:pPr algn="l"/>
            <a:r>
              <a:rPr lang="en-US" sz="3200" dirty="0">
                <a:latin typeface="Bookman Old Style" panose="02050604050505020204" pitchFamily="18" charset="0"/>
              </a:rPr>
              <a:t>Introduction</a:t>
            </a:r>
          </a:p>
          <a:p>
            <a:pPr algn="l">
              <a:buFont typeface="+mj-lt"/>
              <a:buAutoNum type="arabicPeriod"/>
            </a:pPr>
            <a:endParaRPr lang="en-US" sz="2000" dirty="0"/>
          </a:p>
          <a:p>
            <a:pPr algn="l"/>
            <a:r>
              <a:rPr lang="en-US" sz="2000" dirty="0"/>
              <a:t>Personalized Recommendations:</a:t>
            </a:r>
          </a:p>
          <a:p>
            <a:pPr marL="742950" lvl="1" indent="-285750" algn="l">
              <a:buFont typeface="+mj-lt"/>
              <a:buAutoNum type="arabicPeriod"/>
            </a:pPr>
            <a:r>
              <a:rPr lang="en-US" sz="2000" dirty="0"/>
              <a:t>Travelers input details about their trip, including whether they are traveling alone or with companions (such as a partner or family with kids), the purpose of their travel (business or leisure), and other relevant information.</a:t>
            </a:r>
          </a:p>
          <a:p>
            <a:pPr marL="742950" lvl="1" indent="-285750" algn="l">
              <a:buFont typeface="+mj-lt"/>
              <a:buAutoNum type="arabicPeriod"/>
            </a:pPr>
            <a:r>
              <a:rPr lang="en-US" sz="2000" dirty="0"/>
              <a:t>Using this personal input, the deep learning-based recommendation system processes the data to suggest tourist activities and attractions that best match the traveler’s profile.</a:t>
            </a:r>
          </a:p>
          <a:p>
            <a:pPr algn="l"/>
            <a:r>
              <a:rPr lang="en-US" sz="2000" dirty="0"/>
              <a:t>Real-Time Contextual Information:</a:t>
            </a:r>
          </a:p>
          <a:p>
            <a:pPr marL="742950" lvl="1" indent="-285750" algn="l">
              <a:buFont typeface="+mj-lt"/>
              <a:buAutoNum type="arabicPeriod"/>
            </a:pPr>
            <a:r>
              <a:rPr lang="en-US" sz="2000" dirty="0"/>
              <a:t>When tourists are in the smart city, IoT devices collect real-time context-related information. This includes data on the tourist’s location, weather conditions, time of day, and attractions they have already visited.</a:t>
            </a:r>
          </a:p>
          <a:p>
            <a:pPr marL="742950" lvl="1" indent="-285750" algn="l">
              <a:buFont typeface="+mj-lt"/>
              <a:buAutoNum type="arabicPeriod"/>
            </a:pPr>
            <a:r>
              <a:rPr lang="en-US" sz="2000" dirty="0"/>
              <a:t>Based on this dynamic information, the recommendation system can suggest additional activities or attractions in real time. For example, if you’re near a historical site, it might recommend visiting a nearby museum or cultural center.</a:t>
            </a:r>
          </a:p>
          <a:p>
            <a:endParaRPr lang="en-IN" sz="2000" dirty="0"/>
          </a:p>
        </p:txBody>
      </p:sp>
      <p:sp>
        <p:nvSpPr>
          <p:cNvPr id="3" name="Rectangle 2">
            <a:extLst>
              <a:ext uri="{FF2B5EF4-FFF2-40B4-BE49-F238E27FC236}">
                <a16:creationId xmlns:a16="http://schemas.microsoft.com/office/drawing/2014/main" id="{F8672051-5DDB-FB95-E5BB-62318EC44659}"/>
              </a:ext>
            </a:extLst>
          </p:cNvPr>
          <p:cNvSpPr/>
          <p:nvPr/>
        </p:nvSpPr>
        <p:spPr>
          <a:xfrm>
            <a:off x="7207045" y="1710813"/>
            <a:ext cx="4660490" cy="3431458"/>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66040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A54F9E-CFB5-0CC3-38B5-18D364074B30}"/>
              </a:ext>
            </a:extLst>
          </p:cNvPr>
          <p:cNvSpPr txBox="1"/>
          <p:nvPr/>
        </p:nvSpPr>
        <p:spPr>
          <a:xfrm>
            <a:off x="5624944" y="207819"/>
            <a:ext cx="5735783" cy="6955750"/>
          </a:xfrm>
          <a:prstGeom prst="rect">
            <a:avLst/>
          </a:prstGeom>
          <a:noFill/>
        </p:spPr>
        <p:txBody>
          <a:bodyPr wrap="square" rtlCol="0">
            <a:spAutoFit/>
          </a:bodyPr>
          <a:lstStyle/>
          <a:p>
            <a:pPr algn="l"/>
            <a:r>
              <a:rPr lang="en-US" sz="3200" dirty="0">
                <a:latin typeface="Bookman Old Style" panose="02050604050505020204" pitchFamily="18" charset="0"/>
              </a:rPr>
              <a:t>Introduction</a:t>
            </a:r>
          </a:p>
          <a:p>
            <a:pPr marL="0" algn="l" rtl="0" eaLnBrk="1" latinLnBrk="0" hangingPunct="1">
              <a:spcBef>
                <a:spcPts val="0"/>
              </a:spcBef>
              <a:spcAft>
                <a:spcPts val="0"/>
              </a:spcAft>
              <a:buClrTx/>
              <a:buSzPts val="1800"/>
            </a:pPr>
            <a:endParaRPr lang="en-IN" sz="2000" dirty="0"/>
          </a:p>
          <a:p>
            <a:pPr marL="0" algn="l" rtl="0" eaLnBrk="1" latinLnBrk="0" hangingPunct="1">
              <a:spcBef>
                <a:spcPts val="0"/>
              </a:spcBef>
              <a:spcAft>
                <a:spcPts val="0"/>
              </a:spcAft>
              <a:buClrTx/>
              <a:buSzPts val="1800"/>
            </a:pPr>
            <a:r>
              <a:rPr lang="en-US" sz="2000" dirty="0"/>
              <a:t>Performance Metrics:</a:t>
            </a:r>
            <a:endParaRPr lang="en-IN" sz="2000" dirty="0"/>
          </a:p>
          <a:p>
            <a:pPr marL="740664" indent="-283464" algn="l" rtl="0" eaLnBrk="1" latinLnBrk="0" hangingPunct="1">
              <a:spcBef>
                <a:spcPts val="0"/>
              </a:spcBef>
              <a:spcAft>
                <a:spcPts val="0"/>
              </a:spcAft>
            </a:pPr>
            <a:r>
              <a:rPr lang="en-US" sz="2000" dirty="0"/>
              <a:t>The proposed multi-label deep learning classifier outperforms other models (such as decision trees, extra trees, k-nearest neighbors, and random forests).</a:t>
            </a:r>
            <a:endParaRPr lang="en-IN" sz="2000" dirty="0"/>
          </a:p>
          <a:p>
            <a:pPr marL="740664" indent="-283464" algn="l" rtl="0" eaLnBrk="1" latinLnBrk="0" hangingPunct="1">
              <a:spcBef>
                <a:spcPts val="0"/>
              </a:spcBef>
              <a:spcAft>
                <a:spcPts val="0"/>
              </a:spcAft>
            </a:pPr>
            <a:r>
              <a:rPr lang="en-US" sz="2000" dirty="0"/>
              <a:t>It successfully recommends tourist attractions both when travelers search for activities before traveling (with impressive accuracy, precision, recall, and F1-score) and when they seek activities within the smart city.</a:t>
            </a:r>
            <a:endParaRPr lang="en-IN" sz="2000" dirty="0"/>
          </a:p>
          <a:p>
            <a:pPr marL="0" algn="l" rtl="0" eaLnBrk="1" latinLnBrk="0" hangingPunct="1">
              <a:spcBef>
                <a:spcPts val="0"/>
              </a:spcBef>
              <a:spcAft>
                <a:spcPts val="0"/>
              </a:spcAft>
            </a:pPr>
            <a:r>
              <a:rPr lang="en-US" sz="2000" dirty="0"/>
              <a:t>Benefits:</a:t>
            </a:r>
            <a:endParaRPr lang="en-IN" sz="2000" dirty="0"/>
          </a:p>
          <a:p>
            <a:pPr marL="740664" indent="-283464" algn="l" rtl="0" eaLnBrk="1" latinLnBrk="0" hangingPunct="1">
              <a:spcBef>
                <a:spcPts val="0"/>
              </a:spcBef>
              <a:spcAft>
                <a:spcPts val="0"/>
              </a:spcAft>
            </a:pPr>
            <a:r>
              <a:rPr lang="en-US" sz="2000" dirty="0"/>
              <a:t>Enhanced Tourist Experience: Travelers receive tailored recommendations based on their preferences and real-time context.</a:t>
            </a:r>
            <a:endParaRPr lang="en-IN" sz="2000" dirty="0"/>
          </a:p>
          <a:p>
            <a:pPr marL="740664" indent="-283464" algn="l" rtl="0" eaLnBrk="1" latinLnBrk="0" hangingPunct="1">
              <a:spcBef>
                <a:spcPts val="0"/>
              </a:spcBef>
              <a:spcAft>
                <a:spcPts val="0"/>
              </a:spcAft>
            </a:pPr>
            <a:r>
              <a:rPr lang="en-US" sz="2000" dirty="0"/>
              <a:t>Efficient Exploration: The system helps tourists discover hidden gems and optimize their time.</a:t>
            </a:r>
            <a:endParaRPr lang="en-IN" sz="2000" dirty="0"/>
          </a:p>
          <a:p>
            <a:pPr marL="740664" indent="-283464" algn="l" rtl="0" eaLnBrk="1" latinLnBrk="0" hangingPunct="1">
              <a:spcBef>
                <a:spcPts val="0"/>
              </a:spcBef>
              <a:spcAft>
                <a:spcPts val="0"/>
              </a:spcAft>
            </a:pPr>
            <a:r>
              <a:rPr lang="en-US" sz="2000" dirty="0"/>
              <a:t>Smart City Integration: By leveraging IoT data, cities can provide personalized services to visitors.</a:t>
            </a:r>
            <a:endParaRPr lang="en-IN" sz="2000" dirty="0"/>
          </a:p>
          <a:p>
            <a:endParaRPr lang="en-IN" dirty="0"/>
          </a:p>
        </p:txBody>
      </p:sp>
      <p:sp>
        <p:nvSpPr>
          <p:cNvPr id="2" name="Rectangle 1">
            <a:extLst>
              <a:ext uri="{FF2B5EF4-FFF2-40B4-BE49-F238E27FC236}">
                <a16:creationId xmlns:a16="http://schemas.microsoft.com/office/drawing/2014/main" id="{99E58BFF-7013-A7F9-C7A1-CD093776C3A9}"/>
              </a:ext>
            </a:extLst>
          </p:cNvPr>
          <p:cNvSpPr/>
          <p:nvPr/>
        </p:nvSpPr>
        <p:spPr>
          <a:xfrm>
            <a:off x="589935" y="1514168"/>
            <a:ext cx="4660490" cy="3431458"/>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95053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A20A19-6425-4971-44EC-2DEC2EF6F674}"/>
              </a:ext>
            </a:extLst>
          </p:cNvPr>
          <p:cNvSpPr txBox="1"/>
          <p:nvPr/>
        </p:nvSpPr>
        <p:spPr>
          <a:xfrm>
            <a:off x="678873" y="457200"/>
            <a:ext cx="5763491" cy="1138773"/>
          </a:xfrm>
          <a:prstGeom prst="rect">
            <a:avLst/>
          </a:prstGeom>
          <a:noFill/>
        </p:spPr>
        <p:txBody>
          <a:bodyPr wrap="square" rtlCol="0">
            <a:spAutoFit/>
          </a:bodyPr>
          <a:lstStyle/>
          <a:p>
            <a:r>
              <a:rPr lang="en-US" sz="3200" dirty="0">
                <a:latin typeface="Bookman Old Style" panose="02050604050505020204" pitchFamily="18" charset="0"/>
              </a:rPr>
              <a:t>O</a:t>
            </a:r>
            <a:r>
              <a:rPr lang="en-IN" sz="3200" dirty="0" err="1">
                <a:latin typeface="Bookman Old Style" panose="02050604050505020204" pitchFamily="18" charset="0"/>
              </a:rPr>
              <a:t>verview</a:t>
            </a:r>
            <a:endParaRPr lang="en-IN" sz="3200" dirty="0">
              <a:latin typeface="Bookman Old Style" panose="02050604050505020204" pitchFamily="18" charset="0"/>
            </a:endParaRPr>
          </a:p>
          <a:p>
            <a:endParaRPr lang="en-IN" dirty="0"/>
          </a:p>
          <a:p>
            <a:endParaRPr lang="en-IN" dirty="0"/>
          </a:p>
        </p:txBody>
      </p:sp>
      <p:sp>
        <p:nvSpPr>
          <p:cNvPr id="3" name="Rectangle 1">
            <a:extLst>
              <a:ext uri="{FF2B5EF4-FFF2-40B4-BE49-F238E27FC236}">
                <a16:creationId xmlns:a16="http://schemas.microsoft.com/office/drawing/2014/main" id="{246A2B09-89A4-3CB6-DAA8-D5CAB3496DE8}"/>
              </a:ext>
            </a:extLst>
          </p:cNvPr>
          <p:cNvSpPr>
            <a:spLocks noChangeArrowheads="1"/>
          </p:cNvSpPr>
          <p:nvPr/>
        </p:nvSpPr>
        <p:spPr bwMode="auto">
          <a:xfrm>
            <a:off x="551054" y="1184011"/>
            <a:ext cx="6213540" cy="521678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tabLst/>
            </a:pPr>
            <a:r>
              <a:rPr lang="en-US" altLang="en-US" sz="2000" dirty="0"/>
              <a:t>Getting Started with </a:t>
            </a:r>
            <a:r>
              <a:rPr lang="en-US" altLang="en-US" sz="2000" dirty="0" err="1"/>
              <a:t>TeleBot</a:t>
            </a:r>
            <a:r>
              <a:rPr lang="en-US" altLang="en-US" sz="2000" dirty="0"/>
              <a: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Choose an API to interact with the Telegram Bot API. For this example, we’ll use </a:t>
            </a:r>
            <a:r>
              <a:rPr lang="en-US" altLang="en-US" sz="2000" dirty="0" err="1"/>
              <a:t>TeleBot</a:t>
            </a:r>
            <a:r>
              <a:rPr lang="en-US" altLang="en-US" sz="2000" dirty="0"/>
              <a:t>, a Python library.</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Initiate a conversation with </a:t>
            </a:r>
            <a:r>
              <a:rPr lang="en-US" altLang="en-US" sz="2000" dirty="0" err="1"/>
              <a:t>BotFather</a:t>
            </a:r>
            <a:r>
              <a:rPr lang="en-US" altLang="en-US" sz="2000" dirty="0"/>
              <a:t> on Telegram to create and name your bot. Follow the prompts to receive an API token for your bot.</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t>Setting Up Your Bot: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Install the </a:t>
            </a:r>
            <a:r>
              <a:rPr lang="en-US" altLang="en-US" sz="2000" dirty="0" err="1"/>
              <a:t>telebot</a:t>
            </a:r>
            <a:r>
              <a:rPr lang="en-US" altLang="en-US" sz="2000" dirty="0"/>
              <a:t> library (you can find it on </a:t>
            </a:r>
            <a:r>
              <a:rPr lang="en-US" altLang="en-US" sz="2000" dirty="0" err="1"/>
              <a:t>PyPI</a:t>
            </a:r>
            <a:r>
              <a:rPr lang="en-US" altLang="en-US" sz="2000" dirty="0"/>
              <a: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Create a .env file and add your API key: API_KEY_TG=xxx (where xxx is your API token).</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Initialize a connection to your bot using the API key.</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t>Creating a Simple Bot: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Define a command (e.g., /hello) that triggers a response (e.g., “Hello there!”).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Your bot can watch for input and respond accordingly.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p:txBody>
      </p:sp>
      <p:sp>
        <p:nvSpPr>
          <p:cNvPr id="4" name="Rectangle 3">
            <a:extLst>
              <a:ext uri="{FF2B5EF4-FFF2-40B4-BE49-F238E27FC236}">
                <a16:creationId xmlns:a16="http://schemas.microsoft.com/office/drawing/2014/main" id="{0FFA1D57-E60B-28CD-124B-94756A49F2C9}"/>
              </a:ext>
            </a:extLst>
          </p:cNvPr>
          <p:cNvSpPr/>
          <p:nvPr/>
        </p:nvSpPr>
        <p:spPr>
          <a:xfrm>
            <a:off x="7511845" y="658762"/>
            <a:ext cx="4277032" cy="5889522"/>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09700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A20A19-6425-4971-44EC-2DEC2EF6F674}"/>
              </a:ext>
            </a:extLst>
          </p:cNvPr>
          <p:cNvSpPr txBox="1"/>
          <p:nvPr/>
        </p:nvSpPr>
        <p:spPr>
          <a:xfrm>
            <a:off x="5447519" y="0"/>
            <a:ext cx="5763491" cy="1138773"/>
          </a:xfrm>
          <a:prstGeom prst="rect">
            <a:avLst/>
          </a:prstGeom>
          <a:noFill/>
        </p:spPr>
        <p:txBody>
          <a:bodyPr wrap="square" rtlCol="0">
            <a:spAutoFit/>
          </a:bodyPr>
          <a:lstStyle/>
          <a:p>
            <a:r>
              <a:rPr lang="en-US" sz="3200" dirty="0">
                <a:latin typeface="Bookman Old Style" panose="02050604050505020204" pitchFamily="18" charset="0"/>
              </a:rPr>
              <a:t>O</a:t>
            </a:r>
            <a:r>
              <a:rPr lang="en-IN" sz="3200" dirty="0" err="1">
                <a:latin typeface="Bookman Old Style" panose="02050604050505020204" pitchFamily="18" charset="0"/>
              </a:rPr>
              <a:t>verview</a:t>
            </a:r>
            <a:endParaRPr lang="en-IN" sz="3200" dirty="0">
              <a:latin typeface="Bookman Old Style" panose="02050604050505020204" pitchFamily="18" charset="0"/>
            </a:endParaRPr>
          </a:p>
          <a:p>
            <a:endParaRPr lang="en-IN" dirty="0"/>
          </a:p>
          <a:p>
            <a:endParaRPr lang="en-IN" dirty="0"/>
          </a:p>
        </p:txBody>
      </p:sp>
      <p:sp>
        <p:nvSpPr>
          <p:cNvPr id="3" name="Rectangle 1">
            <a:extLst>
              <a:ext uri="{FF2B5EF4-FFF2-40B4-BE49-F238E27FC236}">
                <a16:creationId xmlns:a16="http://schemas.microsoft.com/office/drawing/2014/main" id="{246A2B09-89A4-3CB6-DAA8-D5CAB3496DE8}"/>
              </a:ext>
            </a:extLst>
          </p:cNvPr>
          <p:cNvSpPr>
            <a:spLocks noChangeArrowheads="1"/>
          </p:cNvSpPr>
          <p:nvPr/>
        </p:nvSpPr>
        <p:spPr bwMode="auto">
          <a:xfrm>
            <a:off x="5545841" y="687104"/>
            <a:ext cx="6213540" cy="617089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tabLst/>
            </a:pPr>
            <a:r>
              <a:rPr lang="en-IN" sz="2000" b="1" i="0" dirty="0">
                <a:solidFill>
                  <a:srgbClr val="111111"/>
                </a:solidFill>
                <a:effectLst/>
                <a:highlight>
                  <a:srgbClr val="F7F7F7"/>
                </a:highlight>
                <a:latin typeface="-apple-system"/>
              </a:rPr>
              <a:t>Example Code</a:t>
            </a:r>
            <a:endParaRPr lang="en-US" sz="2000" b="1" i="0" dirty="0">
              <a:solidFill>
                <a:srgbClr val="111111"/>
              </a:solidFill>
              <a:effectLst/>
              <a:highlight>
                <a:srgbClr val="F7F7F7"/>
              </a:highlight>
              <a:latin typeface="-apple-system"/>
            </a:endParaRPr>
          </a:p>
          <a:p>
            <a:pPr marL="0" marR="0" lvl="0" indent="0" algn="l" defTabSz="914400" rtl="0" eaLnBrk="0" fontAlgn="base" latinLnBrk="0" hangingPunct="0">
              <a:lnSpc>
                <a:spcPct val="100000"/>
              </a:lnSpc>
              <a:spcBef>
                <a:spcPct val="0"/>
              </a:spcBef>
              <a:spcAft>
                <a:spcPct val="0"/>
              </a:spcAft>
              <a:buClrTx/>
              <a:buSzTx/>
              <a:tabLst/>
            </a:pPr>
            <a:endParaRPr lang="en-US" altLang="en-US" sz="2000" b="1" dirty="0">
              <a:solidFill>
                <a:srgbClr val="111111"/>
              </a:solidFill>
              <a:highlight>
                <a:srgbClr val="F7F7F7"/>
              </a:highlight>
              <a:latin typeface="-apple-system"/>
            </a:endParaRPr>
          </a:p>
          <a:p>
            <a:pPr marL="0" marR="0" lvl="0" indent="0" algn="l" defTabSz="914400" rtl="0" eaLnBrk="0" fontAlgn="base" latinLnBrk="0" hangingPunct="0">
              <a:lnSpc>
                <a:spcPct val="100000"/>
              </a:lnSpc>
              <a:spcBef>
                <a:spcPct val="0"/>
              </a:spcBef>
              <a:spcAft>
                <a:spcPct val="0"/>
              </a:spcAft>
              <a:buClrTx/>
              <a:buSzTx/>
              <a:tabLst/>
            </a:pPr>
            <a:r>
              <a:rPr lang="en-US" altLang="en-US" sz="2000" dirty="0"/>
              <a:t>import </a:t>
            </a:r>
            <a:r>
              <a:rPr lang="en-US" altLang="en-US" sz="2000" dirty="0" err="1"/>
              <a:t>telebot</a:t>
            </a:r>
            <a:endParaRPr lang="en-US" altLang="en-US" sz="2000" dirty="0"/>
          </a:p>
          <a:p>
            <a:pPr marL="0" marR="0" lvl="0" indent="0" algn="l" defTabSz="914400" rtl="0" eaLnBrk="0" fontAlgn="base" latinLnBrk="0" hangingPunct="0">
              <a:lnSpc>
                <a:spcPct val="100000"/>
              </a:lnSpc>
              <a:spcBef>
                <a:spcPct val="0"/>
              </a:spcBef>
              <a:spcAft>
                <a:spcPct val="0"/>
              </a:spcAft>
              <a:buClrTx/>
              <a:buSzTx/>
              <a:tabLst/>
            </a:pPr>
            <a:r>
              <a:rPr lang="en-US" altLang="en-US" sz="2000" dirty="0"/>
              <a:t>from decouple import config</a:t>
            </a: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p>
          <a:p>
            <a:pPr marL="0" marR="0" lvl="0" indent="0" algn="l" defTabSz="914400" rtl="0" eaLnBrk="0" fontAlgn="base" latinLnBrk="0" hangingPunct="0">
              <a:lnSpc>
                <a:spcPct val="100000"/>
              </a:lnSpc>
              <a:spcBef>
                <a:spcPct val="0"/>
              </a:spcBef>
              <a:spcAft>
                <a:spcPct val="0"/>
              </a:spcAft>
              <a:buClrTx/>
              <a:buSzTx/>
              <a:tabLst/>
            </a:pPr>
            <a:r>
              <a:rPr lang="en-US" altLang="en-US" sz="2000" dirty="0"/>
              <a:t>API_KEY_TG = config("API_KEY_TG")</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t>bot = </a:t>
            </a:r>
            <a:r>
              <a:rPr lang="en-US" altLang="en-US" sz="2000" dirty="0" err="1"/>
              <a:t>telebot.TeleBot</a:t>
            </a:r>
            <a:r>
              <a:rPr lang="en-US" altLang="en-US" sz="2000" dirty="0"/>
              <a:t>(API_KEY_TG)</a:t>
            </a: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p>
          <a:p>
            <a:pPr marL="0" marR="0" lvl="0" indent="0" algn="l" defTabSz="914400" rtl="0" eaLnBrk="0" fontAlgn="base" latinLnBrk="0" hangingPunct="0">
              <a:lnSpc>
                <a:spcPct val="100000"/>
              </a:lnSpc>
              <a:spcBef>
                <a:spcPct val="0"/>
              </a:spcBef>
              <a:spcAft>
                <a:spcPct val="0"/>
              </a:spcAft>
              <a:buClrTx/>
              <a:buSzTx/>
              <a:tabLst/>
            </a:pPr>
            <a:r>
              <a:rPr lang="en-US" altLang="en-US" sz="2000" dirty="0"/>
              <a:t>@bot.message_handler(commands=["hello"])</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t>def </a:t>
            </a:r>
            <a:r>
              <a:rPr lang="en-US" altLang="en-US" sz="2000" dirty="0" err="1"/>
              <a:t>handle_hello</a:t>
            </a:r>
            <a:r>
              <a:rPr lang="en-US" altLang="en-US" sz="2000" dirty="0"/>
              <a:t>(message):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t>    </a:t>
            </a:r>
            <a:r>
              <a:rPr lang="en-US" altLang="en-US" sz="2000" dirty="0" err="1"/>
              <a:t>bot.reply_to</a:t>
            </a:r>
            <a:r>
              <a:rPr lang="en-US" altLang="en-US" sz="2000" dirty="0"/>
              <a:t>(message, "Hello there!")</a:t>
            </a: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p>
          <a:p>
            <a:pPr marL="0" marR="0" lvl="0" indent="0" algn="l" defTabSz="914400" rtl="0" eaLnBrk="0" fontAlgn="base" latinLnBrk="0" hangingPunct="0">
              <a:lnSpc>
                <a:spcPct val="100000"/>
              </a:lnSpc>
              <a:spcBef>
                <a:spcPct val="0"/>
              </a:spcBef>
              <a:spcAft>
                <a:spcPct val="0"/>
              </a:spcAft>
              <a:buClrTx/>
              <a:buSzTx/>
              <a:tabLst/>
            </a:pPr>
            <a:r>
              <a:rPr lang="en-US" altLang="en-US" sz="2000" dirty="0" err="1"/>
              <a:t>bot.polling</a:t>
            </a:r>
            <a:r>
              <a:rPr lang="en-US" altLang="en-US" sz="2000" dirty="0"/>
              <a:t>()</a:t>
            </a:r>
          </a:p>
          <a:p>
            <a:pPr marL="0" marR="0" lvl="0" indent="0" algn="l" defTabSz="914400" rtl="0" eaLnBrk="0" fontAlgn="base" latinLnBrk="0" hangingPunct="0">
              <a:lnSpc>
                <a:spcPct val="100000"/>
              </a:lnSpc>
              <a:spcBef>
                <a:spcPct val="0"/>
              </a:spcBef>
              <a:spcAft>
                <a:spcPct val="0"/>
              </a:spcAft>
              <a:buClrTx/>
              <a:buSzTx/>
              <a:tabLst/>
            </a:pPr>
            <a:endParaRPr lang="en-US" altLang="en-US" sz="2000" b="1" dirty="0">
              <a:solidFill>
                <a:srgbClr val="111111"/>
              </a:solidFill>
              <a:highlight>
                <a:srgbClr val="F7F7F7"/>
              </a:highlight>
              <a:latin typeface="-apple-system"/>
            </a:endParaRPr>
          </a:p>
          <a:p>
            <a:pPr algn="l"/>
            <a:r>
              <a:rPr lang="en-US" sz="2000" b="1" i="0" dirty="0">
                <a:solidFill>
                  <a:srgbClr val="111111"/>
                </a:solidFill>
                <a:effectLst/>
                <a:highlight>
                  <a:srgbClr val="F7F7F7"/>
                </a:highlight>
                <a:latin typeface="-apple-system"/>
              </a:rPr>
              <a:t>Expanding Functionality</a:t>
            </a:r>
            <a:r>
              <a:rPr lang="en-US" sz="2000" b="0" i="0" dirty="0">
                <a:solidFill>
                  <a:srgbClr val="111111"/>
                </a:solidFill>
                <a:effectLst/>
                <a:highlight>
                  <a:srgbClr val="F7F7F7"/>
                </a:highlight>
                <a:latin typeface="-apple-system"/>
              </a:rPr>
              <a:t>:</a:t>
            </a:r>
          </a:p>
          <a:p>
            <a:pPr algn="l">
              <a:buFont typeface="Arial" panose="020B0604020202020204" pitchFamily="34" charset="0"/>
              <a:buChar char="•"/>
            </a:pPr>
            <a:r>
              <a:rPr lang="en-US" sz="2000" b="0" i="0" dirty="0">
                <a:solidFill>
                  <a:srgbClr val="111111"/>
                </a:solidFill>
                <a:effectLst/>
                <a:highlight>
                  <a:srgbClr val="F7F7F7"/>
                </a:highlight>
                <a:latin typeface="-apple-system"/>
              </a:rPr>
              <a:t>You can add more commands and responses to your bot.</a:t>
            </a:r>
          </a:p>
          <a:p>
            <a:pPr algn="l">
              <a:buFont typeface="Arial" panose="020B0604020202020204" pitchFamily="34" charset="0"/>
              <a:buChar char="•"/>
            </a:pPr>
            <a:r>
              <a:rPr lang="en-US" sz="2000" b="0" i="0" dirty="0">
                <a:solidFill>
                  <a:srgbClr val="111111"/>
                </a:solidFill>
                <a:effectLst/>
                <a:highlight>
                  <a:srgbClr val="F7F7F7"/>
                </a:highlight>
                <a:latin typeface="-apple-system"/>
              </a:rPr>
              <a:t>Explore third-party APIs to enhance your bot’s capabilities</a:t>
            </a: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p:txBody>
      </p:sp>
      <p:sp>
        <p:nvSpPr>
          <p:cNvPr id="5" name="Rectangle 4">
            <a:extLst>
              <a:ext uri="{FF2B5EF4-FFF2-40B4-BE49-F238E27FC236}">
                <a16:creationId xmlns:a16="http://schemas.microsoft.com/office/drawing/2014/main" id="{60B4104F-A460-2BCB-72BC-8C20EE2BB7A0}"/>
              </a:ext>
            </a:extLst>
          </p:cNvPr>
          <p:cNvSpPr/>
          <p:nvPr/>
        </p:nvSpPr>
        <p:spPr>
          <a:xfrm>
            <a:off x="344129" y="484239"/>
            <a:ext cx="4277032" cy="5889522"/>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99387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7AE3C0-DD54-C17C-D71D-894088A39A96}"/>
              </a:ext>
            </a:extLst>
          </p:cNvPr>
          <p:cNvSpPr txBox="1"/>
          <p:nvPr/>
        </p:nvSpPr>
        <p:spPr>
          <a:xfrm>
            <a:off x="171156" y="101600"/>
            <a:ext cx="5535561" cy="584775"/>
          </a:xfrm>
          <a:prstGeom prst="rect">
            <a:avLst/>
          </a:prstGeom>
          <a:noFill/>
        </p:spPr>
        <p:txBody>
          <a:bodyPr wrap="square" rtlCol="0">
            <a:spAutoFit/>
          </a:bodyPr>
          <a:lstStyle/>
          <a:p>
            <a:r>
              <a:rPr lang="en-IN" sz="3200" dirty="0">
                <a:latin typeface="Bookman Old Style" panose="02050604050505020204" pitchFamily="18" charset="0"/>
              </a:rPr>
              <a:t>Challenges and Solutions </a:t>
            </a:r>
          </a:p>
        </p:txBody>
      </p:sp>
      <p:sp>
        <p:nvSpPr>
          <p:cNvPr id="5" name="Rectangle 1">
            <a:extLst>
              <a:ext uri="{FF2B5EF4-FFF2-40B4-BE49-F238E27FC236}">
                <a16:creationId xmlns:a16="http://schemas.microsoft.com/office/drawing/2014/main" id="{C0F37930-0424-7E59-88D2-E15D9788F9A5}"/>
              </a:ext>
            </a:extLst>
          </p:cNvPr>
          <p:cNvSpPr>
            <a:spLocks noChangeArrowheads="1"/>
          </p:cNvSpPr>
          <p:nvPr/>
        </p:nvSpPr>
        <p:spPr bwMode="auto">
          <a:xfrm flipH="1">
            <a:off x="171156" y="450442"/>
            <a:ext cx="7073705"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p>
          <a:p>
            <a:pPr marL="0" marR="0" lvl="0" indent="0" algn="l" defTabSz="914400" rtl="0" eaLnBrk="0" fontAlgn="base" latinLnBrk="0" hangingPunct="0">
              <a:lnSpc>
                <a:spcPct val="100000"/>
              </a:lnSpc>
              <a:spcBef>
                <a:spcPct val="0"/>
              </a:spcBef>
              <a:spcAft>
                <a:spcPct val="0"/>
              </a:spcAft>
              <a:buClrTx/>
              <a:buSzTx/>
              <a:tabLst/>
            </a:pPr>
            <a:r>
              <a:rPr lang="en-US" altLang="en-US" sz="2000" dirty="0"/>
              <a:t>User Interaction and Commands: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Challenge: Designing an intuitive and user-friendly interaction flow. </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Solution: Define clear commands and responses. Use buttons, inline keyboards, and menus to guide users through options. </a:t>
            </a:r>
          </a:p>
          <a:p>
            <a:pPr marL="457200" marR="0" lvl="1" indent="0" algn="l" defTabSz="914400" rtl="0" eaLnBrk="0" fontAlgn="base" latinLnBrk="0" hangingPunct="0">
              <a:lnSpc>
                <a:spcPct val="100000"/>
              </a:lnSpc>
              <a:spcBef>
                <a:spcPct val="0"/>
              </a:spcBef>
              <a:spcAft>
                <a:spcPct val="0"/>
              </a:spcAft>
              <a:buClrTx/>
              <a:buSzTx/>
              <a:tabLst/>
            </a:pPr>
            <a:endParaRPr lang="en-US" altLang="en-US" sz="2000" dirty="0"/>
          </a:p>
          <a:p>
            <a:pPr marL="0" marR="0" lvl="0" indent="0" algn="l" defTabSz="914400" rtl="0" eaLnBrk="0" fontAlgn="base" latinLnBrk="0" hangingPunct="0">
              <a:lnSpc>
                <a:spcPct val="100000"/>
              </a:lnSpc>
              <a:spcBef>
                <a:spcPct val="0"/>
              </a:spcBef>
              <a:spcAft>
                <a:spcPct val="0"/>
              </a:spcAft>
              <a:buClrTx/>
              <a:buSzTx/>
              <a:tabLst/>
            </a:pPr>
            <a:r>
              <a:rPr lang="en-US" altLang="en-US" sz="2000" dirty="0"/>
              <a:t>Data Retrieval:</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Challenge: Fetching relevant information about tourist spots (e.g., descriptions, opening hours, ratings). </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Solution: Integrate with APIs or scrape data from reliable sources (e.g., TripAdvisor, Wikipedia). Cache data to reduce API calls. </a:t>
            </a:r>
          </a:p>
          <a:p>
            <a:pPr marL="457200" marR="0" lvl="1" indent="0" algn="l" defTabSz="914400" rtl="0" eaLnBrk="0" fontAlgn="base" latinLnBrk="0" hangingPunct="0">
              <a:lnSpc>
                <a:spcPct val="100000"/>
              </a:lnSpc>
              <a:spcBef>
                <a:spcPct val="0"/>
              </a:spcBef>
              <a:spcAft>
                <a:spcPct val="0"/>
              </a:spcAft>
              <a:buClrTx/>
              <a:buSzTx/>
              <a:tabLst/>
            </a:pPr>
            <a:endParaRPr lang="en-US" altLang="en-US" sz="2000" dirty="0"/>
          </a:p>
          <a:p>
            <a:pPr marL="0" marR="0" lvl="0" indent="0" algn="l" defTabSz="914400" rtl="0" eaLnBrk="0" fontAlgn="base" latinLnBrk="0" hangingPunct="0">
              <a:lnSpc>
                <a:spcPct val="100000"/>
              </a:lnSpc>
              <a:spcBef>
                <a:spcPct val="0"/>
              </a:spcBef>
              <a:spcAft>
                <a:spcPct val="0"/>
              </a:spcAft>
              <a:buClrTx/>
              <a:buSzTx/>
              <a:tabLst/>
            </a:pPr>
            <a:r>
              <a:rPr lang="en-US" altLang="en-US" sz="2000" dirty="0"/>
              <a:t>Natural Language Understanding (NLU):</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Challenge: Understanding user queries in natural language. </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Solution: Use NLP libraries (e.g., </a:t>
            </a:r>
            <a:r>
              <a:rPr lang="en-US" altLang="en-US" sz="2000" dirty="0" err="1"/>
              <a:t>spaCy</a:t>
            </a:r>
            <a:r>
              <a:rPr lang="en-US" altLang="en-US" sz="2000" dirty="0"/>
              <a:t>, NLTK) to extract intent and entities. Train your bot to recognize common phrases related to tourist spots. </a:t>
            </a: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p>
        </p:txBody>
      </p:sp>
      <p:sp>
        <p:nvSpPr>
          <p:cNvPr id="6" name="Rectangle 5">
            <a:extLst>
              <a:ext uri="{FF2B5EF4-FFF2-40B4-BE49-F238E27FC236}">
                <a16:creationId xmlns:a16="http://schemas.microsoft.com/office/drawing/2014/main" id="{93B46D55-B8DD-D701-9ADF-7C542CABF301}"/>
              </a:ext>
            </a:extLst>
          </p:cNvPr>
          <p:cNvSpPr/>
          <p:nvPr/>
        </p:nvSpPr>
        <p:spPr>
          <a:xfrm>
            <a:off x="7433186" y="550606"/>
            <a:ext cx="4277032" cy="5604387"/>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88480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1445</Words>
  <Application>Microsoft Office PowerPoint</Application>
  <PresentationFormat>Widescreen</PresentationFormat>
  <Paragraphs>106</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-apple-system</vt:lpstr>
      <vt:lpstr>Arial</vt:lpstr>
      <vt:lpstr>Bahnschrift Light</vt:lpstr>
      <vt:lpstr>Bodoni MT</vt:lpstr>
      <vt:lpstr>Bookman Old Style</vt:lpstr>
      <vt:lpstr>Calibri</vt:lpstr>
      <vt:lpstr>Calibri Light</vt:lpstr>
      <vt:lpstr>Segoe UI Variable Text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DHARUN KUMAR</dc:creator>
  <cp:lastModifiedBy>DHARUN KUMAR</cp:lastModifiedBy>
  <cp:revision>3</cp:revision>
  <dcterms:created xsi:type="dcterms:W3CDTF">2024-06-25T12:11:36Z</dcterms:created>
  <dcterms:modified xsi:type="dcterms:W3CDTF">2024-06-28T08:12:26Z</dcterms:modified>
</cp:coreProperties>
</file>