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77" r:id="rId5"/>
    <p:sldId id="259" r:id="rId6"/>
    <p:sldId id="260" r:id="rId7"/>
    <p:sldId id="261" r:id="rId8"/>
    <p:sldId id="262" r:id="rId9"/>
    <p:sldId id="263" r:id="rId10"/>
    <p:sldId id="278" r:id="rId11"/>
    <p:sldId id="279" r:id="rId12"/>
    <p:sldId id="276" r:id="rId13"/>
    <p:sldId id="275" r:id="rId14"/>
  </p:sldIdLst>
  <p:sldSz cx="9144000" cy="6858000" type="screen4x3"/>
  <p:notesSz cx="6858000" cy="9144000"/>
  <p:embeddedFontLst>
    <p:embeddedFont>
      <p:font typeface="Open Sans ExtraBold" panose="020B0906030804020204" pitchFamily="34" charset="0"/>
      <p:bold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32713-A834-43BA-82BF-03F209EA4EC8}" v="4" dt="2024-05-17T12:16:06.9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2308" autoAdjust="0"/>
  </p:normalViewPr>
  <p:slideViewPr>
    <p:cSldViewPr snapToGrid="0">
      <p:cViewPr varScale="1">
        <p:scale>
          <a:sx n="60" d="100"/>
          <a:sy n="60" d="100"/>
        </p:scale>
        <p:origin x="1396" y="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a Raja" userId="80fcf8f60cd894e4" providerId="LiveId" clId="{1A032713-A834-43BA-82BF-03F209EA4EC8}"/>
    <pc:docChg chg="undo custSel delSld modSld">
      <pc:chgData name="Akshaya Raja" userId="80fcf8f60cd894e4" providerId="LiveId" clId="{1A032713-A834-43BA-82BF-03F209EA4EC8}" dt="2024-05-17T12:16:20.139" v="231" actId="20577"/>
      <pc:docMkLst>
        <pc:docMk/>
      </pc:docMkLst>
      <pc:sldChg chg="modSp mod">
        <pc:chgData name="Akshaya Raja" userId="80fcf8f60cd894e4" providerId="LiveId" clId="{1A032713-A834-43BA-82BF-03F209EA4EC8}" dt="2024-05-17T11:29:12.725" v="158" actId="20577"/>
        <pc:sldMkLst>
          <pc:docMk/>
          <pc:sldMk cId="0" sldId="256"/>
        </pc:sldMkLst>
        <pc:spChg chg="mod">
          <ac:chgData name="Akshaya Raja" userId="80fcf8f60cd894e4" providerId="LiveId" clId="{1A032713-A834-43BA-82BF-03F209EA4EC8}" dt="2024-05-17T11:29:12.725" v="158" actId="20577"/>
          <ac:spMkLst>
            <pc:docMk/>
            <pc:sldMk cId="0" sldId="256"/>
            <ac:spMk id="90" creationId="{00000000-0000-0000-0000-000000000000}"/>
          </ac:spMkLst>
        </pc:spChg>
        <pc:spChg chg="mod">
          <ac:chgData name="Akshaya Raja" userId="80fcf8f60cd894e4" providerId="LiveId" clId="{1A032713-A834-43BA-82BF-03F209EA4EC8}" dt="2024-05-17T11:26:48.129" v="48" actId="255"/>
          <ac:spMkLst>
            <pc:docMk/>
            <pc:sldMk cId="0" sldId="256"/>
            <ac:spMk id="97" creationId="{00000000-0000-0000-0000-000000000000}"/>
          </ac:spMkLst>
        </pc:spChg>
      </pc:sldChg>
      <pc:sldChg chg="modSp mod">
        <pc:chgData name="Akshaya Raja" userId="80fcf8f60cd894e4" providerId="LiveId" clId="{1A032713-A834-43BA-82BF-03F209EA4EC8}" dt="2024-05-17T11:30:11.134" v="164" actId="255"/>
        <pc:sldMkLst>
          <pc:docMk/>
          <pc:sldMk cId="0" sldId="257"/>
        </pc:sldMkLst>
        <pc:spChg chg="mod">
          <ac:chgData name="Akshaya Raja" userId="80fcf8f60cd894e4" providerId="LiveId" clId="{1A032713-A834-43BA-82BF-03F209EA4EC8}" dt="2024-05-17T11:29:29.707" v="159" actId="2711"/>
          <ac:spMkLst>
            <pc:docMk/>
            <pc:sldMk cId="0" sldId="257"/>
            <ac:spMk id="105" creationId="{00000000-0000-0000-0000-000000000000}"/>
          </ac:spMkLst>
        </pc:spChg>
        <pc:spChg chg="mod">
          <ac:chgData name="Akshaya Raja" userId="80fcf8f60cd894e4" providerId="LiveId" clId="{1A032713-A834-43BA-82BF-03F209EA4EC8}" dt="2024-05-17T11:30:11.134" v="164" actId="255"/>
          <ac:spMkLst>
            <pc:docMk/>
            <pc:sldMk cId="0" sldId="257"/>
            <ac:spMk id="106" creationId="{00000000-0000-0000-0000-000000000000}"/>
          </ac:spMkLst>
        </pc:spChg>
      </pc:sldChg>
      <pc:sldChg chg="modSp mod">
        <pc:chgData name="Akshaya Raja" userId="80fcf8f60cd894e4" providerId="LiveId" clId="{1A032713-A834-43BA-82BF-03F209EA4EC8}" dt="2024-05-17T11:31:58.072" v="169"/>
        <pc:sldMkLst>
          <pc:docMk/>
          <pc:sldMk cId="0" sldId="258"/>
        </pc:sldMkLst>
        <pc:spChg chg="mod">
          <ac:chgData name="Akshaya Raja" userId="80fcf8f60cd894e4" providerId="LiveId" clId="{1A032713-A834-43BA-82BF-03F209EA4EC8}" dt="2024-05-17T11:31:58.072" v="169"/>
          <ac:spMkLst>
            <pc:docMk/>
            <pc:sldMk cId="0" sldId="258"/>
            <ac:spMk id="113" creationId="{00000000-0000-0000-0000-000000000000}"/>
          </ac:spMkLst>
        </pc:spChg>
      </pc:sldChg>
      <pc:sldChg chg="modSp mod">
        <pc:chgData name="Akshaya Raja" userId="80fcf8f60cd894e4" providerId="LiveId" clId="{1A032713-A834-43BA-82BF-03F209EA4EC8}" dt="2024-05-17T11:34:18.570" v="197" actId="27636"/>
        <pc:sldMkLst>
          <pc:docMk/>
          <pc:sldMk cId="0" sldId="259"/>
        </pc:sldMkLst>
        <pc:spChg chg="mod">
          <ac:chgData name="Akshaya Raja" userId="80fcf8f60cd894e4" providerId="LiveId" clId="{1A032713-A834-43BA-82BF-03F209EA4EC8}" dt="2024-05-17T11:34:18.570" v="197" actId="27636"/>
          <ac:spMkLst>
            <pc:docMk/>
            <pc:sldMk cId="0" sldId="259"/>
            <ac:spMk id="120" creationId="{00000000-0000-0000-0000-000000000000}"/>
          </ac:spMkLst>
        </pc:spChg>
      </pc:sldChg>
      <pc:sldChg chg="modSp mod">
        <pc:chgData name="Akshaya Raja" userId="80fcf8f60cd894e4" providerId="LiveId" clId="{1A032713-A834-43BA-82BF-03F209EA4EC8}" dt="2024-05-17T11:34:52.933" v="200" actId="12"/>
        <pc:sldMkLst>
          <pc:docMk/>
          <pc:sldMk cId="0" sldId="260"/>
        </pc:sldMkLst>
        <pc:spChg chg="mod">
          <ac:chgData name="Akshaya Raja" userId="80fcf8f60cd894e4" providerId="LiveId" clId="{1A032713-A834-43BA-82BF-03F209EA4EC8}" dt="2024-05-17T11:34:52.933" v="200" actId="12"/>
          <ac:spMkLst>
            <pc:docMk/>
            <pc:sldMk cId="0" sldId="260"/>
            <ac:spMk id="127" creationId="{00000000-0000-0000-0000-000000000000}"/>
          </ac:spMkLst>
        </pc:spChg>
      </pc:sldChg>
      <pc:sldChg chg="modSp mod">
        <pc:chgData name="Akshaya Raja" userId="80fcf8f60cd894e4" providerId="LiveId" clId="{1A032713-A834-43BA-82BF-03F209EA4EC8}" dt="2024-05-17T11:35:59.055" v="206" actId="12"/>
        <pc:sldMkLst>
          <pc:docMk/>
          <pc:sldMk cId="0" sldId="261"/>
        </pc:sldMkLst>
        <pc:spChg chg="mod">
          <ac:chgData name="Akshaya Raja" userId="80fcf8f60cd894e4" providerId="LiveId" clId="{1A032713-A834-43BA-82BF-03F209EA4EC8}" dt="2024-05-17T11:35:59.055" v="206" actId="12"/>
          <ac:spMkLst>
            <pc:docMk/>
            <pc:sldMk cId="0" sldId="261"/>
            <ac:spMk id="134" creationId="{00000000-0000-0000-0000-000000000000}"/>
          </ac:spMkLst>
        </pc:spChg>
      </pc:sldChg>
      <pc:sldChg chg="addSp delSp modSp mod">
        <pc:chgData name="Akshaya Raja" userId="80fcf8f60cd894e4" providerId="LiveId" clId="{1A032713-A834-43BA-82BF-03F209EA4EC8}" dt="2024-05-17T11:37:02.301" v="212" actId="1076"/>
        <pc:sldMkLst>
          <pc:docMk/>
          <pc:sldMk cId="0" sldId="262"/>
        </pc:sldMkLst>
        <pc:picChg chg="add mod">
          <ac:chgData name="Akshaya Raja" userId="80fcf8f60cd894e4" providerId="LiveId" clId="{1A032713-A834-43BA-82BF-03F209EA4EC8}" dt="2024-05-17T11:37:02.301" v="212" actId="1076"/>
          <ac:picMkLst>
            <pc:docMk/>
            <pc:sldMk cId="0" sldId="262"/>
            <ac:picMk id="2" creationId="{714F5896-2602-FCBB-F056-1537746A693C}"/>
          </ac:picMkLst>
        </pc:picChg>
        <pc:picChg chg="del">
          <ac:chgData name="Akshaya Raja" userId="80fcf8f60cd894e4" providerId="LiveId" clId="{1A032713-A834-43BA-82BF-03F209EA4EC8}" dt="2024-05-17T11:36:30.768" v="207" actId="478"/>
          <ac:picMkLst>
            <pc:docMk/>
            <pc:sldMk cId="0" sldId="262"/>
            <ac:picMk id="3" creationId="{CDFEB924-4439-623A-7D50-044E55353E54}"/>
          </ac:picMkLst>
        </pc:picChg>
      </pc:sldChg>
      <pc:sldChg chg="addSp delSp modSp mod">
        <pc:chgData name="Akshaya Raja" userId="80fcf8f60cd894e4" providerId="LiveId" clId="{1A032713-A834-43BA-82BF-03F209EA4EC8}" dt="2024-05-17T12:16:20.139" v="231" actId="20577"/>
        <pc:sldMkLst>
          <pc:docMk/>
          <pc:sldMk cId="0" sldId="263"/>
        </pc:sldMkLst>
        <pc:spChg chg="mod">
          <ac:chgData name="Akshaya Raja" userId="80fcf8f60cd894e4" providerId="LiveId" clId="{1A032713-A834-43BA-82BF-03F209EA4EC8}" dt="2024-05-17T12:16:20.139" v="231" actId="20577"/>
          <ac:spMkLst>
            <pc:docMk/>
            <pc:sldMk cId="0" sldId="263"/>
            <ac:spMk id="147" creationId="{00000000-0000-0000-0000-000000000000}"/>
          </ac:spMkLst>
        </pc:spChg>
        <pc:picChg chg="add mod">
          <ac:chgData name="Akshaya Raja" userId="80fcf8f60cd894e4" providerId="LiveId" clId="{1A032713-A834-43BA-82BF-03F209EA4EC8}" dt="2024-05-17T12:16:14.429" v="230" actId="14100"/>
          <ac:picMkLst>
            <pc:docMk/>
            <pc:sldMk cId="0" sldId="263"/>
            <ac:picMk id="2" creationId="{1536324D-5C82-C209-191C-8A71382DDBCD}"/>
          </ac:picMkLst>
        </pc:picChg>
        <pc:picChg chg="del">
          <ac:chgData name="Akshaya Raja" userId="80fcf8f60cd894e4" providerId="LiveId" clId="{1A032713-A834-43BA-82BF-03F209EA4EC8}" dt="2024-05-17T11:37:07.690" v="213" actId="478"/>
          <ac:picMkLst>
            <pc:docMk/>
            <pc:sldMk cId="0" sldId="263"/>
            <ac:picMk id="4" creationId="{5B9664AA-C573-9337-19FC-4C85B4568B95}"/>
          </ac:picMkLst>
        </pc:picChg>
      </pc:sldChg>
      <pc:sldChg chg="delSp del mod">
        <pc:chgData name="Akshaya Raja" userId="80fcf8f60cd894e4" providerId="LiveId" clId="{1A032713-A834-43BA-82BF-03F209EA4EC8}" dt="2024-05-17T12:16:03.289" v="226" actId="47"/>
        <pc:sldMkLst>
          <pc:docMk/>
          <pc:sldMk cId="0" sldId="264"/>
        </pc:sldMkLst>
        <pc:picChg chg="del">
          <ac:chgData name="Akshaya Raja" userId="80fcf8f60cd894e4" providerId="LiveId" clId="{1A032713-A834-43BA-82BF-03F209EA4EC8}" dt="2024-05-17T11:37:14.173" v="214" actId="478"/>
          <ac:picMkLst>
            <pc:docMk/>
            <pc:sldMk cId="0" sldId="264"/>
            <ac:picMk id="4" creationId="{04036FA4-1201-1D8E-5F91-416692E42D27}"/>
          </ac:picMkLst>
        </pc:picChg>
      </pc:sldChg>
      <pc:sldChg chg="modSp mod">
        <pc:chgData name="Akshaya Raja" userId="80fcf8f60cd894e4" providerId="LiveId" clId="{1A032713-A834-43BA-82BF-03F209EA4EC8}" dt="2024-05-17T11:39:52.022" v="225" actId="27636"/>
        <pc:sldMkLst>
          <pc:docMk/>
          <pc:sldMk cId="3912840356" sldId="276"/>
        </pc:sldMkLst>
        <pc:spChg chg="mod">
          <ac:chgData name="Akshaya Raja" userId="80fcf8f60cd894e4" providerId="LiveId" clId="{1A032713-A834-43BA-82BF-03F209EA4EC8}" dt="2024-05-17T11:39:52.022" v="225" actId="27636"/>
          <ac:spMkLst>
            <pc:docMk/>
            <pc:sldMk cId="3912840356" sldId="276"/>
            <ac:spMk id="176" creationId="{00000000-0000-0000-0000-000000000000}"/>
          </ac:spMkLst>
        </pc:spChg>
      </pc:sldChg>
      <pc:sldChg chg="modSp mod">
        <pc:chgData name="Akshaya Raja" userId="80fcf8f60cd894e4" providerId="LiveId" clId="{1A032713-A834-43BA-82BF-03F209EA4EC8}" dt="2024-05-17T11:32:11.086" v="195" actId="20577"/>
        <pc:sldMkLst>
          <pc:docMk/>
          <pc:sldMk cId="1667843472" sldId="277"/>
        </pc:sldMkLst>
        <pc:spChg chg="mod">
          <ac:chgData name="Akshaya Raja" userId="80fcf8f60cd894e4" providerId="LiveId" clId="{1A032713-A834-43BA-82BF-03F209EA4EC8}" dt="2024-05-17T11:32:11.086" v="195" actId="20577"/>
          <ac:spMkLst>
            <pc:docMk/>
            <pc:sldMk cId="1667843472" sldId="277"/>
            <ac:spMk id="3" creationId="{04A51CE7-BF72-24CD-57FB-695FD10628AC}"/>
          </ac:spMkLst>
        </pc:spChg>
      </pc:sldChg>
      <pc:sldChg chg="modSp mod">
        <pc:chgData name="Akshaya Raja" userId="80fcf8f60cd894e4" providerId="LiveId" clId="{1A032713-A834-43BA-82BF-03F209EA4EC8}" dt="2024-05-17T11:38:29.746" v="216" actId="12"/>
        <pc:sldMkLst>
          <pc:docMk/>
          <pc:sldMk cId="2125429563" sldId="278"/>
        </pc:sldMkLst>
        <pc:spChg chg="mod">
          <ac:chgData name="Akshaya Raja" userId="80fcf8f60cd894e4" providerId="LiveId" clId="{1A032713-A834-43BA-82BF-03F209EA4EC8}" dt="2024-05-17T11:38:29.746" v="216" actId="12"/>
          <ac:spMkLst>
            <pc:docMk/>
            <pc:sldMk cId="2125429563" sldId="278"/>
            <ac:spMk id="3" creationId="{9F8DAEC7-5E0E-E34F-A0C9-688A416BA3CC}"/>
          </ac:spMkLst>
        </pc:spChg>
      </pc:sldChg>
      <pc:sldChg chg="modSp mod">
        <pc:chgData name="Akshaya Raja" userId="80fcf8f60cd894e4" providerId="LiveId" clId="{1A032713-A834-43BA-82BF-03F209EA4EC8}" dt="2024-05-17T11:39:07.578" v="220" actId="255"/>
        <pc:sldMkLst>
          <pc:docMk/>
          <pc:sldMk cId="373114430" sldId="279"/>
        </pc:sldMkLst>
        <pc:spChg chg="mod">
          <ac:chgData name="Akshaya Raja" userId="80fcf8f60cd894e4" providerId="LiveId" clId="{1A032713-A834-43BA-82BF-03F209EA4EC8}" dt="2024-05-17T11:39:07.578" v="220" actId="255"/>
          <ac:spMkLst>
            <pc:docMk/>
            <pc:sldMk cId="373114430" sldId="279"/>
            <ac:spMk id="3" creationId="{08F15ED0-AFA2-1651-832D-161F4E6319C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398068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lvl1pPr marL="457200" lvl="0" indent="-381000" algn="l">
              <a:lnSpc>
                <a:spcPct val="114000"/>
              </a:lnSpc>
              <a:spcBef>
                <a:spcPts val="480"/>
              </a:spcBef>
              <a:spcAft>
                <a:spcPts val="0"/>
              </a:spcAft>
              <a:buClr>
                <a:schemeClr val="dk1"/>
              </a:buClr>
              <a:buSzPts val="2400"/>
              <a:buFont typeface="Noto Sans Symbols"/>
              <a:buChar char="▪"/>
              <a:defRPr sz="2400">
                <a:latin typeface="Calibri"/>
                <a:ea typeface="Calibri"/>
                <a:cs typeface="Calibri"/>
                <a:sym typeface="Calibri"/>
              </a:defRPr>
            </a:lvl1pPr>
            <a:lvl2pPr marL="914400" lvl="1" indent="-355600" algn="l">
              <a:lnSpc>
                <a:spcPct val="114000"/>
              </a:lnSpc>
              <a:spcBef>
                <a:spcPts val="400"/>
              </a:spcBef>
              <a:spcAft>
                <a:spcPts val="0"/>
              </a:spcAft>
              <a:buClr>
                <a:schemeClr val="dk1"/>
              </a:buClr>
              <a:buSzPts val="2000"/>
              <a:buFont typeface="Arial"/>
              <a:buChar char="•"/>
              <a:defRPr sz="2000">
                <a:latin typeface="Calibri"/>
                <a:ea typeface="Calibri"/>
                <a:cs typeface="Calibri"/>
                <a:sym typeface="Calibri"/>
              </a:defRPr>
            </a:lvl2pPr>
            <a:lvl3pPr marL="1371600" lvl="2" indent="-342900" algn="l">
              <a:lnSpc>
                <a:spcPct val="114000"/>
              </a:lnSpc>
              <a:spcBef>
                <a:spcPts val="360"/>
              </a:spcBef>
              <a:spcAft>
                <a:spcPts val="0"/>
              </a:spcAft>
              <a:buClr>
                <a:schemeClr val="dk1"/>
              </a:buClr>
              <a:buSzPts val="1800"/>
              <a:buChar char="•"/>
              <a:defRPr sz="1800">
                <a:latin typeface="Calibri"/>
                <a:ea typeface="Calibri"/>
                <a:cs typeface="Calibri"/>
                <a:sym typeface="Calibri"/>
              </a:defRPr>
            </a:lvl3pPr>
            <a:lvl4pPr marL="1828800" lvl="3"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4pPr>
            <a:lvl5pPr marL="2286000" lvl="4"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p:nvPr/>
        </p:nvSpPr>
        <p:spPr>
          <a:xfrm>
            <a:off x="0" y="647700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Department of Computer Science and Engineering</a:t>
            </a:r>
            <a:endParaRPr sz="1600">
              <a:solidFill>
                <a:srgbClr val="FFFFFF"/>
              </a:solidFill>
              <a:latin typeface="Calibri"/>
              <a:ea typeface="Calibri"/>
              <a:cs typeface="Calibri"/>
              <a:sym typeface="Calibri"/>
            </a:endParaRPr>
          </a:p>
        </p:txBody>
      </p:sp>
      <p:cxnSp>
        <p:nvCxnSpPr>
          <p:cNvPr id="23" name="Google Shape;23;p3"/>
          <p:cNvCxnSpPr/>
          <p:nvPr/>
        </p:nvCxnSpPr>
        <p:spPr>
          <a:xfrm>
            <a:off x="190500" y="914400"/>
            <a:ext cx="8763000" cy="0"/>
          </a:xfrm>
          <a:prstGeom prst="straightConnector1">
            <a:avLst/>
          </a:prstGeom>
          <a:noFill/>
          <a:ln w="9525" cap="flat" cmpd="sng">
            <a:solidFill>
              <a:srgbClr val="D8D8D8"/>
            </a:solidFill>
            <a:prstDash val="solid"/>
            <a:round/>
            <a:headEnd type="none" w="sm" len="sm"/>
            <a:tailEnd type="none" w="sm" len="sm"/>
          </a:ln>
        </p:spPr>
      </p:cxnSp>
      <p:sp>
        <p:nvSpPr>
          <p:cNvPr id="24" name="Google Shape;24;p3"/>
          <p:cNvSpPr/>
          <p:nvPr/>
        </p:nvSpPr>
        <p:spPr>
          <a:xfrm>
            <a:off x="4572000" y="647749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Rajalakshmi Engineering College 		</a:t>
            </a:r>
            <a:fld id="{00000000-1234-1234-1234-123412341234}" type="slidenum">
              <a:rPr lang="en-US" sz="1600">
                <a:solidFill>
                  <a:srgbClr val="FFFFFF"/>
                </a:solidFill>
                <a:latin typeface="Calibri"/>
                <a:ea typeface="Calibri"/>
                <a:cs typeface="Calibri"/>
                <a:sym typeface="Calibri"/>
              </a:rPr>
              <a:t>‹#›</a:t>
            </a:fld>
            <a:endParaRPr sz="1600">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Open Sans ExtraBold"/>
              <a:buNone/>
              <a:defRPr b="1">
                <a:latin typeface="Open Sans ExtraBold"/>
                <a:ea typeface="Open Sans ExtraBold"/>
                <a:cs typeface="Open Sans ExtraBold"/>
                <a:sym typeface="Open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l="-776" t="63278" r="776" b="-30897"/>
          <a:stretch/>
        </p:blipFill>
        <p:spPr>
          <a:xfrm>
            <a:off x="-72010" y="-2532"/>
            <a:ext cx="9216010" cy="3231811"/>
          </a:xfrm>
          <a:prstGeom prst="rect">
            <a:avLst/>
          </a:prstGeom>
          <a:noFill/>
          <a:ln>
            <a:noFill/>
          </a:ln>
        </p:spPr>
      </p:pic>
      <p:grpSp>
        <p:nvGrpSpPr>
          <p:cNvPr id="89" name="Google Shape;89;p13"/>
          <p:cNvGrpSpPr/>
          <p:nvPr/>
        </p:nvGrpSpPr>
        <p:grpSpPr>
          <a:xfrm>
            <a:off x="-14748" y="986564"/>
            <a:ext cx="9158748" cy="5302828"/>
            <a:chOff x="-14748" y="986564"/>
            <a:chExt cx="9158748" cy="5302828"/>
          </a:xfrm>
        </p:grpSpPr>
        <p:sp>
          <p:nvSpPr>
            <p:cNvPr id="90" name="Google Shape;90;p13"/>
            <p:cNvSpPr txBox="1"/>
            <p:nvPr/>
          </p:nvSpPr>
          <p:spPr>
            <a:xfrm>
              <a:off x="177781" y="4812105"/>
              <a:ext cx="4322209" cy="14772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pt-BR" sz="2000" b="1" i="0" u="none" strike="noStrike" cap="none" dirty="0">
                  <a:solidFill>
                    <a:schemeClr val="dk1"/>
                  </a:solidFill>
                  <a:latin typeface="Calibri"/>
                  <a:ea typeface="Calibri"/>
                  <a:cs typeface="Calibri"/>
                  <a:sym typeface="Calibri"/>
                </a:rPr>
                <a:t>AVINASH N(210701036)</a:t>
              </a:r>
            </a:p>
            <a:p>
              <a:pPr marL="0" marR="0" lvl="0" indent="0" algn="l" rtl="0">
                <a:lnSpc>
                  <a:spcPct val="150000"/>
                </a:lnSpc>
                <a:spcBef>
                  <a:spcPts val="0"/>
                </a:spcBef>
                <a:spcAft>
                  <a:spcPts val="0"/>
                </a:spcAft>
                <a:buNone/>
              </a:pPr>
              <a:r>
                <a:rPr lang="pt-BR" sz="2000" b="1" dirty="0">
                  <a:solidFill>
                    <a:schemeClr val="dk1"/>
                  </a:solidFill>
                  <a:latin typeface="Calibri"/>
                  <a:ea typeface="Calibri"/>
                  <a:cs typeface="Calibri"/>
                  <a:sym typeface="Calibri"/>
                </a:rPr>
                <a:t>BALAHARINATH C(210701037)</a:t>
              </a:r>
            </a:p>
            <a:p>
              <a:pPr marL="0" marR="0" lvl="0" indent="0" algn="l" rtl="0">
                <a:lnSpc>
                  <a:spcPct val="150000"/>
                </a:lnSpc>
                <a:spcBef>
                  <a:spcPts val="0"/>
                </a:spcBef>
                <a:spcAft>
                  <a:spcPts val="0"/>
                </a:spcAft>
                <a:buNone/>
              </a:pPr>
              <a:r>
                <a:rPr lang="pt-BR" sz="2000" b="1" dirty="0">
                  <a:solidFill>
                    <a:schemeClr val="dk1"/>
                  </a:solidFill>
                  <a:latin typeface="Calibri"/>
                  <a:ea typeface="Calibri"/>
                  <a:cs typeface="Calibri"/>
                  <a:sym typeface="Calibri"/>
                </a:rPr>
                <a:t>DHARUN PRASATH(210701056)</a:t>
              </a:r>
              <a:endParaRPr lang="pt-BR" dirty="0"/>
            </a:p>
          </p:txBody>
        </p:sp>
        <p:grpSp>
          <p:nvGrpSpPr>
            <p:cNvPr id="91" name="Google Shape;91;p13"/>
            <p:cNvGrpSpPr/>
            <p:nvPr/>
          </p:nvGrpSpPr>
          <p:grpSpPr>
            <a:xfrm>
              <a:off x="-14748" y="986564"/>
              <a:ext cx="9158748" cy="3628907"/>
              <a:chOff x="-14748" y="986564"/>
              <a:chExt cx="9158748" cy="3628907"/>
            </a:xfrm>
          </p:grpSpPr>
          <p:sp>
            <p:nvSpPr>
              <p:cNvPr id="92" name="Google Shape;92;p13"/>
              <p:cNvSpPr/>
              <p:nvPr/>
            </p:nvSpPr>
            <p:spPr>
              <a:xfrm>
                <a:off x="5003203" y="1761199"/>
                <a:ext cx="4140797" cy="2622445"/>
              </a:xfrm>
              <a:custGeom>
                <a:avLst/>
                <a:gdLst/>
                <a:ahLst/>
                <a:cxnLst/>
                <a:rect l="l" t="t" r="r" b="b"/>
                <a:pathLst>
                  <a:path w="4140797" h="2622445" extrusionOk="0">
                    <a:moveTo>
                      <a:pt x="1" y="0"/>
                    </a:moveTo>
                    <a:lnTo>
                      <a:pt x="4140797" y="0"/>
                    </a:lnTo>
                    <a:lnTo>
                      <a:pt x="4140797" y="2622445"/>
                    </a:lnTo>
                    <a:lnTo>
                      <a:pt x="0" y="2622445"/>
                    </a:lnTo>
                    <a:lnTo>
                      <a:pt x="1311223" y="1311222"/>
                    </a:lnTo>
                    <a:lnTo>
                      <a:pt x="1" y="0"/>
                    </a:lnTo>
                    <a:close/>
                  </a:path>
                </a:pathLst>
              </a:custGeom>
              <a:solidFill>
                <a:srgbClr val="00AAA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Google Shape;93;p13"/>
              <p:cNvSpPr/>
              <p:nvPr/>
            </p:nvSpPr>
            <p:spPr>
              <a:xfrm>
                <a:off x="0" y="1529371"/>
                <a:ext cx="5743977" cy="3086100"/>
              </a:xfrm>
              <a:prstGeom prst="homePlate">
                <a:avLst>
                  <a:gd name="adj" fmla="val 50000"/>
                </a:avLst>
              </a:prstGeom>
              <a:solidFill>
                <a:srgbClr val="59595B"/>
              </a:solidFill>
              <a:ln w="25400" cap="flat" cmpd="sng">
                <a:solidFill>
                  <a:srgbClr val="59595B"/>
                </a:solidFill>
                <a:prstDash val="solid"/>
                <a:round/>
                <a:headEnd type="none" w="sm" len="sm"/>
                <a:tailEnd type="none" w="sm" len="sm"/>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4" name="Google Shape;94;p13"/>
              <p:cNvGrpSpPr/>
              <p:nvPr/>
            </p:nvGrpSpPr>
            <p:grpSpPr>
              <a:xfrm>
                <a:off x="-14748" y="986564"/>
                <a:ext cx="4014973" cy="1075928"/>
                <a:chOff x="-19391" y="1011603"/>
                <a:chExt cx="5278947" cy="1075928"/>
              </a:xfrm>
            </p:grpSpPr>
            <p:sp>
              <p:nvSpPr>
                <p:cNvPr id="95" name="Google Shape;95;p13"/>
                <p:cNvSpPr/>
                <p:nvPr/>
              </p:nvSpPr>
              <p:spPr>
                <a:xfrm>
                  <a:off x="-19391" y="1011603"/>
                  <a:ext cx="5278947" cy="1075928"/>
                </a:xfrm>
                <a:prstGeom prst="homePlate">
                  <a:avLst>
                    <a:gd name="adj" fmla="val 50000"/>
                  </a:avLst>
                </a:prstGeom>
                <a:solidFill>
                  <a:srgbClr val="00AAAD"/>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13"/>
                <p:cNvSpPr txBox="1"/>
                <p:nvPr/>
              </p:nvSpPr>
              <p:spPr>
                <a:xfrm>
                  <a:off x="237041" y="1349532"/>
                  <a:ext cx="4181886"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2000" b="1" dirty="0">
                      <a:solidFill>
                        <a:schemeClr val="lt1"/>
                      </a:solidFill>
                      <a:latin typeface="Calibri"/>
                      <a:ea typeface="Calibri"/>
                      <a:cs typeface="Calibri"/>
                      <a:sym typeface="Calibri"/>
                    </a:rPr>
                    <a:t>INTERNET OF THINGS</a:t>
                  </a:r>
                  <a:endParaRPr sz="2000" b="1" dirty="0">
                    <a:solidFill>
                      <a:schemeClr val="lt1"/>
                    </a:solidFill>
                    <a:latin typeface="Calibri"/>
                    <a:ea typeface="Calibri"/>
                    <a:cs typeface="Calibri"/>
                    <a:sym typeface="Calibri"/>
                  </a:endParaRPr>
                </a:p>
              </p:txBody>
            </p:sp>
          </p:grpSp>
          <p:sp>
            <p:nvSpPr>
              <p:cNvPr id="97" name="Google Shape;97;p13"/>
              <p:cNvSpPr txBox="1"/>
              <p:nvPr/>
            </p:nvSpPr>
            <p:spPr>
              <a:xfrm>
                <a:off x="-3080" y="2075105"/>
                <a:ext cx="5491498"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lt1"/>
                    </a:solidFill>
                    <a:latin typeface="Calibri"/>
                    <a:ea typeface="Calibri"/>
                    <a:cs typeface="Calibri"/>
                    <a:sym typeface="Calibri"/>
                  </a:rPr>
                  <a:t>EXPLOSION RISK DETECTION AND MANAGEMENT SYSTEM</a:t>
                </a:r>
                <a:endParaRPr sz="3600" dirty="0"/>
              </a:p>
            </p:txBody>
          </p:sp>
          <p:sp>
            <p:nvSpPr>
              <p:cNvPr id="98" name="Google Shape;98;p13"/>
              <p:cNvSpPr/>
              <p:nvPr/>
            </p:nvSpPr>
            <p:spPr>
              <a:xfrm>
                <a:off x="4652237" y="1529372"/>
                <a:ext cx="1672363" cy="3086099"/>
              </a:xfrm>
              <a:custGeom>
                <a:avLst/>
                <a:gdLst/>
                <a:ahLst/>
                <a:cxnLst/>
                <a:rect l="l" t="t" r="r" b="b"/>
                <a:pathLst>
                  <a:path w="1672363" h="3086099" extrusionOk="0">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pic>
        <p:nvPicPr>
          <p:cNvPr id="99" name="Google Shape;99;p13"/>
          <p:cNvPicPr preferRelativeResize="0"/>
          <p:nvPr/>
        </p:nvPicPr>
        <p:blipFill rotWithShape="1">
          <a:blip r:embed="rId4">
            <a:alphaModFix/>
          </a:blip>
          <a:srcRect/>
          <a:stretch/>
        </p:blipFill>
        <p:spPr>
          <a:xfrm>
            <a:off x="7128284" y="4441459"/>
            <a:ext cx="1813542" cy="15415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8E2D-8BCF-5547-ABBE-3C22ADF4911A}"/>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9F8DAEC7-5E0E-E34F-A0C9-688A416BA3CC}"/>
              </a:ext>
            </a:extLst>
          </p:cNvPr>
          <p:cNvSpPr>
            <a:spLocks noGrp="1"/>
          </p:cNvSpPr>
          <p:nvPr>
            <p:ph type="body" idx="1"/>
          </p:nvPr>
        </p:nvSpPr>
        <p:spPr/>
        <p:txBody>
          <a:bodyPr/>
          <a:lstStyle/>
          <a:p>
            <a:pPr marL="135255" marR="369570" indent="0" algn="just">
              <a:lnSpc>
                <a:spcPct val="150000"/>
              </a:lnSpc>
              <a:spcAft>
                <a:spcPts val="0"/>
              </a:spcAft>
              <a:buNone/>
            </a:pPr>
            <a:r>
              <a:rPr lang="en-US" sz="1800" dirty="0">
                <a:effectLst/>
                <a:latin typeface="Times New Roman" panose="02020603050405020304" pitchFamily="18" charset="0"/>
                <a:ea typeface="Times New Roman" panose="02020603050405020304" pitchFamily="18" charset="0"/>
              </a:rPr>
              <a:t>In conclusion, the development and implementation of the IoT-based explosion risk detection system represent a significant advancement in enhancing safety measures within the oil and gas industry. Through real-time monitoring, data analysis, and predictive analytics, the system has demonstrated its effectiveness in mitigating potential hazards and reducing the likelihood of incidents.</a:t>
            </a:r>
            <a:endParaRPr lang="en-IN" sz="1800" dirty="0">
              <a:effectLst/>
              <a:latin typeface="Times New Roman" panose="02020603050405020304" pitchFamily="18" charset="0"/>
              <a:ea typeface="Times New Roman" panose="02020603050405020304" pitchFamily="18" charset="0"/>
            </a:endParaRPr>
          </a:p>
          <a:p>
            <a:pPr marL="135255" marR="369570" indent="0" algn="just">
              <a:lnSpc>
                <a:spcPct val="150000"/>
              </a:lnSpc>
              <a:spcAft>
                <a:spcPts val="0"/>
              </a:spcAft>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35255" marR="369570" indent="0" algn="just">
              <a:lnSpc>
                <a:spcPct val="150000"/>
              </a:lnSpc>
              <a:spcAft>
                <a:spcPts val="0"/>
              </a:spcAft>
              <a:buNone/>
            </a:pPr>
            <a:r>
              <a:rPr lang="en-US" sz="1800" dirty="0">
                <a:effectLst/>
                <a:latin typeface="Times New Roman" panose="02020603050405020304" pitchFamily="18" charset="0"/>
                <a:ea typeface="Times New Roman" panose="02020603050405020304" pitchFamily="18" charset="0"/>
              </a:rPr>
              <a:t>The system's ability to continuously monitor environmental parameters and detect abnormal conditions indicative of potential explosion risks has provided invaluable insights into operational safety. Machine learning algorithms applied to sensor data have enabled early identification of patterns associated with potential hazards, facilitating proactive intervention and mitigation measures.</a:t>
            </a:r>
            <a:endParaRPr lang="en-IN" sz="1800" dirty="0">
              <a:effectLst/>
              <a:latin typeface="Times New Roman" panose="02020603050405020304" pitchFamily="18" charset="0"/>
              <a:ea typeface="Times New Roman" panose="02020603050405020304" pitchFamily="18" charset="0"/>
            </a:endParaRPr>
          </a:p>
          <a:p>
            <a:pPr marL="76200" indent="0">
              <a:buNone/>
            </a:pPr>
            <a:endParaRPr lang="en-IN" dirty="0"/>
          </a:p>
        </p:txBody>
      </p:sp>
    </p:spTree>
    <p:extLst>
      <p:ext uri="{BB962C8B-B14F-4D97-AF65-F5344CB8AC3E}">
        <p14:creationId xmlns:p14="http://schemas.microsoft.com/office/powerpoint/2010/main" val="2125429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EF01-D477-3BE0-35A2-3749EFF39B80}"/>
              </a:ext>
            </a:extLst>
          </p:cNvPr>
          <p:cNvSpPr>
            <a:spLocks noGrp="1"/>
          </p:cNvSpPr>
          <p:nvPr>
            <p:ph type="title"/>
          </p:nvPr>
        </p:nvSpPr>
        <p:spPr/>
        <p:txBody>
          <a:bodyPr/>
          <a:lstStyle/>
          <a:p>
            <a:r>
              <a:rPr lang="en-IN" dirty="0"/>
              <a:t>FUTURE ENHANCEMENTS</a:t>
            </a:r>
          </a:p>
        </p:txBody>
      </p:sp>
      <p:sp>
        <p:nvSpPr>
          <p:cNvPr id="3" name="Text Placeholder 2">
            <a:extLst>
              <a:ext uri="{FF2B5EF4-FFF2-40B4-BE49-F238E27FC236}">
                <a16:creationId xmlns:a16="http://schemas.microsoft.com/office/drawing/2014/main" id="{08F15ED0-AFA2-1651-832D-161F4E6319C9}"/>
              </a:ext>
            </a:extLst>
          </p:cNvPr>
          <p:cNvSpPr>
            <a:spLocks noGrp="1"/>
          </p:cNvSpPr>
          <p:nvPr>
            <p:ph type="body" idx="1"/>
          </p:nvPr>
        </p:nvSpPr>
        <p:spPr/>
        <p:txBody>
          <a:bodyPr>
            <a:normAutofit/>
          </a:bodyPr>
          <a:lstStyle/>
          <a:p>
            <a:pPr marL="45720" marR="466090" indent="0" algn="just">
              <a:lnSpc>
                <a:spcPct val="150000"/>
              </a:lnSpc>
              <a:spcAft>
                <a:spcPts val="0"/>
              </a:spcAft>
              <a:buNone/>
            </a:pPr>
            <a:r>
              <a:rPr lang="en-US" sz="2000" dirty="0">
                <a:effectLst/>
                <a:latin typeface="Times New Roman" panose="02020603050405020304" pitchFamily="18" charset="0"/>
                <a:ea typeface="Times New Roman" panose="02020603050405020304" pitchFamily="18" charset="0"/>
              </a:rPr>
              <a:t>Future work for the explosion risk detection system in the oil and gas industry presents several avenues for further enhancement and refinement. One key area of focus is the integration of advanced sensor technologies to improve the accuracy and scope of hazard detection. This includes the incorporation of additional sensors capable of detecting a wider range of gases and environmental parameters, as well as the implementation of advanced data fusion techniques to combine data from multiple sources for more comprehensive risk assessment.</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3114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REFERENCES</a:t>
            </a:r>
            <a:endParaRPr dirty="0">
              <a:latin typeface="Calibri"/>
              <a:ea typeface="Calibri"/>
              <a:cs typeface="Calibri"/>
              <a:sym typeface="Calibri"/>
            </a:endParaRPr>
          </a:p>
        </p:txBody>
      </p:sp>
      <p:sp>
        <p:nvSpPr>
          <p:cNvPr id="176" name="Google Shape;176;p2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742950" marR="933450" lvl="1" indent="-285750" algn="just">
              <a:lnSpc>
                <a:spcPct val="150000"/>
              </a:lnSpc>
              <a:spcAft>
                <a:spcPts val="0"/>
              </a:spcAft>
              <a:buSzPts val="1400"/>
              <a:buFont typeface="Times New Roman" panose="02020603050405020304" pitchFamily="18" charset="0"/>
              <a:buAutoNum type="arabicPeriod"/>
              <a:tabLst>
                <a:tab pos="1055370" algn="l"/>
              </a:tabLst>
            </a:pPr>
            <a:r>
              <a:rPr lang="en-US" sz="1800" spc="-5" dirty="0" err="1">
                <a:effectLst/>
                <a:latin typeface="Times New Roman" panose="02020603050405020304" pitchFamily="18" charset="0"/>
                <a:ea typeface="Times New Roman" panose="02020603050405020304" pitchFamily="18" charset="0"/>
              </a:rPr>
              <a:t>Wanasinghe</a:t>
            </a:r>
            <a:r>
              <a:rPr lang="en-US" sz="1800" spc="-5" dirty="0">
                <a:effectLst/>
                <a:latin typeface="Times New Roman" panose="02020603050405020304" pitchFamily="18" charset="0"/>
                <a:ea typeface="Times New Roman" panose="02020603050405020304" pitchFamily="18" charset="0"/>
              </a:rPr>
              <a:t>, T. R., </a:t>
            </a:r>
            <a:r>
              <a:rPr lang="en-US" sz="1800" spc="-5" dirty="0" err="1">
                <a:effectLst/>
                <a:latin typeface="Times New Roman" panose="02020603050405020304" pitchFamily="18" charset="0"/>
                <a:ea typeface="Times New Roman" panose="02020603050405020304" pitchFamily="18" charset="0"/>
              </a:rPr>
              <a:t>Gosine</a:t>
            </a:r>
            <a:r>
              <a:rPr lang="en-US" sz="1800" spc="-5" dirty="0">
                <a:effectLst/>
                <a:latin typeface="Times New Roman" panose="02020603050405020304" pitchFamily="18" charset="0"/>
                <a:ea typeface="Times New Roman" panose="02020603050405020304" pitchFamily="18" charset="0"/>
              </a:rPr>
              <a:t>, R. G., James, L. A., et al. (2020). The internet of things in the oil and gas industry: a systematic review. IEEE Internet of Things Journal.</a:t>
            </a:r>
            <a:endParaRPr lang="en-IN" sz="1800" dirty="0">
              <a:effectLst/>
              <a:latin typeface="Times New Roman" panose="02020603050405020304" pitchFamily="18" charset="0"/>
              <a:ea typeface="Times New Roman" panose="02020603050405020304" pitchFamily="18" charset="0"/>
            </a:endParaRPr>
          </a:p>
          <a:p>
            <a:pPr marL="742950" marR="933450" lvl="1" indent="-285750" algn="just">
              <a:lnSpc>
                <a:spcPct val="150000"/>
              </a:lnSpc>
              <a:spcAft>
                <a:spcPts val="0"/>
              </a:spcAft>
              <a:buSzPts val="1400"/>
              <a:buFont typeface="Times New Roman" panose="02020603050405020304" pitchFamily="18" charset="0"/>
              <a:buAutoNum type="arabicPeriod"/>
              <a:tabLst>
                <a:tab pos="1055370" algn="l"/>
              </a:tabLst>
            </a:pPr>
            <a:r>
              <a:rPr lang="en-US" sz="1800" spc="-5" dirty="0" err="1">
                <a:effectLst/>
                <a:latin typeface="Times New Roman" panose="02020603050405020304" pitchFamily="18" charset="0"/>
                <a:ea typeface="Times New Roman" panose="02020603050405020304" pitchFamily="18" charset="0"/>
              </a:rPr>
              <a:t>Ijiga</a:t>
            </a:r>
            <a:r>
              <a:rPr lang="en-US" sz="1800" spc="-5" dirty="0">
                <a:effectLst/>
                <a:latin typeface="Times New Roman" panose="02020603050405020304" pitchFamily="18" charset="0"/>
                <a:ea typeface="Times New Roman" panose="02020603050405020304" pitchFamily="18" charset="0"/>
              </a:rPr>
              <a:t>, O. E., </a:t>
            </a:r>
            <a:r>
              <a:rPr lang="en-US" sz="1800" spc="-5" dirty="0" err="1">
                <a:effectLst/>
                <a:latin typeface="Times New Roman" panose="02020603050405020304" pitchFamily="18" charset="0"/>
                <a:ea typeface="Times New Roman" panose="02020603050405020304" pitchFamily="18" charset="0"/>
              </a:rPr>
              <a:t>Malekian</a:t>
            </a:r>
            <a:r>
              <a:rPr lang="en-US" sz="1800" spc="-5" dirty="0">
                <a:effectLst/>
                <a:latin typeface="Times New Roman" panose="02020603050405020304" pitchFamily="18" charset="0"/>
                <a:ea typeface="Times New Roman" panose="02020603050405020304" pitchFamily="18" charset="0"/>
              </a:rPr>
              <a:t>, R., </a:t>
            </a:r>
            <a:r>
              <a:rPr lang="en-US" sz="1800" spc="-5" dirty="0" err="1">
                <a:effectLst/>
                <a:latin typeface="Times New Roman" panose="02020603050405020304" pitchFamily="18" charset="0"/>
                <a:ea typeface="Times New Roman" panose="02020603050405020304" pitchFamily="18" charset="0"/>
              </a:rPr>
              <a:t>Chude</a:t>
            </a:r>
            <a:r>
              <a:rPr lang="en-US" sz="1800" spc="-5" dirty="0">
                <a:effectLst/>
                <a:latin typeface="Times New Roman" panose="02020603050405020304" pitchFamily="18" charset="0"/>
                <a:ea typeface="Times New Roman" panose="02020603050405020304" pitchFamily="18" charset="0"/>
              </a:rPr>
              <a:t>-Okonkwo, U. A. K., et al. (2020). Enabling emergent configurations in the industrial Internet of Things for oil and gas explorations: A survey. Electronics.</a:t>
            </a:r>
            <a:endParaRPr lang="en-IN" sz="1800" dirty="0">
              <a:effectLst/>
              <a:latin typeface="Times New Roman" panose="02020603050405020304" pitchFamily="18" charset="0"/>
              <a:ea typeface="Times New Roman" panose="02020603050405020304" pitchFamily="18" charset="0"/>
            </a:endParaRPr>
          </a:p>
          <a:p>
            <a:pPr marL="742950" marR="933450" lvl="1" indent="-285750" algn="just">
              <a:lnSpc>
                <a:spcPct val="150000"/>
              </a:lnSpc>
              <a:spcAft>
                <a:spcPts val="0"/>
              </a:spcAft>
              <a:buSzPts val="1400"/>
              <a:buFont typeface="Times New Roman" panose="02020603050405020304" pitchFamily="18" charset="0"/>
              <a:buAutoNum type="arabicPeriod"/>
              <a:tabLst>
                <a:tab pos="1055370" algn="l"/>
              </a:tabLst>
            </a:pPr>
            <a:r>
              <a:rPr lang="en-US" sz="1800" spc="-5" dirty="0">
                <a:effectLst/>
                <a:latin typeface="Times New Roman" panose="02020603050405020304" pitchFamily="18" charset="0"/>
                <a:ea typeface="Times New Roman" panose="02020603050405020304" pitchFamily="18" charset="0"/>
              </a:rPr>
              <a:t>Lu, H., Guo, L., </a:t>
            </a:r>
            <a:r>
              <a:rPr lang="en-US" sz="1800" spc="-5" dirty="0" err="1">
                <a:effectLst/>
                <a:latin typeface="Times New Roman" panose="02020603050405020304" pitchFamily="18" charset="0"/>
                <a:ea typeface="Times New Roman" panose="02020603050405020304" pitchFamily="18" charset="0"/>
              </a:rPr>
              <a:t>Azimi</a:t>
            </a:r>
            <a:r>
              <a:rPr lang="en-US" sz="1800" spc="-5" dirty="0">
                <a:effectLst/>
                <a:latin typeface="Times New Roman" panose="02020603050405020304" pitchFamily="18" charset="0"/>
                <a:ea typeface="Times New Roman" panose="02020603050405020304" pitchFamily="18" charset="0"/>
              </a:rPr>
              <a:t>, M., et al. (2019). Oil and Gas 4.0 era: A systematic review and outlook. Computers in Industry.</a:t>
            </a:r>
            <a:endParaRPr lang="en-IN" sz="1800" dirty="0">
              <a:effectLst/>
              <a:latin typeface="Times New Roman" panose="02020603050405020304" pitchFamily="18" charset="0"/>
              <a:ea typeface="Times New Roman" panose="02020603050405020304" pitchFamily="18" charset="0"/>
            </a:endParaRPr>
          </a:p>
          <a:p>
            <a:pPr marL="742950" marR="933450" lvl="1" indent="-285750" algn="just">
              <a:lnSpc>
                <a:spcPct val="150000"/>
              </a:lnSpc>
              <a:spcAft>
                <a:spcPts val="0"/>
              </a:spcAft>
              <a:buSzPts val="1400"/>
              <a:buFont typeface="Times New Roman" panose="02020603050405020304" pitchFamily="18" charset="0"/>
              <a:buAutoNum type="arabicPeriod"/>
              <a:tabLst>
                <a:tab pos="1055370" algn="l"/>
              </a:tabLst>
            </a:pPr>
            <a:r>
              <a:rPr lang="en-US" sz="1800" spc="-5" dirty="0" err="1">
                <a:effectLst/>
                <a:latin typeface="Times New Roman" panose="02020603050405020304" pitchFamily="18" charset="0"/>
                <a:ea typeface="Times New Roman" panose="02020603050405020304" pitchFamily="18" charset="0"/>
              </a:rPr>
              <a:t>Aalsalem</a:t>
            </a:r>
            <a:r>
              <a:rPr lang="en-US" sz="1800" spc="-5" dirty="0">
                <a:effectLst/>
                <a:latin typeface="Times New Roman" panose="02020603050405020304" pitchFamily="18" charset="0"/>
                <a:ea typeface="Times New Roman" panose="02020603050405020304" pitchFamily="18" charset="0"/>
              </a:rPr>
              <a:t>, M. Y., Khan, W. Z., </a:t>
            </a:r>
            <a:r>
              <a:rPr lang="en-US" sz="1800" spc="-5" dirty="0" err="1">
                <a:effectLst/>
                <a:latin typeface="Times New Roman" panose="02020603050405020304" pitchFamily="18" charset="0"/>
                <a:ea typeface="Times New Roman" panose="02020603050405020304" pitchFamily="18" charset="0"/>
              </a:rPr>
              <a:t>Gharibi</a:t>
            </a:r>
            <a:r>
              <a:rPr lang="en-US" sz="1800" spc="-5" dirty="0">
                <a:effectLst/>
                <a:latin typeface="Times New Roman" panose="02020603050405020304" pitchFamily="18" charset="0"/>
                <a:ea typeface="Times New Roman" panose="02020603050405020304" pitchFamily="18" charset="0"/>
              </a:rPr>
              <a:t>, W., et al. (2017). An intelligent oil and gas well monitoring system based on Internet of Things. IEEE Conference on Radar.</a:t>
            </a:r>
            <a:endParaRPr lang="en-IN" sz="1800" dirty="0">
              <a:effectLst/>
              <a:latin typeface="Times New Roman" panose="02020603050405020304" pitchFamily="18" charset="0"/>
              <a:ea typeface="Times New Roman" panose="02020603050405020304" pitchFamily="18" charset="0"/>
            </a:endParaRPr>
          </a:p>
          <a:p>
            <a:pPr marL="342900" lvl="0" indent="-190500" algn="just" rtl="0">
              <a:lnSpc>
                <a:spcPct val="114000"/>
              </a:lnSpc>
              <a:spcBef>
                <a:spcPts val="480"/>
              </a:spcBef>
              <a:spcAft>
                <a:spcPts val="0"/>
              </a:spcAft>
              <a:buClr>
                <a:schemeClr val="dk1"/>
              </a:buClr>
              <a:buSzPts val="2400"/>
              <a:buFont typeface="Noto Sans Symbols"/>
              <a:buNone/>
            </a:pPr>
            <a:endParaRPr dirty="0"/>
          </a:p>
        </p:txBody>
      </p:sp>
    </p:spTree>
    <p:extLst>
      <p:ext uri="{BB962C8B-B14F-4D97-AF65-F5344CB8AC3E}">
        <p14:creationId xmlns:p14="http://schemas.microsoft.com/office/powerpoint/2010/main" val="3912840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p:nvPr/>
        </p:nvSpPr>
        <p:spPr>
          <a:xfrm>
            <a:off x="1844234" y="2321005"/>
            <a:ext cx="5455532"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a:solidFill>
                  <a:schemeClr val="dk1"/>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latin typeface="Calibri" panose="020F0502020204030204" pitchFamily="34" charset="0"/>
                <a:ea typeface="Calibri" panose="020F0502020204030204" pitchFamily="34" charset="0"/>
                <a:cs typeface="Calibri" panose="020F0502020204030204" pitchFamily="34" charset="0"/>
              </a:rPr>
              <a:t>INTRODUCTION</a:t>
            </a:r>
            <a:endParaRPr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6" name="Google Shape;106;p1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indent="0" algn="just">
              <a:lnSpc>
                <a:spcPct val="150000"/>
              </a:lnSpc>
              <a:buNone/>
            </a:pPr>
            <a:r>
              <a:rPr lang="en-IN" sz="2000" dirty="0">
                <a:effectLst/>
                <a:latin typeface="Times New Roman" panose="02020603050405020304" pitchFamily="18" charset="0"/>
                <a:ea typeface="Times New Roman" panose="02020603050405020304" pitchFamily="18" charset="0"/>
              </a:rPr>
              <a:t>The Internet of Things (IoT) refers to the network of interconnected devices embedded with sensors, software, and other technologies that enable them to collect and exchange data over the internet. These devices can range from everyday objects like household appliances and wearable gadgets to industrial machinery and smart city infrastructure. The key characteristic of IoT devices is their ability to communicate with each other and with external systems, allowing for remote monitoring, control, and automation of various processes.</a:t>
            </a:r>
          </a:p>
          <a:p>
            <a:pPr marL="0" indent="0" algn="just">
              <a:lnSpc>
                <a:spcPct val="150000"/>
              </a:lnSpc>
              <a:buNone/>
            </a:pPr>
            <a:r>
              <a:rPr lang="en-IN" sz="2000" dirty="0">
                <a:effectLst/>
                <a:latin typeface="Times New Roman" panose="02020603050405020304" pitchFamily="18" charset="0"/>
                <a:ea typeface="Times New Roman" panose="02020603050405020304" pitchFamily="18" charset="0"/>
              </a:rPr>
              <a:t> This connectivity not only enhances convenience for users but also offers opportunities for energy efficiency, security, and personalized experiences tailored to individual preferences.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LITERATURE SURVEY</a:t>
            </a:r>
            <a:endParaRPr dirty="0">
              <a:latin typeface="Calibri"/>
              <a:ea typeface="Calibri"/>
              <a:cs typeface="Calibri"/>
              <a:sym typeface="Calibri"/>
            </a:endParaRPr>
          </a:p>
        </p:txBody>
      </p:sp>
      <p:sp>
        <p:nvSpPr>
          <p:cNvPr id="113" name="Google Shape;113;p15"/>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77500" lnSpcReduction="20000"/>
          </a:bodyPr>
          <a:lstStyle/>
          <a:p>
            <a:pPr marL="0" marR="375920" lvl="0" indent="0" algn="just">
              <a:lnSpc>
                <a:spcPct val="150000"/>
              </a:lnSpc>
              <a:spcAft>
                <a:spcPts val="0"/>
              </a:spcAft>
              <a:buNone/>
              <a:tabLst>
                <a:tab pos="457200" algn="l"/>
              </a:tabLst>
            </a:pPr>
            <a:r>
              <a:rPr lang="en-IN" sz="1800" b="1" dirty="0">
                <a:effectLst/>
                <a:latin typeface="Times New Roman" panose="02020603050405020304" pitchFamily="18" charset="0"/>
                <a:ea typeface="Times New Roman" panose="02020603050405020304" pitchFamily="18" charset="0"/>
              </a:rPr>
              <a:t>Paper:</a:t>
            </a:r>
            <a:r>
              <a:rPr lang="en-IN" sz="1800" dirty="0">
                <a:effectLst/>
                <a:latin typeface="Times New Roman" panose="02020603050405020304" pitchFamily="18" charset="0"/>
                <a:ea typeface="Times New Roman" panose="02020603050405020304" pitchFamily="18" charset="0"/>
              </a:rPr>
              <a:t> Design and development of Arduino UNO-based Oil And Gas Detection using the internet of things</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Author:</a:t>
            </a:r>
            <a:r>
              <a:rPr lang="en-IN" sz="1800" dirty="0">
                <a:effectLst/>
                <a:latin typeface="Times New Roman" panose="02020603050405020304" pitchFamily="18" charset="0"/>
                <a:ea typeface="Times New Roman" panose="02020603050405020304" pitchFamily="18" charset="0"/>
              </a:rPr>
              <a:t> SA </a:t>
            </a:r>
            <a:r>
              <a:rPr lang="en-IN" sz="1800" dirty="0" err="1">
                <a:effectLst/>
                <a:latin typeface="Times New Roman" panose="02020603050405020304" pitchFamily="18" charset="0"/>
                <a:ea typeface="Times New Roman" panose="02020603050405020304" pitchFamily="18" charset="0"/>
              </a:rPr>
              <a:t>Ajagbe</a:t>
            </a:r>
            <a:r>
              <a:rPr lang="en-IN" sz="1800" dirty="0">
                <a:effectLst/>
                <a:latin typeface="Times New Roman" panose="02020603050405020304" pitchFamily="18" charset="0"/>
                <a:ea typeface="Times New Roman" panose="02020603050405020304" pitchFamily="18" charset="0"/>
              </a:rPr>
              <a:t>, OA </a:t>
            </a:r>
            <a:r>
              <a:rPr lang="en-IN" sz="1800" dirty="0" err="1">
                <a:effectLst/>
                <a:latin typeface="Times New Roman" panose="02020603050405020304" pitchFamily="18" charset="0"/>
                <a:ea typeface="Times New Roman" panose="02020603050405020304" pitchFamily="18" charset="0"/>
              </a:rPr>
              <a:t>Adeaga</a:t>
            </a:r>
            <a:r>
              <a:rPr lang="en-IN" sz="1800" dirty="0">
                <a:effectLst/>
                <a:latin typeface="Times New Roman" panose="02020603050405020304" pitchFamily="18" charset="0"/>
                <a:ea typeface="Times New Roman" panose="02020603050405020304" pitchFamily="18" charset="0"/>
              </a:rPr>
              <a:t>, OO Alabi</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Year:</a:t>
            </a:r>
            <a:r>
              <a:rPr lang="en-IN" sz="1800" dirty="0">
                <a:effectLst/>
                <a:latin typeface="Times New Roman" panose="02020603050405020304" pitchFamily="18" charset="0"/>
                <a:ea typeface="Times New Roman" panose="02020603050405020304" pitchFamily="18" charset="0"/>
              </a:rPr>
              <a:t> 2024</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Disadvantage:</a:t>
            </a:r>
            <a:r>
              <a:rPr lang="en-IN" sz="1800" dirty="0">
                <a:effectLst/>
                <a:latin typeface="Times New Roman" panose="02020603050405020304" pitchFamily="18" charset="0"/>
                <a:ea typeface="Times New Roman" panose="02020603050405020304" pitchFamily="18" charset="0"/>
              </a:rPr>
              <a:t> While the system is described as low-cost, it may lack advanced features found in more expensive solutions.</a:t>
            </a:r>
          </a:p>
          <a:p>
            <a:pPr marL="0" marR="375920" lvl="0" indent="0" algn="just">
              <a:lnSpc>
                <a:spcPct val="150000"/>
              </a:lnSpc>
              <a:spcAft>
                <a:spcPts val="0"/>
              </a:spcAft>
              <a:buNone/>
              <a:tabLst>
                <a:tab pos="457200" algn="l"/>
              </a:tabLst>
            </a:pPr>
            <a:r>
              <a:rPr lang="en-IN" sz="1800" b="1" dirty="0">
                <a:effectLst/>
                <a:latin typeface="Times New Roman" panose="02020603050405020304" pitchFamily="18" charset="0"/>
                <a:ea typeface="Times New Roman" panose="02020603050405020304" pitchFamily="18" charset="0"/>
              </a:rPr>
              <a:t>Paper:</a:t>
            </a:r>
            <a:r>
              <a:rPr lang="en-IN" sz="1800" dirty="0">
                <a:effectLst/>
                <a:latin typeface="Times New Roman" panose="02020603050405020304" pitchFamily="18" charset="0"/>
                <a:ea typeface="Times New Roman" panose="02020603050405020304" pitchFamily="18" charset="0"/>
              </a:rPr>
              <a:t> Light Fidelity-based Oil And Gas Detection System with Arduino UNO</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Author:</a:t>
            </a:r>
            <a:r>
              <a:rPr lang="en-IN" sz="1800" dirty="0">
                <a:effectLst/>
                <a:latin typeface="Times New Roman" panose="02020603050405020304" pitchFamily="18" charset="0"/>
                <a:ea typeface="Times New Roman" panose="02020603050405020304" pitchFamily="18" charset="0"/>
              </a:rPr>
              <a:t> MM </a:t>
            </a:r>
            <a:r>
              <a:rPr lang="en-IN" sz="1800" dirty="0" err="1">
                <a:effectLst/>
                <a:latin typeface="Times New Roman" panose="02020603050405020304" pitchFamily="18" charset="0"/>
                <a:ea typeface="Times New Roman" panose="02020603050405020304" pitchFamily="18" charset="0"/>
              </a:rPr>
              <a:t>Gwani</a:t>
            </a:r>
            <a:r>
              <a:rPr lang="en-IN" sz="1800" dirty="0">
                <a:effectLst/>
                <a:latin typeface="Times New Roman" panose="02020603050405020304" pitchFamily="18" charset="0"/>
                <a:ea typeface="Times New Roman" panose="02020603050405020304" pitchFamily="18" charset="0"/>
              </a:rPr>
              <a:t>, AM </a:t>
            </a:r>
            <a:r>
              <a:rPr lang="en-IN" sz="1800" dirty="0" err="1">
                <a:effectLst/>
                <a:latin typeface="Times New Roman" panose="02020603050405020304" pitchFamily="18" charset="0"/>
                <a:ea typeface="Times New Roman" panose="02020603050405020304" pitchFamily="18" charset="0"/>
              </a:rPr>
              <a:t>Gimba</a:t>
            </a:r>
            <a:r>
              <a:rPr lang="en-IN" sz="1800" dirty="0">
                <a:effectLst/>
                <a:latin typeface="Times New Roman" panose="02020603050405020304" pitchFamily="18" charset="0"/>
                <a:ea typeface="Times New Roman" panose="02020603050405020304" pitchFamily="18" charset="0"/>
              </a:rPr>
              <a:t>, MM Kunya</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Year:</a:t>
            </a:r>
            <a:r>
              <a:rPr lang="en-IN" sz="1800" dirty="0">
                <a:effectLst/>
                <a:latin typeface="Times New Roman" panose="02020603050405020304" pitchFamily="18" charset="0"/>
                <a:ea typeface="Times New Roman" panose="02020603050405020304" pitchFamily="18" charset="0"/>
              </a:rPr>
              <a:t> 2024</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Disadvantage:</a:t>
            </a:r>
            <a:r>
              <a:rPr lang="en-IN" sz="1800" dirty="0">
                <a:effectLst/>
                <a:latin typeface="Times New Roman" panose="02020603050405020304" pitchFamily="18" charset="0"/>
                <a:ea typeface="Times New Roman" panose="02020603050405020304" pitchFamily="18" charset="0"/>
              </a:rPr>
              <a:t> The system's reliance on light fidelity may limit its effectiveness in environments with poor lighting conditions.</a:t>
            </a:r>
          </a:p>
          <a:p>
            <a:pPr marL="0" marR="375920" lvl="0" indent="0" algn="just">
              <a:lnSpc>
                <a:spcPct val="150000"/>
              </a:lnSpc>
              <a:spcAft>
                <a:spcPts val="0"/>
              </a:spcAft>
              <a:buNone/>
              <a:tabLst>
                <a:tab pos="457200" algn="l"/>
              </a:tabLst>
            </a:pPr>
            <a:r>
              <a:rPr lang="en-IN" sz="1800" b="1" dirty="0">
                <a:effectLst/>
                <a:latin typeface="Times New Roman" panose="02020603050405020304" pitchFamily="18" charset="0"/>
                <a:ea typeface="Times New Roman" panose="02020603050405020304" pitchFamily="18" charset="0"/>
              </a:rPr>
              <a:t>Paper:</a:t>
            </a:r>
            <a:r>
              <a:rPr lang="en-IN" sz="1800" dirty="0">
                <a:effectLst/>
                <a:latin typeface="Times New Roman" panose="02020603050405020304" pitchFamily="18" charset="0"/>
                <a:ea typeface="Times New Roman" panose="02020603050405020304" pitchFamily="18" charset="0"/>
              </a:rPr>
              <a:t> Design and Construction of Voice Controlled Oil And Gas Detection using Arduino UNO</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Author:</a:t>
            </a:r>
            <a:r>
              <a:rPr lang="en-IN" sz="1800" dirty="0">
                <a:effectLst/>
                <a:latin typeface="Times New Roman" panose="02020603050405020304" pitchFamily="18" charset="0"/>
                <a:ea typeface="Times New Roman" panose="02020603050405020304" pitchFamily="18" charset="0"/>
              </a:rPr>
              <a:t> UI Ibrahim, H </a:t>
            </a:r>
            <a:r>
              <a:rPr lang="en-IN" sz="1800" dirty="0" err="1">
                <a:effectLst/>
                <a:latin typeface="Times New Roman" panose="02020603050405020304" pitchFamily="18" charset="0"/>
                <a:ea typeface="Times New Roman" panose="02020603050405020304" pitchFamily="18" charset="0"/>
              </a:rPr>
              <a:t>Ohize</a:t>
            </a:r>
            <a:r>
              <a:rPr lang="en-IN" sz="1800" dirty="0">
                <a:effectLst/>
                <a:latin typeface="Times New Roman" panose="02020603050405020304" pitchFamily="18" charset="0"/>
                <a:ea typeface="Times New Roman" panose="02020603050405020304" pitchFamily="18" charset="0"/>
              </a:rPr>
              <a:t>, UA Umar</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Year:</a:t>
            </a:r>
            <a:r>
              <a:rPr lang="en-IN" sz="1800" dirty="0">
                <a:effectLst/>
                <a:latin typeface="Times New Roman" panose="02020603050405020304" pitchFamily="18" charset="0"/>
                <a:ea typeface="Times New Roman" panose="02020603050405020304" pitchFamily="18" charset="0"/>
              </a:rPr>
              <a:t> 2024</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Disadvantage:</a:t>
            </a:r>
            <a:r>
              <a:rPr lang="en-IN" sz="1800" dirty="0">
                <a:effectLst/>
                <a:latin typeface="Times New Roman" panose="02020603050405020304" pitchFamily="18" charset="0"/>
                <a:ea typeface="Times New Roman" panose="02020603050405020304" pitchFamily="18" charset="0"/>
              </a:rPr>
              <a:t> Voice-controlled systems may suffer from accuracy issues, particularly in noisy environments or with accents that the system may not recognize.</a:t>
            </a:r>
          </a:p>
          <a:p>
            <a:pPr marL="0" marR="375920" lvl="0" indent="0" algn="just">
              <a:lnSpc>
                <a:spcPct val="150000"/>
              </a:lnSpc>
              <a:spcAft>
                <a:spcPts val="0"/>
              </a:spcAft>
              <a:buNone/>
              <a:tabLst>
                <a:tab pos="457200" algn="l"/>
              </a:tabLst>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CAE0-155C-A365-5317-615CD0803A6D}"/>
              </a:ext>
            </a:extLst>
          </p:cNvPr>
          <p:cNvSpPr>
            <a:spLocks noGrp="1"/>
          </p:cNvSpPr>
          <p:nvPr>
            <p:ph type="title"/>
          </p:nvPr>
        </p:nvSpPr>
        <p:spPr/>
        <p:txBody>
          <a:bodyPr/>
          <a:lstStyle/>
          <a:p>
            <a:r>
              <a:rPr lang="en-IN" dirty="0"/>
              <a:t>LITERATURE SURVEY</a:t>
            </a:r>
          </a:p>
        </p:txBody>
      </p:sp>
      <p:sp>
        <p:nvSpPr>
          <p:cNvPr id="3" name="Text Placeholder 2">
            <a:extLst>
              <a:ext uri="{FF2B5EF4-FFF2-40B4-BE49-F238E27FC236}">
                <a16:creationId xmlns:a16="http://schemas.microsoft.com/office/drawing/2014/main" id="{04A51CE7-BF72-24CD-57FB-695FD10628AC}"/>
              </a:ext>
            </a:extLst>
          </p:cNvPr>
          <p:cNvSpPr>
            <a:spLocks noGrp="1"/>
          </p:cNvSpPr>
          <p:nvPr>
            <p:ph type="body" idx="1"/>
          </p:nvPr>
        </p:nvSpPr>
        <p:spPr/>
        <p:txBody>
          <a:bodyPr>
            <a:normAutofit fontScale="85000" lnSpcReduction="20000"/>
          </a:bodyPr>
          <a:lstStyle/>
          <a:p>
            <a:pPr marL="0" marR="375920" lvl="0" indent="0" algn="just">
              <a:lnSpc>
                <a:spcPct val="150000"/>
              </a:lnSpc>
              <a:spcAft>
                <a:spcPts val="0"/>
              </a:spcAft>
              <a:buNone/>
              <a:tabLst>
                <a:tab pos="457200" algn="l"/>
              </a:tabLst>
            </a:pPr>
            <a:r>
              <a:rPr lang="en-IN" sz="1800" b="1" dirty="0">
                <a:effectLst/>
                <a:latin typeface="Times New Roman" panose="02020603050405020304" pitchFamily="18" charset="0"/>
                <a:ea typeface="Times New Roman" panose="02020603050405020304" pitchFamily="18" charset="0"/>
              </a:rPr>
              <a:t>Paper:</a:t>
            </a:r>
            <a:r>
              <a:rPr lang="en-IN" sz="1800" dirty="0">
                <a:effectLst/>
                <a:latin typeface="Times New Roman" panose="02020603050405020304" pitchFamily="18" charset="0"/>
                <a:ea typeface="Times New Roman" panose="02020603050405020304" pitchFamily="18" charset="0"/>
              </a:rPr>
              <a:t> An Internet of Things-Integrated Oil And Gas Detection with Smart Security System</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Author:</a:t>
            </a:r>
            <a:r>
              <a:rPr lang="en-IN" sz="1800" dirty="0">
                <a:effectLst/>
                <a:latin typeface="Times New Roman" panose="02020603050405020304" pitchFamily="18" charset="0"/>
                <a:ea typeface="Times New Roman" panose="02020603050405020304" pitchFamily="18" charset="0"/>
              </a:rPr>
              <a:t> M </a:t>
            </a:r>
            <a:r>
              <a:rPr lang="en-IN" sz="1800" dirty="0" err="1">
                <a:effectLst/>
                <a:latin typeface="Times New Roman" panose="02020603050405020304" pitchFamily="18" charset="0"/>
                <a:ea typeface="Times New Roman" panose="02020603050405020304" pitchFamily="18" charset="0"/>
              </a:rPr>
              <a:t>Sayeduzzaman</a:t>
            </a:r>
            <a:r>
              <a:rPr lang="en-IN" sz="1800" dirty="0">
                <a:effectLst/>
                <a:latin typeface="Times New Roman" panose="02020603050405020304" pitchFamily="18" charset="0"/>
                <a:ea typeface="Times New Roman" panose="02020603050405020304" pitchFamily="18" charset="0"/>
              </a:rPr>
              <a:t>, T Hasan</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Year:</a:t>
            </a:r>
            <a:r>
              <a:rPr lang="en-IN" sz="1800" dirty="0">
                <a:effectLst/>
                <a:latin typeface="Times New Roman" panose="02020603050405020304" pitchFamily="18" charset="0"/>
                <a:ea typeface="Times New Roman" panose="02020603050405020304" pitchFamily="18" charset="0"/>
              </a:rPr>
              <a:t> 2024</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Disadvantage:</a:t>
            </a:r>
            <a:r>
              <a:rPr lang="en-IN" sz="1800" dirty="0">
                <a:effectLst/>
                <a:latin typeface="Times New Roman" panose="02020603050405020304" pitchFamily="18" charset="0"/>
                <a:ea typeface="Times New Roman" panose="02020603050405020304" pitchFamily="18" charset="0"/>
              </a:rPr>
              <a:t> Integration challenges in IoT-based systems may lead to compatibility issues between devices and platforms.</a:t>
            </a:r>
          </a:p>
          <a:p>
            <a:pPr marL="0" marR="375920" lvl="0" indent="0" algn="just">
              <a:lnSpc>
                <a:spcPct val="150000"/>
              </a:lnSpc>
              <a:spcAft>
                <a:spcPts val="0"/>
              </a:spcAft>
              <a:buNone/>
              <a:tabLst>
                <a:tab pos="457200" algn="l"/>
              </a:tabLst>
            </a:pPr>
            <a:r>
              <a:rPr lang="en-IN" sz="1800" b="1" dirty="0">
                <a:effectLst/>
                <a:latin typeface="Times New Roman" panose="02020603050405020304" pitchFamily="18" charset="0"/>
                <a:ea typeface="Times New Roman" panose="02020603050405020304" pitchFamily="18" charset="0"/>
              </a:rPr>
              <a:t>Paper:</a:t>
            </a:r>
            <a:r>
              <a:rPr lang="en-IN" sz="1800" dirty="0">
                <a:effectLst/>
                <a:latin typeface="Times New Roman" panose="02020603050405020304" pitchFamily="18" charset="0"/>
                <a:ea typeface="Times New Roman" panose="02020603050405020304" pitchFamily="18" charset="0"/>
              </a:rPr>
              <a:t> Review and analysis of different automation techniques </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Author:</a:t>
            </a:r>
            <a:r>
              <a:rPr lang="en-IN" sz="1800" dirty="0">
                <a:effectLst/>
                <a:latin typeface="Times New Roman" panose="02020603050405020304" pitchFamily="18" charset="0"/>
                <a:ea typeface="Times New Roman" panose="02020603050405020304" pitchFamily="18" charset="0"/>
              </a:rPr>
              <a:t> KS Rathore, A Raj, H Dixit, K Harsh</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Year:</a:t>
            </a:r>
            <a:r>
              <a:rPr lang="en-IN" sz="1800" dirty="0">
                <a:effectLst/>
                <a:latin typeface="Times New Roman" panose="02020603050405020304" pitchFamily="18" charset="0"/>
                <a:ea typeface="Times New Roman" panose="02020603050405020304" pitchFamily="18" charset="0"/>
              </a:rPr>
              <a:t> 2024</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Disadvantage:</a:t>
            </a:r>
            <a:r>
              <a:rPr lang="en-IN" sz="1800" dirty="0">
                <a:effectLst/>
                <a:latin typeface="Times New Roman" panose="02020603050405020304" pitchFamily="18" charset="0"/>
                <a:ea typeface="Times New Roman" panose="02020603050405020304" pitchFamily="18" charset="0"/>
              </a:rPr>
              <a:t> Some automation techniques may require manual intervention or setup, reducing their efficiency compared to fully automated systems.</a:t>
            </a:r>
          </a:p>
          <a:p>
            <a:pPr marL="0" marR="375920" lvl="0" indent="0" algn="just">
              <a:lnSpc>
                <a:spcPct val="150000"/>
              </a:lnSpc>
              <a:spcAft>
                <a:spcPts val="0"/>
              </a:spcAft>
              <a:buNone/>
              <a:tabLst>
                <a:tab pos="457200" algn="l"/>
              </a:tabLst>
            </a:pPr>
            <a:r>
              <a:rPr lang="en-IN" sz="1800" b="1" dirty="0">
                <a:effectLst/>
                <a:latin typeface="Times New Roman" panose="02020603050405020304" pitchFamily="18" charset="0"/>
                <a:ea typeface="Times New Roman" panose="02020603050405020304" pitchFamily="18" charset="0"/>
              </a:rPr>
              <a:t>Paper:</a:t>
            </a:r>
            <a:r>
              <a:rPr lang="en-IN" sz="1800" dirty="0">
                <a:effectLst/>
                <a:latin typeface="Times New Roman" panose="02020603050405020304" pitchFamily="18" charset="0"/>
                <a:ea typeface="Times New Roman" panose="02020603050405020304" pitchFamily="18" charset="0"/>
              </a:rPr>
              <a:t> Oil And Gas Detection Using AI Tool</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Author:</a:t>
            </a:r>
            <a:r>
              <a:rPr lang="en-IN" sz="1800" dirty="0">
                <a:effectLst/>
                <a:latin typeface="Times New Roman" panose="02020603050405020304" pitchFamily="18" charset="0"/>
                <a:ea typeface="Times New Roman" panose="02020603050405020304" pitchFamily="18" charset="0"/>
              </a:rPr>
              <a:t> G Vivek, MR Kumar, PAK Reddy, V Sekhar</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Year:</a:t>
            </a:r>
            <a:r>
              <a:rPr lang="en-IN" sz="1800" dirty="0">
                <a:effectLst/>
                <a:latin typeface="Times New Roman" panose="02020603050405020304" pitchFamily="18" charset="0"/>
                <a:ea typeface="Times New Roman" panose="02020603050405020304" pitchFamily="18" charset="0"/>
              </a:rPr>
              <a:t> 2024</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Disadvantage:</a:t>
            </a:r>
            <a:r>
              <a:rPr lang="en-IN" sz="1800" dirty="0">
                <a:effectLst/>
                <a:latin typeface="Times New Roman" panose="02020603050405020304" pitchFamily="18" charset="0"/>
                <a:ea typeface="Times New Roman" panose="02020603050405020304" pitchFamily="18" charset="0"/>
              </a:rPr>
              <a:t> The implementation of AI-based tools may introduce complexity and potential for errors in configuration and operation.</a:t>
            </a:r>
          </a:p>
          <a:p>
            <a:endParaRPr lang="en-IN" dirty="0"/>
          </a:p>
        </p:txBody>
      </p:sp>
    </p:spTree>
    <p:extLst>
      <p:ext uri="{BB962C8B-B14F-4D97-AF65-F5344CB8AC3E}">
        <p14:creationId xmlns:p14="http://schemas.microsoft.com/office/powerpoint/2010/main" val="166784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EXISTING SYSTEM</a:t>
            </a:r>
            <a:endParaRPr dirty="0">
              <a:latin typeface="Calibri"/>
              <a:ea typeface="Calibri"/>
              <a:cs typeface="Calibri"/>
              <a:sym typeface="Calibri"/>
            </a:endParaRPr>
          </a:p>
        </p:txBody>
      </p:sp>
      <p:sp>
        <p:nvSpPr>
          <p:cNvPr id="120" name="Google Shape;120;p16"/>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92500" lnSpcReduction="20000"/>
          </a:bodyPr>
          <a:lstStyle/>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The existing system for explosion risk detection in the oil and gas industry predominantly relies on conventional methods, including manual inspections and periodic monitoring. These methods often involve visual inspections conducted by personnel or the use of handheld sensors and fixed monitoring stations. While these approaches serve as essential safety measures, they present limitations such as labor intensiveness, susceptibility to human error, and restricted coverage of critical areas within the facility. Moreover, these systems may lack real-time data analysis capabilities and predictive functionalities, resulting in delayed response times to potential hazards.</a:t>
            </a:r>
          </a:p>
          <a:p>
            <a:pPr marL="0" indent="0" algn="just">
              <a:lnSpc>
                <a:spcPct val="150000"/>
              </a:lnSpc>
              <a:buNone/>
            </a:pPr>
            <a:endParaRPr lang="en-US"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As a consequence, there is a growing demand for more advanced and automated systems that harness the power of emerging technologies such as the Internet of Things (IoT), machine learning, and real-time monitoring. By integrating IoT sensors throughout the facility and implementing machine learning algorithms for data analysis, these systems can provide continuous monitoring, early detection of anomalies, and predictive insights into potential explosion risks. This proactive approach enables operators to swiftly respond to threats, minimize downtime, and ensure the safety and integrity of oil and gas facilities.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PROPOSED SYSTEM </a:t>
            </a:r>
            <a:endParaRPr dirty="0">
              <a:latin typeface="Calibri"/>
              <a:ea typeface="Calibri"/>
              <a:cs typeface="Calibri"/>
              <a:sym typeface="Calibri"/>
            </a:endParaRPr>
          </a:p>
        </p:txBody>
      </p:sp>
      <p:sp>
        <p:nvSpPr>
          <p:cNvPr id="127" name="Google Shape;127;p17"/>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92500"/>
          </a:bodyPr>
          <a:lstStyle/>
          <a:p>
            <a:pPr marL="0" indent="0" algn="just">
              <a:lnSpc>
                <a:spcPct val="150000"/>
              </a:lnSpc>
              <a:buNone/>
            </a:pPr>
            <a:r>
              <a:rPr lang="en-IN" sz="1800" dirty="0">
                <a:effectLst/>
                <a:latin typeface="Times New Roman" panose="02020603050405020304" pitchFamily="18" charset="0"/>
                <a:ea typeface="Times New Roman" panose="02020603050405020304" pitchFamily="18" charset="0"/>
              </a:rPr>
              <a:t> The proposed system is an IoT-based explosion risk detection system designed specifically for the oil and gas industry to enhance safety measures and mitigate potential hazards. It integrates cutting-edge IoT technologies, real-time monitoring capabilities, and predictive analytics to provide early detection and prompt response to abnormal conditions indicative of potential explosion risks.</a:t>
            </a:r>
          </a:p>
          <a:p>
            <a:pPr marL="0" indent="0" algn="just">
              <a:lnSpc>
                <a:spcPct val="150000"/>
              </a:lnSpc>
              <a:buNone/>
            </a:pPr>
            <a:r>
              <a:rPr lang="en-IN" sz="1800" dirty="0">
                <a:effectLst/>
                <a:latin typeface="Times New Roman" panose="02020603050405020304" pitchFamily="18" charset="0"/>
                <a:ea typeface="Times New Roman" panose="02020603050405020304" pitchFamily="18" charset="0"/>
              </a:rPr>
              <a:t>At the core of the proposed system are IoT sensors strategically placed throughout oil and gas facilities to continuously monitor environmental parameters such as gas levels, temperature, and pressure. These sensors collect data in real-time and transmit it to a central processing unit for analysis.</a:t>
            </a:r>
          </a:p>
          <a:p>
            <a:pPr marL="0" indent="0" algn="just">
              <a:lnSpc>
                <a:spcPct val="150000"/>
              </a:lnSpc>
              <a:buNone/>
            </a:pPr>
            <a:r>
              <a:rPr lang="en-IN" sz="1800" dirty="0">
                <a:effectLst/>
                <a:latin typeface="Times New Roman" panose="02020603050405020304" pitchFamily="18" charset="0"/>
                <a:ea typeface="Times New Roman" panose="02020603050405020304" pitchFamily="18" charset="0"/>
              </a:rPr>
              <a:t>The data processing unit applies advanced machine learning algorithms to </a:t>
            </a:r>
            <a:r>
              <a:rPr lang="en-IN" sz="1800" dirty="0" err="1">
                <a:effectLst/>
                <a:latin typeface="Times New Roman" panose="02020603050405020304" pitchFamily="18" charset="0"/>
                <a:ea typeface="Times New Roman" panose="02020603050405020304" pitchFamily="18" charset="0"/>
              </a:rPr>
              <a:t>analyze</a:t>
            </a:r>
            <a:r>
              <a:rPr lang="en-IN" sz="1800" dirty="0">
                <a:effectLst/>
                <a:latin typeface="Times New Roman" panose="02020603050405020304" pitchFamily="18" charset="0"/>
                <a:ea typeface="Times New Roman" panose="02020603050405020304" pitchFamily="18" charset="0"/>
              </a:rPr>
              <a:t> sensor data, identify patterns associated with potential hazards, and generate real-time alerts. These alerts are promptly communicated to relevant personnel via email, SMS, or other communication channels, enabling quick intervention and mitigation measures to be implemented.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REQUIREMENTS</a:t>
            </a:r>
            <a:endParaRPr dirty="0">
              <a:latin typeface="Calibri"/>
              <a:ea typeface="Calibri"/>
              <a:cs typeface="Calibri"/>
              <a:sym typeface="Calibri"/>
            </a:endParaRPr>
          </a:p>
        </p:txBody>
      </p:sp>
      <p:sp>
        <p:nvSpPr>
          <p:cNvPr id="134" name="Google Shape;134;p18"/>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92500" lnSpcReduction="10000"/>
          </a:bodyPr>
          <a:lstStyle/>
          <a:p>
            <a:pPr marL="69215" indent="0">
              <a:buNone/>
            </a:pPr>
            <a:r>
              <a:rPr lang="en-US" sz="1800" b="1" dirty="0">
                <a:effectLst/>
                <a:latin typeface="Times New Roman" panose="02020603050405020304" pitchFamily="18" charset="0"/>
                <a:ea typeface="Times New Roman" panose="02020603050405020304" pitchFamily="18" charset="0"/>
              </a:rPr>
              <a:t>HARDWARE SPECIFICATION</a:t>
            </a:r>
            <a:endParaRPr lang="en-IN" sz="1800" dirty="0">
              <a:effectLst/>
              <a:latin typeface="Times New Roman" panose="02020603050405020304" pitchFamily="18" charset="0"/>
              <a:ea typeface="Times New Roman" panose="02020603050405020304" pitchFamily="18" charset="0"/>
            </a:endParaRPr>
          </a:p>
          <a:p>
            <a:pPr marL="76200" indent="0" algn="just">
              <a:spcBef>
                <a:spcPts val="810"/>
              </a:spcBef>
              <a:spcAft>
                <a:spcPts val="0"/>
              </a:spcAft>
              <a:buNone/>
            </a:pPr>
            <a:r>
              <a:rPr lang="en-US" sz="1800" spc="-5" dirty="0">
                <a:effectLst/>
                <a:latin typeface="Times New Roman" panose="02020603050405020304" pitchFamily="18" charset="0"/>
                <a:ea typeface="Times New Roman" panose="02020603050405020304" pitchFamily="18" charset="0"/>
              </a:rPr>
              <a:t>Arduino uno r3</a:t>
            </a:r>
            <a:endParaRPr lang="en-IN" sz="1800" dirty="0">
              <a:effectLst/>
              <a:latin typeface="Times New Roman" panose="02020603050405020304" pitchFamily="18" charset="0"/>
              <a:ea typeface="Times New Roman" panose="02020603050405020304" pitchFamily="18" charset="0"/>
            </a:endParaRPr>
          </a:p>
          <a:p>
            <a:pPr marL="76200" indent="0" algn="just">
              <a:spcBef>
                <a:spcPts val="810"/>
              </a:spcBef>
              <a:spcAft>
                <a:spcPts val="0"/>
              </a:spcAft>
              <a:buNone/>
            </a:pPr>
            <a:r>
              <a:rPr lang="en-US" sz="1800" spc="-5" dirty="0" err="1">
                <a:effectLst/>
                <a:latin typeface="Times New Roman" panose="02020603050405020304" pitchFamily="18" charset="0"/>
                <a:ea typeface="Times New Roman" panose="02020603050405020304" pitchFamily="18" charset="0"/>
              </a:rPr>
              <a:t>Nodemcu</a:t>
            </a:r>
            <a:r>
              <a:rPr lang="en-US" sz="1800" spc="-5" dirty="0">
                <a:effectLst/>
                <a:latin typeface="Times New Roman" panose="02020603050405020304" pitchFamily="18" charset="0"/>
                <a:ea typeface="Times New Roman" panose="02020603050405020304" pitchFamily="18" charset="0"/>
              </a:rPr>
              <a:t> v3 esp8266</a:t>
            </a:r>
            <a:endParaRPr lang="en-IN" sz="1800" dirty="0">
              <a:effectLst/>
              <a:latin typeface="Times New Roman" panose="02020603050405020304" pitchFamily="18" charset="0"/>
              <a:ea typeface="Times New Roman" panose="02020603050405020304" pitchFamily="18" charset="0"/>
            </a:endParaRPr>
          </a:p>
          <a:p>
            <a:pPr marL="76200" indent="0" algn="just">
              <a:spcBef>
                <a:spcPts val="810"/>
              </a:spcBef>
              <a:spcAft>
                <a:spcPts val="0"/>
              </a:spcAft>
              <a:buNone/>
            </a:pPr>
            <a:r>
              <a:rPr lang="en-US" sz="1800" spc="-5" dirty="0">
                <a:effectLst/>
                <a:latin typeface="Times New Roman" panose="02020603050405020304" pitchFamily="18" charset="0"/>
                <a:ea typeface="Times New Roman" panose="02020603050405020304" pitchFamily="18" charset="0"/>
              </a:rPr>
              <a:t>Mq-2 sensor</a:t>
            </a:r>
            <a:endParaRPr lang="en-IN" sz="1800" dirty="0">
              <a:effectLst/>
              <a:latin typeface="Times New Roman" panose="02020603050405020304" pitchFamily="18" charset="0"/>
              <a:ea typeface="Times New Roman" panose="02020603050405020304" pitchFamily="18" charset="0"/>
            </a:endParaRPr>
          </a:p>
          <a:p>
            <a:pPr marL="76200" indent="0" algn="just">
              <a:spcBef>
                <a:spcPts val="810"/>
              </a:spcBef>
              <a:spcAft>
                <a:spcPts val="0"/>
              </a:spcAft>
              <a:buNone/>
            </a:pPr>
            <a:r>
              <a:rPr lang="en-US" sz="1800" spc="-5" dirty="0">
                <a:effectLst/>
                <a:latin typeface="Times New Roman" panose="02020603050405020304" pitchFamily="18" charset="0"/>
                <a:ea typeface="Times New Roman" panose="02020603050405020304" pitchFamily="18" charset="0"/>
              </a:rPr>
              <a:t>Hc-05 sensor</a:t>
            </a:r>
            <a:endParaRPr lang="en-IN" sz="1800" dirty="0">
              <a:effectLst/>
              <a:latin typeface="Times New Roman" panose="02020603050405020304" pitchFamily="18" charset="0"/>
              <a:ea typeface="Times New Roman" panose="02020603050405020304" pitchFamily="18" charset="0"/>
            </a:endParaRPr>
          </a:p>
          <a:p>
            <a:pPr marL="76200" indent="0" algn="just">
              <a:spcBef>
                <a:spcPts val="810"/>
              </a:spcBef>
              <a:spcAft>
                <a:spcPts val="0"/>
              </a:spcAft>
              <a:buNone/>
            </a:pPr>
            <a:r>
              <a:rPr lang="en-US" sz="1800" spc="-5" dirty="0">
                <a:effectLst/>
                <a:latin typeface="Times New Roman" panose="02020603050405020304" pitchFamily="18" charset="0"/>
                <a:ea typeface="Times New Roman" panose="02020603050405020304" pitchFamily="18" charset="0"/>
              </a:rPr>
              <a:t>Breadboards and jumpers</a:t>
            </a:r>
            <a:endParaRPr lang="en-IN" sz="1800" dirty="0">
              <a:effectLst/>
              <a:latin typeface="Times New Roman" panose="02020603050405020304" pitchFamily="18" charset="0"/>
              <a:ea typeface="Times New Roman" panose="02020603050405020304" pitchFamily="18" charset="0"/>
            </a:endParaRPr>
          </a:p>
          <a:p>
            <a:pPr marL="76200" indent="0" algn="just">
              <a:spcBef>
                <a:spcPts val="810"/>
              </a:spcBef>
              <a:spcAft>
                <a:spcPts val="0"/>
              </a:spcAft>
              <a:buNone/>
            </a:pPr>
            <a:r>
              <a:rPr lang="en-US" sz="1800" spc="-5" dirty="0">
                <a:effectLst/>
                <a:latin typeface="Times New Roman" panose="02020603050405020304" pitchFamily="18" charset="0"/>
                <a:ea typeface="Times New Roman" panose="02020603050405020304" pitchFamily="18" charset="0"/>
              </a:rPr>
              <a:t>16x2 lcd display</a:t>
            </a:r>
            <a:endParaRPr lang="en-IN" sz="1800" dirty="0">
              <a:effectLst/>
              <a:latin typeface="Times New Roman" panose="02020603050405020304" pitchFamily="18" charset="0"/>
              <a:ea typeface="Times New Roman" panose="02020603050405020304" pitchFamily="18" charset="0"/>
            </a:endParaRPr>
          </a:p>
          <a:p>
            <a:pPr marL="76200" indent="0" algn="just">
              <a:spcBef>
                <a:spcPts val="810"/>
              </a:spcBef>
              <a:spcAft>
                <a:spcPts val="0"/>
              </a:spcAft>
              <a:buNone/>
            </a:pPr>
            <a:r>
              <a:rPr lang="en-US" sz="1800" spc="-5" dirty="0">
                <a:effectLst/>
                <a:latin typeface="Times New Roman" panose="02020603050405020304" pitchFamily="18" charset="0"/>
                <a:ea typeface="Times New Roman" panose="02020603050405020304" pitchFamily="18" charset="0"/>
              </a:rPr>
              <a:t>Potentiometer </a:t>
            </a:r>
            <a:endParaRPr lang="en-IN" sz="1800" dirty="0">
              <a:effectLst/>
              <a:latin typeface="Times New Roman" panose="02020603050405020304" pitchFamily="18" charset="0"/>
              <a:ea typeface="Times New Roman" panose="02020603050405020304" pitchFamily="18" charset="0"/>
            </a:endParaRPr>
          </a:p>
          <a:p>
            <a:pPr marL="76200" indent="0" algn="just">
              <a:spcBef>
                <a:spcPts val="810"/>
              </a:spcBef>
              <a:spcAft>
                <a:spcPts val="0"/>
              </a:spcAft>
              <a:buNone/>
            </a:pPr>
            <a:r>
              <a:rPr lang="en-US" sz="1800" spc="-5" dirty="0">
                <a:effectLst/>
                <a:latin typeface="Times New Roman" panose="02020603050405020304" pitchFamily="18" charset="0"/>
                <a:ea typeface="Times New Roman" panose="02020603050405020304" pitchFamily="18" charset="0"/>
              </a:rPr>
              <a:t>Resistors batteries</a:t>
            </a:r>
            <a:endParaRPr lang="en-IN" sz="1800" dirty="0">
              <a:effectLst/>
              <a:latin typeface="Times New Roman" panose="02020603050405020304" pitchFamily="18" charset="0"/>
              <a:ea typeface="Times New Roman" panose="02020603050405020304" pitchFamily="18" charset="0"/>
            </a:endParaRPr>
          </a:p>
          <a:p>
            <a:pPr marL="85725" indent="0">
              <a:lnSpc>
                <a:spcPct val="150000"/>
              </a:lnSpc>
              <a:buNone/>
            </a:pPr>
            <a:r>
              <a:rPr lang="en-US" sz="1800" b="1" dirty="0">
                <a:effectLst/>
                <a:latin typeface="Times New Roman" panose="02020603050405020304" pitchFamily="18" charset="0"/>
                <a:ea typeface="Times New Roman" panose="02020603050405020304" pitchFamily="18" charset="0"/>
              </a:rPr>
              <a:t>SOFTWARE SPECIFICATION</a:t>
            </a:r>
            <a:endParaRPr lang="en-IN" sz="1800" dirty="0">
              <a:effectLst/>
              <a:latin typeface="Times New Roman" panose="02020603050405020304" pitchFamily="18" charset="0"/>
              <a:ea typeface="Times New Roman" panose="02020603050405020304" pitchFamily="18" charset="0"/>
            </a:endParaRPr>
          </a:p>
          <a:p>
            <a:pPr marL="0" lvl="0" indent="0">
              <a:spcBef>
                <a:spcPts val="810"/>
              </a:spcBef>
              <a:spcAft>
                <a:spcPts val="0"/>
              </a:spcAft>
              <a:buNone/>
            </a:pPr>
            <a:r>
              <a:rPr lang="en-US" sz="1800" spc="-5" dirty="0">
                <a:effectLst/>
                <a:latin typeface="Times New Roman" panose="02020603050405020304" pitchFamily="18" charset="0"/>
                <a:ea typeface="Times New Roman" panose="02020603050405020304" pitchFamily="18" charset="0"/>
              </a:rPr>
              <a:t>8 GB RAM</a:t>
            </a:r>
            <a:endParaRPr lang="en-IN" sz="1800" dirty="0">
              <a:effectLst/>
              <a:latin typeface="Times New Roman" panose="02020603050405020304" pitchFamily="18" charset="0"/>
              <a:ea typeface="Times New Roman" panose="02020603050405020304" pitchFamily="18" charset="0"/>
            </a:endParaRPr>
          </a:p>
          <a:p>
            <a:pPr marL="0" lvl="0" indent="0">
              <a:spcBef>
                <a:spcPts val="810"/>
              </a:spcBef>
              <a:spcAft>
                <a:spcPts val="0"/>
              </a:spcAft>
              <a:buNone/>
            </a:pPr>
            <a:r>
              <a:rPr lang="en-US" sz="1800" spc="-5" dirty="0">
                <a:effectLst/>
                <a:latin typeface="Times New Roman" panose="02020603050405020304" pitchFamily="18" charset="0"/>
                <a:ea typeface="Times New Roman" panose="02020603050405020304" pitchFamily="18" charset="0"/>
              </a:rPr>
              <a:t>Intel core i5</a:t>
            </a:r>
            <a:endParaRPr lang="en-IN" sz="1800" dirty="0">
              <a:effectLst/>
              <a:latin typeface="Times New Roman" panose="02020603050405020304" pitchFamily="18" charset="0"/>
              <a:ea typeface="Times New Roman" panose="02020603050405020304" pitchFamily="18" charset="0"/>
            </a:endParaRPr>
          </a:p>
          <a:p>
            <a:pPr marL="0" lvl="0" indent="0">
              <a:spcBef>
                <a:spcPts val="810"/>
              </a:spcBef>
              <a:spcAft>
                <a:spcPts val="0"/>
              </a:spcAft>
              <a:buNone/>
            </a:pPr>
            <a:r>
              <a:rPr lang="en-US" sz="1800" spc="-5" dirty="0">
                <a:effectLst/>
                <a:latin typeface="Times New Roman" panose="02020603050405020304" pitchFamily="18" charset="0"/>
                <a:ea typeface="Times New Roman" panose="02020603050405020304" pitchFamily="18" charset="0"/>
              </a:rPr>
              <a:t>Node.js with Express.js for backend development</a:t>
            </a:r>
            <a:endParaRPr lang="en-IN" sz="1800" dirty="0">
              <a:effectLst/>
              <a:latin typeface="Times New Roman" panose="02020603050405020304" pitchFamily="18" charset="0"/>
              <a:ea typeface="Times New Roman" panose="02020603050405020304" pitchFamily="18" charset="0"/>
            </a:endParaRPr>
          </a:p>
          <a:p>
            <a:pPr marL="0" lvl="0" indent="0">
              <a:spcBef>
                <a:spcPts val="810"/>
              </a:spcBef>
              <a:spcAft>
                <a:spcPts val="0"/>
              </a:spcAft>
              <a:buNone/>
            </a:pPr>
            <a:r>
              <a:rPr lang="en-US" sz="1800" spc="-5" dirty="0">
                <a:effectLst/>
                <a:latin typeface="Times New Roman" panose="02020603050405020304" pitchFamily="18" charset="0"/>
                <a:ea typeface="Times New Roman" panose="02020603050405020304" pitchFamily="18" charset="0"/>
              </a:rPr>
              <a:t>MongoDB for database management</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ARCHITECTURE DIAGRAM</a:t>
            </a:r>
            <a:endParaRPr dirty="0">
              <a:latin typeface="Calibri"/>
              <a:ea typeface="Calibri"/>
              <a:cs typeface="Calibri"/>
              <a:sym typeface="Calibri"/>
            </a:endParaRPr>
          </a:p>
        </p:txBody>
      </p:sp>
      <p:sp>
        <p:nvSpPr>
          <p:cNvPr id="141" name="Google Shape;141;p19"/>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lvl="0" indent="0" algn="l" rtl="0">
              <a:lnSpc>
                <a:spcPct val="114000"/>
              </a:lnSpc>
              <a:spcBef>
                <a:spcPts val="0"/>
              </a:spcBef>
              <a:spcAft>
                <a:spcPts val="0"/>
              </a:spcAft>
              <a:buClr>
                <a:schemeClr val="dk1"/>
              </a:buClr>
              <a:buSzPts val="2400"/>
              <a:buNone/>
            </a:pPr>
            <a:r>
              <a:rPr lang="en-IN" dirty="0"/>
              <a:t> </a:t>
            </a:r>
            <a:endParaRPr dirty="0"/>
          </a:p>
        </p:txBody>
      </p:sp>
      <p:pic>
        <p:nvPicPr>
          <p:cNvPr id="2" name="Picture 1">
            <a:extLst>
              <a:ext uri="{FF2B5EF4-FFF2-40B4-BE49-F238E27FC236}">
                <a16:creationId xmlns:a16="http://schemas.microsoft.com/office/drawing/2014/main" id="{714F5896-2602-FCBB-F056-1537746A693C}"/>
              </a:ext>
            </a:extLst>
          </p:cNvPr>
          <p:cNvPicPr>
            <a:picLocks noChangeAspect="1"/>
          </p:cNvPicPr>
          <p:nvPr/>
        </p:nvPicPr>
        <p:blipFill>
          <a:blip r:embed="rId3"/>
          <a:stretch>
            <a:fillRect/>
          </a:stretch>
        </p:blipFill>
        <p:spPr>
          <a:xfrm>
            <a:off x="584791" y="1329848"/>
            <a:ext cx="8229600" cy="46555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OUTPUT</a:t>
            </a:r>
            <a:endParaRPr dirty="0">
              <a:latin typeface="Calibri"/>
              <a:ea typeface="Calibri"/>
              <a:cs typeface="Calibri"/>
              <a:sym typeface="Calibri"/>
            </a:endParaRPr>
          </a:p>
        </p:txBody>
      </p:sp>
      <p:pic>
        <p:nvPicPr>
          <p:cNvPr id="2" name="Picture 1">
            <a:extLst>
              <a:ext uri="{FF2B5EF4-FFF2-40B4-BE49-F238E27FC236}">
                <a16:creationId xmlns:a16="http://schemas.microsoft.com/office/drawing/2014/main" id="{1536324D-5C82-C209-191C-8A71382DDBCD}"/>
              </a:ext>
            </a:extLst>
          </p:cNvPr>
          <p:cNvPicPr>
            <a:picLocks noChangeAspect="1"/>
          </p:cNvPicPr>
          <p:nvPr/>
        </p:nvPicPr>
        <p:blipFill rotWithShape="1">
          <a:blip r:embed="rId3">
            <a:extLst>
              <a:ext uri="{28A0092B-C50C-407E-A947-70E740481C1C}">
                <a14:useLocalDpi xmlns:a14="http://schemas.microsoft.com/office/drawing/2010/main" val="0"/>
              </a:ext>
            </a:extLst>
          </a:blip>
          <a:srcRect l="10912" t="7684" r="1984" b="9645"/>
          <a:stretch/>
        </p:blipFill>
        <p:spPr bwMode="auto">
          <a:xfrm>
            <a:off x="1031358" y="1447799"/>
            <a:ext cx="7166344" cy="4432005"/>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1208</Words>
  <Application>Microsoft Office PowerPoint</Application>
  <PresentationFormat>On-screen Show (4:3)</PresentationFormat>
  <Paragraphs>81</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Noto Sans Symbols</vt:lpstr>
      <vt:lpstr>Calibri</vt:lpstr>
      <vt:lpstr>Arial</vt:lpstr>
      <vt:lpstr>Open Sans ExtraBold</vt:lpstr>
      <vt:lpstr>Office Theme</vt:lpstr>
      <vt:lpstr>PowerPoint Presentation</vt:lpstr>
      <vt:lpstr>INTRODUCTION</vt:lpstr>
      <vt:lpstr>LITERATURE SURVEY</vt:lpstr>
      <vt:lpstr>LITERATURE SURVEY</vt:lpstr>
      <vt:lpstr>EXISTING SYSTEM</vt:lpstr>
      <vt:lpstr>PROPOSED SYSTEM </vt:lpstr>
      <vt:lpstr>REQUIREMENTS</vt:lpstr>
      <vt:lpstr>ARCHITECTURE DIAGRAM</vt:lpstr>
      <vt:lpstr>OUTPUT</vt:lpstr>
      <vt:lpstr>CONCLUSION</vt:lpstr>
      <vt:lpstr>FUTURE ENHANCEMENTS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Akshaya Raja</dc:creator>
  <cp:lastModifiedBy>Akshaya Raja</cp:lastModifiedBy>
  <cp:revision>5</cp:revision>
  <dcterms:modified xsi:type="dcterms:W3CDTF">2024-05-17T12:16:26Z</dcterms:modified>
</cp:coreProperties>
</file>